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6" r:id="rId1"/>
  </p:sldMasterIdLst>
  <p:sldIdLst>
    <p:sldId id="256" r:id="rId2"/>
    <p:sldId id="277" r:id="rId3"/>
    <p:sldId id="278" r:id="rId4"/>
    <p:sldId id="279" r:id="rId5"/>
    <p:sldId id="280" r:id="rId6"/>
    <p:sldId id="281" r:id="rId7"/>
    <p:sldId id="282" r:id="rId8"/>
    <p:sldId id="283" r:id="rId9"/>
    <p:sldId id="284"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2/5/2026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0171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857E33E-8B18-4087-B112-809917729534}" type="datetimeFigureOut">
              <a:rPr lang="en-US" smtClean="0"/>
              <a:t>2/5/2026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73952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3FFE419-2371-464F-8239-3959401C3561}" type="datetimeFigureOut">
              <a:rPr lang="en-US" smtClean="0"/>
              <a:t>2/5/2026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865330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2/5/2026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818041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E5059C3-6A89-4494-99FF-5A4D6FFD50EB}" type="datetimeFigureOut">
              <a:rPr lang="en-US" smtClean="0"/>
              <a:t>2/5/2026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873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CA954B2F-12DE-47F5-8894-472B206D2E1E}" type="datetimeFigureOut">
              <a:rPr lang="en-US" smtClean="0"/>
              <a:t>2/5/2026</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0081050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Date Placeholder 1"/>
          <p:cNvSpPr>
            <a:spLocks noGrp="1"/>
          </p:cNvSpPr>
          <p:nvPr>
            <p:ph type="dt" sz="half" idx="10"/>
          </p:nvPr>
        </p:nvSpPr>
        <p:spPr/>
        <p:txBody>
          <a:bodyPr/>
          <a:lstStyle/>
          <a:p>
            <a:fld id="{3F30E46F-7819-4ACF-B48B-48222C2ACC88}" type="datetimeFigureOut">
              <a:rPr lang="en-US" smtClean="0"/>
              <a:t>2/5/2026</a:t>
            </a:fld>
            <a:endParaRPr lang="en-US" dirty="0"/>
          </a:p>
        </p:txBody>
      </p:sp>
      <p:sp>
        <p:nvSpPr>
          <p:cNvPr id="11" name="Footer Placeholder 10"/>
          <p:cNvSpPr>
            <a:spLocks noGrp="1"/>
          </p:cNvSpPr>
          <p:nvPr>
            <p:ph type="ftr" sz="quarter" idx="11"/>
          </p:nvPr>
        </p:nvSpPr>
        <p:spPr/>
        <p:txBody>
          <a:bodyPr/>
          <a:lstStyle/>
          <a:p>
            <a:r>
              <a:rPr lang="en-US"/>
              <a:t>
              </a:t>
            </a:r>
            <a:endParaRPr lang="en-US" dirty="0"/>
          </a:p>
        </p:txBody>
      </p:sp>
      <p:sp>
        <p:nvSpPr>
          <p:cNvPr id="12" name="Slide Number Placeholder 11"/>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9935867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2" name="Date Placeholder 1"/>
          <p:cNvSpPr>
            <a:spLocks noGrp="1"/>
          </p:cNvSpPr>
          <p:nvPr>
            <p:ph type="dt" sz="half" idx="10"/>
          </p:nvPr>
        </p:nvSpPr>
        <p:spPr/>
        <p:txBody>
          <a:bodyPr/>
          <a:lstStyle/>
          <a:p>
            <a:fld id="{1FAF3416-4057-4DAA-829D-4CA07428D088}" type="datetimeFigureOut">
              <a:rPr lang="en-US" smtClean="0"/>
              <a:t>2/5/2026</a:t>
            </a:fld>
            <a:endParaRPr lang="en-US" dirty="0"/>
          </a:p>
        </p:txBody>
      </p:sp>
      <p:sp>
        <p:nvSpPr>
          <p:cNvPr id="7" name="Footer Placeholder 6"/>
          <p:cNvSpPr>
            <a:spLocks noGrp="1"/>
          </p:cNvSpPr>
          <p:nvPr>
            <p:ph type="ftr" sz="quarter" idx="11"/>
          </p:nvPr>
        </p:nvSpPr>
        <p:spPr/>
        <p:txBody>
          <a:bodyPr/>
          <a:lstStyle/>
          <a:p>
            <a:r>
              <a:rPr lang="en-US"/>
              <a:t>
              </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6355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21D9284-D300-4297-87F7-E791DCC15DB1}" type="datetimeFigureOut">
              <a:rPr lang="en-US" smtClean="0"/>
              <a:t>2/5/2026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918776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r-FR"/>
              <a:t>Modifiez le style du titre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37D525BB-DA17-4BA0-B3C8-3AC3ABC827E6}" type="datetimeFigureOut">
              <a:rPr lang="en-US" smtClean="0"/>
              <a:t>2/5/2026</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9978850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B16C4C9A-3960-41CF-A4E9-2A8FB932454B}" type="datetimeFigureOut">
              <a:rPr lang="en-US" smtClean="0"/>
              <a:t>2/5/2026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5807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3CBC1C18-307B-4F68-A007-B5B542270E8D}" type="datetimeFigureOut">
              <a:rPr lang="en-US" smtClean="0"/>
              <a:t>2/5/2026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509952849"/>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1174351" y="2079812"/>
            <a:ext cx="7315200" cy="704455"/>
          </a:xfrm>
        </p:spPr>
        <p:txBody>
          <a:bodyPr>
            <a:normAutofit fontScale="90000"/>
          </a:bodyPr>
          <a:lstStyle/>
          <a:p>
            <a:pPr algn="ctr"/>
            <a:r>
              <a:rPr lang="en-GB" sz="3600" dirty="0">
                <a:latin typeface="Lucida Bright" panose="02040602050505020304" pitchFamily="18" charset="0"/>
              </a:rPr>
              <a:t>THE PURPOSE OF WRITING A THESIS</a:t>
            </a:r>
            <a:endParaRPr lang="en-US" sz="6000" dirty="0">
              <a:latin typeface="Lucida Bright" panose="02040602050505020304" pitchFamily="18" charset="0"/>
            </a:endParaRPr>
          </a:p>
        </p:txBody>
      </p:sp>
      <p:sp>
        <p:nvSpPr>
          <p:cNvPr id="3" name="Sous-titre 2">
            <a:extLst>
              <a:ext uri="{FF2B5EF4-FFF2-40B4-BE49-F238E27FC236}">
                <a16:creationId xmlns:a16="http://schemas.microsoft.com/office/drawing/2014/main" id="{9B1B7CF7-1E01-2E07-03AE-C84B05AE33AA}"/>
              </a:ext>
            </a:extLst>
          </p:cNvPr>
          <p:cNvSpPr>
            <a:spLocks noGrp="1"/>
          </p:cNvSpPr>
          <p:nvPr>
            <p:ph type="subTitle" idx="1"/>
          </p:nvPr>
        </p:nvSpPr>
        <p:spPr>
          <a:xfrm>
            <a:off x="1069848" y="3603687"/>
            <a:ext cx="7315200" cy="1647582"/>
          </a:xfrm>
        </p:spPr>
        <p:txBody>
          <a:bodyPr/>
          <a:lstStyle/>
          <a:p>
            <a:r>
              <a:rPr lang="fr-FR" dirty="0">
                <a:latin typeface="Lucida Bright" panose="02040602050505020304" pitchFamily="18" charset="0"/>
              </a:rPr>
              <a:t>Dr.DJOUDI Hanane</a:t>
            </a:r>
          </a:p>
          <a:p>
            <a:r>
              <a:rPr lang="fr-FR" dirty="0">
                <a:latin typeface="Lucida Bright" panose="02040602050505020304" pitchFamily="18" charset="0"/>
              </a:rPr>
              <a:t>Faculty of ECMS/ University of Biskra</a:t>
            </a:r>
          </a:p>
          <a:p>
            <a:r>
              <a:rPr lang="fr-FR" dirty="0">
                <a:latin typeface="Lucida Bright" panose="02040602050505020304" pitchFamily="18" charset="0"/>
              </a:rPr>
              <a:t>                                                                            </a:t>
            </a:r>
            <a:r>
              <a:rPr lang="fr-FR" dirty="0" err="1">
                <a:latin typeface="Lucida Bright" panose="02040602050505020304" pitchFamily="18" charset="0"/>
              </a:rPr>
              <a:t>Fabruary</a:t>
            </a:r>
            <a:r>
              <a:rPr lang="fr-FR" dirty="0">
                <a:latin typeface="Lucida Bright" panose="02040602050505020304" pitchFamily="18" charset="0"/>
              </a:rPr>
              <a:t>, 2026</a:t>
            </a:r>
          </a:p>
          <a:p>
            <a:endParaRPr lang="en-US" dirty="0"/>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Sous-titre 2">
            <a:extLst>
              <a:ext uri="{FF2B5EF4-FFF2-40B4-BE49-F238E27FC236}">
                <a16:creationId xmlns:a16="http://schemas.microsoft.com/office/drawing/2014/main" id="{9B1B7CF7-1E01-2E07-03AE-C84B05AE33AA}"/>
              </a:ext>
            </a:extLst>
          </p:cNvPr>
          <p:cNvSpPr txBox="1">
            <a:spLocks/>
          </p:cNvSpPr>
          <p:nvPr/>
        </p:nvSpPr>
        <p:spPr>
          <a:xfrm>
            <a:off x="3905794" y="5564777"/>
            <a:ext cx="5300681" cy="509290"/>
          </a:xfrm>
          <a:prstGeom prst="rect">
            <a:avLst/>
          </a:prstGeom>
        </p:spPr>
        <p:txBody>
          <a:bodyPr vert="horz" lIns="91440" tIns="45720" rIns="91440" bIns="45720" rtlCol="0" anchor="t">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r-FR" sz="2200" dirty="0">
                <a:solidFill>
                  <a:schemeClr val="accent1">
                    <a:lumMod val="20000"/>
                    <a:lumOff val="80000"/>
                  </a:schemeClr>
                </a:solidFill>
                <a:latin typeface="Lucida Bright" panose="02040602050505020304" pitchFamily="18" charset="0"/>
              </a:rPr>
              <a:t>REF: </a:t>
            </a:r>
            <a:r>
              <a:rPr lang="en-GB" sz="2200" dirty="0">
                <a:solidFill>
                  <a:schemeClr val="accent1">
                    <a:lumMod val="20000"/>
                    <a:lumOff val="80000"/>
                  </a:schemeClr>
                </a:solidFill>
                <a:latin typeface="Lucida Bright" panose="02040602050505020304" pitchFamily="18" charset="0"/>
              </a:rPr>
              <a:t>Writing a Scientific-Style Thesis</a:t>
            </a:r>
            <a:endParaRPr lang="fr-FR" sz="2200" dirty="0">
              <a:solidFill>
                <a:schemeClr val="accent1">
                  <a:lumMod val="20000"/>
                  <a:lumOff val="80000"/>
                </a:schemeClr>
              </a:solidFill>
              <a:latin typeface="Lucida Bright" panose="02040602050505020304" pitchFamily="18" charset="0"/>
            </a:endParaRPr>
          </a:p>
          <a:p>
            <a:endParaRPr lang="fr-FR" dirty="0">
              <a:latin typeface="Lucida Bright" panose="02040602050505020304" pitchFamily="18" charset="0"/>
            </a:endParaRPr>
          </a:p>
          <a:p>
            <a:endParaRPr lang="fr-FR" dirty="0">
              <a:latin typeface="Lucida Bright" panose="02040602050505020304" pitchFamily="18" charset="0"/>
            </a:endParaRPr>
          </a:p>
          <a:p>
            <a:endParaRPr lang="fr-FR" dirty="0">
              <a:latin typeface="Lucida Bright" panose="02040602050505020304" pitchFamily="18" charset="0"/>
            </a:endParaRPr>
          </a:p>
          <a:p>
            <a:endParaRPr lang="en-US" dirty="0"/>
          </a:p>
        </p:txBody>
      </p:sp>
    </p:spTree>
    <p:extLst>
      <p:ext uri="{BB962C8B-B14F-4D97-AF65-F5344CB8AC3E}">
        <p14:creationId xmlns:p14="http://schemas.microsoft.com/office/powerpoint/2010/main" val="3696246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1016840" y="2054087"/>
            <a:ext cx="7315200" cy="2862469"/>
          </a:xfrm>
        </p:spPr>
        <p:txBody>
          <a:bodyPr>
            <a:normAutofit/>
          </a:bodyPr>
          <a:lstStyle/>
          <a:p>
            <a:pPr algn="ctr"/>
            <a:r>
              <a:rPr lang="fr-FR" altLang="zh-CN" sz="6700" dirty="0">
                <a:latin typeface="Lucida Fax" panose="02060602050505020204" pitchFamily="18" charset="0"/>
                <a:sym typeface="Impact" panose="020B0806030902050204" pitchFamily="34" charset="0"/>
              </a:rPr>
              <a:t>Thanks</a:t>
            </a:r>
            <a:br>
              <a:rPr lang="fr-FR" altLang="zh-CN" sz="6700" dirty="0">
                <a:solidFill>
                  <a:srgbClr val="FFFFFF"/>
                </a:solidFill>
                <a:latin typeface="Lucida Fax" panose="02060602050505020204" pitchFamily="18" charset="0"/>
                <a:sym typeface="Impact" panose="020B0806030902050204" pitchFamily="34" charset="0"/>
              </a:rPr>
            </a:br>
            <a:endParaRPr lang="en-US" sz="6000" dirty="0"/>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062353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400" dirty="0">
                <a:latin typeface="Lucida Bright" panose="02040602050505020304" pitchFamily="18" charset="0"/>
              </a:rPr>
              <a:t>INTRODUCTION</a:t>
            </a:r>
          </a:p>
        </p:txBody>
      </p:sp>
      <p:sp>
        <p:nvSpPr>
          <p:cNvPr id="3" name="Espace réservé du contenu 2"/>
          <p:cNvSpPr>
            <a:spLocks noGrp="1"/>
          </p:cNvSpPr>
          <p:nvPr>
            <p:ph idx="1"/>
          </p:nvPr>
        </p:nvSpPr>
        <p:spPr>
          <a:xfrm>
            <a:off x="3469341" y="864108"/>
            <a:ext cx="8261105" cy="5438080"/>
          </a:xfrm>
        </p:spPr>
        <p:txBody>
          <a:bodyPr>
            <a:normAutofit lnSpcReduction="10000"/>
          </a:bodyPr>
          <a:lstStyle/>
          <a:p>
            <a:pPr algn="just"/>
            <a:r>
              <a:rPr lang="en-GB" sz="2800" dirty="0">
                <a:solidFill>
                  <a:srgbClr val="002060"/>
                </a:solidFill>
                <a:latin typeface="Lucida Bright" panose="02040602050505020304" pitchFamily="18" charset="0"/>
              </a:rPr>
              <a:t>The purpose of writing a </a:t>
            </a:r>
            <a:r>
              <a:rPr lang="en-GB" sz="2800" u="sng" dirty="0">
                <a:solidFill>
                  <a:srgbClr val="002060"/>
                </a:solidFill>
                <a:latin typeface="Lucida Bright" panose="02040602050505020304" pitchFamily="18" charset="0"/>
              </a:rPr>
              <a:t>thesis</a:t>
            </a:r>
            <a:r>
              <a:rPr lang="en-GB" sz="2800" dirty="0">
                <a:solidFill>
                  <a:srgbClr val="002060"/>
                </a:solidFill>
                <a:latin typeface="Lucida Bright" panose="02040602050505020304" pitchFamily="18" charset="0"/>
              </a:rPr>
              <a:t> is to demonstrate to an academic readership that you are </a:t>
            </a:r>
            <a:r>
              <a:rPr lang="en-GB" sz="2800" u="sng" dirty="0">
                <a:solidFill>
                  <a:srgbClr val="002060"/>
                </a:solidFill>
                <a:latin typeface="Lucida Bright" panose="02040602050505020304" pitchFamily="18" charset="0"/>
              </a:rPr>
              <a:t>competent</a:t>
            </a:r>
            <a:r>
              <a:rPr lang="en-GB" sz="2800" dirty="0">
                <a:solidFill>
                  <a:srgbClr val="002060"/>
                </a:solidFill>
                <a:latin typeface="Lucida Bright" panose="02040602050505020304" pitchFamily="18" charset="0"/>
              </a:rPr>
              <a:t> in </a:t>
            </a:r>
            <a:r>
              <a:rPr lang="en-GB" sz="2800" u="sng" dirty="0">
                <a:solidFill>
                  <a:srgbClr val="002060"/>
                </a:solidFill>
                <a:latin typeface="Lucida Bright" panose="02040602050505020304" pitchFamily="18" charset="0"/>
              </a:rPr>
              <a:t>conducting</a:t>
            </a:r>
            <a:r>
              <a:rPr lang="en-GB" sz="2800" dirty="0">
                <a:solidFill>
                  <a:srgbClr val="002060"/>
                </a:solidFill>
                <a:latin typeface="Lucida Bright" panose="02040602050505020304" pitchFamily="18" charset="0"/>
              </a:rPr>
              <a:t> and </a:t>
            </a:r>
            <a:r>
              <a:rPr lang="en-GB" sz="2800" u="sng" dirty="0">
                <a:solidFill>
                  <a:srgbClr val="002060"/>
                </a:solidFill>
                <a:latin typeface="Lucida Bright" panose="02040602050505020304" pitchFamily="18" charset="0"/>
              </a:rPr>
              <a:t>writing</a:t>
            </a:r>
            <a:r>
              <a:rPr lang="en-GB" sz="2800" dirty="0">
                <a:solidFill>
                  <a:srgbClr val="002060"/>
                </a:solidFill>
                <a:latin typeface="Lucida Bright" panose="02040602050505020304" pitchFamily="18" charset="0"/>
              </a:rPr>
              <a:t> </a:t>
            </a:r>
            <a:r>
              <a:rPr lang="en-GB" sz="2800" u="sng" dirty="0">
                <a:solidFill>
                  <a:srgbClr val="002060"/>
                </a:solidFill>
                <a:latin typeface="Lucida Bright" panose="02040602050505020304" pitchFamily="18" charset="0"/>
              </a:rPr>
              <a:t>up</a:t>
            </a:r>
            <a:r>
              <a:rPr lang="en-GB" sz="2800" dirty="0">
                <a:solidFill>
                  <a:srgbClr val="002060"/>
                </a:solidFill>
                <a:latin typeface="Lucida Bright" panose="02040602050505020304" pitchFamily="18" charset="0"/>
              </a:rPr>
              <a:t> a significant body of research. Therefore, you will need to develop the necessary </a:t>
            </a:r>
            <a:r>
              <a:rPr lang="en-GB" sz="2800" u="sng" dirty="0">
                <a:solidFill>
                  <a:srgbClr val="002060"/>
                </a:solidFill>
                <a:latin typeface="Lucida Bright" panose="02040602050505020304" pitchFamily="18" charset="0"/>
              </a:rPr>
              <a:t>writing skills </a:t>
            </a:r>
            <a:r>
              <a:rPr lang="en-GB" sz="2800" dirty="0">
                <a:solidFill>
                  <a:srgbClr val="002060"/>
                </a:solidFill>
                <a:latin typeface="Lucida Bright" panose="02040602050505020304" pitchFamily="18" charset="0"/>
              </a:rPr>
              <a:t>to communicate your research at the appropriate level to experts in your chosen field of study.</a:t>
            </a:r>
          </a:p>
          <a:p>
            <a:pPr algn="just"/>
            <a:r>
              <a:rPr lang="en-GB" sz="2800" dirty="0">
                <a:solidFill>
                  <a:srgbClr val="002060"/>
                </a:solidFill>
                <a:latin typeface="Lucida Bright" panose="02040602050505020304" pitchFamily="18" charset="0"/>
              </a:rPr>
              <a:t>As a research student, you have a very important position within the university community. You will be making a significant contribution to knowledge and understanding in your chosen area by authoring a thesis that must be suitable for publication in whole or in part.</a:t>
            </a:r>
            <a:endParaRPr lang="fr-FR" sz="2800" dirty="0">
              <a:solidFill>
                <a:srgbClr val="002060"/>
              </a:solidFill>
              <a:latin typeface="Lucida Bright" panose="02040602050505020304" pitchFamily="18" charset="0"/>
            </a:endParaRPr>
          </a:p>
        </p:txBody>
      </p:sp>
    </p:spTree>
    <p:extLst>
      <p:ext uri="{BB962C8B-B14F-4D97-AF65-F5344CB8AC3E}">
        <p14:creationId xmlns:p14="http://schemas.microsoft.com/office/powerpoint/2010/main" val="308007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582A92-10A5-2861-AD55-A95054E17F56}"/>
              </a:ext>
            </a:extLst>
          </p:cNvPr>
          <p:cNvSpPr>
            <a:spLocks noGrp="1"/>
          </p:cNvSpPr>
          <p:nvPr>
            <p:ph type="title"/>
          </p:nvPr>
        </p:nvSpPr>
        <p:spPr/>
        <p:txBody>
          <a:bodyPr/>
          <a:lstStyle/>
          <a:p>
            <a:pPr algn="ctr"/>
            <a:r>
              <a:rPr lang="fr-FR" dirty="0">
                <a:latin typeface="Lucida Bright" panose="02040602050505020304" pitchFamily="18" charset="0"/>
              </a:rPr>
              <a:t>WHAT IS A THESIS ?</a:t>
            </a:r>
            <a:endParaRPr lang="en-GB" dirty="0"/>
          </a:p>
        </p:txBody>
      </p:sp>
      <p:sp>
        <p:nvSpPr>
          <p:cNvPr id="3" name="Espace réservé du contenu 2">
            <a:extLst>
              <a:ext uri="{FF2B5EF4-FFF2-40B4-BE49-F238E27FC236}">
                <a16:creationId xmlns:a16="http://schemas.microsoft.com/office/drawing/2014/main" id="{C1F64EFC-9FB5-15DC-34DD-45BD45126D66}"/>
              </a:ext>
            </a:extLst>
          </p:cNvPr>
          <p:cNvSpPr>
            <a:spLocks noGrp="1"/>
          </p:cNvSpPr>
          <p:nvPr>
            <p:ph idx="1"/>
          </p:nvPr>
        </p:nvSpPr>
        <p:spPr>
          <a:xfrm>
            <a:off x="3541059" y="864108"/>
            <a:ext cx="8077200" cy="5120640"/>
          </a:xfrm>
        </p:spPr>
        <p:txBody>
          <a:bodyPr>
            <a:normAutofit/>
          </a:bodyPr>
          <a:lstStyle/>
          <a:p>
            <a:pPr algn="just">
              <a:lnSpc>
                <a:spcPct val="100000"/>
              </a:lnSpc>
              <a:spcBef>
                <a:spcPts val="0"/>
              </a:spcBef>
            </a:pPr>
            <a:r>
              <a:rPr lang="en-GB" sz="2400" dirty="0">
                <a:solidFill>
                  <a:srgbClr val="002060"/>
                </a:solidFill>
                <a:latin typeface="Lucida Bright" panose="02040602050505020304" pitchFamily="18" charset="0"/>
              </a:rPr>
              <a:t>The word ‘thesis’ is derived from the Greek word for ‘position’, referring to an intellectual proposition. ‘Dissertation’ comes from the Latin </a:t>
            </a:r>
            <a:r>
              <a:rPr lang="en-GB" sz="2400" dirty="0" err="1">
                <a:solidFill>
                  <a:srgbClr val="002060"/>
                </a:solidFill>
                <a:latin typeface="Lucida Bright" panose="02040602050505020304" pitchFamily="18" charset="0"/>
              </a:rPr>
              <a:t>dissertātiō</a:t>
            </a:r>
            <a:r>
              <a:rPr lang="en-GB" sz="2400" dirty="0">
                <a:solidFill>
                  <a:srgbClr val="002060"/>
                </a:solidFill>
                <a:latin typeface="Lucida Bright" panose="02040602050505020304" pitchFamily="18" charset="0"/>
              </a:rPr>
              <a:t>, meaning ‘discourse’. Although these terms can have different meanings in different contexts, but they are used interchangeably to mean the same thing: </a:t>
            </a:r>
            <a:r>
              <a:rPr lang="en-GB" sz="2400" u="sng" dirty="0">
                <a:solidFill>
                  <a:srgbClr val="002060"/>
                </a:solidFill>
                <a:latin typeface="Lucida Bright" panose="02040602050505020304" pitchFamily="18" charset="0"/>
              </a:rPr>
              <a:t>the document that you will complete and submit as the main component of your graduate study. Your thesis, or dissertation, communicates the research questions, methodologies, findings and conclusions of your research. It is the written testament of your academic achievement.</a:t>
            </a:r>
          </a:p>
        </p:txBody>
      </p:sp>
    </p:spTree>
    <p:extLst>
      <p:ext uri="{BB962C8B-B14F-4D97-AF65-F5344CB8AC3E}">
        <p14:creationId xmlns:p14="http://schemas.microsoft.com/office/powerpoint/2010/main" val="3694160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4153F-EF07-DA1E-47B7-DB5125E48F95}"/>
              </a:ext>
            </a:extLst>
          </p:cNvPr>
          <p:cNvSpPr>
            <a:spLocks noGrp="1"/>
          </p:cNvSpPr>
          <p:nvPr>
            <p:ph type="title"/>
          </p:nvPr>
        </p:nvSpPr>
        <p:spPr/>
        <p:txBody>
          <a:bodyPr/>
          <a:lstStyle/>
          <a:p>
            <a:pPr algn="ctr"/>
            <a:r>
              <a:rPr lang="fr-FR" dirty="0">
                <a:latin typeface="Lucida Bright" panose="02040602050505020304" pitchFamily="18" charset="0"/>
              </a:rPr>
              <a:t>WHAT IS A THESIS ?</a:t>
            </a:r>
            <a:endParaRPr lang="en-GB" dirty="0"/>
          </a:p>
        </p:txBody>
      </p:sp>
      <p:sp>
        <p:nvSpPr>
          <p:cNvPr id="3" name="Espace réservé du contenu 2">
            <a:extLst>
              <a:ext uri="{FF2B5EF4-FFF2-40B4-BE49-F238E27FC236}">
                <a16:creationId xmlns:a16="http://schemas.microsoft.com/office/drawing/2014/main" id="{25492FEF-9DC4-C5E4-73EF-99337022D47F}"/>
              </a:ext>
            </a:extLst>
          </p:cNvPr>
          <p:cNvSpPr>
            <a:spLocks noGrp="1"/>
          </p:cNvSpPr>
          <p:nvPr>
            <p:ph idx="1"/>
          </p:nvPr>
        </p:nvSpPr>
        <p:spPr>
          <a:xfrm>
            <a:off x="3496235" y="864108"/>
            <a:ext cx="7688233" cy="5120640"/>
          </a:xfrm>
        </p:spPr>
        <p:txBody>
          <a:bodyPr>
            <a:normAutofit/>
          </a:bodyPr>
          <a:lstStyle/>
          <a:p>
            <a:pPr algn="just"/>
            <a:r>
              <a:rPr lang="en-GB" sz="2800" dirty="0">
                <a:solidFill>
                  <a:srgbClr val="002060"/>
                </a:solidFill>
                <a:latin typeface="Lucida Bright" panose="02040602050505020304" pitchFamily="18" charset="0"/>
              </a:rPr>
              <a:t>Creating a thesis involves a number of important factors: seeing in your mind’s eye what you want to write, planning it carefully, writing drafts, revising your ideas and producing a finished version for assessment (and perhaps publication). At each stage of the process, a number of issues may arise that need to be dealt with in order to ensure the success of your thesis. We can make effective and efficient progress by making some of these issues explicit. </a:t>
            </a:r>
          </a:p>
        </p:txBody>
      </p:sp>
    </p:spTree>
    <p:extLst>
      <p:ext uri="{BB962C8B-B14F-4D97-AF65-F5344CB8AC3E}">
        <p14:creationId xmlns:p14="http://schemas.microsoft.com/office/powerpoint/2010/main" val="1622257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E64D73-7259-AEE3-DC6B-14987DD2E195}"/>
              </a:ext>
            </a:extLst>
          </p:cNvPr>
          <p:cNvSpPr>
            <a:spLocks noGrp="1"/>
          </p:cNvSpPr>
          <p:nvPr>
            <p:ph type="title"/>
          </p:nvPr>
        </p:nvSpPr>
        <p:spPr/>
        <p:txBody>
          <a:bodyPr/>
          <a:lstStyle/>
          <a:p>
            <a:pPr algn="ctr"/>
            <a:r>
              <a:rPr lang="en-GB" dirty="0">
                <a:latin typeface="Lucida Bright" panose="02040602050505020304" pitchFamily="18" charset="0"/>
              </a:rPr>
              <a:t>Ways your thesis may be read by examiners</a:t>
            </a:r>
          </a:p>
        </p:txBody>
      </p:sp>
      <p:sp>
        <p:nvSpPr>
          <p:cNvPr id="3" name="Espace réservé du contenu 2">
            <a:extLst>
              <a:ext uri="{FF2B5EF4-FFF2-40B4-BE49-F238E27FC236}">
                <a16:creationId xmlns:a16="http://schemas.microsoft.com/office/drawing/2014/main" id="{8E7106F6-9E23-F336-E9E9-9209A45A7566}"/>
              </a:ext>
            </a:extLst>
          </p:cNvPr>
          <p:cNvSpPr>
            <a:spLocks noGrp="1"/>
          </p:cNvSpPr>
          <p:nvPr>
            <p:ph idx="1"/>
          </p:nvPr>
        </p:nvSpPr>
        <p:spPr>
          <a:xfrm>
            <a:off x="3541059" y="864108"/>
            <a:ext cx="8166847" cy="5120640"/>
          </a:xfrm>
        </p:spPr>
        <p:txBody>
          <a:bodyPr>
            <a:normAutofit/>
          </a:bodyPr>
          <a:lstStyle/>
          <a:p>
            <a:pPr algn="just"/>
            <a:r>
              <a:rPr lang="en-GB" sz="2400" dirty="0">
                <a:solidFill>
                  <a:srgbClr val="002060"/>
                </a:solidFill>
                <a:latin typeface="Lucida Bright" panose="02040602050505020304" pitchFamily="18" charset="0"/>
              </a:rPr>
              <a:t>Some examiners will begin by </a:t>
            </a:r>
            <a:r>
              <a:rPr lang="en-GB" sz="2400" u="sng" dirty="0">
                <a:solidFill>
                  <a:srgbClr val="002060"/>
                </a:solidFill>
                <a:latin typeface="Lucida Bright" panose="02040602050505020304" pitchFamily="18" charset="0"/>
              </a:rPr>
              <a:t>checking the Bibliography </a:t>
            </a:r>
            <a:r>
              <a:rPr lang="en-GB" sz="2400" dirty="0">
                <a:solidFill>
                  <a:srgbClr val="002060"/>
                </a:solidFill>
                <a:latin typeface="Lucida Bright" panose="02040602050505020304" pitchFamily="18" charset="0"/>
              </a:rPr>
              <a:t>of your thesis in order to ascertain whether you have sufficient knowledge of your chosen field of study. Others may read the </a:t>
            </a:r>
            <a:r>
              <a:rPr lang="en-GB" sz="2400" u="sng" dirty="0">
                <a:solidFill>
                  <a:srgbClr val="002060"/>
                </a:solidFill>
                <a:latin typeface="Lucida Bright" panose="02040602050505020304" pitchFamily="18" charset="0"/>
              </a:rPr>
              <a:t>Abstract</a:t>
            </a:r>
            <a:r>
              <a:rPr lang="en-GB" sz="2400" dirty="0">
                <a:solidFill>
                  <a:srgbClr val="002060"/>
                </a:solidFill>
                <a:latin typeface="Lucida Bright" panose="02040602050505020304" pitchFamily="18" charset="0"/>
              </a:rPr>
              <a:t>, </a:t>
            </a:r>
            <a:r>
              <a:rPr lang="en-GB" sz="2400" u="sng" dirty="0">
                <a:solidFill>
                  <a:srgbClr val="002060"/>
                </a:solidFill>
                <a:latin typeface="Lucida Bright" panose="02040602050505020304" pitchFamily="18" charset="0"/>
              </a:rPr>
              <a:t>Table of Contents, Introduction and Discussion </a:t>
            </a:r>
            <a:r>
              <a:rPr lang="en-GB" sz="2400" dirty="0">
                <a:solidFill>
                  <a:srgbClr val="002060"/>
                </a:solidFill>
                <a:latin typeface="Lucida Bright" panose="02040602050505020304" pitchFamily="18" charset="0"/>
              </a:rPr>
              <a:t>prior to reading the actual chapters themselves. Others still might read the thesis slowly and thoroughly </a:t>
            </a:r>
            <a:r>
              <a:rPr lang="en-GB" sz="2400" u="sng" dirty="0">
                <a:solidFill>
                  <a:srgbClr val="002060"/>
                </a:solidFill>
                <a:latin typeface="Lucida Bright" panose="02040602050505020304" pitchFamily="18" charset="0"/>
              </a:rPr>
              <a:t>from the first page to the final one</a:t>
            </a:r>
            <a:r>
              <a:rPr lang="en-GB" sz="2400" dirty="0">
                <a:solidFill>
                  <a:srgbClr val="002060"/>
                </a:solidFill>
                <a:latin typeface="Lucida Bright" panose="02040602050505020304" pitchFamily="18" charset="0"/>
              </a:rPr>
              <a:t>. Whichever method your examiners choose to read your thesis, be assured that their reading will be scrupulous. Furthermore, they will be keeping a running list of typos and minor corrections as they go through your work. Thus, it is imperative that you create as favourable an impression as possible by writing as accurately as you can.</a:t>
            </a:r>
          </a:p>
        </p:txBody>
      </p:sp>
    </p:spTree>
    <p:extLst>
      <p:ext uri="{BB962C8B-B14F-4D97-AF65-F5344CB8AC3E}">
        <p14:creationId xmlns:p14="http://schemas.microsoft.com/office/powerpoint/2010/main" val="1991484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C69B09-6EAF-04CC-1218-BC829F95A5E6}"/>
              </a:ext>
            </a:extLst>
          </p:cNvPr>
          <p:cNvSpPr>
            <a:spLocks noGrp="1"/>
          </p:cNvSpPr>
          <p:nvPr>
            <p:ph type="title"/>
          </p:nvPr>
        </p:nvSpPr>
        <p:spPr/>
        <p:txBody>
          <a:bodyPr/>
          <a:lstStyle/>
          <a:p>
            <a:pPr algn="ctr"/>
            <a:r>
              <a:rPr lang="en-GB" dirty="0">
                <a:latin typeface="Lucida Bright" panose="02040602050505020304" pitchFamily="18" charset="0"/>
              </a:rPr>
              <a:t>How examiners evaluate the central research question</a:t>
            </a:r>
          </a:p>
        </p:txBody>
      </p:sp>
      <p:sp>
        <p:nvSpPr>
          <p:cNvPr id="3" name="Espace réservé du contenu 2">
            <a:extLst>
              <a:ext uri="{FF2B5EF4-FFF2-40B4-BE49-F238E27FC236}">
                <a16:creationId xmlns:a16="http://schemas.microsoft.com/office/drawing/2014/main" id="{C031538B-1804-6034-AEC6-091ED3D79E74}"/>
              </a:ext>
            </a:extLst>
          </p:cNvPr>
          <p:cNvSpPr>
            <a:spLocks noGrp="1"/>
          </p:cNvSpPr>
          <p:nvPr>
            <p:ph idx="1"/>
          </p:nvPr>
        </p:nvSpPr>
        <p:spPr>
          <a:xfrm>
            <a:off x="3630705" y="864108"/>
            <a:ext cx="8139953" cy="5120640"/>
          </a:xfrm>
        </p:spPr>
        <p:txBody>
          <a:bodyPr/>
          <a:lstStyle/>
          <a:p>
            <a:r>
              <a:rPr lang="en-GB" dirty="0">
                <a:solidFill>
                  <a:srgbClr val="002060"/>
                </a:solidFill>
                <a:latin typeface="Lucida Bright" panose="02040602050505020304" pitchFamily="18" charset="0"/>
              </a:rPr>
              <a:t>The student’s </a:t>
            </a:r>
            <a:r>
              <a:rPr lang="en-GB" u="sng" dirty="0">
                <a:solidFill>
                  <a:srgbClr val="002060"/>
                </a:solidFill>
                <a:latin typeface="Lucida Bright" panose="02040602050505020304" pitchFamily="18" charset="0"/>
              </a:rPr>
              <a:t>original contribution </a:t>
            </a:r>
            <a:r>
              <a:rPr lang="en-GB" dirty="0">
                <a:solidFill>
                  <a:srgbClr val="002060"/>
                </a:solidFill>
                <a:latin typeface="Lucida Bright" panose="02040602050505020304" pitchFamily="18" charset="0"/>
              </a:rPr>
              <a:t>to the field of study is made clear in terms of the experiments which will be performed to solve the central research question</a:t>
            </a:r>
            <a:r>
              <a:rPr lang="fr-FR" dirty="0">
                <a:solidFill>
                  <a:srgbClr val="002060"/>
                </a:solidFill>
                <a:latin typeface="Lucida Bright" panose="02040602050505020304" pitchFamily="18" charset="0"/>
              </a:rPr>
              <a:t>.</a:t>
            </a:r>
          </a:p>
          <a:p>
            <a:r>
              <a:rPr lang="en-GB" dirty="0">
                <a:solidFill>
                  <a:srgbClr val="002060"/>
                </a:solidFill>
                <a:latin typeface="Lucida Bright" panose="02040602050505020304" pitchFamily="18" charset="0"/>
              </a:rPr>
              <a:t>If you can state your central research question in a succinct, </a:t>
            </a:r>
            <a:r>
              <a:rPr lang="en-GB" u="sng" dirty="0">
                <a:solidFill>
                  <a:srgbClr val="002060"/>
                </a:solidFill>
                <a:latin typeface="Lucida Bright" panose="02040602050505020304" pitchFamily="18" charset="0"/>
              </a:rPr>
              <a:t>straightforward sentence</a:t>
            </a:r>
            <a:r>
              <a:rPr lang="en-GB" dirty="0">
                <a:solidFill>
                  <a:srgbClr val="002060"/>
                </a:solidFill>
                <a:latin typeface="Lucida Bright" panose="02040602050505020304" pitchFamily="18" charset="0"/>
              </a:rPr>
              <a:t>, this should allow the examiners of your thesis to have a clear and precise notion of the core of your research. Make sure that you provide such a lucid, declarative statement in your abstract and also at the start of your actual thesis. Examiners will be investigating whether the thesis asks, and answers, a relevant central research question.</a:t>
            </a:r>
          </a:p>
          <a:p>
            <a:r>
              <a:rPr lang="en-GB" dirty="0">
                <a:solidFill>
                  <a:srgbClr val="002060"/>
                </a:solidFill>
                <a:latin typeface="Lucida Bright" panose="02040602050505020304" pitchFamily="18" charset="0"/>
              </a:rPr>
              <a:t>The Abstract you provide is a key page of your thesis – perhaps the most important of all. Firstly, it is the piece of writing that introduces your thesis to the world; secondly, it provides the set of vital points by which your thesis will be assessed.</a:t>
            </a:r>
          </a:p>
        </p:txBody>
      </p:sp>
    </p:spTree>
    <p:extLst>
      <p:ext uri="{BB962C8B-B14F-4D97-AF65-F5344CB8AC3E}">
        <p14:creationId xmlns:p14="http://schemas.microsoft.com/office/powerpoint/2010/main" val="3703422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B55CD7-68C8-D20D-A3AA-CA86E24F0DF5}"/>
              </a:ext>
            </a:extLst>
          </p:cNvPr>
          <p:cNvSpPr>
            <a:spLocks noGrp="1"/>
          </p:cNvSpPr>
          <p:nvPr>
            <p:ph type="title"/>
          </p:nvPr>
        </p:nvSpPr>
        <p:spPr/>
        <p:txBody>
          <a:bodyPr/>
          <a:lstStyle/>
          <a:p>
            <a:pPr algn="ctr"/>
            <a:r>
              <a:rPr lang="en-GB" dirty="0">
                <a:latin typeface="Lucida Bright" panose="02040602050505020304" pitchFamily="18" charset="0"/>
              </a:rPr>
              <a:t>How examiners evaluate </a:t>
            </a:r>
            <a:r>
              <a:rPr lang="en-GB" sz="3200" dirty="0">
                <a:latin typeface="Lucida Bright" panose="02040602050505020304" pitchFamily="18" charset="0"/>
              </a:rPr>
              <a:t>methodology</a:t>
            </a:r>
            <a:endParaRPr lang="en-GB" dirty="0">
              <a:latin typeface="Lucida Bright" panose="02040602050505020304" pitchFamily="18" charset="0"/>
            </a:endParaRPr>
          </a:p>
        </p:txBody>
      </p:sp>
      <p:sp>
        <p:nvSpPr>
          <p:cNvPr id="3" name="Espace réservé du contenu 2">
            <a:extLst>
              <a:ext uri="{FF2B5EF4-FFF2-40B4-BE49-F238E27FC236}">
                <a16:creationId xmlns:a16="http://schemas.microsoft.com/office/drawing/2014/main" id="{9C8BC7E6-FFFB-4415-C87C-C47AA8F9ADF3}"/>
              </a:ext>
            </a:extLst>
          </p:cNvPr>
          <p:cNvSpPr>
            <a:spLocks noGrp="1"/>
          </p:cNvSpPr>
          <p:nvPr>
            <p:ph idx="1"/>
          </p:nvPr>
        </p:nvSpPr>
        <p:spPr/>
        <p:txBody>
          <a:bodyPr>
            <a:normAutofit/>
          </a:bodyPr>
          <a:lstStyle/>
          <a:p>
            <a:pPr algn="just"/>
            <a:r>
              <a:rPr lang="en-GB" sz="2400" dirty="0">
                <a:solidFill>
                  <a:srgbClr val="002060"/>
                </a:solidFill>
                <a:latin typeface="Lucida Bright" panose="02040602050505020304" pitchFamily="18" charset="0"/>
              </a:rPr>
              <a:t>In a scientific-style thesis, the Materials and Methods section is of significant importance. The examiners will be asking themselves key questions with regard to your methodology, including: </a:t>
            </a:r>
          </a:p>
          <a:p>
            <a:pPr algn="just"/>
            <a:r>
              <a:rPr lang="en-GB" sz="2400" dirty="0">
                <a:solidFill>
                  <a:srgbClr val="002060"/>
                </a:solidFill>
                <a:latin typeface="Lucida Bright" panose="02040602050505020304" pitchFamily="18" charset="0"/>
              </a:rPr>
              <a:t>Why was this particular methodology chosen? </a:t>
            </a:r>
          </a:p>
          <a:p>
            <a:pPr algn="just"/>
            <a:r>
              <a:rPr lang="en-GB" sz="2400" dirty="0">
                <a:solidFill>
                  <a:srgbClr val="002060"/>
                </a:solidFill>
                <a:latin typeface="Lucida Bright" panose="02040602050505020304" pitchFamily="18" charset="0"/>
              </a:rPr>
              <a:t>How does this methodology provide new information on the subject? </a:t>
            </a:r>
          </a:p>
          <a:p>
            <a:pPr algn="just"/>
            <a:r>
              <a:rPr lang="en-GB" sz="2400" dirty="0">
                <a:solidFill>
                  <a:srgbClr val="002060"/>
                </a:solidFill>
                <a:latin typeface="Lucida Bright" panose="02040602050505020304" pitchFamily="18" charset="0"/>
              </a:rPr>
              <a:t>In what ways is the methodology original? </a:t>
            </a:r>
          </a:p>
          <a:p>
            <a:pPr algn="just"/>
            <a:r>
              <a:rPr lang="en-GB" sz="2400" dirty="0">
                <a:solidFill>
                  <a:srgbClr val="002060"/>
                </a:solidFill>
                <a:latin typeface="Lucida Bright" panose="02040602050505020304" pitchFamily="18" charset="0"/>
              </a:rPr>
              <a:t>Could the methodology be improved?</a:t>
            </a:r>
          </a:p>
          <a:p>
            <a:pPr algn="just"/>
            <a:r>
              <a:rPr lang="en-GB" sz="2400" dirty="0">
                <a:solidFill>
                  <a:srgbClr val="002060"/>
                </a:solidFill>
                <a:latin typeface="Lucida Bright" panose="02040602050505020304" pitchFamily="18" charset="0"/>
              </a:rPr>
              <a:t>Does the chosen methodology have any major, or minor, limitations?</a:t>
            </a:r>
          </a:p>
        </p:txBody>
      </p:sp>
    </p:spTree>
    <p:extLst>
      <p:ext uri="{BB962C8B-B14F-4D97-AF65-F5344CB8AC3E}">
        <p14:creationId xmlns:p14="http://schemas.microsoft.com/office/powerpoint/2010/main" val="1631875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F97F38-9410-7688-C53A-A3A2193A8941}"/>
              </a:ext>
            </a:extLst>
          </p:cNvPr>
          <p:cNvSpPr>
            <a:spLocks noGrp="1"/>
          </p:cNvSpPr>
          <p:nvPr>
            <p:ph type="title"/>
          </p:nvPr>
        </p:nvSpPr>
        <p:spPr/>
        <p:txBody>
          <a:bodyPr/>
          <a:lstStyle/>
          <a:p>
            <a:pPr algn="ctr"/>
            <a:r>
              <a:rPr lang="en-GB" dirty="0">
                <a:latin typeface="Lucida Bright" panose="02040602050505020304" pitchFamily="18" charset="0"/>
              </a:rPr>
              <a:t>How examiners assess knowledge of the field</a:t>
            </a:r>
          </a:p>
        </p:txBody>
      </p:sp>
      <p:sp>
        <p:nvSpPr>
          <p:cNvPr id="3" name="Espace réservé du contenu 2">
            <a:extLst>
              <a:ext uri="{FF2B5EF4-FFF2-40B4-BE49-F238E27FC236}">
                <a16:creationId xmlns:a16="http://schemas.microsoft.com/office/drawing/2014/main" id="{22BED88F-7037-B867-34BC-0BE150B99FF3}"/>
              </a:ext>
            </a:extLst>
          </p:cNvPr>
          <p:cNvSpPr>
            <a:spLocks noGrp="1"/>
          </p:cNvSpPr>
          <p:nvPr>
            <p:ph idx="1"/>
          </p:nvPr>
        </p:nvSpPr>
        <p:spPr>
          <a:xfrm>
            <a:off x="3550023" y="864108"/>
            <a:ext cx="8122023" cy="5120640"/>
          </a:xfrm>
        </p:spPr>
        <p:txBody>
          <a:bodyPr>
            <a:normAutofit/>
          </a:bodyPr>
          <a:lstStyle/>
          <a:p>
            <a:pPr algn="just"/>
            <a:r>
              <a:rPr lang="en-GB" sz="2400" dirty="0">
                <a:solidFill>
                  <a:srgbClr val="002060"/>
                </a:solidFill>
                <a:latin typeface="Lucida Bright" panose="02040602050505020304" pitchFamily="18" charset="0"/>
              </a:rPr>
              <a:t>You will be expected to demonstrate knowledge and appreciation of the important scholarly work which pertains to your research. Examiners will be checking to see whether your thesis displays a sound and thorough understanding of previous academic work on your topic. A well-written, comprehensive literature review should provide examiners with evidence that a research student has made the required effort to master his or her field of knowledge. A successful literature review should have two essential features: firstly, it should evaluate the relevant literature, rather than merely cite it; secondly, it should relate the material under review to the actual thesis itself.</a:t>
            </a:r>
          </a:p>
        </p:txBody>
      </p:sp>
    </p:spTree>
    <p:extLst>
      <p:ext uri="{BB962C8B-B14F-4D97-AF65-F5344CB8AC3E}">
        <p14:creationId xmlns:p14="http://schemas.microsoft.com/office/powerpoint/2010/main" val="3753661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94038A-1F03-50AC-78D4-369AD874C976}"/>
              </a:ext>
            </a:extLst>
          </p:cNvPr>
          <p:cNvSpPr>
            <a:spLocks noGrp="1"/>
          </p:cNvSpPr>
          <p:nvPr>
            <p:ph type="title"/>
          </p:nvPr>
        </p:nvSpPr>
        <p:spPr/>
        <p:txBody>
          <a:bodyPr/>
          <a:lstStyle/>
          <a:p>
            <a:pPr algn="ctr"/>
            <a:r>
              <a:rPr lang="fr-FR" dirty="0">
                <a:latin typeface="Lucida Bright" panose="02040602050505020304" pitchFamily="18" charset="0"/>
              </a:rPr>
              <a:t>KEY CONCEPTS</a:t>
            </a:r>
            <a:endParaRPr lang="en-GB" dirty="0">
              <a:latin typeface="Lucida Bright" panose="02040602050505020304" pitchFamily="18" charset="0"/>
            </a:endParaRPr>
          </a:p>
        </p:txBody>
      </p:sp>
      <p:pic>
        <p:nvPicPr>
          <p:cNvPr id="9" name="Espace réservé du contenu 8">
            <a:extLst>
              <a:ext uri="{FF2B5EF4-FFF2-40B4-BE49-F238E27FC236}">
                <a16:creationId xmlns:a16="http://schemas.microsoft.com/office/drawing/2014/main" id="{5953DBF5-A3EA-7523-61C9-0A34308A302B}"/>
              </a:ext>
            </a:extLst>
          </p:cNvPr>
          <p:cNvPicPr>
            <a:picLocks noGrp="1" noChangeAspect="1"/>
          </p:cNvPicPr>
          <p:nvPr>
            <p:ph idx="1"/>
          </p:nvPr>
        </p:nvPicPr>
        <p:blipFill>
          <a:blip r:embed="rId2"/>
          <a:stretch>
            <a:fillRect/>
          </a:stretch>
        </p:blipFill>
        <p:spPr>
          <a:xfrm>
            <a:off x="3567953" y="537882"/>
            <a:ext cx="8148918" cy="6033247"/>
          </a:xfrm>
          <a:prstGeom prst="rect">
            <a:avLst/>
          </a:prstGeom>
        </p:spPr>
      </p:pic>
    </p:spTree>
    <p:extLst>
      <p:ext uri="{BB962C8B-B14F-4D97-AF65-F5344CB8AC3E}">
        <p14:creationId xmlns:p14="http://schemas.microsoft.com/office/powerpoint/2010/main" val="796163634"/>
      </p:ext>
    </p:extLst>
  </p:cSld>
  <p:clrMapOvr>
    <a:masterClrMapping/>
  </p:clrMapOvr>
</p:sld>
</file>

<file path=ppt/theme/theme1.xml><?xml version="1.0" encoding="utf-8"?>
<a:theme xmlns:a="http://schemas.openxmlformats.org/drawingml/2006/main" name="Cadre">
  <a:themeElements>
    <a:clrScheme name="Ble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dr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dr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TM03457475[[fn=Cadre]]</Template>
  <TotalTime>977</TotalTime>
  <Words>836</Words>
  <Application>Microsoft Office PowerPoint</Application>
  <PresentationFormat>Grand écran</PresentationFormat>
  <Paragraphs>31</Paragraphs>
  <Slides>10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Corbel</vt:lpstr>
      <vt:lpstr>Lucida Bright</vt:lpstr>
      <vt:lpstr>Lucida Fax</vt:lpstr>
      <vt:lpstr>Wingdings 2</vt:lpstr>
      <vt:lpstr>Cadre</vt:lpstr>
      <vt:lpstr>THE PURPOSE OF WRITING A THESIS</vt:lpstr>
      <vt:lpstr>INTRODUCTION</vt:lpstr>
      <vt:lpstr>WHAT IS A THESIS ?</vt:lpstr>
      <vt:lpstr>WHAT IS A THESIS ?</vt:lpstr>
      <vt:lpstr>Ways your thesis may be read by examiners</vt:lpstr>
      <vt:lpstr>How examiners evaluate the central research question</vt:lpstr>
      <vt:lpstr>How examiners evaluate methodology</vt:lpstr>
      <vt:lpstr>How examiners assess knowledge of the field</vt:lpstr>
      <vt:lpstr>KEY CONCEPTS</vt:lpstr>
      <vt:lpstr>Thanks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PME Vs STARTUP Quelles différences? </dc:title>
  <dc:creator>UNIV</dc:creator>
  <cp:lastModifiedBy>ADMIN</cp:lastModifiedBy>
  <cp:revision>50</cp:revision>
  <dcterms:created xsi:type="dcterms:W3CDTF">2023-03-05T16:18:00Z</dcterms:created>
  <dcterms:modified xsi:type="dcterms:W3CDTF">2026-02-05T18:05:05Z</dcterms:modified>
</cp:coreProperties>
</file>