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ink/ink1.xml" ContentType="application/inkml+xml"/>
  <Override PartName="/ppt/ink/ink2.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82" r:id="rId3"/>
    <p:sldId id="293" r:id="rId4"/>
    <p:sldId id="292" r:id="rId5"/>
    <p:sldId id="294" r:id="rId6"/>
    <p:sldId id="295" r:id="rId7"/>
    <p:sldId id="296" r:id="rId8"/>
    <p:sldId id="297" r:id="rId9"/>
    <p:sldId id="298" r:id="rId10"/>
    <p:sldId id="299" r:id="rId11"/>
    <p:sldId id="300" r:id="rId12"/>
    <p:sldId id="301" r:id="rId13"/>
    <p:sldId id="302" r:id="rId14"/>
    <p:sldId id="303" r:id="rId15"/>
    <p:sldId id="304" r:id="rId16"/>
    <p:sldId id="305" r:id="rId17"/>
    <p:sldId id="306" r:id="rId18"/>
    <p:sldId id="307" r:id="rId19"/>
    <p:sldId id="308" r:id="rId20"/>
    <p:sldId id="309" r:id="rId21"/>
    <p:sldId id="310"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64" d="100"/>
          <a:sy n="64" d="100"/>
        </p:scale>
        <p:origin x="74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3.210"/>
    </inkml:context>
    <inkml:brush xml:id="br0">
      <inkml:brushProperty name="width" value="0.05" units="cm"/>
      <inkml:brushProperty name="height" value="0.05" units="cm"/>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5-09-29T18:25:44.419"/>
    </inkml:context>
    <inkml:brush xml:id="br0">
      <inkml:brushProperty name="width" value="0.05" units="cm"/>
      <inkml:brushProperty name="height" value="0.05" units="cm"/>
    </inkml:brush>
  </inkml:definitions>
  <inkml:trace contextRef="#ctx0" brushRef="#br0">0 1 24575,'0'0'-8191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ar-SA"/>
              <a:t>انقر لتحرير نمط عنوان الشكل الرئيسي</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الفرعي للشكل الرئيسي</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827032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العنوان والتسمية ال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48629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اقتباس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71399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بطاقة اسم">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ar-SA"/>
              <a:t>انقر لتحرير نمط عنوان الشكل الرئيسي</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13/12/2025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0189013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بطاقة اسم ذات اقتباس">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13/12/2025</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49532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صواب أو خطأ">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ar-SA"/>
              <a:t>انقر لتحرير نمط عنوان الشكل الرئيسي</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ar-SA"/>
              <a:t>انقر لتحرير أنماط نص الشكل الرئيسي</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13/12/2025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7093668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p:txBody>
          <a:bodyPr vert="eaVert" ancho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3450140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ar-SA"/>
              <a:t>انقر لتحرير نمط عنوان الشكل الرئيسي</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6763637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ar-SA"/>
              <a:t>انقر لتحرير نمط عنوان الشكل الرئيسي</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40424251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نص الشكل الرئيسي</a:t>
            </a:r>
          </a:p>
        </p:txBody>
      </p:sp>
      <p:sp>
        <p:nvSpPr>
          <p:cNvPr id="4" name="Date Placeholder 3"/>
          <p:cNvSpPr>
            <a:spLocks noGrp="1"/>
          </p:cNvSpPr>
          <p:nvPr>
            <p:ph type="dt" sz="half" idx="10"/>
          </p:nvPr>
        </p:nvSpPr>
        <p:spPr/>
        <p:txBody>
          <a:bodyPr/>
          <a:lstStyle/>
          <a:p>
            <a:fld id="{BFA361A7-2707-4FA5-B93B-B0E719ED0509}" type="datetimeFigureOut">
              <a:rPr lang="en-GB" smtClean="0"/>
              <a:t>13/12/2025</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075060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ar-SA"/>
              <a:t>انقر لتحرير نمط عنوان الشكل الرئيسي</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Date Placeholder 4"/>
          <p:cNvSpPr>
            <a:spLocks noGrp="1"/>
          </p:cNvSpPr>
          <p:nvPr>
            <p:ph type="dt" sz="half" idx="10"/>
          </p:nvPr>
        </p:nvSpPr>
        <p:spPr/>
        <p:txBody>
          <a:bodyPr/>
          <a:lstStyle/>
          <a:p>
            <a:fld id="{BFA361A7-2707-4FA5-B93B-B0E719ED0509}" type="datetimeFigureOut">
              <a:rPr lang="en-GB" smtClean="0"/>
              <a:t>13/12/2025</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2805888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7" name="Date Placeholder 6"/>
          <p:cNvSpPr>
            <a:spLocks noGrp="1"/>
          </p:cNvSpPr>
          <p:nvPr>
            <p:ph type="dt" sz="half" idx="10"/>
          </p:nvPr>
        </p:nvSpPr>
        <p:spPr/>
        <p:txBody>
          <a:bodyPr/>
          <a:lstStyle/>
          <a:p>
            <a:fld id="{BFA361A7-2707-4FA5-B93B-B0E719ED0509}" type="datetimeFigureOut">
              <a:rPr lang="en-GB" smtClean="0"/>
              <a:t>13/12/2025</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626217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a:t>انقر لتحرير نمط عنوان الشكل الرئيسي</a:t>
            </a:r>
            <a:endParaRPr lang="en-US" dirty="0"/>
          </a:p>
        </p:txBody>
      </p:sp>
      <p:sp>
        <p:nvSpPr>
          <p:cNvPr id="3" name="Date Placeholder 2"/>
          <p:cNvSpPr>
            <a:spLocks noGrp="1"/>
          </p:cNvSpPr>
          <p:nvPr>
            <p:ph type="dt" sz="half" idx="10"/>
          </p:nvPr>
        </p:nvSpPr>
        <p:spPr/>
        <p:txBody>
          <a:bodyPr/>
          <a:lstStyle/>
          <a:p>
            <a:fld id="{BFA361A7-2707-4FA5-B93B-B0E719ED0509}" type="datetimeFigureOut">
              <a:rPr lang="en-GB" smtClean="0"/>
              <a:t>13/12/2025</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447176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A361A7-2707-4FA5-B93B-B0E719ED0509}" type="datetimeFigureOut">
              <a:rPr lang="en-GB" smtClean="0"/>
              <a:t>13/12/2025</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7021649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ar-SA"/>
              <a:t>انقر لتحرير نمط عنوان الشكل الرئيسي</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13/12/2025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190038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ar-SA"/>
              <a:t>انقر لتحرير نمط عنوان الشكل الرئيسي</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ar-SA"/>
              <a:t>انقر فوق الأيقونة لإضافة صورة</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نص الشكل الرئيسي</a:t>
            </a:r>
          </a:p>
        </p:txBody>
      </p:sp>
      <p:sp>
        <p:nvSpPr>
          <p:cNvPr id="5" name="Date Placeholder 4"/>
          <p:cNvSpPr>
            <a:spLocks noGrp="1"/>
          </p:cNvSpPr>
          <p:nvPr>
            <p:ph type="dt" sz="half" idx="10"/>
          </p:nvPr>
        </p:nvSpPr>
        <p:spPr/>
        <p:txBody>
          <a:bodyPr/>
          <a:lstStyle/>
          <a:p>
            <a:fld id="{BFA361A7-2707-4FA5-B93B-B0E719ED0509}" type="datetimeFigureOut">
              <a:rPr lang="en-GB" smtClean="0"/>
              <a:t>13/12/2025</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F93905-9494-4851-BDC7-96666E706BA5}" type="slidenum">
              <a:rPr lang="en-GB" smtClean="0"/>
              <a:t>‹#›</a:t>
            </a:fld>
            <a:endParaRPr lang="en-GB"/>
          </a:p>
        </p:txBody>
      </p:sp>
    </p:spTree>
    <p:extLst>
      <p:ext uri="{BB962C8B-B14F-4D97-AF65-F5344CB8AC3E}">
        <p14:creationId xmlns:p14="http://schemas.microsoft.com/office/powerpoint/2010/main" val="3165830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ar-SA"/>
              <a:t>انقر لتحرير نمط عنوان الشكل الرئيسي</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FA361A7-2707-4FA5-B93B-B0E719ED0509}" type="datetimeFigureOut">
              <a:rPr lang="en-GB" smtClean="0"/>
              <a:t>13/12/2025</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F93905-9494-4851-BDC7-96666E706BA5}" type="slidenum">
              <a:rPr lang="en-GB" smtClean="0"/>
              <a:t>‹#›</a:t>
            </a:fld>
            <a:endParaRPr lang="en-GB"/>
          </a:p>
        </p:txBody>
      </p:sp>
    </p:spTree>
    <p:extLst>
      <p:ext uri="{BB962C8B-B14F-4D97-AF65-F5344CB8AC3E}">
        <p14:creationId xmlns:p14="http://schemas.microsoft.com/office/powerpoint/2010/main" val="3326346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ustomXml" Target="../ink/ink1.xml"/><Relationship Id="rId1" Type="http://schemas.openxmlformats.org/officeDocument/2006/relationships/slideLayout" Target="../slideLayouts/slideLayout1.xml"/><Relationship Id="rId4" Type="http://schemas.openxmlformats.org/officeDocument/2006/relationships/customXml" Target="../ink/ink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C707FE0E-BD29-7324-593D-0F2EB1A98720}"/>
              </a:ext>
            </a:extLst>
          </p:cNvPr>
          <p:cNvSpPr>
            <a:spLocks noGrp="1"/>
          </p:cNvSpPr>
          <p:nvPr>
            <p:ph type="ctrTitle"/>
          </p:nvPr>
        </p:nvSpPr>
        <p:spPr>
          <a:xfrm>
            <a:off x="1355035" y="238539"/>
            <a:ext cx="9144000" cy="3758441"/>
          </a:xfrm>
        </p:spPr>
        <p:txBody>
          <a:bodyPr>
            <a:normAutofit fontScale="90000"/>
          </a:bodyPr>
          <a:lstStyle/>
          <a:p>
            <a:pPr algn="ctr"/>
            <a:r>
              <a:rPr lang="ar-DZ" b="1" dirty="0">
                <a:solidFill>
                  <a:srgbClr val="0070C0"/>
                </a:solidFill>
                <a:latin typeface="Arabic Typesetting" panose="03020402040406030203" pitchFamily="66" charset="-78"/>
                <a:cs typeface="Arabic Typesetting" panose="03020402040406030203" pitchFamily="66" charset="-78"/>
              </a:rPr>
              <a:t>جامعة بسكرة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كلية الحقوق و العلوم السياسية  </a:t>
            </a:r>
            <a:br>
              <a:rPr lang="ar-DZ" b="1" dirty="0">
                <a:solidFill>
                  <a:srgbClr val="0070C0"/>
                </a:solidFill>
                <a:latin typeface="Arabic Typesetting" panose="03020402040406030203" pitchFamily="66" charset="-78"/>
                <a:cs typeface="Arabic Typesetting" panose="03020402040406030203" pitchFamily="66" charset="-78"/>
              </a:rPr>
            </a:br>
            <a:r>
              <a:rPr lang="ar-DZ" b="1" dirty="0">
                <a:solidFill>
                  <a:srgbClr val="0070C0"/>
                </a:solidFill>
                <a:latin typeface="Arabic Typesetting" panose="03020402040406030203" pitchFamily="66" charset="-78"/>
                <a:cs typeface="Arabic Typesetting" panose="03020402040406030203" pitchFamily="66" charset="-78"/>
              </a:rPr>
              <a:t>قسم القانون الخاص </a:t>
            </a:r>
            <a:br>
              <a:rPr lang="ar-DZ" b="1" dirty="0">
                <a:solidFill>
                  <a:srgbClr val="0070C0"/>
                </a:solidFill>
                <a:latin typeface="Arabic Typesetting" panose="03020402040406030203" pitchFamily="66" charset="-78"/>
                <a:cs typeface="Arabic Typesetting" panose="03020402040406030203" pitchFamily="66" charset="-78"/>
              </a:rPr>
            </a:br>
            <a:r>
              <a:rPr lang="ar-DZ" sz="4900" b="1" dirty="0">
                <a:solidFill>
                  <a:srgbClr val="0070C0"/>
                </a:solidFill>
                <a:latin typeface="Arabic Typesetting" panose="03020402040406030203" pitchFamily="66" charset="-78"/>
                <a:cs typeface="Arabic Typesetting" panose="03020402040406030203" pitchFamily="66" charset="-78"/>
              </a:rPr>
              <a:t>السنة الأولى ليسانس جذع مشترك حقوق </a:t>
            </a:r>
            <a:br>
              <a:rPr lang="ar-DZ" dirty="0"/>
            </a:br>
            <a:endParaRPr lang="en-GB" dirty="0"/>
          </a:p>
        </p:txBody>
      </p:sp>
      <p:sp>
        <p:nvSpPr>
          <p:cNvPr id="3" name="عنوان فرعي 2">
            <a:extLst>
              <a:ext uri="{FF2B5EF4-FFF2-40B4-BE49-F238E27FC236}">
                <a16:creationId xmlns:a16="http://schemas.microsoft.com/office/drawing/2014/main" id="{314FFC7A-7E46-4251-E581-DAF986E0054B}"/>
              </a:ext>
            </a:extLst>
          </p:cNvPr>
          <p:cNvSpPr>
            <a:spLocks noGrp="1"/>
          </p:cNvSpPr>
          <p:nvPr>
            <p:ph type="subTitle" idx="1"/>
          </p:nvPr>
        </p:nvSpPr>
        <p:spPr>
          <a:xfrm>
            <a:off x="1524000" y="3876261"/>
            <a:ext cx="9144000" cy="2743200"/>
          </a:xfrm>
        </p:spPr>
        <p:txBody>
          <a:bodyPr>
            <a:normAutofit fontScale="77500" lnSpcReduction="20000"/>
          </a:bodyPr>
          <a:lstStyle/>
          <a:p>
            <a:endParaRPr lang="ar-DZ" dirty="0"/>
          </a:p>
          <a:p>
            <a:pPr algn="ctr"/>
            <a:r>
              <a:rPr lang="ar-DZ" sz="7000" b="1" dirty="0">
                <a:solidFill>
                  <a:srgbClr val="FF0000"/>
                </a:solidFill>
                <a:latin typeface="Arabic Typesetting" panose="03020402040406030203" pitchFamily="66" charset="-78"/>
                <a:cs typeface="Arabic Typesetting" panose="03020402040406030203" pitchFamily="66" charset="-78"/>
              </a:rPr>
              <a:t>محاضرات في مقياس مدخل للعلوم القانونية </a:t>
            </a:r>
          </a:p>
          <a:p>
            <a:pPr algn="ctr"/>
            <a:endParaRPr lang="ar-DZ" sz="7000" b="1" dirty="0">
              <a:solidFill>
                <a:srgbClr val="FF0000"/>
              </a:solidFill>
              <a:latin typeface="Arabic Typesetting" panose="03020402040406030203" pitchFamily="66" charset="-78"/>
              <a:cs typeface="Arabic Typesetting" panose="03020402040406030203" pitchFamily="66" charset="-78"/>
            </a:endParaRPr>
          </a:p>
          <a:p>
            <a:pPr algn="r"/>
            <a:r>
              <a:rPr lang="ar-DZ" sz="7000" b="1" dirty="0">
                <a:solidFill>
                  <a:srgbClr val="7030A0"/>
                </a:solidFill>
                <a:latin typeface="Arabic Typesetting" panose="03020402040406030203" pitchFamily="66" charset="-78"/>
                <a:cs typeface="Arabic Typesetting" panose="03020402040406030203" pitchFamily="66" charset="-78"/>
              </a:rPr>
              <a:t>من إعداد : أد / عبد الغني حسونة </a:t>
            </a:r>
            <a:endParaRPr lang="en-GB" sz="7000" b="1" dirty="0">
              <a:solidFill>
                <a:srgbClr val="7030A0"/>
              </a:solidFill>
              <a:latin typeface="Arabic Typesetting" panose="03020402040406030203" pitchFamily="66" charset="-78"/>
              <a:cs typeface="Arabic Typesetting" panose="03020402040406030203" pitchFamily="66" charset="-78"/>
            </a:endParaRPr>
          </a:p>
        </p:txBody>
      </p:sp>
      <mc:AlternateContent xmlns:mc="http://schemas.openxmlformats.org/markup-compatibility/2006" xmlns:p14="http://schemas.microsoft.com/office/powerpoint/2010/main">
        <mc:Choice Requires="p14">
          <p:contentPart p14:bwMode="auto" r:id="rId2">
            <p14:nvContentPartPr>
              <p14:cNvPr id="5" name="حبر 4">
                <a:extLst>
                  <a:ext uri="{FF2B5EF4-FFF2-40B4-BE49-F238E27FC236}">
                    <a16:creationId xmlns:a16="http://schemas.microsoft.com/office/drawing/2014/main" id="{FE81659D-FA33-3D8F-933A-C5A29514582F}"/>
                  </a:ext>
                </a:extLst>
              </p14:cNvPr>
              <p14:cNvContentPartPr/>
              <p14:nvPr/>
            </p14:nvContentPartPr>
            <p14:xfrm>
              <a:off x="8120223" y="2523991"/>
              <a:ext cx="360" cy="360"/>
            </p14:xfrm>
          </p:contentPart>
        </mc:Choice>
        <mc:Fallback xmlns="">
          <p:pic>
            <p:nvPicPr>
              <p:cNvPr id="5" name="حبر 4">
                <a:extLst>
                  <a:ext uri="{FF2B5EF4-FFF2-40B4-BE49-F238E27FC236}">
                    <a16:creationId xmlns:a16="http://schemas.microsoft.com/office/drawing/2014/main" id="{FE81659D-FA33-3D8F-933A-C5A29514582F}"/>
                  </a:ext>
                </a:extLst>
              </p:cNvPr>
              <p:cNvPicPr/>
              <p:nvPr/>
            </p:nvPicPr>
            <p:blipFill>
              <a:blip r:embed="rId3"/>
              <a:stretch>
                <a:fillRect/>
              </a:stretch>
            </p:blipFill>
            <p:spPr>
              <a:xfrm>
                <a:off x="8111583" y="2515351"/>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6" name="حبر 5">
                <a:extLst>
                  <a:ext uri="{FF2B5EF4-FFF2-40B4-BE49-F238E27FC236}">
                    <a16:creationId xmlns:a16="http://schemas.microsoft.com/office/drawing/2014/main" id="{98936734-98D5-AE93-CB9C-C7ACDB4C370A}"/>
                  </a:ext>
                </a:extLst>
              </p14:cNvPr>
              <p14:cNvContentPartPr/>
              <p14:nvPr/>
            </p14:nvContentPartPr>
            <p14:xfrm>
              <a:off x="7086303" y="3160111"/>
              <a:ext cx="360" cy="360"/>
            </p14:xfrm>
          </p:contentPart>
        </mc:Choice>
        <mc:Fallback xmlns="">
          <p:pic>
            <p:nvPicPr>
              <p:cNvPr id="6" name="حبر 5">
                <a:extLst>
                  <a:ext uri="{FF2B5EF4-FFF2-40B4-BE49-F238E27FC236}">
                    <a16:creationId xmlns:a16="http://schemas.microsoft.com/office/drawing/2014/main" id="{98936734-98D5-AE93-CB9C-C7ACDB4C370A}"/>
                  </a:ext>
                </a:extLst>
              </p:cNvPr>
              <p:cNvPicPr/>
              <p:nvPr/>
            </p:nvPicPr>
            <p:blipFill>
              <a:blip r:embed="rId3"/>
              <a:stretch>
                <a:fillRect/>
              </a:stretch>
            </p:blipFill>
            <p:spPr>
              <a:xfrm>
                <a:off x="7077303" y="3151471"/>
                <a:ext cx="18000" cy="18000"/>
              </a:xfrm>
              <a:prstGeom prst="rect">
                <a:avLst/>
              </a:prstGeom>
            </p:spPr>
          </p:pic>
        </mc:Fallback>
      </mc:AlternateContent>
    </p:spTree>
    <p:extLst>
      <p:ext uri="{BB962C8B-B14F-4D97-AF65-F5344CB8AC3E}">
        <p14:creationId xmlns:p14="http://schemas.microsoft.com/office/powerpoint/2010/main" val="3622559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مبادئ الإثبات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lnSpcReduction="1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ثالثا: مبدأ عدم جواز الشخص اصطناع دليل لنفسه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الأصل في النظرية العامة للإثبات أنه لا يجوز للشخص أن يصطنع دليلا لنفسه على الحق الذي يدعيه ، و عليه فإنه لا يجوز أن يكون الدليل الذي يقدمه المدعي بالحق على صحة دعواه مجرد أقواله هو  أو ما يقدمه من  محررات  دونها بنفسه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غير أن هذه القاعدة العامة  يرد عليها بعض الاستثناءات تجيز  معها إمكانية الأخذ ببعض الأدلة التي يتم إنشاؤها من طرف الخصم لإثبات صحة ما يدعيه  ، كما هو الحال بالنسبة للدفاتر التجارية التي يلتزم بمسكها التجار ، حيث يمكن للقاضي الأخذ بما تتضمنه من معلومات لصالح التاجر صاحب هذه الدفاتر  التي دونها ، متى كانت هذه الدفاتر مرتبة و منتظمة . </a:t>
            </a:r>
          </a:p>
        </p:txBody>
      </p:sp>
    </p:spTree>
    <p:extLst>
      <p:ext uri="{BB962C8B-B14F-4D97-AF65-F5344CB8AC3E}">
        <p14:creationId xmlns:p14="http://schemas.microsoft.com/office/powerpoint/2010/main" val="668888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مبادئ الإثبات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25000" lnSpcReduction="20000"/>
          </a:bodyPr>
          <a:lstStyle/>
          <a:p>
            <a:pPr algn="just" rtl="1"/>
            <a:r>
              <a:rPr lang="ar-DZ" sz="16000" b="1" dirty="0">
                <a:solidFill>
                  <a:srgbClr val="C00000"/>
                </a:solidFill>
                <a:latin typeface="Arabic Typesetting" panose="03020402040406030203" pitchFamily="66" charset="-78"/>
                <a:cs typeface="Arabic Typesetting" panose="03020402040406030203" pitchFamily="66" charset="-78"/>
              </a:rPr>
              <a:t>رابعا :  المدعي بالحق مدين بتحمل عبء الإثبات كقاعدة عامة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 إن المقرر في قواعد الاثبات هو أن البينة بمعناها العام  نقع على المدعي بالحق ، حيث يقع على عاتق من يدعي خلاف الأصل الثابت و الظاهر  عبء إثبات ما يدعيه .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و على هذا الأساس فإن الأصل في ما يتعلق بالحقوق الشخصية هو براءة الذمة من أي التزام، فإذا ادعى شخص دينا له في ذمة الغير فيكون مدعيا خلاف ما هو ثابت أصلا ، و يتحتم عليه إقامة الدليل على ما يدعي بإثبات التصرف القانوني أو الواقعة القانونية التي تعتير مصدرا لذلك  الحق ، أما من يتمسك ببراءة الذمة فإنه يتمسك بالوضع الثابت أصلا ، و بالتالي فهو لا يكلف بأي إثبات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أما بالنسبة للحقوق العينية فإن الأصل فيها هو احترام الوضع الثابت الظاهر، فحائز الحق العيني طبقا للشروط القانونية المتعلقة بالهدوء و الاستمرار و الظهور ، يعتبر بحسب  الأصل الظاهر هو المالك ما لم يقم المدعي الدليل على عكس ذلك  </a:t>
            </a:r>
            <a:r>
              <a:rPr lang="ar-DZ" sz="16000" b="1" dirty="0">
                <a:solidFill>
                  <a:srgbClr val="C00000"/>
                </a:solidFill>
                <a:latin typeface="Arabic Typesetting" panose="03020402040406030203" pitchFamily="66" charset="-78"/>
                <a:cs typeface="Arabic Typesetting" panose="03020402040406030203" pitchFamily="66" charset="-78"/>
              </a:rPr>
              <a:t>.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2702826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6" y="99391"/>
            <a:ext cx="11509513" cy="6609522"/>
          </a:xfrm>
        </p:spPr>
        <p:txBody>
          <a:bodyPr>
            <a:normAutofit fontScale="25000" lnSpcReduction="20000"/>
          </a:bodyPr>
          <a:lstStyle/>
          <a:p>
            <a:pPr algn="just" rtl="1"/>
            <a:endParaRPr lang="ar-DZ" sz="17600" b="1" dirty="0">
              <a:solidFill>
                <a:srgbClr val="C00000"/>
              </a:solidFill>
              <a:latin typeface="Arabic Typesetting" panose="03020402040406030203" pitchFamily="66" charset="-78"/>
              <a:cs typeface="Arabic Typesetting" panose="03020402040406030203" pitchFamily="66" charset="-78"/>
            </a:endParaRPr>
          </a:p>
          <a:p>
            <a:pPr algn="just" rtl="1"/>
            <a:r>
              <a:rPr lang="ar-DZ" sz="17600" b="1" dirty="0">
                <a:solidFill>
                  <a:srgbClr val="C00000"/>
                </a:solidFill>
                <a:latin typeface="Arabic Typesetting" panose="03020402040406030203" pitchFamily="66" charset="-78"/>
                <a:cs typeface="Arabic Typesetting" panose="03020402040406030203" pitchFamily="66" charset="-78"/>
              </a:rPr>
              <a:t>المطلب الثاني : طرق و أساليب إثبات الحق :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كرس المشرع الجزائري في إطار عملية إثبات الحقوق المختلفة للأشخاص ، العديد من طرق  و أساليب الإثبات ، حيث تتنوع هذه الطرق و الأساليب بحسب طبيعة و وضعية  الحق المراد إثباته .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و في هذا الإطار يمكن إجمال طرق الإثبات هذه ضمن ثلاث فروع أساسية</a:t>
            </a:r>
          </a:p>
          <a:p>
            <a:pPr algn="just" rtl="1"/>
            <a:r>
              <a:rPr lang="ar-DZ" sz="17600" b="1" dirty="0">
                <a:solidFill>
                  <a:srgbClr val="C00000"/>
                </a:solidFill>
                <a:latin typeface="Arabic Typesetting" panose="03020402040406030203" pitchFamily="66" charset="-78"/>
                <a:cs typeface="Arabic Typesetting" panose="03020402040406030203" pitchFamily="66" charset="-78"/>
              </a:rPr>
              <a:t> الفرع الأول :  الدليل الكتابي لإثبات الحق ،</a:t>
            </a:r>
          </a:p>
          <a:p>
            <a:pPr algn="just" rtl="1"/>
            <a:r>
              <a:rPr lang="ar-DZ" sz="17600" b="1" dirty="0">
                <a:solidFill>
                  <a:srgbClr val="C00000"/>
                </a:solidFill>
                <a:latin typeface="Arabic Typesetting" panose="03020402040406030203" pitchFamily="66" charset="-78"/>
                <a:cs typeface="Arabic Typesetting" panose="03020402040406030203" pitchFamily="66" charset="-78"/>
              </a:rPr>
              <a:t>الفرع الثاني :  الاثبات بالشهود  و القرائن  ،</a:t>
            </a:r>
          </a:p>
          <a:p>
            <a:pPr algn="just" rtl="1"/>
            <a:r>
              <a:rPr lang="ar-DZ" sz="17600" b="1" dirty="0">
                <a:solidFill>
                  <a:srgbClr val="C00000"/>
                </a:solidFill>
                <a:latin typeface="Arabic Typesetting" panose="03020402040406030203" pitchFamily="66" charset="-78"/>
                <a:cs typeface="Arabic Typesetting" panose="03020402040406030203" pitchFamily="66" charset="-78"/>
              </a:rPr>
              <a:t>الفرع الثالث : الاثبات باليمين و الاقرار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14088649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الدليل الكتابي لإثبات الحق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800" b="1" dirty="0">
              <a:solidFill>
                <a:srgbClr val="C00000"/>
              </a:solidFill>
              <a:latin typeface="Arabic Typesetting" panose="03020402040406030203" pitchFamily="66" charset="-78"/>
              <a:cs typeface="Arabic Typesetting" panose="03020402040406030203" pitchFamily="66" charset="-78"/>
            </a:endParaRPr>
          </a:p>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المحررات الرسمية : </a:t>
            </a:r>
            <a:r>
              <a:rPr lang="ar-DZ" sz="16000" b="1" dirty="0">
                <a:solidFill>
                  <a:srgbClr val="C00000"/>
                </a:solidFill>
                <a:latin typeface="Arabic Typesetting" panose="03020402040406030203" pitchFamily="66" charset="-78"/>
                <a:cs typeface="Arabic Typesetting" panose="03020402040406030203" pitchFamily="66" charset="-78"/>
              </a:rPr>
              <a:t>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a:t>
            </a:r>
            <a:r>
              <a:rPr lang="ar-DZ" sz="4800" b="1" dirty="0">
                <a:solidFill>
                  <a:srgbClr val="C00000"/>
                </a:solidFill>
                <a:latin typeface="Arabic Typesetting" panose="03020402040406030203" pitchFamily="66" charset="-78"/>
                <a:cs typeface="Arabic Typesetting" panose="03020402040406030203" pitchFamily="66" charset="-78"/>
              </a:rPr>
              <a:t>ثانيا: المحررات غير الرسمية </a:t>
            </a:r>
            <a:r>
              <a:rPr lang="ar-DZ" sz="4800" b="1" dirty="0">
                <a:solidFill>
                  <a:schemeClr val="tx1"/>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361348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الدليل الكتابي لإثبات الحق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32500" lnSpcReduction="20000"/>
          </a:bodyPr>
          <a:lstStyle/>
          <a:p>
            <a:pPr algn="just" rtl="1"/>
            <a:r>
              <a:rPr lang="ar-DZ" sz="21600" b="1" dirty="0">
                <a:solidFill>
                  <a:srgbClr val="C00000"/>
                </a:solidFill>
                <a:latin typeface="Arabic Typesetting" panose="03020402040406030203" pitchFamily="66" charset="-78"/>
                <a:cs typeface="Arabic Typesetting" panose="03020402040406030203" pitchFamily="66" charset="-78"/>
              </a:rPr>
              <a:t>أولا: </a:t>
            </a:r>
            <a:r>
              <a:rPr lang="ar-DZ" sz="19200" b="1" dirty="0">
                <a:solidFill>
                  <a:srgbClr val="C00000"/>
                </a:solidFill>
                <a:latin typeface="Arabic Typesetting" panose="03020402040406030203" pitchFamily="66" charset="-78"/>
                <a:cs typeface="Arabic Typesetting" panose="03020402040406030203" pitchFamily="66" charset="-78"/>
              </a:rPr>
              <a:t>المحررات</a:t>
            </a:r>
            <a:r>
              <a:rPr lang="ar-DZ" sz="21600" b="1" dirty="0">
                <a:solidFill>
                  <a:srgbClr val="C00000"/>
                </a:solidFill>
                <a:latin typeface="Arabic Typesetting" panose="03020402040406030203" pitchFamily="66" charset="-78"/>
                <a:cs typeface="Arabic Typesetting" panose="03020402040406030203" pitchFamily="66" charset="-78"/>
              </a:rPr>
              <a:t> الرسمية : </a:t>
            </a:r>
          </a:p>
          <a:p>
            <a:pPr algn="just" rtl="1"/>
            <a:r>
              <a:rPr lang="ar-DZ" sz="16000" b="1" dirty="0">
                <a:solidFill>
                  <a:srgbClr val="C00000"/>
                </a:solidFill>
                <a:latin typeface="Arabic Typesetting" panose="03020402040406030203" pitchFamily="66" charset="-78"/>
                <a:cs typeface="Arabic Typesetting" panose="03020402040406030203" pitchFamily="66" charset="-78"/>
              </a:rPr>
              <a:t> </a:t>
            </a:r>
            <a:r>
              <a:rPr lang="ar-DZ" sz="16000" b="1" dirty="0">
                <a:solidFill>
                  <a:schemeClr val="tx1"/>
                </a:solidFill>
                <a:latin typeface="Arabic Typesetting" panose="03020402040406030203" pitchFamily="66" charset="-78"/>
                <a:cs typeface="Arabic Typesetting" panose="03020402040406030203" pitchFamily="66" charset="-78"/>
              </a:rPr>
              <a:t>المحررات الرسمية كما عرفها المشرع الجزائري في القانون المدني هي  " عقد يثبت فيه موظف أو ضابط عمومي أو شخص مكلف بخدمة عامة ما تم لديه أو ما تلقاه من ذوي الشأن ، و ذلك طبقا للأشكال القانونية و في حدود سلطته                و اختصاصه  ."</a:t>
            </a:r>
          </a:p>
          <a:p>
            <a:pPr algn="just" rtl="1"/>
            <a:r>
              <a:rPr lang="ar-DZ" sz="16000" b="1" dirty="0">
                <a:solidFill>
                  <a:schemeClr val="tx1"/>
                </a:solidFill>
                <a:latin typeface="Arabic Typesetting" panose="03020402040406030203" pitchFamily="66" charset="-78"/>
                <a:cs typeface="Arabic Typesetting" panose="03020402040406030203" pitchFamily="66" charset="-78"/>
              </a:rPr>
              <a:t>حيث تتمتع المحررات الرسمية بحجية مطلقة في الاثبات .</a:t>
            </a:r>
          </a:p>
        </p:txBody>
      </p:sp>
    </p:spTree>
    <p:extLst>
      <p:ext uri="{BB962C8B-B14F-4D97-AF65-F5344CB8AC3E}">
        <p14:creationId xmlns:p14="http://schemas.microsoft.com/office/powerpoint/2010/main" val="28206398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الدليل الكتابي لإثبات الحق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25000" lnSpcReduction="20000"/>
          </a:bodyPr>
          <a:lstStyle/>
          <a:p>
            <a:pPr algn="just" rtl="1"/>
            <a:r>
              <a:rPr lang="ar-DZ" sz="17600" b="1" dirty="0">
                <a:solidFill>
                  <a:srgbClr val="C00000"/>
                </a:solidFill>
                <a:latin typeface="Arabic Typesetting" panose="03020402040406030203" pitchFamily="66" charset="-78"/>
                <a:cs typeface="Arabic Typesetting" panose="03020402040406030203" pitchFamily="66" charset="-78"/>
              </a:rPr>
              <a:t>أولا: </a:t>
            </a:r>
            <a:r>
              <a:rPr lang="ar-DZ" sz="16000" b="1" dirty="0">
                <a:solidFill>
                  <a:srgbClr val="C00000"/>
                </a:solidFill>
                <a:latin typeface="Arabic Typesetting" panose="03020402040406030203" pitchFamily="66" charset="-78"/>
                <a:cs typeface="Arabic Typesetting" panose="03020402040406030203" pitchFamily="66" charset="-78"/>
              </a:rPr>
              <a:t>المحررات</a:t>
            </a:r>
            <a:r>
              <a:rPr lang="ar-DZ" sz="17600" b="1" dirty="0">
                <a:solidFill>
                  <a:srgbClr val="C00000"/>
                </a:solidFill>
                <a:latin typeface="Arabic Typesetting" panose="03020402040406030203" pitchFamily="66" charset="-78"/>
                <a:cs typeface="Arabic Typesetting" panose="03020402040406030203" pitchFamily="66" charset="-78"/>
              </a:rPr>
              <a:t> الرسمية :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و في هذا الإطار و بناء على نص المادة 324 المذكور أعلاه ، يتضح أن المحررات الرسمية أو العقود الرسمية كما أسماها المشرع  الجزائري ، تتخذ مجموعة من  الأشكال ، حيث تتخذ إما شكل </a:t>
            </a:r>
            <a:r>
              <a:rPr lang="ar-DZ" sz="17600" b="1" dirty="0">
                <a:solidFill>
                  <a:srgbClr val="00B050"/>
                </a:solidFill>
                <a:latin typeface="Arabic Typesetting" panose="03020402040406030203" pitchFamily="66" charset="-78"/>
                <a:cs typeface="Arabic Typesetting" panose="03020402040406030203" pitchFamily="66" charset="-78"/>
              </a:rPr>
              <a:t>العقد التوثيق </a:t>
            </a:r>
            <a:r>
              <a:rPr lang="ar-DZ" sz="17600" b="1" dirty="0">
                <a:solidFill>
                  <a:schemeClr val="tx1"/>
                </a:solidFill>
                <a:latin typeface="Arabic Typesetting" panose="03020402040406030203" pitchFamily="66" charset="-78"/>
                <a:cs typeface="Arabic Typesetting" panose="03020402040406030203" pitchFamily="66" charset="-78"/>
              </a:rPr>
              <a:t>الذي يحرره الموثق باعتباره ضابط عمومي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 و إما تكون في شكل </a:t>
            </a:r>
            <a:r>
              <a:rPr lang="ar-DZ" sz="17600" b="1" dirty="0">
                <a:solidFill>
                  <a:srgbClr val="FF0000"/>
                </a:solidFill>
                <a:latin typeface="Arabic Typesetting" panose="03020402040406030203" pitchFamily="66" charset="-78"/>
                <a:cs typeface="Arabic Typesetting" panose="03020402040406030203" pitchFamily="66" charset="-78"/>
              </a:rPr>
              <a:t>عقد</a:t>
            </a:r>
            <a:r>
              <a:rPr lang="ar-DZ" sz="17600" b="1" dirty="0">
                <a:solidFill>
                  <a:srgbClr val="00B050"/>
                </a:solidFill>
                <a:latin typeface="Arabic Typesetting" panose="03020402040406030203" pitchFamily="66" charset="-78"/>
                <a:cs typeface="Arabic Typesetting" panose="03020402040406030203" pitchFamily="66" charset="-78"/>
              </a:rPr>
              <a:t> إداري </a:t>
            </a:r>
            <a:r>
              <a:rPr lang="ar-DZ" sz="17600" b="1" dirty="0">
                <a:solidFill>
                  <a:schemeClr val="tx1"/>
                </a:solidFill>
                <a:latin typeface="Arabic Typesetting" panose="03020402040406030203" pitchFamily="66" charset="-78"/>
                <a:cs typeface="Arabic Typesetting" panose="03020402040406030203" pitchFamily="66" charset="-78"/>
              </a:rPr>
              <a:t>يقوم بتحريره موظف عمومي مؤهل  . </a:t>
            </a:r>
          </a:p>
          <a:p>
            <a:pPr algn="just" rtl="1"/>
            <a:r>
              <a:rPr lang="ar-DZ" sz="17600" b="1" dirty="0">
                <a:solidFill>
                  <a:schemeClr val="tx1"/>
                </a:solidFill>
                <a:latin typeface="Arabic Typesetting" panose="03020402040406030203" pitchFamily="66" charset="-78"/>
                <a:cs typeface="Arabic Typesetting" panose="03020402040406030203" pitchFamily="66" charset="-78"/>
              </a:rPr>
              <a:t>كما تتخذ المحررات الرسمية أيضا شكل </a:t>
            </a:r>
            <a:r>
              <a:rPr lang="ar-DZ" sz="17600" b="1" dirty="0">
                <a:solidFill>
                  <a:srgbClr val="00B050"/>
                </a:solidFill>
                <a:latin typeface="Arabic Typesetting" panose="03020402040406030203" pitchFamily="66" charset="-78"/>
                <a:cs typeface="Arabic Typesetting" panose="03020402040406030203" pitchFamily="66" charset="-78"/>
              </a:rPr>
              <a:t>العقد القضائي </a:t>
            </a:r>
            <a:r>
              <a:rPr lang="ar-DZ" sz="17600" b="1" dirty="0">
                <a:solidFill>
                  <a:schemeClr val="tx1"/>
                </a:solidFill>
                <a:latin typeface="Arabic Typesetting" panose="03020402040406030203" pitchFamily="66" charset="-78"/>
                <a:cs typeface="Arabic Typesetting" panose="03020402040406030203" pitchFamily="66" charset="-78"/>
              </a:rPr>
              <a:t>و الذي يتم أمام الجهات القضائية لا سيما أمام رؤساء كتاب الضبط بالمحاكم و المجالس القضائية و المتعلقة بالرهون القضائية، و الحجوز العقارية و محاضر المزايدات و غيرها من المحاضر التي يقوم بها رؤساء كتاب الضبط و المحضرين القضائيين و محافظي البيع بالمزاد العلني و المتصلة بالحقوق العقارية </a:t>
            </a:r>
          </a:p>
        </p:txBody>
      </p:sp>
    </p:spTree>
    <p:extLst>
      <p:ext uri="{BB962C8B-B14F-4D97-AF65-F5344CB8AC3E}">
        <p14:creationId xmlns:p14="http://schemas.microsoft.com/office/powerpoint/2010/main" val="38711616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الدليل الكتابي لإثبات الحق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a:t>
            </a:r>
            <a:r>
              <a:rPr lang="ar-DZ" sz="4800" b="1" dirty="0">
                <a:solidFill>
                  <a:srgbClr val="C00000"/>
                </a:solidFill>
                <a:latin typeface="Arabic Typesetting" panose="03020402040406030203" pitchFamily="66" charset="-78"/>
                <a:cs typeface="Arabic Typesetting" panose="03020402040406030203" pitchFamily="66" charset="-78"/>
              </a:rPr>
              <a:t>المحررات غير </a:t>
            </a:r>
            <a:r>
              <a:rPr lang="ar-DZ" sz="5400" b="1" dirty="0">
                <a:solidFill>
                  <a:srgbClr val="C00000"/>
                </a:solidFill>
                <a:latin typeface="Arabic Typesetting" panose="03020402040406030203" pitchFamily="66" charset="-78"/>
                <a:cs typeface="Arabic Typesetting" panose="03020402040406030203" pitchFamily="66" charset="-78"/>
              </a:rPr>
              <a:t> الرسمية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أ </a:t>
            </a:r>
            <a:r>
              <a:rPr lang="ar-DZ" sz="4400" b="1" dirty="0">
                <a:solidFill>
                  <a:srgbClr val="FF0000"/>
                </a:solidFill>
                <a:latin typeface="Arabic Typesetting" panose="03020402040406030203" pitchFamily="66" charset="-78"/>
                <a:cs typeface="Arabic Typesetting" panose="03020402040406030203" pitchFamily="66" charset="-78"/>
              </a:rPr>
              <a:t>- العقود العرفية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ب -  الدفاتر التجارية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ج - الرسائل و البرقيات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د- الدفاتر و الأوراق المنزلية :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هـــ  - السند المؤشر عليه بما يفيد براءة ذمة المدين .</a:t>
            </a:r>
          </a:p>
          <a:p>
            <a:pPr algn="just" rtl="1"/>
            <a:endParaRPr lang="ar-DZ" sz="4000" b="1" dirty="0">
              <a:solidFill>
                <a:schemeClr val="tx1"/>
              </a:solidFill>
              <a:latin typeface="Arabic Typesetting" panose="03020402040406030203" pitchFamily="66" charset="-78"/>
              <a:cs typeface="Arabic Typesetting" panose="03020402040406030203" pitchFamily="66" charset="-78"/>
            </a:endParaRPr>
          </a:p>
          <a:p>
            <a:pPr marL="742950" indent="-742950" algn="just" rtl="1">
              <a:buAutoNum type="arabic1Minus" startAt="8"/>
            </a:pPr>
            <a:endParaRPr lang="ar-DZ" sz="40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4035835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الدليل الكتابي لإثبات الحق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a:t>
            </a:r>
            <a:r>
              <a:rPr lang="ar-DZ" sz="4800" b="1" dirty="0">
                <a:solidFill>
                  <a:srgbClr val="C00000"/>
                </a:solidFill>
                <a:latin typeface="Arabic Typesetting" panose="03020402040406030203" pitchFamily="66" charset="-78"/>
                <a:cs typeface="Arabic Typesetting" panose="03020402040406030203" pitchFamily="66" charset="-78"/>
              </a:rPr>
              <a:t>المحررات غير </a:t>
            </a:r>
            <a:r>
              <a:rPr lang="ar-DZ" sz="5400" b="1" dirty="0">
                <a:solidFill>
                  <a:srgbClr val="C00000"/>
                </a:solidFill>
                <a:latin typeface="Arabic Typesetting" panose="03020402040406030203" pitchFamily="66" charset="-78"/>
                <a:cs typeface="Arabic Typesetting" panose="03020402040406030203" pitchFamily="66" charset="-78"/>
              </a:rPr>
              <a:t> الرسمية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أ </a:t>
            </a:r>
            <a:r>
              <a:rPr lang="ar-DZ" sz="4400" b="1" dirty="0">
                <a:solidFill>
                  <a:srgbClr val="FF0000"/>
                </a:solidFill>
                <a:latin typeface="Arabic Typesetting" panose="03020402040406030203" pitchFamily="66" charset="-78"/>
                <a:cs typeface="Arabic Typesetting" panose="03020402040406030203" pitchFamily="66" charset="-78"/>
              </a:rPr>
              <a:t>- العقود العرفية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بمفهوم المخالفة للعقد الرسمي المذكور أعلاه يقصد بالعقد العرفي ،  بأنه تلك العقود التي لا يتم تحريرها لا من ضباط أو موظفين عموميين ، و أن القانون لا يتطلب عند تحريرها أي شرط شكلي ، و الشرط الوحيد لصحتها أن تكون موقعة من أطراف العقد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هذا و تتمتع العقود العرفية بحجية نسبية في الاثبات تختلف بحسب طبيعة موضوع التصرف القانوني . </a:t>
            </a:r>
          </a:p>
          <a:p>
            <a:pPr marL="742950" indent="-742950" algn="just" rtl="1">
              <a:buAutoNum type="arabic1Minus" startAt="8"/>
            </a:pPr>
            <a:endParaRPr lang="ar-DZ" sz="40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2951736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الدليل الكتابي لإثبات الحق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lnSpcReduction="1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a:t>
            </a:r>
            <a:r>
              <a:rPr lang="ar-DZ" sz="4800" b="1" dirty="0">
                <a:solidFill>
                  <a:srgbClr val="C00000"/>
                </a:solidFill>
                <a:latin typeface="Arabic Typesetting" panose="03020402040406030203" pitchFamily="66" charset="-78"/>
                <a:cs typeface="Arabic Typesetting" panose="03020402040406030203" pitchFamily="66" charset="-78"/>
              </a:rPr>
              <a:t>المحررات غير </a:t>
            </a:r>
            <a:r>
              <a:rPr lang="ar-DZ" sz="5400" b="1" dirty="0">
                <a:solidFill>
                  <a:srgbClr val="C00000"/>
                </a:solidFill>
                <a:latin typeface="Arabic Typesetting" panose="03020402040406030203" pitchFamily="66" charset="-78"/>
                <a:cs typeface="Arabic Typesetting" panose="03020402040406030203" pitchFamily="66" charset="-78"/>
              </a:rPr>
              <a:t> الرسمية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ب </a:t>
            </a:r>
            <a:r>
              <a:rPr lang="ar-DZ" sz="4400" b="1" dirty="0">
                <a:solidFill>
                  <a:srgbClr val="FF0000"/>
                </a:solidFill>
                <a:latin typeface="Arabic Typesetting" panose="03020402040406030203" pitchFamily="66" charset="-78"/>
                <a:cs typeface="Arabic Typesetting" panose="03020402040406030203" pitchFamily="66" charset="-78"/>
              </a:rPr>
              <a:t>- الدفاتر التجارية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الدفاتر التجارية هي وثائق يلتزم التاجر بمسكها ، حيث يقيد فيها  ما له من حقوق و ما عليه من التزامات ، و يثبت  فيها جميع العمليات التجارية التي يقوم  بها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 حيث أن مسك الدفاتر التجارية من طرف التاجر بطريقة منتظمة تعود بالفائدة على التاجر نفسه ، فتبين مركزه المالي و حالة تجارته ،  كما تساعد هذه الدفاتر مصلحة الضرائب في تحديد قيمة الضرائب المستحقة على التاجر وفق البيانات المنتظمة دون إجحاف به ، كما أن للدفاتر التجارية أهمية في الاثبات في المعاملات التجارية   متى كانت هذه الدفاتر  مرتبة و متنظمة  . </a:t>
            </a:r>
          </a:p>
          <a:p>
            <a:pPr marL="742950" indent="-742950" algn="just" rtl="1">
              <a:buAutoNum type="arabic1Minus" startAt="8"/>
            </a:pPr>
            <a:endParaRPr lang="ar-DZ" sz="4000" b="1" dirty="0">
              <a:solidFill>
                <a:schemeClr val="tx1"/>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177785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الدليل الكتابي لإثبات الحق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lnSpcReduction="1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a:t>
            </a:r>
            <a:r>
              <a:rPr lang="ar-DZ" sz="4800" b="1" dirty="0">
                <a:solidFill>
                  <a:srgbClr val="C00000"/>
                </a:solidFill>
                <a:latin typeface="Arabic Typesetting" panose="03020402040406030203" pitchFamily="66" charset="-78"/>
                <a:cs typeface="Arabic Typesetting" panose="03020402040406030203" pitchFamily="66" charset="-78"/>
              </a:rPr>
              <a:t>المحررات غير </a:t>
            </a:r>
            <a:r>
              <a:rPr lang="ar-DZ" sz="5400" b="1" dirty="0">
                <a:solidFill>
                  <a:srgbClr val="C00000"/>
                </a:solidFill>
                <a:latin typeface="Arabic Typesetting" panose="03020402040406030203" pitchFamily="66" charset="-78"/>
                <a:cs typeface="Arabic Typesetting" panose="03020402040406030203" pitchFamily="66" charset="-78"/>
              </a:rPr>
              <a:t> الرسمية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ج </a:t>
            </a:r>
            <a:r>
              <a:rPr lang="ar-DZ" sz="4400" b="1" dirty="0">
                <a:solidFill>
                  <a:srgbClr val="FF0000"/>
                </a:solidFill>
                <a:latin typeface="Arabic Typesetting" panose="03020402040406030203" pitchFamily="66" charset="-78"/>
                <a:cs typeface="Arabic Typesetting" panose="03020402040406030203" pitchFamily="66" charset="-78"/>
              </a:rPr>
              <a:t>- الرسائل و البرقيات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الرسائل و البرقيات هي عبارة عن خطاب محرر موجه من شخص إلى شخص آخر ، على أن الرسائل توجه  و تستلم في شكلها المحرر الأصلي مباشرة ما بين  الأطراف المعنية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في حين أن البرقية لا توجه في  شكل محررها  الأصلي ، و إنما  تستلم في نسخة منها فقط من طرف المخاطب بها ، و ذلك من خلال مركز الإصدار التقني . </a:t>
            </a:r>
          </a:p>
          <a:p>
            <a:pPr algn="just" rtl="1"/>
            <a:r>
              <a:rPr lang="ar-DZ" sz="4000" b="1" dirty="0">
                <a:solidFill>
                  <a:schemeClr val="tx1"/>
                </a:solidFill>
                <a:latin typeface="Arabic Typesetting" panose="03020402040406030203" pitchFamily="66" charset="-78"/>
                <a:cs typeface="Arabic Typesetting" panose="03020402040406030203" pitchFamily="66" charset="-78"/>
              </a:rPr>
              <a:t>و تتمتع الرسائل و البرقيات في مجال  الاثبات بنفس القيمة المقررة للأوراق العرفية </a:t>
            </a:r>
          </a:p>
        </p:txBody>
      </p:sp>
    </p:spTree>
    <p:extLst>
      <p:ext uri="{BB962C8B-B14F-4D97-AF65-F5344CB8AC3E}">
        <p14:creationId xmlns:p14="http://schemas.microsoft.com/office/powerpoint/2010/main" val="25041186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2C421F-B045-4387-701C-75430CF69956}"/>
              </a:ext>
            </a:extLst>
          </p:cNvPr>
          <p:cNvSpPr>
            <a:spLocks noGrp="1"/>
          </p:cNvSpPr>
          <p:nvPr>
            <p:ph type="title"/>
          </p:nvPr>
        </p:nvSpPr>
        <p:spPr>
          <a:xfrm>
            <a:off x="616226" y="624109"/>
            <a:ext cx="10888385" cy="5925778"/>
          </a:xfrm>
        </p:spPr>
        <p:txBody>
          <a:bodyPr>
            <a:normAutofit fontScale="90000"/>
          </a:bodyPr>
          <a:lstStyle/>
          <a:p>
            <a:pPr marL="0" marR="0" lvl="0" indent="0" algn="r" defTabSz="457200" rtl="1" eaLnBrk="1" fontAlgn="auto" latinLnBrk="0" hangingPunct="1">
              <a:lnSpc>
                <a:spcPct val="100000"/>
              </a:lnSpc>
              <a:spcBef>
                <a:spcPts val="1000"/>
              </a:spcBef>
              <a:spcAft>
                <a:spcPts val="0"/>
              </a:spcAft>
              <a:tabLst/>
              <a:defRPr/>
            </a:pP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                     </a:t>
            </a:r>
            <a:r>
              <a:rPr kumimoji="0" lang="ar-DZ" sz="73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t>المبحث الخامس : اثبات الحق </a:t>
            </a: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الأول : القواعد العامة المتعلقة بإثبات الحق </a:t>
            </a:r>
            <a:br>
              <a:rPr kumimoji="0" lang="en-GB" sz="54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r>
              <a:rPr lang="ar-DZ" sz="5400" b="1" dirty="0">
                <a:solidFill>
                  <a:srgbClr val="FF0000"/>
                </a:solidFill>
                <a:effectLst/>
                <a:ea typeface="SimSun" panose="02010600030101010101" pitchFamily="2" charset="-122"/>
                <a:cs typeface="Sakkal Majalla" panose="02000000000000000000" pitchFamily="2" charset="-78"/>
              </a:rPr>
              <a:t>المطلب الثاني : طرق و أساليب إثبات الحق: </a:t>
            </a:r>
            <a:br>
              <a:rPr lang="ar-DZ" sz="5400" b="1" dirty="0">
                <a:solidFill>
                  <a:srgbClr val="FF0000"/>
                </a:solidFill>
                <a:effectLst/>
                <a:ea typeface="SimSun" panose="02010600030101010101" pitchFamily="2" charset="-122"/>
                <a:cs typeface="Sakkal Majalla" panose="02000000000000000000" pitchFamily="2"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br>
              <a:rPr kumimoji="0" lang="ar-DZ" sz="6000" b="1" i="0" u="none" strike="noStrike" kern="1200" cap="none" spc="0" normalizeH="0" baseline="0" noProof="0" dirty="0">
                <a:ln>
                  <a:noFill/>
                </a:ln>
                <a:solidFill>
                  <a:srgbClr val="0070C0"/>
                </a:solidFill>
                <a:effectLst/>
                <a:uLnTx/>
                <a:uFillTx/>
                <a:latin typeface="Arabic Typesetting" panose="03020402040406030203" pitchFamily="66" charset="-78"/>
                <a:ea typeface="+mn-ea"/>
                <a:cs typeface="Arabic Typesetting" panose="03020402040406030203" pitchFamily="66" charset="-78"/>
              </a:rPr>
            </a:br>
            <a:endParaRPr lang="en-GB" dirty="0"/>
          </a:p>
        </p:txBody>
      </p:sp>
    </p:spTree>
    <p:extLst>
      <p:ext uri="{BB962C8B-B14F-4D97-AF65-F5344CB8AC3E}">
        <p14:creationId xmlns:p14="http://schemas.microsoft.com/office/powerpoint/2010/main" val="35230210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الدليل الكتابي لإثبات الحق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lnSpcReduction="10000"/>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a:t>
            </a:r>
            <a:r>
              <a:rPr lang="ar-DZ" sz="4800" b="1" dirty="0">
                <a:solidFill>
                  <a:srgbClr val="C00000"/>
                </a:solidFill>
                <a:latin typeface="Arabic Typesetting" panose="03020402040406030203" pitchFamily="66" charset="-78"/>
                <a:cs typeface="Arabic Typesetting" panose="03020402040406030203" pitchFamily="66" charset="-78"/>
              </a:rPr>
              <a:t>المحررات غير </a:t>
            </a:r>
            <a:r>
              <a:rPr lang="ar-DZ" sz="5400" b="1" dirty="0">
                <a:solidFill>
                  <a:srgbClr val="C00000"/>
                </a:solidFill>
                <a:latin typeface="Arabic Typesetting" panose="03020402040406030203" pitchFamily="66" charset="-78"/>
                <a:cs typeface="Arabic Typesetting" panose="03020402040406030203" pitchFamily="66" charset="-78"/>
              </a:rPr>
              <a:t> الرسمية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د </a:t>
            </a:r>
            <a:r>
              <a:rPr lang="ar-DZ" sz="4400" b="1" dirty="0">
                <a:solidFill>
                  <a:srgbClr val="FF0000"/>
                </a:solidFill>
                <a:latin typeface="Arabic Typesetting" panose="03020402040406030203" pitchFamily="66" charset="-78"/>
                <a:cs typeface="Arabic Typesetting" panose="03020402040406030203" pitchFamily="66" charset="-78"/>
              </a:rPr>
              <a:t>- الدفاتر و الأوراق المنزلية :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الدفاتر و الأوراق المنزلية هي محررات خاصة يدون و يحرر  فيها الأشخاص أمورهم الخاصة  و العائلية ، و شؤونهم المالية المتعلقة بحقوقهم و التزاماتهم على نحو المذكرات و الأجندات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و الأصل أن الدفاتر و الأوراق المنزلية لا تعتبر بأي حال من الأحوال حجة لصاحبها على الغير ، انطلاقا من قاعدة عدم جواز  اصطناع الشخص دليلا لنفسه . </a:t>
            </a:r>
          </a:p>
          <a:p>
            <a:pPr algn="just" rtl="1"/>
            <a:r>
              <a:rPr lang="ar-DZ" sz="4400" b="1" dirty="0">
                <a:solidFill>
                  <a:schemeClr val="tx1"/>
                </a:solidFill>
                <a:latin typeface="Arabic Typesetting" panose="03020402040406030203" pitchFamily="66" charset="-78"/>
                <a:cs typeface="Arabic Typesetting" panose="03020402040406030203" pitchFamily="66" charset="-78"/>
              </a:rPr>
              <a:t>لكن في المقابل أجاز المشرع للقاضي أن يأخذ بالدفاتر و الأوراق المنزلية كدليل و حجة للغير  على الشخص صاحب هذه المحررات .</a:t>
            </a:r>
          </a:p>
        </p:txBody>
      </p:sp>
    </p:spTree>
    <p:extLst>
      <p:ext uri="{BB962C8B-B14F-4D97-AF65-F5344CB8AC3E}">
        <p14:creationId xmlns:p14="http://schemas.microsoft.com/office/powerpoint/2010/main" val="1251256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الدليل الكتابي لإثبات الحق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5400" b="1" dirty="0">
                <a:solidFill>
                  <a:srgbClr val="C00000"/>
                </a:solidFill>
                <a:latin typeface="Arabic Typesetting" panose="03020402040406030203" pitchFamily="66" charset="-78"/>
                <a:cs typeface="Arabic Typesetting" panose="03020402040406030203" pitchFamily="66" charset="-78"/>
              </a:rPr>
              <a:t>ثانيا : </a:t>
            </a:r>
            <a:r>
              <a:rPr lang="ar-DZ" sz="4800" b="1" dirty="0">
                <a:solidFill>
                  <a:srgbClr val="C00000"/>
                </a:solidFill>
                <a:latin typeface="Arabic Typesetting" panose="03020402040406030203" pitchFamily="66" charset="-78"/>
                <a:cs typeface="Arabic Typesetting" panose="03020402040406030203" pitchFamily="66" charset="-78"/>
              </a:rPr>
              <a:t>المحررات غير </a:t>
            </a:r>
            <a:r>
              <a:rPr lang="ar-DZ" sz="5400" b="1" dirty="0">
                <a:solidFill>
                  <a:srgbClr val="C00000"/>
                </a:solidFill>
                <a:latin typeface="Arabic Typesetting" panose="03020402040406030203" pitchFamily="66" charset="-78"/>
                <a:cs typeface="Arabic Typesetting" panose="03020402040406030203" pitchFamily="66" charset="-78"/>
              </a:rPr>
              <a:t> الرسمية : </a:t>
            </a:r>
          </a:p>
          <a:p>
            <a:pPr algn="just" rtl="1"/>
            <a:r>
              <a:rPr lang="ar-DZ" sz="5400" b="1" dirty="0">
                <a:solidFill>
                  <a:schemeClr val="tx1"/>
                </a:solidFill>
                <a:latin typeface="Arabic Typesetting" panose="03020402040406030203" pitchFamily="66" charset="-78"/>
                <a:cs typeface="Arabic Typesetting" panose="03020402040406030203" pitchFamily="66" charset="-78"/>
              </a:rPr>
              <a:t>ه </a:t>
            </a:r>
            <a:r>
              <a:rPr lang="ar-DZ" sz="4400" b="1" dirty="0">
                <a:solidFill>
                  <a:srgbClr val="FF0000"/>
                </a:solidFill>
                <a:latin typeface="Arabic Typesetting" panose="03020402040406030203" pitchFamily="66" charset="-78"/>
                <a:cs typeface="Arabic Typesetting" panose="03020402040406030203" pitchFamily="66" charset="-78"/>
              </a:rPr>
              <a:t>- التأشير على سند ببراءة ذمة المدين :</a:t>
            </a:r>
          </a:p>
          <a:p>
            <a:pPr algn="just" rtl="1"/>
            <a:r>
              <a:rPr lang="ar-DZ" sz="4400" b="1" dirty="0">
                <a:solidFill>
                  <a:srgbClr val="FF0000"/>
                </a:solidFill>
                <a:latin typeface="Arabic Typesetting" panose="03020402040406030203" pitchFamily="66" charset="-78"/>
                <a:cs typeface="Arabic Typesetting" panose="03020402040406030203" pitchFamily="66" charset="-78"/>
              </a:rPr>
              <a:t> </a:t>
            </a:r>
            <a:r>
              <a:rPr lang="ar-DZ" sz="4400" b="1" dirty="0">
                <a:solidFill>
                  <a:schemeClr val="tx1"/>
                </a:solidFill>
                <a:latin typeface="Arabic Typesetting" panose="03020402040406030203" pitchFamily="66" charset="-78"/>
                <a:cs typeface="Arabic Typesetting" panose="03020402040406030203" pitchFamily="66" charset="-78"/>
              </a:rPr>
              <a:t>المقصود بالتأشير في هذا الإطار تحرير عبارة على متن السند بخط يد الدائن يفيد معناها براءة ذمة شخص المدين من الدين المفترض أنه مبين في هذا السند ، و لكن من دون أن يقوم الدائن بوضع توقيعه  على ذلك في متن هذا السند ، ذلك لأنه لو قام الدائن بالتوقيع على التأشير  المحرر على السند عد دليلا كتابيا كاملا . </a:t>
            </a:r>
          </a:p>
        </p:txBody>
      </p:sp>
    </p:spTree>
    <p:extLst>
      <p:ext uri="{BB962C8B-B14F-4D97-AF65-F5344CB8AC3E}">
        <p14:creationId xmlns:p14="http://schemas.microsoft.com/office/powerpoint/2010/main" val="1296758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8CC170C-5F63-0A6B-A29E-B3B50361F713}"/>
              </a:ext>
            </a:extLst>
          </p:cNvPr>
          <p:cNvSpPr>
            <a:spLocks noGrp="1"/>
          </p:cNvSpPr>
          <p:nvPr>
            <p:ph type="title"/>
          </p:nvPr>
        </p:nvSpPr>
        <p:spPr>
          <a:xfrm>
            <a:off x="914400" y="387627"/>
            <a:ext cx="10590211" cy="6182138"/>
          </a:xfrm>
        </p:spPr>
        <p:txBody>
          <a:bodyPr>
            <a:normAutofit/>
          </a:bodyPr>
          <a:lstStyle/>
          <a:p>
            <a:pPr algn="just" rtl="1"/>
            <a:br>
              <a:rPr lang="ar-DZ" sz="5300" b="1" dirty="0">
                <a:solidFill>
                  <a:srgbClr val="FF0000"/>
                </a:solidFill>
                <a:latin typeface="Arabic Typesetting" panose="03020402040406030203" pitchFamily="66" charset="-78"/>
                <a:cs typeface="Arabic Typesetting" panose="03020402040406030203" pitchFamily="66" charset="-78"/>
              </a:rPr>
            </a:br>
            <a:r>
              <a:rPr lang="ar-DZ" sz="5300" b="1" dirty="0">
                <a:solidFill>
                  <a:srgbClr val="FF0000"/>
                </a:solidFill>
                <a:latin typeface="Arabic Typesetting" panose="03020402040406030203" pitchFamily="66" charset="-78"/>
                <a:cs typeface="Arabic Typesetting" panose="03020402040406030203" pitchFamily="66" charset="-78"/>
              </a:rPr>
              <a:t>المطلب الأول : القواعد العامة المتعلقة بإثبات الحق            </a:t>
            </a:r>
            <a:r>
              <a:rPr lang="ar-DZ" sz="4400" dirty="0">
                <a:latin typeface="Arabic Typesetting" panose="03020402040406030203" pitchFamily="66" charset="-78"/>
                <a:cs typeface="Arabic Typesetting" panose="03020402040406030203" pitchFamily="66" charset="-78"/>
              </a:rPr>
              <a:t>:</a:t>
            </a:r>
            <a:br>
              <a:rPr lang="ar-DZ" sz="4400" dirty="0">
                <a:latin typeface="Arabic Typesetting" panose="03020402040406030203" pitchFamily="66" charset="-78"/>
                <a:cs typeface="Arabic Typesetting" panose="03020402040406030203" pitchFamily="66" charset="-78"/>
              </a:rPr>
            </a:br>
            <a:r>
              <a:rPr lang="ar-DZ" sz="4000" b="1" dirty="0">
                <a:solidFill>
                  <a:srgbClr val="0070C0"/>
                </a:solidFill>
                <a:latin typeface="Arabic Typesetting" panose="03020402040406030203" pitchFamily="66" charset="-78"/>
                <a:cs typeface="Arabic Typesetting" panose="03020402040406030203" pitchFamily="66" charset="-78"/>
              </a:rPr>
              <a:t> </a:t>
            </a:r>
            <a:r>
              <a:rPr lang="ar-DZ" sz="5300" b="1" dirty="0">
                <a:solidFill>
                  <a:srgbClr val="0070C0"/>
                </a:solidFill>
                <a:latin typeface="Arabic Typesetting" panose="03020402040406030203" pitchFamily="66" charset="-78"/>
                <a:cs typeface="Arabic Typesetting" panose="03020402040406030203" pitchFamily="66" charset="-78"/>
              </a:rPr>
              <a:t>تنصرف القواعد العامة المتعلقة بإثبات الحق  إلى مسألتين أساسيتين ، المسألة الأولى تتعلق بتحديد الأنظمة القانونية المختلفة للإثبات ، أما المسألة الثانية فتتعلق بالمبادئ التي تحكم الإثبات              </a:t>
            </a:r>
            <a:r>
              <a:rPr lang="ar-DZ" sz="4900" b="1" dirty="0">
                <a:solidFill>
                  <a:srgbClr val="0070C0"/>
                </a:solidFill>
                <a:latin typeface="Arabic Typesetting" panose="03020402040406030203" pitchFamily="66" charset="-78"/>
                <a:cs typeface="Arabic Typesetting" panose="03020402040406030203" pitchFamily="66" charset="-78"/>
              </a:rPr>
              <a:t>.</a:t>
            </a:r>
            <a:br>
              <a:rPr lang="ar-DZ" sz="4900" b="1" dirty="0">
                <a:solidFill>
                  <a:srgbClr val="0070C0"/>
                </a:solidFill>
                <a:latin typeface="Arabic Typesetting" panose="03020402040406030203" pitchFamily="66" charset="-78"/>
                <a:cs typeface="Arabic Typesetting" panose="03020402040406030203" pitchFamily="66" charset="-78"/>
              </a:rPr>
            </a:br>
            <a:br>
              <a:rPr lang="ar-DZ" sz="4400" b="1" dirty="0">
                <a:solidFill>
                  <a:srgbClr val="0070C0"/>
                </a:solidFill>
                <a:latin typeface="Arabic Typesetting" panose="03020402040406030203" pitchFamily="66" charset="-78"/>
                <a:cs typeface="Arabic Typesetting" panose="03020402040406030203" pitchFamily="66" charset="-78"/>
              </a:rPr>
            </a:br>
            <a:endParaRPr lang="en-GB" b="1" dirty="0">
              <a:solidFill>
                <a:srgbClr val="00B050"/>
              </a:solidFill>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0672022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الأنظمة القانونية للإثبات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chemeClr val="tx1"/>
              </a:solidFill>
              <a:latin typeface="Arabic Typesetting" panose="03020402040406030203" pitchFamily="66" charset="-78"/>
              <a:cs typeface="Arabic Typesetting" panose="03020402040406030203" pitchFamily="66" charset="-78"/>
            </a:endParaRPr>
          </a:p>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 نظام الإثبات الحر ( المطلق )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ثانيا : نظام الاثبات المقيد : </a:t>
            </a:r>
          </a:p>
          <a:p>
            <a:pPr algn="just" rtl="1"/>
            <a:r>
              <a:rPr lang="ar-DZ" sz="4400" b="1" dirty="0">
                <a:solidFill>
                  <a:srgbClr val="C00000"/>
                </a:solidFill>
                <a:latin typeface="Arabic Typesetting" panose="03020402040406030203" pitchFamily="66" charset="-78"/>
                <a:cs typeface="Arabic Typesetting" panose="03020402040406030203" pitchFamily="66" charset="-78"/>
              </a:rPr>
              <a:t>ثالثا: نظام الاثبات المختلط : </a:t>
            </a:r>
          </a:p>
          <a:p>
            <a:pPr algn="just" rtl="1"/>
            <a:r>
              <a:rPr lang="ar-DZ" sz="4800" b="1" dirty="0">
                <a:solidFill>
                  <a:srgbClr val="C00000"/>
                </a:solidFill>
                <a:latin typeface="Arabic Typesetting" panose="03020402040406030203" pitchFamily="66" charset="-78"/>
                <a:cs typeface="Arabic Typesetting" panose="03020402040406030203" pitchFamily="66" charset="-78"/>
              </a:rPr>
              <a:t> </a:t>
            </a:r>
          </a:p>
        </p:txBody>
      </p:sp>
    </p:spTree>
    <p:extLst>
      <p:ext uri="{BB962C8B-B14F-4D97-AF65-F5344CB8AC3E}">
        <p14:creationId xmlns:p14="http://schemas.microsoft.com/office/powerpoint/2010/main" val="35699388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الأنظمة القانونية للإثبات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endParaRPr lang="ar-DZ" sz="4400" b="1" dirty="0">
              <a:solidFill>
                <a:srgbClr val="C00000"/>
              </a:solidFill>
              <a:latin typeface="Arabic Typesetting" panose="03020402040406030203" pitchFamily="66" charset="-78"/>
              <a:cs typeface="Arabic Typesetting" panose="03020402040406030203" pitchFamily="66" charset="-78"/>
            </a:endParaRPr>
          </a:p>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 نظام الإثبات الحر ( المطلق )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نظام الاثبات الحر هو نظام لا يحدد فيه القانون طرقا معينة للإثبات تفرض على القاضي التقيد بها  ، بل يكون لأطراف النزاع الحرية التامة ليقدموا  الأدلة التي تخدم طلباتهم و دفوعهم لإقناع القاضي ، و بعدها يكون للقاضي أن يقدر قيمة كل دليل من الأدلة المطروحة و يشكل على أساسها قناعته التي يفصل بها في النزاع المعروض عليه  </a:t>
            </a:r>
          </a:p>
        </p:txBody>
      </p:sp>
    </p:spTree>
    <p:extLst>
      <p:ext uri="{BB962C8B-B14F-4D97-AF65-F5344CB8AC3E}">
        <p14:creationId xmlns:p14="http://schemas.microsoft.com/office/powerpoint/2010/main" val="3411262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الأنظمة القانونية للإثبات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 نظام الاثبات المقيد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 يعرف نظام الاثبات المقيد أيضا بنظام الاثبات القانوني ، لأن القانون هو الذي يرسم ما يجب و يتعين اللجوء إليه من طرق الاثبات بشكل محدد تحديد دقيقا ، و ليس فقط الاشارة على ما يجوز  قبوله من أدلة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و عليه فهذا النظام يتميز بالدور الإيجابي الذي يلعبه المشرع في عملية الإثبات في النزاع ، من خلال تحديده سلفا للأدلة التي تفرض على القاضي للحكم في النزاع ، و في حالة عدم توفرها فلا مجال للقاضي أن يقضي بناء على اقتناعه ، لأن اليقين التشريعي هنا حل محل اليقين القضائي </a:t>
            </a:r>
          </a:p>
        </p:txBody>
      </p:sp>
    </p:spTree>
    <p:extLst>
      <p:ext uri="{BB962C8B-B14F-4D97-AF65-F5344CB8AC3E}">
        <p14:creationId xmlns:p14="http://schemas.microsoft.com/office/powerpoint/2010/main" val="3963362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الأول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الأنظمة القانونية للإثبات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ثالثا: نظام الاثبات المختلط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يتوسط نظام الاثبات المختلط نظامي الاثبات الحر و نظام الاثبات المقيد ، حيث يجمع ما فيهما من مزايا  و يستبعد ما فيهما من عيوب ، حيث يفرض بعض القيود على القاضي في إثبات بعض المسائل ،  و يترك له حرية التقدير في مسائل أخرى على نحو  المسائل الجنائية التي يكون في الإثبات حرا و يترك للقاضي سلطة تكزين قناعته من مختلف الأدلة المعروضة عليه ، و نفس الأمر ينطبق على المعاملات التجارية </a:t>
            </a:r>
          </a:p>
        </p:txBody>
      </p:sp>
    </p:spTree>
    <p:extLst>
      <p:ext uri="{BB962C8B-B14F-4D97-AF65-F5344CB8AC3E}">
        <p14:creationId xmlns:p14="http://schemas.microsoft.com/office/powerpoint/2010/main" val="2431863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مبادئ الإثبات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fontScale="92500" lnSpcReduction="10000"/>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أولا: مبدأ حياد القاضي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يقصد بمبدأ حياد القاضي في إطار نظرية الإثبات أن يقوم القاضي بدور المحكم بين الأطراف المتنازعة ، حيث يكون موقفه من الدعوى  سلبيا ، فيقتصر دوره على تقدير ما يقدمه أطراف النزاع بالطرق التي قررها القانون من أدلة في  الدعوى ، ليقرر بخصوص الوقائع  المدعاة ثابتة أو غير ثابتة ، و لا يجوز له أن يعتمد على معلوماته الشخصية أو يعمد من جانيه بجمع أدلة أخرى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غير أن مبدأ حياد القاضي لا يمنعه من استيضاح الحقيقة ، لذلك خول له القانون سلطة محددة في توجيه الدعوى و استكمال الأدلة ليتسم موقفه في نطاقها بالإيجابية ، فله توجيه اليمين المتممة  و الأمر بحضور الشهود . </a:t>
            </a:r>
          </a:p>
        </p:txBody>
      </p:sp>
    </p:spTree>
    <p:extLst>
      <p:ext uri="{BB962C8B-B14F-4D97-AF65-F5344CB8AC3E}">
        <p14:creationId xmlns:p14="http://schemas.microsoft.com/office/powerpoint/2010/main" val="39994925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72ED37C4-26F3-A3B6-8AA6-104E89297C48}"/>
              </a:ext>
            </a:extLst>
          </p:cNvPr>
          <p:cNvSpPr>
            <a:spLocks noGrp="1"/>
          </p:cNvSpPr>
          <p:nvPr>
            <p:ph idx="1"/>
          </p:nvPr>
        </p:nvSpPr>
        <p:spPr>
          <a:xfrm>
            <a:off x="9283149" y="675861"/>
            <a:ext cx="2763076" cy="4422914"/>
          </a:xfrm>
        </p:spPr>
        <p:txBody>
          <a:bodyPr>
            <a:normAutofit/>
          </a:bodyPr>
          <a:lstStyle/>
          <a:p>
            <a:pPr marL="0" marR="0" lvl="0" indent="0" algn="r"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0" lang="ar-DZ" sz="6000" b="1" i="0" u="none" strike="noStrike" kern="1200" cap="none" spc="0" normalizeH="0" baseline="0" noProof="0" dirty="0">
                <a:ln>
                  <a:noFill/>
                </a:ln>
                <a:solidFill>
                  <a:srgbClr val="C00000"/>
                </a:solidFill>
                <a:effectLst/>
                <a:uLnTx/>
                <a:uFillTx/>
                <a:latin typeface="Arabic Typesetting" panose="03020402040406030203" pitchFamily="66" charset="-78"/>
                <a:ea typeface="+mn-ea"/>
                <a:cs typeface="Arabic Typesetting" panose="03020402040406030203" pitchFamily="66" charset="-78"/>
              </a:rPr>
              <a:t>الفرع الثاني : </a:t>
            </a:r>
            <a:r>
              <a:rPr kumimoji="0" lang="ar-DZ" sz="60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 </a:t>
            </a:r>
            <a:r>
              <a:rPr kumimoji="0" lang="ar-DZ" sz="4800" b="1" i="0" u="none" strike="noStrike" kern="1200" cap="none" spc="0" normalizeH="0" baseline="0" noProof="0" dirty="0">
                <a:ln>
                  <a:noFill/>
                </a:ln>
                <a:solidFill>
                  <a:srgbClr val="00B050"/>
                </a:solidFill>
                <a:effectLst/>
                <a:uLnTx/>
                <a:uFillTx/>
                <a:latin typeface="Arabic Typesetting" panose="03020402040406030203" pitchFamily="66" charset="-78"/>
                <a:ea typeface="+mn-ea"/>
                <a:cs typeface="Arabic Typesetting" panose="03020402040406030203" pitchFamily="66" charset="-78"/>
              </a:rPr>
              <a:t>مبادئ الإثبات </a:t>
            </a:r>
            <a:endParaRPr lang="en-GB" dirty="0">
              <a:solidFill>
                <a:srgbClr val="00B050"/>
              </a:solidFill>
            </a:endParaRPr>
          </a:p>
        </p:txBody>
      </p:sp>
      <p:sp>
        <p:nvSpPr>
          <p:cNvPr id="4" name="عنصر نائب للنص 3">
            <a:extLst>
              <a:ext uri="{FF2B5EF4-FFF2-40B4-BE49-F238E27FC236}">
                <a16:creationId xmlns:a16="http://schemas.microsoft.com/office/drawing/2014/main" id="{187E27E7-D87E-BE6C-B21F-76B9C834BFA5}"/>
              </a:ext>
            </a:extLst>
          </p:cNvPr>
          <p:cNvSpPr>
            <a:spLocks noGrp="1"/>
          </p:cNvSpPr>
          <p:nvPr>
            <p:ph type="body" sz="half" idx="2"/>
          </p:nvPr>
        </p:nvSpPr>
        <p:spPr>
          <a:xfrm>
            <a:off x="268357" y="99391"/>
            <a:ext cx="8845826" cy="6609522"/>
          </a:xfrm>
        </p:spPr>
        <p:txBody>
          <a:bodyPr>
            <a:normAutofit/>
          </a:bodyPr>
          <a:lstStyle/>
          <a:p>
            <a:pPr algn="just" rtl="1"/>
            <a:r>
              <a:rPr lang="ar-DZ" sz="4800" b="1" dirty="0">
                <a:solidFill>
                  <a:srgbClr val="C00000"/>
                </a:solidFill>
                <a:latin typeface="Arabic Typesetting" panose="03020402040406030203" pitchFamily="66" charset="-78"/>
                <a:cs typeface="Arabic Typesetting" panose="03020402040406030203" pitchFamily="66" charset="-78"/>
              </a:rPr>
              <a:t>ثانيا: مبدأ حق الأطراف في الاثبات : </a:t>
            </a:r>
          </a:p>
          <a:p>
            <a:pPr algn="just" rtl="1"/>
            <a:r>
              <a:rPr lang="ar-DZ" sz="4800" b="1" dirty="0">
                <a:solidFill>
                  <a:schemeClr val="tx1"/>
                </a:solidFill>
                <a:latin typeface="Arabic Typesetting" panose="03020402040406030203" pitchFamily="66" charset="-78"/>
                <a:cs typeface="Arabic Typesetting" panose="03020402040406030203" pitchFamily="66" charset="-78"/>
              </a:rPr>
              <a:t>بقصد بمبدأ  الحق في الاثبات حق كل من طرفي النزاع  في تقديم الأدلة و البراهين التي يرونها مناسبة في إثبات أو نفي الواقعة موضوع النزاع ، حيث يجوز للمدعي بالحق أن يدعم ادعاءه بكل دليل يملكه لإثبات صحة ادعائه من أجل اقناع القاضي بأن يحكم لصالحه ، و في المقابل يحق للمدعى عليه من الحصول على الأدلة  التي يقدمها المدعي في دعواه ، حتى يتمكن من الرد عليها  و دحضها بما يقابلها من أدلة أخرى يحوزها   و يثبت نفي ذلك الادعاء المقدم من الخصم . </a:t>
            </a:r>
          </a:p>
        </p:txBody>
      </p:sp>
    </p:spTree>
    <p:extLst>
      <p:ext uri="{BB962C8B-B14F-4D97-AF65-F5344CB8AC3E}">
        <p14:creationId xmlns:p14="http://schemas.microsoft.com/office/powerpoint/2010/main" val="2977628618"/>
      </p:ext>
    </p:extLst>
  </p:cSld>
  <p:clrMapOvr>
    <a:masterClrMapping/>
  </p:clrMapOvr>
</p:sld>
</file>

<file path=ppt/theme/theme1.xml><?xml version="1.0" encoding="utf-8"?>
<a:theme xmlns:a="http://schemas.openxmlformats.org/drawingml/2006/main" name="ربطة">
  <a:themeElements>
    <a:clrScheme name="ربطة">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ربطة">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ربطة">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727</TotalTime>
  <Words>1697</Words>
  <Application>Microsoft Office PowerPoint</Application>
  <PresentationFormat>شاشة عريضة</PresentationFormat>
  <Paragraphs>96</Paragraphs>
  <Slides>21</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21</vt:i4>
      </vt:variant>
    </vt:vector>
  </HeadingPairs>
  <TitlesOfParts>
    <vt:vector size="26" baseType="lpstr">
      <vt:lpstr>Arabic Typesetting</vt:lpstr>
      <vt:lpstr>Arial</vt:lpstr>
      <vt:lpstr>Century Gothic</vt:lpstr>
      <vt:lpstr>Wingdings 3</vt:lpstr>
      <vt:lpstr>ربطة</vt:lpstr>
      <vt:lpstr>جامعة بسكرة  كلية الحقوق و العلوم السياسية   قسم القانون الخاص  السنة الأولى ليسانس جذع مشترك حقوق  </vt:lpstr>
      <vt:lpstr>                                  المبحث الخامس : اثبات الحق   المطلب الأول : القواعد العامة المتعلقة بإثبات الحق  المطلب الثاني : طرق و أساليب إثبات الحق:    </vt:lpstr>
      <vt:lpstr> المطلب الأول : القواعد العامة المتعلقة بإثبات الحق            :  تنصرف القواعد العامة المتعلقة بإثبات الحق  إلى مسألتين أساسيتين ، المسألة الأولى تتعلق بتحديد الأنظمة القانونية المختلفة للإثبات ، أما المسألة الثانية فتتعلق بالمبادئ التي تحكم الإثبات              .  </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جامعة بسكرة  كلية الحقوق و العلوم السياسية   قسم القانون الخاص  السنة الأولى ليسانس جذع مشترك حقوق  </dc:title>
  <dc:creator>ANIS INFO</dc:creator>
  <cp:lastModifiedBy>ANIS INFO</cp:lastModifiedBy>
  <cp:revision>261</cp:revision>
  <dcterms:created xsi:type="dcterms:W3CDTF">2025-09-29T18:29:53Z</dcterms:created>
  <dcterms:modified xsi:type="dcterms:W3CDTF">2025-12-13T10:40:47Z</dcterms:modified>
</cp:coreProperties>
</file>