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notesMasterIdLst>
    <p:notesMasterId r:id="rId8"/>
  </p:notesMasterIdLst>
  <p:sldIdLst>
    <p:sldId id="256" r:id="rId2"/>
    <p:sldId id="276" r:id="rId3"/>
    <p:sldId id="277" r:id="rId4"/>
    <p:sldId id="260" r:id="rId5"/>
    <p:sldId id="257"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E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3" autoAdjust="0"/>
    <p:restoredTop sz="89946" autoAdjust="0"/>
  </p:normalViewPr>
  <p:slideViewPr>
    <p:cSldViewPr snapToGrid="0">
      <p:cViewPr varScale="1">
        <p:scale>
          <a:sx n="67" d="100"/>
          <a:sy n="67" d="100"/>
        </p:scale>
        <p:origin x="91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DD5EF-5FEC-4E4F-B429-41293AB4C2B6}" type="datetimeFigureOut">
              <a:rPr lang="fr-FR" smtClean="0"/>
              <a:t>18/12/2024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3B5874-BF3D-4369-A801-866AF0B78BCB}" type="slidenum">
              <a:rPr lang="fr-FR" smtClean="0"/>
              <a:t>‹N°›</a:t>
            </a:fld>
            <a:endParaRPr lang="fr-FR"/>
          </a:p>
        </p:txBody>
      </p:sp>
    </p:spTree>
    <p:extLst>
      <p:ext uri="{BB962C8B-B14F-4D97-AF65-F5344CB8AC3E}">
        <p14:creationId xmlns:p14="http://schemas.microsoft.com/office/powerpoint/2010/main" val="251355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23B5874-BF3D-4369-A801-866AF0B78BCB}" type="slidenum">
              <a:rPr lang="fr-FR" smtClean="0"/>
              <a:t>3</a:t>
            </a:fld>
            <a:endParaRPr lang="fr-FR"/>
          </a:p>
        </p:txBody>
      </p:sp>
    </p:spTree>
    <p:extLst>
      <p:ext uri="{BB962C8B-B14F-4D97-AF65-F5344CB8AC3E}">
        <p14:creationId xmlns:p14="http://schemas.microsoft.com/office/powerpoint/2010/main" val="1435460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6635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99550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1177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7649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336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17614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74786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2066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3195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6932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493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534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256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9358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8258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995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12/18/2024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4123046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s://encrypted-tbn0.gstatic.com/images?q=tbn:ANd9GcRCiGVdGvE1uBS98bXM90XoAbSl3AKn4TezV4SOHPzGQjCLzWq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https://encrypted-tbn0.gstatic.com/images?q=tbn:ANd9GcQt7nWFmk9DQeP--ApkfmsN_uHVPb1xl3w-MAV-vNsOO_rWWDiH"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sultat de recherche d'images pour &quot;‫ادارة المعرفة والمنظمات الافتراضية‬‎&quot;"/>
          <p:cNvPicPr/>
          <p:nvPr/>
        </p:nvPicPr>
        <p:blipFill>
          <a:blip r:embed="rId2" r:link="rId3"/>
          <a:srcRect/>
          <a:stretch>
            <a:fillRect/>
          </a:stretch>
        </p:blipFill>
        <p:spPr bwMode="auto">
          <a:xfrm>
            <a:off x="1118405" y="2369309"/>
            <a:ext cx="9349427" cy="1409700"/>
          </a:xfrm>
          <a:prstGeom prst="rect">
            <a:avLst/>
          </a:prstGeom>
          <a:noFill/>
          <a:ln w="9525">
            <a:noFill/>
            <a:miter lim="800000"/>
            <a:headEnd/>
            <a:tailEnd/>
          </a:ln>
        </p:spPr>
      </p:pic>
      <p:sp>
        <p:nvSpPr>
          <p:cNvPr id="2" name="Titre 1"/>
          <p:cNvSpPr>
            <a:spLocks noGrp="1"/>
          </p:cNvSpPr>
          <p:nvPr>
            <p:ph type="ctrTitle"/>
          </p:nvPr>
        </p:nvSpPr>
        <p:spPr>
          <a:xfrm>
            <a:off x="1249681" y="2514600"/>
            <a:ext cx="10254932" cy="2262781"/>
          </a:xfrm>
        </p:spPr>
        <p:txBody>
          <a:bodyPr/>
          <a:lstStyle/>
          <a:p>
            <a:pPr algn="ctr" rtl="1"/>
            <a:r>
              <a:rPr lang="ar-DZ" b="1" dirty="0"/>
              <a:t>الكفاءات والتميز الاستراتيجي.</a:t>
            </a:r>
            <a:endParaRPr lang="fr-FR"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1693265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52800" y="383373"/>
            <a:ext cx="8610600" cy="912027"/>
          </a:xfrm>
        </p:spPr>
        <p:txBody>
          <a:bodyPr>
            <a:noAutofit/>
          </a:bodyPr>
          <a:lstStyle/>
          <a:p>
            <a:pPr algn="r" rtl="1"/>
            <a:r>
              <a:rPr lang="ar-DZ" b="1" dirty="0" smtClean="0">
                <a:latin typeface="Simplified Arabic" panose="02020603050405020304" pitchFamily="18" charset="-78"/>
                <a:cs typeface="Simplified Arabic" panose="02020603050405020304" pitchFamily="18" charset="-78"/>
              </a:rPr>
              <a:t>أولا</a:t>
            </a:r>
            <a:r>
              <a:rPr lang="ar-DZ" b="1" dirty="0">
                <a:latin typeface="Simplified Arabic" panose="02020603050405020304" pitchFamily="18" charset="-78"/>
                <a:cs typeface="Simplified Arabic" panose="02020603050405020304" pitchFamily="18" charset="-78"/>
              </a:rPr>
              <a:t>: مفهوم وخصائص ومجالات الكفاءات الاستراتيجية</a:t>
            </a:r>
            <a:r>
              <a:rPr lang="ar-DZ" b="1" dirty="0" smtClean="0">
                <a:latin typeface="Simplified Arabic" panose="02020603050405020304" pitchFamily="18" charset="-78"/>
                <a:cs typeface="Simplified Arabic" panose="02020603050405020304" pitchFamily="18" charset="-78"/>
              </a:rPr>
              <a:t>.</a:t>
            </a:r>
            <a:r>
              <a:rPr lang="fr-FR" dirty="0">
                <a:latin typeface="Simplified Arabic" panose="02020603050405020304" pitchFamily="18" charset="-78"/>
                <a:cs typeface="Simplified Arabic" panose="02020603050405020304" pitchFamily="18" charset="-78"/>
              </a:rPr>
              <a:t/>
            </a:r>
            <a:br>
              <a:rPr lang="fr-FR" dirty="0">
                <a:latin typeface="Simplified Arabic" panose="02020603050405020304" pitchFamily="18" charset="-78"/>
                <a:cs typeface="Simplified Arabic" panose="02020603050405020304" pitchFamily="18" charset="-78"/>
              </a:rPr>
            </a:br>
            <a:endParaRPr lang="fr-FR" b="1"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228600" y="1452562"/>
            <a:ext cx="11963400" cy="4644390"/>
          </a:xfrm>
        </p:spPr>
        <p:txBody>
          <a:bodyPr>
            <a:noAutofit/>
          </a:bodyPr>
          <a:lstStyle/>
          <a:p>
            <a:pPr marL="0" indent="0" algn="just" rtl="1">
              <a:buNone/>
            </a:pPr>
            <a:r>
              <a:rPr lang="ar-SA" sz="2400" b="1" u="sng" dirty="0">
                <a:latin typeface="Simplified Arabic" panose="02020603050405020304" pitchFamily="18" charset="-78"/>
                <a:cs typeface="Simplified Arabic" panose="02020603050405020304" pitchFamily="18" charset="-78"/>
              </a:rPr>
              <a:t>أ-مفهوم الكفاءات الاستراتيجية: </a:t>
            </a:r>
          </a:p>
          <a:p>
            <a:pPr marL="0" indent="0" algn="just" rtl="1">
              <a:buNone/>
            </a:pPr>
            <a:r>
              <a:rPr lang="ar-SA" sz="2400" dirty="0">
                <a:latin typeface="Simplified Arabic" panose="02020603050405020304" pitchFamily="18" charset="-78"/>
                <a:cs typeface="Simplified Arabic" panose="02020603050405020304" pitchFamily="18" charset="-78"/>
              </a:rPr>
              <a:t>تدعى أيضا بالكفاءات الأساسية، وهي في الحقيقة تمثل مهارات تنظيمية، فاذا كانت هذه الأخيرة عبارة عن تنسيق وربط بين مجموع الكفاءات المهنية التي تمثل المستوى الفردي، فان الكفاءات الاستراتيجية تحدد من خلال الكفاءات التنظيمية.</a:t>
            </a:r>
          </a:p>
          <a:p>
            <a:pPr marL="0" indent="0" algn="just" rtl="1">
              <a:buNone/>
            </a:pPr>
            <a:r>
              <a:rPr lang="ar-SA" sz="2400" dirty="0">
                <a:latin typeface="Simplified Arabic" panose="02020603050405020304" pitchFamily="18" charset="-78"/>
                <a:cs typeface="Simplified Arabic" panose="02020603050405020304" pitchFamily="18" charset="-78"/>
              </a:rPr>
              <a:t>   ترف الكفاءات الاستراتيجية على انها: مزيج من المعارف، الكفاءات الفردية ومختلف الموارد، وتنتج عن التنسيق وتجميع </a:t>
            </a:r>
            <a:r>
              <a:rPr lang="ar-SA" sz="2400" dirty="0" smtClean="0">
                <a:latin typeface="Simplified Arabic" panose="02020603050405020304" pitchFamily="18" charset="-78"/>
                <a:cs typeface="Simplified Arabic" panose="02020603050405020304" pitchFamily="18" charset="-78"/>
              </a:rPr>
              <a:t>الافضليات </a:t>
            </a:r>
            <a:r>
              <a:rPr lang="ar-SA" sz="2400" dirty="0">
                <a:latin typeface="Simplified Arabic" panose="02020603050405020304" pitchFamily="18" charset="-78"/>
                <a:cs typeface="Simplified Arabic" panose="02020603050405020304" pitchFamily="18" charset="-78"/>
              </a:rPr>
              <a:t>بين الكفاءات الفردية</a:t>
            </a:r>
            <a:r>
              <a:rPr lang="ar-SA" sz="2400" dirty="0" smtClean="0">
                <a:latin typeface="Simplified Arabic" panose="02020603050405020304" pitchFamily="18" charset="-78"/>
                <a:cs typeface="Simplified Arabic" panose="02020603050405020304" pitchFamily="18" charset="-78"/>
              </a:rPr>
              <a:t>.</a:t>
            </a:r>
            <a:endParaRPr lang="fr-FR" sz="2400" dirty="0" smtClean="0">
              <a:latin typeface="Simplified Arabic" panose="02020603050405020304" pitchFamily="18" charset="-78"/>
              <a:cs typeface="Simplified Arabic" panose="02020603050405020304" pitchFamily="18" charset="-78"/>
            </a:endParaRPr>
          </a:p>
          <a:p>
            <a:pPr marL="0" indent="0" algn="just" rtl="1">
              <a:buNone/>
            </a:pPr>
            <a:r>
              <a:rPr lang="ar-SA" sz="2400" dirty="0">
                <a:latin typeface="Simplified Arabic" panose="02020603050405020304" pitchFamily="18" charset="-78"/>
                <a:cs typeface="Simplified Arabic" panose="02020603050405020304" pitchFamily="18" charset="-78"/>
              </a:rPr>
              <a:t> كما عرفت أيضا على انها: المورد الاستراتيجي الذي يسمح للمنظمة بإنشاء المعارف والخبرات في الأنظمة التقنية </a:t>
            </a:r>
            <a:r>
              <a:rPr lang="ar-SA" sz="2400" dirty="0" err="1">
                <a:latin typeface="Simplified Arabic" panose="02020603050405020304" pitchFamily="18" charset="-78"/>
                <a:cs typeface="Simplified Arabic" panose="02020603050405020304" pitchFamily="18" charset="-78"/>
              </a:rPr>
              <a:t>والتسييرية</a:t>
            </a:r>
            <a:r>
              <a:rPr lang="ar-SA" sz="2400" dirty="0">
                <a:latin typeface="Simplified Arabic" panose="02020603050405020304" pitchFamily="18" charset="-78"/>
                <a:cs typeface="Simplified Arabic" panose="02020603050405020304" pitchFamily="18" charset="-78"/>
              </a:rPr>
              <a:t>، القيم والمعايير. في حين يعتبرها البعض: ادماج لمعارف متخصصة من اجل انجاز مهمة إنتاجية، حيث الانجاز المكرر لهذه المهام يرتبط بطريقة مباشرة او غير مباشرة بالقدرة على انشاء القيمة بتحويل العوامل الى منتجات.</a:t>
            </a:r>
          </a:p>
          <a:p>
            <a:pPr marL="0" indent="0" algn="just" rtl="1">
              <a:buNone/>
            </a:pPr>
            <a:endParaRPr lang="ar-SA" sz="2400" b="1" u="sng" dirty="0" smtClean="0">
              <a:latin typeface="Arabic Typesetting" panose="03020402040406030203" pitchFamily="66" charset="-78"/>
              <a:cs typeface="Arabic Typesetting" panose="03020402040406030203" pitchFamily="66" charset="-7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643063" y="483385"/>
            <a:ext cx="10263187" cy="912027"/>
          </a:xfrm>
        </p:spPr>
        <p:txBody>
          <a:bodyPr>
            <a:noAutofit/>
          </a:bodyPr>
          <a:lstStyle/>
          <a:p>
            <a:pPr algn="r" rtl="1"/>
            <a:r>
              <a:rPr lang="ar-DZ"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ب-خصائص </a:t>
            </a:r>
            <a:r>
              <a:rPr lang="ar-DZ"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الكفاءات الاستراتيجية:</a:t>
            </a:r>
            <a:endParaRPr lang="fr-FR" b="1" u="sng" dirty="0">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271464" y="1081087"/>
            <a:ext cx="11801474" cy="5462588"/>
          </a:xfrm>
        </p:spPr>
        <p:txBody>
          <a:bodyPr>
            <a:noAutofit/>
          </a:bodyPr>
          <a:lstStyle/>
          <a:p>
            <a:pPr algn="just" rtl="1">
              <a:buNone/>
            </a:pPr>
            <a:r>
              <a:rPr lang="ar-DZ" sz="2400" dirty="0">
                <a:latin typeface="Simplified Arabic" panose="02020603050405020304" pitchFamily="18" charset="-78"/>
                <a:cs typeface="Simplified Arabic" panose="02020603050405020304" pitchFamily="18" charset="-78"/>
              </a:rPr>
              <a:t>حتى تكون الكفاءات استراتيجية يجب ان تتميز بثلاث خصائص:</a:t>
            </a:r>
          </a:p>
          <a:p>
            <a:pPr algn="just" rtl="1">
              <a:buNone/>
            </a:pPr>
            <a:r>
              <a:rPr lang="ar-DZ" sz="2400" dirty="0">
                <a:latin typeface="Simplified Arabic" panose="02020603050405020304" pitchFamily="18" charset="-78"/>
                <a:cs typeface="Simplified Arabic" panose="02020603050405020304" pitchFamily="18" charset="-78"/>
              </a:rPr>
              <a:t>-	ان تتميز بها المنظمة دون غيرها، وتكون صعبة التقليد مما يجعل صفة احتكارها من قبل المنظمة دائمة.</a:t>
            </a:r>
          </a:p>
          <a:p>
            <a:pPr algn="just" rtl="1">
              <a:buNone/>
            </a:pPr>
            <a:r>
              <a:rPr lang="ar-DZ" sz="2400" dirty="0">
                <a:latin typeface="Simplified Arabic" panose="02020603050405020304" pitchFamily="18" charset="-78"/>
                <a:cs typeface="Simplified Arabic" panose="02020603050405020304" pitchFamily="18" charset="-78"/>
              </a:rPr>
              <a:t>-	تمنح قيمة كبيرة للزبائن (من خلال المنتجات والخدمات المقدمة).</a:t>
            </a:r>
          </a:p>
          <a:p>
            <a:pPr algn="just" rtl="1">
              <a:buNone/>
            </a:pPr>
            <a:r>
              <a:rPr lang="ar-DZ" sz="2400" dirty="0">
                <a:latin typeface="Simplified Arabic" panose="02020603050405020304" pitchFamily="18" charset="-78"/>
                <a:cs typeface="Simplified Arabic" panose="02020603050405020304" pitchFamily="18" charset="-78"/>
              </a:rPr>
              <a:t>-	تغذي مختلف عروض المنظمة في الأسواق، أي في المنتجات الحالية، والمنتجات المستقبلية.</a:t>
            </a:r>
          </a:p>
          <a:p>
            <a:pPr algn="just" rtl="1">
              <a:buNone/>
            </a:pPr>
            <a:r>
              <a:rPr lang="ar-DZ" sz="2400" dirty="0">
                <a:latin typeface="Simplified Arabic" panose="02020603050405020304" pitchFamily="18" charset="-78"/>
                <a:cs typeface="Simplified Arabic" panose="02020603050405020304" pitchFamily="18" charset="-78"/>
              </a:rPr>
              <a:t>  حتى تضمن المنظمة الاستفادة من هذا المورد لفترة أطول يجب اتباع خطوات محددة والتي يمكن اعتبارها في نفس الوقت عملية تطوير للكفاءات الاستراتيجية وهي: </a:t>
            </a:r>
          </a:p>
          <a:p>
            <a:pPr algn="just" rtl="1">
              <a:buNone/>
            </a:pPr>
            <a:r>
              <a:rPr lang="ar-DZ" sz="2400" dirty="0">
                <a:latin typeface="Simplified Arabic" panose="02020603050405020304" pitchFamily="18" charset="-78"/>
                <a:cs typeface="Simplified Arabic" panose="02020603050405020304" pitchFamily="18" charset="-78"/>
              </a:rPr>
              <a:t>-التحديد الدقيق للكفاءات الاستراتيجية الموجودة في المنظمة.</a:t>
            </a:r>
          </a:p>
          <a:p>
            <a:pPr algn="just" rtl="1">
              <a:buNone/>
            </a:pPr>
            <a:r>
              <a:rPr lang="ar-DZ" sz="2400" dirty="0">
                <a:latin typeface="Simplified Arabic" panose="02020603050405020304" pitchFamily="18" charset="-78"/>
                <a:cs typeface="Simplified Arabic" panose="02020603050405020304" pitchFamily="18" charset="-78"/>
              </a:rPr>
              <a:t>-وضع برنامج للحصول على مهارات استراتيجية من خلال الكفاءات الاستراتيجية من قطاع الى اخر في نفس المنظمة إذا كان نشاطها في أكثر من قطاع، وتسمى هذه التقنية بالتقليد الداخلي.</a:t>
            </a:r>
          </a:p>
          <a:p>
            <a:pPr algn="just" rtl="1">
              <a:buNone/>
            </a:pPr>
            <a:r>
              <a:rPr lang="ar-DZ" sz="2400" dirty="0">
                <a:latin typeface="Simplified Arabic" panose="02020603050405020304" pitchFamily="18" charset="-78"/>
                <a:cs typeface="Simplified Arabic" panose="02020603050405020304" pitchFamily="18" charset="-78"/>
              </a:rPr>
              <a:t>-تنمية الكفاءات الاستراتيجية الجديدة، من خلال التحفيز، وتوفير ظروف عمل مناسبة...</a:t>
            </a:r>
          </a:p>
          <a:p>
            <a:pPr algn="just" rtl="1">
              <a:buNone/>
            </a:pPr>
            <a:r>
              <a:rPr lang="ar-DZ" sz="2400" dirty="0">
                <a:latin typeface="Simplified Arabic" panose="02020603050405020304" pitchFamily="18" charset="-78"/>
                <a:cs typeface="Simplified Arabic" panose="02020603050405020304" pitchFamily="18" charset="-78"/>
              </a:rPr>
              <a:t>-تبسيط وعرض الكفاءات الأساسية في المنظمة من اجل الحصول على أحسن توفيق بينهما. </a:t>
            </a:r>
          </a:p>
          <a:p>
            <a:pPr algn="just" rtl="1">
              <a:buNone/>
            </a:pPr>
            <a:r>
              <a:rPr lang="ar-DZ" sz="2400" dirty="0">
                <a:latin typeface="Simplified Arabic" panose="02020603050405020304" pitchFamily="18" charset="-78"/>
                <a:cs typeface="Simplified Arabic" panose="02020603050405020304" pitchFamily="18" charset="-78"/>
              </a:rPr>
              <a:t>-حماية هذه الكفاءات المتميزة من المنافسين.</a:t>
            </a:r>
          </a:p>
          <a:p>
            <a:pPr algn="just" rtl="1">
              <a:buNone/>
            </a:pPr>
            <a:endParaRPr lang="ar-DZ" sz="2400" dirty="0" smtClean="0">
              <a:latin typeface="Simplified Arabic" panose="02020603050405020304" pitchFamily="18" charset="-78"/>
              <a:cs typeface="Simplified Arabic" panose="02020603050405020304"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Résultat de recherche d'images pour &quot;‫ادارة المعرفة والمنظمات الافتراضية‬‎&quot;"/>
          <p:cNvPicPr/>
          <p:nvPr/>
        </p:nvPicPr>
        <p:blipFill>
          <a:blip r:embed="rId2" r:link="rId3"/>
          <a:srcRect/>
          <a:stretch>
            <a:fillRect/>
          </a:stretch>
        </p:blipFill>
        <p:spPr bwMode="auto">
          <a:xfrm>
            <a:off x="-1" y="1"/>
            <a:ext cx="2429301" cy="1499610"/>
          </a:xfrm>
          <a:prstGeom prst="rect">
            <a:avLst/>
          </a:prstGeom>
          <a:noFill/>
          <a:ln w="9525">
            <a:noFill/>
            <a:miter lim="800000"/>
            <a:headEnd/>
            <a:tailEnd/>
          </a:ln>
        </p:spPr>
      </p:pic>
      <p:sp>
        <p:nvSpPr>
          <p:cNvPr id="5" name="Rectangle 4"/>
          <p:cNvSpPr/>
          <p:nvPr/>
        </p:nvSpPr>
        <p:spPr>
          <a:xfrm>
            <a:off x="7015580" y="343972"/>
            <a:ext cx="4317207" cy="523220"/>
          </a:xfrm>
          <a:prstGeom prst="rect">
            <a:avLst/>
          </a:prstGeom>
        </p:spPr>
        <p:txBody>
          <a:bodyPr wrap="none">
            <a:spAutoFit/>
          </a:bodyPr>
          <a:lstStyle/>
          <a:p>
            <a:pPr algn="r" rtl="1">
              <a:spcAft>
                <a:spcPts val="800"/>
              </a:spcAft>
            </a:pPr>
            <a:r>
              <a:rPr lang="ar-DZ" sz="2800" b="1" dirty="0">
                <a:latin typeface="Calibri" panose="020F0502020204030204" pitchFamily="34" charset="0"/>
                <a:ea typeface="Calibri" panose="020F0502020204030204" pitchFamily="34" charset="0"/>
                <a:cs typeface="Simplified Arabic" panose="02020603050405020304" pitchFamily="18" charset="-78"/>
              </a:rPr>
              <a:t>ج-مجالات الكفاءات الاستراتيجية: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500062" y="1049388"/>
            <a:ext cx="11691937" cy="2246769"/>
          </a:xfrm>
          <a:prstGeom prst="rect">
            <a:avLst/>
          </a:prstGeom>
        </p:spPr>
        <p:txBody>
          <a:bodyPr wrap="square">
            <a:spAutoFit/>
          </a:bodyPr>
          <a:lstStyle/>
          <a:p>
            <a:pPr algn="just"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يمكن التمييز بين ثلاثة مجالات كبرى للكفاءة الاستراتيجية وهي: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a:t>
            </a:r>
            <a:r>
              <a:rPr lang="ar-DZ" sz="2400" u="sng" dirty="0">
                <a:latin typeface="Simplified Arabic" panose="02020603050405020304" pitchFamily="18" charset="-78"/>
                <a:ea typeface="Calibri" panose="020F0502020204030204" pitchFamily="34" charset="0"/>
                <a:cs typeface="Simplified Arabic" panose="02020603050405020304" pitchFamily="18" charset="-78"/>
              </a:rPr>
              <a:t>كفاءات استراتيجية متعلقة بمدخل السوق</a:t>
            </a:r>
            <a:r>
              <a:rPr lang="ar-DZ" sz="2400" dirty="0">
                <a:latin typeface="Simplified Arabic" panose="02020603050405020304" pitchFamily="18" charset="-78"/>
                <a:ea typeface="Calibri" panose="020F0502020204030204" pitchFamily="34" charset="0"/>
                <a:cs typeface="Simplified Arabic" panose="02020603050405020304" pitchFamily="18" charset="-78"/>
              </a:rPr>
              <a:t>: أي لها علاقة بالتسويق، التوزيع، المبيعات، تسيير العلامات...</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a:t>
            </a:r>
            <a:r>
              <a:rPr lang="ar-DZ" sz="2400" u="sng" dirty="0">
                <a:latin typeface="Simplified Arabic" panose="02020603050405020304" pitchFamily="18" charset="-78"/>
                <a:ea typeface="Calibri" panose="020F0502020204030204" pitchFamily="34" charset="0"/>
                <a:cs typeface="Simplified Arabic" panose="02020603050405020304" pitchFamily="18" charset="-78"/>
              </a:rPr>
              <a:t>كفاءات استراتيجية متعلقة بالعملية الإنتاجية: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لها علاقة بسرعة التنفيذ، احترام الآجال، تحقيق الليونة، تحقيق الجودة...</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r>
              <a:rPr lang="ar-DZ" sz="2400" u="sng" dirty="0">
                <a:latin typeface="Simplified Arabic" panose="02020603050405020304" pitchFamily="18" charset="-78"/>
                <a:ea typeface="Calibri" panose="020F0502020204030204" pitchFamily="34" charset="0"/>
                <a:cs typeface="Simplified Arabic" panose="02020603050405020304" pitchFamily="18" charset="-78"/>
              </a:rPr>
              <a:t>-كفاءات استراتيجية لها مساهمة في تميز المنتوج: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هذا المجال الأخير يخص منتوج محدد، وله أهمية متزايدة لأنه يحدد المعيار الأساسي عند صياغة المنظمة لاستراتيجيتها مما يمكنها من تقديم منتجات ذات قيمة تزيد عما يقدمه المنافسون</a:t>
            </a:r>
            <a:endParaRPr lang="fr-FR" sz="2400" dirty="0">
              <a:latin typeface="Simplified Arabic" panose="02020603050405020304" pitchFamily="18" charset="-78"/>
              <a:cs typeface="Simplified Arabic" panose="02020603050405020304" pitchFamily="18" charset="-78"/>
            </a:endParaRPr>
          </a:p>
        </p:txBody>
      </p:sp>
      <p:sp>
        <p:nvSpPr>
          <p:cNvPr id="7" name="Titre 1"/>
          <p:cNvSpPr>
            <a:spLocks noGrp="1"/>
          </p:cNvSpPr>
          <p:nvPr>
            <p:ph type="title"/>
          </p:nvPr>
        </p:nvSpPr>
        <p:spPr>
          <a:xfrm>
            <a:off x="3324225" y="3479425"/>
            <a:ext cx="8610600" cy="912027"/>
          </a:xfrm>
        </p:spPr>
        <p:txBody>
          <a:bodyPr>
            <a:noAutofit/>
          </a:bodyPr>
          <a:lstStyle/>
          <a:p>
            <a:pPr algn="r" rtl="1"/>
            <a:r>
              <a:rPr lang="ar-DZ" b="1" dirty="0" smtClean="0">
                <a:latin typeface="Simplified Arabic" panose="02020603050405020304" pitchFamily="18" charset="-78"/>
                <a:cs typeface="Simplified Arabic" panose="02020603050405020304" pitchFamily="18" charset="-78"/>
              </a:rPr>
              <a:t>ثانيا</a:t>
            </a:r>
            <a:r>
              <a:rPr lang="ar-DZ" b="1" dirty="0">
                <a:latin typeface="Simplified Arabic" panose="02020603050405020304" pitchFamily="18" charset="-78"/>
                <a:cs typeface="Simplified Arabic" panose="02020603050405020304" pitchFamily="18" charset="-78"/>
              </a:rPr>
              <a:t>: علاقة الكفاءات بالميزة </a:t>
            </a:r>
            <a:r>
              <a:rPr lang="ar-DZ" b="1" dirty="0" smtClean="0">
                <a:latin typeface="Simplified Arabic" panose="02020603050405020304" pitchFamily="18" charset="-78"/>
                <a:cs typeface="Simplified Arabic" panose="02020603050405020304" pitchFamily="18" charset="-78"/>
              </a:rPr>
              <a:t>التنافسية.</a:t>
            </a:r>
            <a:r>
              <a:rPr lang="fr-FR" dirty="0">
                <a:latin typeface="Simplified Arabic" panose="02020603050405020304" pitchFamily="18" charset="-78"/>
                <a:cs typeface="Simplified Arabic" panose="02020603050405020304" pitchFamily="18" charset="-78"/>
              </a:rPr>
              <a:t/>
            </a:r>
            <a:br>
              <a:rPr lang="fr-FR" dirty="0">
                <a:latin typeface="Simplified Arabic" panose="02020603050405020304" pitchFamily="18" charset="-78"/>
                <a:cs typeface="Simplified Arabic" panose="02020603050405020304" pitchFamily="18" charset="-78"/>
              </a:rPr>
            </a:br>
            <a:endParaRPr lang="fr-FR" b="1" dirty="0">
              <a:latin typeface="Simplified Arabic" panose="02020603050405020304" pitchFamily="18" charset="-78"/>
              <a:cs typeface="Simplified Arabic" panose="02020603050405020304" pitchFamily="18" charset="-78"/>
            </a:endParaRPr>
          </a:p>
        </p:txBody>
      </p:sp>
      <p:sp>
        <p:nvSpPr>
          <p:cNvPr id="8" name="Rectangle 7"/>
          <p:cNvSpPr/>
          <p:nvPr/>
        </p:nvSpPr>
        <p:spPr>
          <a:xfrm>
            <a:off x="200025" y="4195800"/>
            <a:ext cx="11991974" cy="2410916"/>
          </a:xfrm>
          <a:prstGeom prst="rect">
            <a:avLst/>
          </a:prstGeom>
        </p:spPr>
        <p:txBody>
          <a:bodyPr wrap="square">
            <a:spAutoFit/>
          </a:bodyPr>
          <a:lstStyle/>
          <a:p>
            <a:pPr algn="just" rtl="1">
              <a:spcAft>
                <a:spcPts val="800"/>
              </a:spcAft>
            </a:pPr>
            <a:r>
              <a:rPr lang="ar-DZ" sz="2400" b="1" dirty="0">
                <a:latin typeface="Simplified Arabic" panose="02020603050405020304" pitchFamily="18" charset="-78"/>
                <a:ea typeface="Calibri" panose="020F0502020204030204" pitchFamily="34" charset="0"/>
                <a:cs typeface="Simplified Arabic" panose="02020603050405020304" pitchFamily="18" charset="-78"/>
              </a:rPr>
              <a:t>أ-مفهوم الميزة التنافسية: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r>
              <a:rPr lang="ar-DZ" sz="2400" dirty="0">
                <a:latin typeface="Simplified Arabic" panose="02020603050405020304" pitchFamily="18" charset="-78"/>
                <a:ea typeface="Calibri" panose="020F0502020204030204" pitchFamily="34" charset="0"/>
                <a:cs typeface="Simplified Arabic" panose="02020603050405020304" pitchFamily="18" charset="-78"/>
              </a:rPr>
              <a:t>  ظهر المفهوم ليكشف عن قدرة المنظمات على احتلال مواقع الصدارة وتحقيق السبق، وتتجلى هذه القدرة، في صياغة وتطبيق الاستراتيجيات التي تجعلها في مركز أفضل بالنسبة للمنظمات الأخرى في نفس القطاع. </a:t>
            </a:r>
            <a:endParaRPr lang="fr-FR" sz="2400" dirty="0" smtClean="0">
              <a:latin typeface="Simplified Arabic" panose="02020603050405020304" pitchFamily="18" charset="-78"/>
              <a:ea typeface="Calibri" panose="020F0502020204030204" pitchFamily="34" charset="0"/>
              <a:cs typeface="Simplified Arabic" panose="02020603050405020304" pitchFamily="18" charset="-78"/>
            </a:endParaRPr>
          </a:p>
          <a:p>
            <a:pPr algn="just" rtl="1"/>
            <a:r>
              <a:rPr lang="ar-DZ" sz="2400" dirty="0">
                <a:latin typeface="Simplified Arabic" panose="02020603050405020304" pitchFamily="18" charset="-78"/>
                <a:cs typeface="Simplified Arabic" panose="02020603050405020304" pitchFamily="18" charset="-78"/>
              </a:rPr>
              <a:t>وتحقق المنظمة ميزة تنافسية من خلال الاستغلال الأمثل للإمكانيات والموارد الفنية، المادية، المالية والتنظيمية... المتاحة لها. ويرى </a:t>
            </a:r>
            <a:r>
              <a:rPr lang="fr-FR" sz="2400" dirty="0">
                <a:latin typeface="Simplified Arabic" panose="02020603050405020304" pitchFamily="18" charset="-78"/>
                <a:cs typeface="Simplified Arabic" panose="02020603050405020304" pitchFamily="18" charset="-78"/>
              </a:rPr>
              <a:t>PORTER –</a:t>
            </a:r>
            <a:r>
              <a:rPr lang="ar-DZ" sz="2400" dirty="0">
                <a:latin typeface="Simplified Arabic" panose="02020603050405020304" pitchFamily="18" charset="-78"/>
                <a:cs typeface="Simplified Arabic" panose="02020603050405020304" pitchFamily="18" charset="-78"/>
              </a:rPr>
              <a:t>الذي يعود له الفضل في ظهور ورواج المصطلح –ان المنظمة تمتلك ميزة تنافسية بمجرد وصولها الى اكتشاف طرق جديدة اكر فعالية مقارنة بتلك المستعملة من قبل المنافسين.</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8134675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57213" y="295572"/>
            <a:ext cx="11634787" cy="830997"/>
          </a:xfrm>
          <a:prstGeom prst="rect">
            <a:avLst/>
          </a:prstGeom>
        </p:spPr>
        <p:txBody>
          <a:bodyPr wrap="square">
            <a:spAutoFit/>
          </a:bodyPr>
          <a:lstStyle/>
          <a:p>
            <a:pPr algn="just" rtl="1"/>
            <a:r>
              <a:rPr lang="ar-DZ" sz="2400" dirty="0">
                <a:latin typeface="Calibri" panose="020F0502020204030204" pitchFamily="34" charset="0"/>
                <a:ea typeface="Calibri" panose="020F0502020204030204" pitchFamily="34" charset="0"/>
                <a:cs typeface="Simplified Arabic" panose="02020603050405020304" pitchFamily="18" charset="-78"/>
              </a:rPr>
              <a:t> ان مظاهر الميزة التنافسية كثيرة، ومهما كانت الاستراتيجية التي تتبعها المنظمة لتحقيق هذه الميزة </a:t>
            </a:r>
            <a:r>
              <a:rPr lang="ar-DZ" sz="2400" dirty="0" smtClean="0">
                <a:latin typeface="Calibri" panose="020F0502020204030204" pitchFamily="34" charset="0"/>
                <a:ea typeface="Calibri" panose="020F0502020204030204" pitchFamily="34" charset="0"/>
                <a:cs typeface="Simplified Arabic" panose="02020603050405020304" pitchFamily="18" charset="-78"/>
              </a:rPr>
              <a:t>فإنها </a:t>
            </a:r>
            <a:r>
              <a:rPr lang="ar-DZ" sz="2400" dirty="0">
                <a:latin typeface="Calibri" panose="020F0502020204030204" pitchFamily="34" charset="0"/>
                <a:ea typeface="Calibri" panose="020F0502020204030204" pitchFamily="34" charset="0"/>
                <a:cs typeface="Simplified Arabic" panose="02020603050405020304" pitchFamily="18" charset="-78"/>
              </a:rPr>
              <a:t>تؤدي الى تحقيق احدى او بعض المظاهر: الوقت الأمثل، رضا الزبون تحسين أسلوب الإنتاج، العلاقات القوية مع الموردين...</a:t>
            </a:r>
            <a:endParaRPr lang="fr-FR" sz="2400" dirty="0"/>
          </a:p>
        </p:txBody>
      </p:sp>
      <p:sp>
        <p:nvSpPr>
          <p:cNvPr id="6" name="Rectangle 5"/>
          <p:cNvSpPr/>
          <p:nvPr/>
        </p:nvSpPr>
        <p:spPr>
          <a:xfrm>
            <a:off x="242888" y="1309460"/>
            <a:ext cx="11801475" cy="5509200"/>
          </a:xfrm>
          <a:prstGeom prst="rect">
            <a:avLst/>
          </a:prstGeom>
        </p:spPr>
        <p:txBody>
          <a:bodyPr wrap="square">
            <a:spAutoFit/>
          </a:bodyPr>
          <a:lstStyle/>
          <a:p>
            <a:pPr algn="just" rtl="1">
              <a:spcAft>
                <a:spcPts val="800"/>
              </a:spcAft>
            </a:pPr>
            <a:r>
              <a:rPr lang="ar-DZ" sz="2400" b="1" dirty="0">
                <a:latin typeface="Calibri" panose="020F0502020204030204" pitchFamily="34" charset="0"/>
                <a:ea typeface="Calibri" panose="020F0502020204030204" pitchFamily="34" charset="0"/>
                <a:cs typeface="Simplified Arabic" panose="02020603050405020304" pitchFamily="18" charset="-78"/>
              </a:rPr>
              <a:t>ب-مقاربة الميزة التنافسية المبنية على أساس الموارد والكفاءات:  </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DZ" sz="2400" dirty="0">
                <a:latin typeface="Calibri" panose="020F0502020204030204" pitchFamily="34" charset="0"/>
                <a:ea typeface="Calibri" panose="020F0502020204030204" pitchFamily="34" charset="0"/>
                <a:cs typeface="Simplified Arabic" panose="02020603050405020304" pitchFamily="18" charset="-78"/>
              </a:rPr>
              <a:t>ظهرت هذه المقاربة في سنوات الثمانينيات مع اعمال </a:t>
            </a:r>
            <a:r>
              <a:rPr lang="fr-FR" sz="2400" dirty="0">
                <a:latin typeface="Simplified Arabic" panose="02020603050405020304" pitchFamily="18" charset="-78"/>
                <a:ea typeface="Calibri" panose="020F0502020204030204" pitchFamily="34" charset="0"/>
                <a:cs typeface="Arial" panose="020B0604020202020204" pitchFamily="34" charset="0"/>
              </a:rPr>
              <a:t>WERNERFELT</a:t>
            </a:r>
            <a:r>
              <a:rPr lang="ar-DZ" sz="2400" dirty="0">
                <a:latin typeface="Calibri" panose="020F0502020204030204" pitchFamily="34" charset="0"/>
                <a:ea typeface="Calibri" panose="020F0502020204030204" pitchFamily="34" charset="0"/>
                <a:cs typeface="Simplified Arabic" panose="02020603050405020304" pitchFamily="18" charset="-78"/>
              </a:rPr>
              <a:t>، تبنت رؤية استراتيجية مختلفة تماما عن نموذج </a:t>
            </a:r>
            <a:r>
              <a:rPr lang="fr-FR" sz="2400" dirty="0">
                <a:latin typeface="Simplified Arabic" panose="02020603050405020304" pitchFamily="18" charset="-78"/>
                <a:ea typeface="Calibri" panose="020F0502020204030204" pitchFamily="34" charset="0"/>
                <a:cs typeface="Arial" panose="020B0604020202020204" pitchFamily="34" charset="0"/>
              </a:rPr>
              <a:t>PORTER</a:t>
            </a:r>
            <a:r>
              <a:rPr lang="ar-DZ" sz="2400" dirty="0">
                <a:latin typeface="Calibri" panose="020F0502020204030204" pitchFamily="34" charset="0"/>
                <a:ea typeface="Calibri" panose="020F0502020204030204" pitchFamily="34" charset="0"/>
                <a:cs typeface="Simplified Arabic" panose="02020603050405020304" pitchFamily="18" charset="-78"/>
              </a:rPr>
              <a:t>، حيث تنظر الى المنظمة على انها: مجموعة موارد مادية وغير مادية او كحافظة كفاءات متميزة تساهم بشكل أساسي في تحقيق المنتجات وتمييزها.</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spcAft>
                <a:spcPts val="800"/>
              </a:spcAft>
            </a:pPr>
            <a:r>
              <a:rPr lang="ar-DZ" sz="2400" dirty="0">
                <a:latin typeface="Calibri" panose="020F0502020204030204" pitchFamily="34" charset="0"/>
                <a:ea typeface="Calibri" panose="020F0502020204030204" pitchFamily="34" charset="0"/>
                <a:cs typeface="Simplified Arabic" panose="02020603050405020304" pitchFamily="18" charset="-78"/>
              </a:rPr>
              <a:t>حسب النموذج، فان تطور المنظمة لا يرتبط بمحيطها الخارجي فحسب وتحقيقها لميزة تنافسية ليس بالضرورة نتيجة اختيارها الثنائية (منتوج/سوق). بل وأيضا نتيجة لامتلاكها لمجموعة موارد وكفاءات متميزة، بتعبير اخر يمكن القول بانه عندما يكون المحيط جد متقلب فان الكفاءات والموارد تشكل القاعدة او الأساس الأكثر استقرارا لتحديد هوية او وجود المنظمة</a:t>
            </a:r>
            <a:r>
              <a:rPr lang="ar-DZ" sz="2400" dirty="0" smtClean="0">
                <a:latin typeface="Calibri" panose="020F0502020204030204" pitchFamily="34" charset="0"/>
                <a:ea typeface="Calibri" panose="020F0502020204030204" pitchFamily="34" charset="0"/>
                <a:cs typeface="Simplified Arabic" panose="02020603050405020304" pitchFamily="18" charset="-78"/>
              </a:rPr>
              <a:t>.</a:t>
            </a:r>
            <a:endParaRPr lang="fr-FR" sz="2400" dirty="0" smtClean="0">
              <a:latin typeface="Calibri" panose="020F0502020204030204" pitchFamily="34" charset="0"/>
              <a:ea typeface="Calibri" panose="020F0502020204030204" pitchFamily="34" charset="0"/>
              <a:cs typeface="Simplified Arabic" panose="02020603050405020304" pitchFamily="18" charset="-78"/>
            </a:endParaRPr>
          </a:p>
          <a:p>
            <a:pPr algn="just" rtl="1">
              <a:spcAft>
                <a:spcPts val="800"/>
              </a:spcAft>
            </a:pPr>
            <a:r>
              <a:rPr lang="ar-DZ" sz="2400" b="1" u="sng" dirty="0">
                <a:latin typeface="Calibri" panose="020F0502020204030204" pitchFamily="34" charset="0"/>
                <a:ea typeface="Calibri" panose="020F0502020204030204" pitchFamily="34" charset="0"/>
                <a:cs typeface="Arial" panose="020B0604020202020204" pitchFamily="34" charset="0"/>
              </a:rPr>
              <a:t>من اهم المبادئ الأساسية لهذه المقاربة: </a:t>
            </a:r>
          </a:p>
          <a:p>
            <a:pPr algn="just" rtl="1">
              <a:spcAft>
                <a:spcPts val="800"/>
              </a:spcAft>
            </a:pPr>
            <a:r>
              <a:rPr lang="ar-DZ" sz="2400" dirty="0">
                <a:latin typeface="Calibri" panose="020F0502020204030204" pitchFamily="34" charset="0"/>
                <a:ea typeface="Calibri" panose="020F0502020204030204" pitchFamily="34" charset="0"/>
                <a:cs typeface="Arial" panose="020B0604020202020204" pitchFamily="34" charset="0"/>
              </a:rPr>
              <a:t>-قلة الموارد في المنظمة ليس مانعا بالضرورة لان تنفرد بالسوق كما ان وفرة الموارد لا يضمن لها النجاح الأكيد.</a:t>
            </a:r>
          </a:p>
          <a:p>
            <a:pPr algn="just" rtl="1">
              <a:spcAft>
                <a:spcPts val="800"/>
              </a:spcAft>
            </a:pPr>
            <a:r>
              <a:rPr lang="ar-DZ" sz="2400" dirty="0">
                <a:latin typeface="Calibri" panose="020F0502020204030204" pitchFamily="34" charset="0"/>
                <a:ea typeface="Calibri" panose="020F0502020204030204" pitchFamily="34" charset="0"/>
                <a:cs typeface="Arial" panose="020B0604020202020204" pitchFamily="34" charset="0"/>
              </a:rPr>
              <a:t>-يمكن اعتبار المنظمة كحافظة موارد (تقنية، مالية، بشرية...) وفي الوقت كحافظة منتجات او أجزاء استراتيجية مركزة على سوق معينة. </a:t>
            </a:r>
          </a:p>
          <a:p>
            <a:pPr algn="just" rtl="1">
              <a:spcAft>
                <a:spcPts val="800"/>
              </a:spcAft>
            </a:pP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170388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015427" y="358259"/>
            <a:ext cx="6614311" cy="400110"/>
          </a:xfrm>
          <a:prstGeom prst="rect">
            <a:avLst/>
          </a:prstGeom>
        </p:spPr>
        <p:txBody>
          <a:bodyPr wrap="none">
            <a:spAutoFit/>
          </a:bodyPr>
          <a:lstStyle/>
          <a:p>
            <a:pPr algn="r" rtl="1">
              <a:spcAft>
                <a:spcPts val="800"/>
              </a:spcAft>
            </a:pPr>
            <a:r>
              <a:rPr lang="ar-DZ" sz="2000" dirty="0">
                <a:latin typeface="Calibri" panose="020F0502020204030204" pitchFamily="34" charset="0"/>
                <a:ea typeface="Calibri" panose="020F0502020204030204" pitchFamily="34" charset="0"/>
                <a:cs typeface="Simplified Arabic" panose="02020603050405020304" pitchFamily="18" charset="-78"/>
              </a:rPr>
              <a:t>-الاستغلال الأمثل للموارد (الاستغلال الذكي) يؤدي الى زيادة الحصص المنتجة.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8025204"/>
      </p:ext>
    </p:extLst>
  </p:cSld>
  <p:clrMapOvr>
    <a:masterClrMapping/>
  </p:clrMapOvr>
  <p:transition spd="med">
    <p:pull/>
  </p:transition>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3384</TotalTime>
  <Words>555</Words>
  <Application>Microsoft Office PowerPoint</Application>
  <PresentationFormat>Grand écran</PresentationFormat>
  <Paragraphs>35</Paragraphs>
  <Slides>6</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6</vt:i4>
      </vt:variant>
    </vt:vector>
  </HeadingPairs>
  <TitlesOfParts>
    <vt:vector size="15" baseType="lpstr">
      <vt:lpstr>Arabic Typesetting</vt:lpstr>
      <vt:lpstr>Arial</vt:lpstr>
      <vt:lpstr>Calibri</vt:lpstr>
      <vt:lpstr>Century Gothic</vt:lpstr>
      <vt:lpstr>Sakkal Majalla</vt:lpstr>
      <vt:lpstr>Simplified Arabic</vt:lpstr>
      <vt:lpstr>Tahoma</vt:lpstr>
      <vt:lpstr>Wingdings 3</vt:lpstr>
      <vt:lpstr>Brin</vt:lpstr>
      <vt:lpstr>الكفاءات والتميز الاستراتيجي.</vt:lpstr>
      <vt:lpstr>أولا: مفهوم وخصائص ومجالات الكفاءات الاستراتيجية. </vt:lpstr>
      <vt:lpstr>ب-خصائص الكفاءات الاستراتيجية:</vt:lpstr>
      <vt:lpstr>ثانيا: علاقة الكفاءات بالميزة التنافسية. </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PRO</dc:creator>
  <cp:lastModifiedBy>HALIM</cp:lastModifiedBy>
  <cp:revision>134</cp:revision>
  <dcterms:created xsi:type="dcterms:W3CDTF">2021-01-27T17:03:08Z</dcterms:created>
  <dcterms:modified xsi:type="dcterms:W3CDTF">2024-12-18T08:26:51Z</dcterms:modified>
</cp:coreProperties>
</file>