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A7C50-369B-41C8-A474-87542B51727B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1A8B0-5464-42F8-B033-88E0ECECE5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AB7A8-E7BE-46D9-9E6D-F071C55E221E}" type="datetimeFigureOut">
              <a:rPr lang="fr-FR" smtClean="0"/>
              <a:pPr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C38C7-B782-461C-8618-D622F33D4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428860" y="214290"/>
            <a:ext cx="4070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PURIFICATION DES ANTIBIOTIQUES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3699" y="642918"/>
            <a:ext cx="2671309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fr-FR" sz="3200" b="1" dirty="0" smtClean="0"/>
              <a:t>1 EXTRACTION</a:t>
            </a:r>
            <a:endParaRPr lang="fr-FR" sz="3200" b="1" dirty="0"/>
          </a:p>
        </p:txBody>
      </p:sp>
      <p:sp>
        <p:nvSpPr>
          <p:cNvPr id="23" name="Rectangle 22"/>
          <p:cNvSpPr/>
          <p:nvPr/>
        </p:nvSpPr>
        <p:spPr>
          <a:xfrm>
            <a:off x="785802" y="1357298"/>
            <a:ext cx="2286000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fr-FR" b="1" dirty="0" smtClean="0"/>
              <a:t>Antibiotiques produits par des microorganismes</a:t>
            </a:r>
            <a:endParaRPr lang="fr-FR" b="1" dirty="0"/>
          </a:p>
        </p:txBody>
      </p:sp>
      <p:sp>
        <p:nvSpPr>
          <p:cNvPr id="24" name="Rectangle 23"/>
          <p:cNvSpPr/>
          <p:nvPr/>
        </p:nvSpPr>
        <p:spPr>
          <a:xfrm>
            <a:off x="71438" y="2857496"/>
            <a:ext cx="2428860" cy="3970318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dirty="0" smtClean="0"/>
              <a:t>CULTURES FILTRÉES POUR RÉCUPÉRER </a:t>
            </a:r>
            <a:r>
              <a:rPr lang="fr-FR" b="1" dirty="0" smtClean="0"/>
              <a:t>L’ANTIBIOTIQUE</a:t>
            </a:r>
            <a:r>
              <a:rPr lang="fr-FR" dirty="0" smtClean="0"/>
              <a:t> (SUPERNATANT)</a:t>
            </a:r>
          </a:p>
          <a:p>
            <a:pPr algn="ctr"/>
            <a:r>
              <a:rPr lang="fr-FR" b="1" dirty="0" smtClean="0"/>
              <a:t>Centrifugation</a:t>
            </a:r>
            <a:r>
              <a:rPr lang="fr-FR" dirty="0" smtClean="0"/>
              <a:t> : Utilisation de forces centrifuges pour sédimenter les cellules Vitesse et temps dépendent du type de microorganisme (ex. 5000–10000 g pendant 10–20 min).</a:t>
            </a:r>
          </a:p>
          <a:p>
            <a:pPr algn="ctr"/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2928926" y="2928934"/>
            <a:ext cx="3000396" cy="3693319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dirty="0" smtClean="0"/>
              <a:t>EXTRACTION AVEC </a:t>
            </a:r>
            <a:r>
              <a:rPr lang="fr-FR" b="1" dirty="0" smtClean="0"/>
              <a:t>SOLVANTS ORGANIQUES</a:t>
            </a:r>
            <a:r>
              <a:rPr lang="fr-FR" dirty="0" smtClean="0"/>
              <a:t> SI L’ANTIBIOTIQUE EST LIPOPHILE (EX : ÉTHER, CHLOROFORME)</a:t>
            </a:r>
          </a:p>
          <a:p>
            <a:r>
              <a:rPr lang="fr-FR" dirty="0" smtClean="0"/>
              <a:t>SOLVANTS NON POLAIRES POUR LES ANTIBIOTIQUES LIPOPHILES (EX. ÉTHER, CHLOROFORME).</a:t>
            </a:r>
          </a:p>
          <a:p>
            <a:r>
              <a:rPr lang="fr-FR" dirty="0" smtClean="0"/>
              <a:t>SOLVANTS POLAIRES POUR LES ANTIBIOTIQUES HYDROPHILES (EX. N-BUTANOL).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786446" y="1357298"/>
            <a:ext cx="2571768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fr-FR" b="1" dirty="0" smtClean="0"/>
              <a:t>Antibiotiques synthétiques ou semi-synthétiques</a:t>
            </a:r>
            <a:r>
              <a:rPr lang="fr-FR" dirty="0" smtClean="0"/>
              <a:t> :</a:t>
            </a:r>
            <a:endParaRPr lang="fr-FR" dirty="0"/>
          </a:p>
        </p:txBody>
      </p:sp>
      <p:sp>
        <p:nvSpPr>
          <p:cNvPr id="33" name="Rectangle 32"/>
          <p:cNvSpPr/>
          <p:nvPr/>
        </p:nvSpPr>
        <p:spPr>
          <a:xfrm>
            <a:off x="6215074" y="2928934"/>
            <a:ext cx="2714644" cy="1200329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dirty="0" smtClean="0"/>
              <a:t>PURIFICATION DIRECTE PAR </a:t>
            </a:r>
            <a:r>
              <a:rPr lang="fr-FR" b="1" dirty="0" smtClean="0"/>
              <a:t>CRISTALLISATION OU CHROMATOGRAPHIE</a:t>
            </a:r>
            <a:r>
              <a:rPr lang="fr-FR" dirty="0" smtClean="0"/>
              <a:t> APRÈS SYNTHÈSE.</a:t>
            </a:r>
            <a:endParaRPr lang="fr-FR" dirty="0"/>
          </a:p>
        </p:txBody>
      </p:sp>
      <p:cxnSp>
        <p:nvCxnSpPr>
          <p:cNvPr id="35" name="Connecteur droit avec flèche 34"/>
          <p:cNvCxnSpPr/>
          <p:nvPr/>
        </p:nvCxnSpPr>
        <p:spPr>
          <a:xfrm rot="10800000" flipV="1">
            <a:off x="642910" y="2357430"/>
            <a:ext cx="1000132" cy="428628"/>
          </a:xfrm>
          <a:prstGeom prst="straightConnector1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2428860" y="2357430"/>
            <a:ext cx="1071570" cy="428628"/>
          </a:xfrm>
          <a:prstGeom prst="straightConnector1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>
            <a:off x="6858810" y="2570950"/>
            <a:ext cx="570710" cy="794"/>
          </a:xfrm>
          <a:prstGeom prst="straightConnector1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2071670" y="71414"/>
            <a:ext cx="4963218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fr-FR" sz="3200" b="1" dirty="0" smtClean="0"/>
              <a:t>2 Techniques de purification</a:t>
            </a:r>
            <a:endParaRPr lang="fr-FR" sz="3200" b="1" dirty="0"/>
          </a:p>
        </p:txBody>
      </p:sp>
      <p:sp>
        <p:nvSpPr>
          <p:cNvPr id="23" name="Rectangle 22"/>
          <p:cNvSpPr/>
          <p:nvPr/>
        </p:nvSpPr>
        <p:spPr>
          <a:xfrm>
            <a:off x="142844" y="928670"/>
            <a:ext cx="281353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fr-FR" b="1" dirty="0" smtClean="0"/>
              <a:t>PRÉCIPITATION</a:t>
            </a:r>
            <a:endParaRPr lang="fr-FR" b="1" dirty="0"/>
          </a:p>
        </p:txBody>
      </p:sp>
      <p:sp>
        <p:nvSpPr>
          <p:cNvPr id="24" name="Rectangle 23"/>
          <p:cNvSpPr/>
          <p:nvPr/>
        </p:nvSpPr>
        <p:spPr>
          <a:xfrm>
            <a:off x="357158" y="2000240"/>
            <a:ext cx="2357454" cy="1200329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 smtClean="0"/>
              <a:t>Changement de pH</a:t>
            </a:r>
            <a:r>
              <a:rPr lang="fr-FR" dirty="0" smtClean="0"/>
              <a:t> : certains antibiotiques précipitent si le milieu est acide ou basique.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3286116" y="928670"/>
            <a:ext cx="2286016" cy="369332"/>
          </a:xfrm>
          <a:prstGeom prst="rect">
            <a:avLst/>
          </a:prstGeom>
          <a:solidFill>
            <a:srgbClr val="FFFF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 smtClean="0"/>
              <a:t>CHROMATOGRAPHIE</a:t>
            </a:r>
            <a:endParaRPr lang="fr-FR" b="1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3357562"/>
            <a:ext cx="2643206" cy="341632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ON A UN SUPERNATANT CONTENANT PÉNICILLINE.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ON AJUSTE LE PH À 2</a:t>
            </a:r>
            <a:r>
              <a:rPr kumimoji="0" lang="fr-FR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→ PÉNICILLINE PRÉCIPITE.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ON RÉCUPÈRE LE PRÉCIPITÉ PAR FILTRATION OU CENTRIFUGATION.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57554" y="2000240"/>
            <a:ext cx="2571768" cy="1200329"/>
          </a:xfrm>
          <a:prstGeom prst="rect">
            <a:avLst/>
          </a:prstGeom>
          <a:ln w="762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 smtClean="0"/>
              <a:t>Séparation des molécules selon leur </a:t>
            </a:r>
            <a:r>
              <a:rPr lang="fr-FR" b="1" dirty="0" smtClean="0"/>
              <a:t>affinité pour la phase stationnaire</a:t>
            </a:r>
            <a:r>
              <a:rPr lang="fr-FR" dirty="0" smtClean="0"/>
              <a:t> (silice ou alumine).</a:t>
            </a:r>
            <a:endParaRPr lang="fr-FR" dirty="0"/>
          </a:p>
        </p:txBody>
      </p:sp>
      <p:cxnSp>
        <p:nvCxnSpPr>
          <p:cNvPr id="14" name="Connecteur droit avec flèche 13"/>
          <p:cNvCxnSpPr/>
          <p:nvPr/>
        </p:nvCxnSpPr>
        <p:spPr>
          <a:xfrm rot="5400000">
            <a:off x="4358083" y="1571215"/>
            <a:ext cx="428628" cy="794"/>
          </a:xfrm>
          <a:prstGeom prst="straightConnector1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3000364" y="3357562"/>
            <a:ext cx="3643338" cy="341632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b="1" dirty="0" smtClean="0"/>
              <a:t>PHASE STATIONNAIRE = SILICE </a:t>
            </a:r>
            <a:r>
              <a:rPr lang="fr-FR" dirty="0" smtClean="0"/>
              <a:t>POLAIRE</a:t>
            </a:r>
          </a:p>
          <a:p>
            <a:pPr algn="ctr"/>
            <a:r>
              <a:rPr lang="fr-FR" b="1" dirty="0" smtClean="0"/>
              <a:t>PHASE MOBILE = SOLVANT</a:t>
            </a:r>
            <a:endParaRPr lang="fr-FR" dirty="0" smtClean="0"/>
          </a:p>
          <a:p>
            <a:pPr algn="ctr"/>
            <a:r>
              <a:rPr lang="fr-FR" dirty="0" smtClean="0"/>
              <a:t>EX : ÉTHER = APOLAIRE, ACÉTONE = POLAIRE</a:t>
            </a:r>
          </a:p>
          <a:p>
            <a:pPr algn="ctr"/>
            <a:r>
              <a:rPr lang="fr-FR" b="1" dirty="0" smtClean="0"/>
              <a:t>SÉPARATION</a:t>
            </a:r>
            <a:endParaRPr lang="fr-FR" dirty="0" smtClean="0"/>
          </a:p>
          <a:p>
            <a:pPr algn="ctr"/>
            <a:r>
              <a:rPr lang="fr-FR" dirty="0" smtClean="0"/>
              <a:t>MOLÉCULES POLAIRES OU CHARGÉES → RESTENT PLUS LONGTEMPS SUR LA COLONNE (INTERAGISSENT AVEC SILICE)</a:t>
            </a:r>
          </a:p>
          <a:p>
            <a:pPr algn="ctr"/>
            <a:r>
              <a:rPr lang="fr-FR" dirty="0" smtClean="0"/>
              <a:t>MOLÉCULES APOLAIRES → SORTENT PLUS VITE (MOINS D’INTERACTION)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643702" y="857232"/>
            <a:ext cx="2286016" cy="646331"/>
          </a:xfrm>
          <a:prstGeom prst="rect">
            <a:avLst/>
          </a:prstGeom>
          <a:solidFill>
            <a:srgbClr val="FFFF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 smtClean="0"/>
              <a:t>CHROMATOGRAPHIE D’ÉCHANGE IONIQUE</a:t>
            </a:r>
            <a:endParaRPr lang="fr-FR" b="1" dirty="0"/>
          </a:p>
        </p:txBody>
      </p:sp>
      <p:sp>
        <p:nvSpPr>
          <p:cNvPr id="18" name="Rectangle 17"/>
          <p:cNvSpPr/>
          <p:nvPr/>
        </p:nvSpPr>
        <p:spPr>
          <a:xfrm>
            <a:off x="6500826" y="2014357"/>
            <a:ext cx="2571768" cy="923330"/>
          </a:xfrm>
          <a:prstGeom prst="rect">
            <a:avLst/>
          </a:prstGeom>
          <a:ln w="762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 smtClean="0"/>
              <a:t>Les molécules chargées adsorbée sur des résine chargée opposée.</a:t>
            </a:r>
            <a:endParaRPr lang="fr-FR" dirty="0"/>
          </a:p>
        </p:txBody>
      </p:sp>
      <p:cxnSp>
        <p:nvCxnSpPr>
          <p:cNvPr id="19" name="Connecteur droit avec flèche 18"/>
          <p:cNvCxnSpPr/>
          <p:nvPr/>
        </p:nvCxnSpPr>
        <p:spPr>
          <a:xfrm rot="5400000">
            <a:off x="7679553" y="1749413"/>
            <a:ext cx="356396" cy="794"/>
          </a:xfrm>
          <a:prstGeom prst="straightConnector1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rot="5400000">
            <a:off x="1143770" y="1642256"/>
            <a:ext cx="570710" cy="794"/>
          </a:xfrm>
          <a:prstGeom prst="straightConnector1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6786578" y="3357562"/>
            <a:ext cx="2214578" cy="341632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dirty="0" smtClean="0"/>
              <a:t>ANTIBIOTIQUES AMINÉS PEUVENT ÊTRE RETENUS SUR UNE RÉSINE CHARGÉE NÉGATIVEMENT.</a:t>
            </a:r>
          </a:p>
          <a:p>
            <a:r>
              <a:rPr lang="fr-FR" dirty="0" smtClean="0"/>
              <a:t>LES IMPURETÉS PASSENT → PUIS ON RÉCUPÈRE L’ANTIBIOTIQUE PAR </a:t>
            </a:r>
            <a:r>
              <a:rPr lang="fr-FR" b="1" dirty="0" smtClean="0"/>
              <a:t>CHANGEMENT DE PH OU FORCE IONIQUE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246</Words>
  <Application>Microsoft Office PowerPoint</Application>
  <PresentationFormat>Affichage à l'écran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12</cp:revision>
  <dcterms:created xsi:type="dcterms:W3CDTF">2026-02-22T10:02:24Z</dcterms:created>
  <dcterms:modified xsi:type="dcterms:W3CDTF">2026-03-17T09:34:05Z</dcterms:modified>
</cp:coreProperties>
</file>