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</p:sldIdLst>
  <p:sldSz cx="9144000" cy="6858000" type="screen4x3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 snapToGrid="0" snapToObjects="1">
      <p:cViewPr varScale="1">
        <p:scale>
          <a:sx n="64" d="100"/>
          <a:sy n="64" d="100"/>
        </p:scale>
        <p:origin x="-1482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11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3" name="Rectangle à coins arrondis 12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Sous-titre 8"/>
          <p:cNvSpPr>
            <a:spLocks noGrp="1"/>
          </p:cNvSpPr>
          <p:nvPr>
            <p:ph type="subTitle" idx="1"/>
          </p:nvPr>
        </p:nvSpPr>
        <p:spPr>
          <a:xfrm>
            <a:off x="1295400" y="3200400"/>
            <a:ext cx="6400800" cy="1600200"/>
          </a:xfrm>
        </p:spPr>
        <p:txBody>
          <a:bodyPr/>
          <a:lstStyle>
            <a:lvl1pPr marL="0" indent="0" algn="ctr">
              <a:buNone/>
              <a:defRPr sz="26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sp>
        <p:nvSpPr>
          <p:cNvPr id="28" name="Espace réservé de la date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17" name="Espace réservé du pied de page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Espace réservé du numéro de diapositive 28"/>
          <p:cNvSpPr>
            <a:spLocks noGrp="1"/>
          </p:cNvSpPr>
          <p:nvPr>
            <p:ph type="sldNum" sz="quarter" idx="12"/>
          </p:nvPr>
        </p:nvSpPr>
        <p:spPr/>
        <p:txBody>
          <a:bodyPr lIns="0" tIns="0" rIns="0" bIns="0">
            <a:noAutofit/>
          </a:bodyPr>
          <a:lstStyle>
            <a:lvl1pPr>
              <a:defRPr sz="1400">
                <a:solidFill>
                  <a:srgbClr val="FFFFFF"/>
                </a:solidFill>
              </a:defRPr>
            </a:lvl1pPr>
          </a:lstStyle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62931" y="1449303"/>
            <a:ext cx="9021537" cy="1527349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62931" y="1396720"/>
            <a:ext cx="9021537" cy="120580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>
            <a:off x="62931" y="2976649"/>
            <a:ext cx="9021537" cy="110532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re 7"/>
          <p:cNvSpPr>
            <a:spLocks noGrp="1"/>
          </p:cNvSpPr>
          <p:nvPr>
            <p:ph type="ctrTitle"/>
          </p:nvPr>
        </p:nvSpPr>
        <p:spPr>
          <a:xfrm>
            <a:off x="457200" y="1505930"/>
            <a:ext cx="8229600" cy="1470025"/>
          </a:xfrm>
        </p:spPr>
        <p:txBody>
          <a:bodyPr anchor="ctr"/>
          <a:lstStyle>
            <a:lvl1pPr algn="ctr">
              <a:defRPr lang="en-US" dirty="0">
                <a:solidFill>
                  <a:srgbClr val="FFFFFF"/>
                </a:solidFill>
              </a:defRPr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41"/>
            <a:ext cx="2011680" cy="5851525"/>
          </a:xfrm>
        </p:spPr>
        <p:txBody>
          <a:bodyPr vert="eaVert"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914400" y="274640"/>
            <a:ext cx="5562600" cy="5851525"/>
          </a:xfrm>
        </p:spPr>
        <p:txBody>
          <a:bodyPr vert="eaVert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777240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Titre de sec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10" name="Rectangle à coins arrondis 9"/>
          <p:cNvSpPr/>
          <p:nvPr/>
        </p:nvSpPr>
        <p:spPr>
          <a:xfrm>
            <a:off x="65313" y="69755"/>
            <a:ext cx="9013372" cy="6692201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3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952500"/>
            <a:ext cx="7772400" cy="1362075"/>
          </a:xfrm>
        </p:spPr>
        <p:txBody>
          <a:bodyPr anchor="b" anchorCtr="0"/>
          <a:lstStyle>
            <a:lvl1pPr algn="l">
              <a:buNone/>
              <a:defRPr sz="4000" b="0" cap="none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547938"/>
            <a:ext cx="7772400" cy="1338262"/>
          </a:xfrm>
        </p:spPr>
        <p:txBody>
          <a:bodyPr anchor="t" anchorCtr="0"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>
          <a:xfrm>
            <a:off x="800100" y="6172200"/>
            <a:ext cx="40005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Rectangle 6"/>
          <p:cNvSpPr/>
          <p:nvPr/>
        </p:nvSpPr>
        <p:spPr>
          <a:xfrm flipV="1">
            <a:off x="69412" y="2376830"/>
            <a:ext cx="9013515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>
          <a:xfrm>
            <a:off x="69146" y="2341475"/>
            <a:ext cx="9013781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>
          <a:xfrm>
            <a:off x="68306" y="2468880"/>
            <a:ext cx="9014621" cy="45720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9" name="Espace réservé du contenu 8"/>
          <p:cNvSpPr>
            <a:spLocks noGrp="1"/>
          </p:cNvSpPr>
          <p:nvPr>
            <p:ph sz="quarter" idx="1"/>
          </p:nvPr>
        </p:nvSpPr>
        <p:spPr>
          <a:xfrm>
            <a:off x="91440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2"/>
          </p:nvPr>
        </p:nvSpPr>
        <p:spPr>
          <a:xfrm>
            <a:off x="4933950" y="1447800"/>
            <a:ext cx="3749040" cy="45720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>
              <a:defRPr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953000" y="1447800"/>
            <a:ext cx="3733800" cy="762000"/>
          </a:xfrm>
          <a:noFill/>
          <a:ln w="12700" cap="sq" cmpd="sng" algn="ctr">
            <a:noFill/>
            <a:prstDash val="solid"/>
          </a:ln>
        </p:spPr>
        <p:txBody>
          <a:bodyPr lIns="91440" anchor="b" anchorCtr="0">
            <a:noAutofit/>
          </a:bodyPr>
          <a:lstStyle>
            <a:lvl1pPr marL="0" indent="0">
              <a:buNone/>
              <a:defRPr sz="2400" b="1">
                <a:solidFill>
                  <a:schemeClr val="accent1"/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half" idx="2"/>
          </p:nvPr>
        </p:nvSpPr>
        <p:spPr>
          <a:xfrm>
            <a:off x="9144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13" name="Espace réservé du contenu 12"/>
          <p:cNvSpPr>
            <a:spLocks noGrp="1"/>
          </p:cNvSpPr>
          <p:nvPr>
            <p:ph sz="half" idx="4"/>
          </p:nvPr>
        </p:nvSpPr>
        <p:spPr>
          <a:xfrm>
            <a:off x="4953000" y="2247900"/>
            <a:ext cx="3733800" cy="38862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9" name="Rectangle à coins arrondis 8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273050"/>
            <a:ext cx="7772400" cy="1143000"/>
          </a:xfrm>
        </p:spPr>
        <p:txBody>
          <a:bodyPr anchor="b" anchorCtr="0"/>
          <a:lstStyle>
            <a:lvl1pPr algn="l">
              <a:buNone/>
              <a:defRPr sz="40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914400" y="1600200"/>
            <a:ext cx="1905000" cy="4495800"/>
          </a:xfrm>
        </p:spPr>
        <p:txBody>
          <a:bodyPr/>
          <a:lstStyle>
            <a:lvl1pPr marL="0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Espace réservé du contenu 10"/>
          <p:cNvSpPr>
            <a:spLocks noGrp="1"/>
          </p:cNvSpPr>
          <p:nvPr>
            <p:ph sz="quarter" idx="1"/>
          </p:nvPr>
        </p:nvSpPr>
        <p:spPr>
          <a:xfrm>
            <a:off x="2971800" y="1600200"/>
            <a:ext cx="5715000" cy="4495800"/>
          </a:xfrm>
        </p:spPr>
        <p:txBody>
          <a:bodyPr vert="horz"/>
          <a:lstStyle/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900550"/>
            <a:ext cx="7315200" cy="522288"/>
          </a:xfrm>
        </p:spPr>
        <p:txBody>
          <a:bodyPr anchor="ctr">
            <a:noAutofit/>
          </a:bodyPr>
          <a:lstStyle>
            <a:lvl1pPr algn="l">
              <a:buNone/>
              <a:defRPr sz="2800" b="0"/>
            </a:lvl1pPr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914400" y="5445825"/>
            <a:ext cx="7315200" cy="685800"/>
          </a:xfrm>
        </p:spPr>
        <p:txBody>
          <a:bodyPr/>
          <a:lstStyle>
            <a:lvl1pPr marL="0" indent="0">
              <a:buFontTx/>
              <a:buNone/>
              <a:defRPr sz="16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914400" y="6172200"/>
            <a:ext cx="388620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>
          <a:xfrm>
            <a:off x="146304" y="6208776"/>
            <a:ext cx="457200" cy="457200"/>
          </a:xfrm>
        </p:spPr>
        <p:txBody>
          <a:bodyPr/>
          <a:lstStyle/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8307" y="4683555"/>
            <a:ext cx="9006840" cy="9144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>
          <a:xfrm>
            <a:off x="68508" y="4650474"/>
            <a:ext cx="9006639" cy="45719"/>
          </a:xfrm>
          <a:prstGeom prst="rect">
            <a:avLst/>
          </a:prstGeom>
          <a:solidFill>
            <a:schemeClr val="accent1">
              <a:tint val="60000"/>
            </a:schemeClr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3" name="Rectangle 12"/>
          <p:cNvSpPr/>
          <p:nvPr/>
        </p:nvSpPr>
        <p:spPr>
          <a:xfrm>
            <a:off x="68510" y="4773224"/>
            <a:ext cx="9006637" cy="48807"/>
          </a:xfrm>
          <a:prstGeom prst="rect">
            <a:avLst/>
          </a:prstGeom>
          <a:solidFill>
            <a:schemeClr val="accent5"/>
          </a:solidFill>
          <a:ln w="19050" cap="sq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68308" y="66675"/>
            <a:ext cx="9001873" cy="4581525"/>
          </a:xfrm>
          <a:prstGeom prst="round2SameRect">
            <a:avLst>
              <a:gd name="adj1" fmla="val 7101"/>
              <a:gd name="adj2" fmla="val 0"/>
            </a:avLst>
          </a:prstGeom>
          <a:solidFill>
            <a:schemeClr val="bg2"/>
          </a:solidFill>
          <a:ln w="6350">
            <a:solidFill>
              <a:schemeClr val="tx1"/>
            </a:solidFill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rgbClr val="FFFFFF"/>
          </a:solidFill>
          <a:ln w="1270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8" name="Rectangle à coins arrondis 7"/>
          <p:cNvSpPr/>
          <p:nvPr/>
        </p:nvSpPr>
        <p:spPr>
          <a:xfrm>
            <a:off x="64008" y="69755"/>
            <a:ext cx="9013372" cy="6693408"/>
          </a:xfrm>
          <a:prstGeom prst="roundRect">
            <a:avLst>
              <a:gd name="adj" fmla="val 4929"/>
            </a:avLst>
          </a:prstGeom>
          <a:ln w="6350" cap="sq" cmpd="sng" algn="ctr">
            <a:solidFill>
              <a:schemeClr val="tx1"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001">
            <a:schemeClr val="l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2" name="Espace réservé du titre 21"/>
          <p:cNvSpPr>
            <a:spLocks noGrp="1"/>
          </p:cNvSpPr>
          <p:nvPr>
            <p:ph type="title"/>
          </p:nvPr>
        </p:nvSpPr>
        <p:spPr>
          <a:xfrm>
            <a:off x="914400" y="274638"/>
            <a:ext cx="7772400" cy="1143000"/>
          </a:xfrm>
          <a:prstGeom prst="rect">
            <a:avLst/>
          </a:prstGeom>
        </p:spPr>
        <p:txBody>
          <a:bodyPr bIns="91440" anchor="b" anchorCtr="0">
            <a:normAutofit/>
          </a:bodyPr>
          <a:lstStyle/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3" name="Espace réservé du texte 12"/>
          <p:cNvSpPr>
            <a:spLocks noGrp="1"/>
          </p:cNvSpPr>
          <p:nvPr>
            <p:ph type="body" idx="1"/>
          </p:nvPr>
        </p:nvSpPr>
        <p:spPr>
          <a:xfrm>
            <a:off x="914400" y="1447800"/>
            <a:ext cx="7772400" cy="4572000"/>
          </a:xfrm>
          <a:prstGeom prst="rect">
            <a:avLst/>
          </a:prstGeom>
        </p:spPr>
        <p:txBody>
          <a:bodyPr>
            <a:normAutofit/>
          </a:bodyPr>
          <a:lstStyle/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4" name="Espace réservé de la date 13"/>
          <p:cNvSpPr>
            <a:spLocks noGrp="1"/>
          </p:cNvSpPr>
          <p:nvPr>
            <p:ph type="dt" sz="half" idx="2"/>
          </p:nvPr>
        </p:nvSpPr>
        <p:spPr>
          <a:xfrm>
            <a:off x="6172200" y="6191250"/>
            <a:ext cx="2476500" cy="476250"/>
          </a:xfrm>
          <a:prstGeom prst="rect">
            <a:avLst/>
          </a:prstGeom>
        </p:spPr>
        <p:txBody>
          <a:bodyPr anchor="ctr" anchorCtr="0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fld id="{5BCAD085-E8A6-8845-BD4E-CB4CCA059FC4}" type="datetimeFigureOut">
              <a:rPr lang="en-US" smtClean="0"/>
              <a:pPr/>
              <a:t>4/12/2025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3"/>
          </p:nvPr>
        </p:nvSpPr>
        <p:spPr>
          <a:xfrm>
            <a:off x="914400" y="6172200"/>
            <a:ext cx="3962400" cy="457200"/>
          </a:xfrm>
          <a:prstGeom prst="rect">
            <a:avLst/>
          </a:prstGeom>
        </p:spPr>
        <p:txBody>
          <a:bodyPr anchor="ctr" anchorCtr="0"/>
          <a:lstStyle>
            <a:lvl1pPr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Espace réservé du numéro de diapositive 22"/>
          <p:cNvSpPr>
            <a:spLocks noGrp="1"/>
          </p:cNvSpPr>
          <p:nvPr>
            <p:ph type="sldNum" sz="quarter" idx="4"/>
          </p:nvPr>
        </p:nvSpPr>
        <p:spPr>
          <a:xfrm>
            <a:off x="146304" y="6210300"/>
            <a:ext cx="457200" cy="457200"/>
          </a:xfrm>
          <a:prstGeom prst="ellipse">
            <a:avLst/>
          </a:prstGeom>
          <a:solidFill>
            <a:schemeClr val="accent1"/>
          </a:solidFill>
        </p:spPr>
        <p:txBody>
          <a:bodyPr wrap="none" lIns="0" tIns="0" rIns="0" bIns="0" anchor="ctr" anchorCtr="1">
            <a:noAutofit/>
          </a:bodyPr>
          <a:lstStyle>
            <a:lvl1pPr algn="ctr" eaLnBrk="1" latinLnBrk="0" hangingPunct="1">
              <a:defRPr kumimoji="0" sz="1400">
                <a:solidFill>
                  <a:srgbClr val="FFFFFF"/>
                </a:solidFill>
                <a:latin typeface="+mj-lt"/>
                <a:ea typeface="+mj-ea"/>
                <a:cs typeface="+mj-cs"/>
              </a:defRPr>
            </a:lvl1pPr>
          </a:lstStyle>
          <a:p>
            <a:fld id="{C1FF6DA9-008F-8B48-92A6-B652298478BF}" type="slidenum">
              <a:rPr lang="en-US" smtClean="0"/>
              <a:pPr/>
              <a:t>‹N°›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ts val="580"/>
        </a:spcBef>
        <a:buClr>
          <a:schemeClr val="accent1"/>
        </a:buClr>
        <a:buSzPct val="8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548640" indent="-228600" algn="l" rtl="0" eaLnBrk="1" latinLnBrk="0" hangingPunct="1">
        <a:spcBef>
          <a:spcPts val="370"/>
        </a:spcBef>
        <a:buClr>
          <a:schemeClr val="accent2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8229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SzPct val="8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228600" algn="l" rtl="0" eaLnBrk="1" latinLnBrk="0" hangingPunct="1">
        <a:spcBef>
          <a:spcPts val="370"/>
        </a:spcBef>
        <a:buClr>
          <a:schemeClr val="accent3"/>
        </a:buClr>
        <a:buSzPct val="80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70"/>
        </a:spcBef>
        <a:buClr>
          <a:schemeClr val="accent3"/>
        </a:buClr>
        <a:buFontTx/>
        <a:buChar char="o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645920" indent="-228600" algn="l" rtl="0" eaLnBrk="1" latinLnBrk="0" hangingPunct="1">
        <a:spcBef>
          <a:spcPts val="370"/>
        </a:spcBef>
        <a:buClr>
          <a:schemeClr val="accent3"/>
        </a:buClr>
        <a:buChar char="•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228600" algn="l" rtl="0" eaLnBrk="1" latinLnBrk="0" hangingPunct="1">
        <a:spcBef>
          <a:spcPts val="370"/>
        </a:spcBef>
        <a:buClr>
          <a:schemeClr val="accent2"/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228600" algn="l" rtl="0" eaLnBrk="1" latinLnBrk="0" hangingPunct="1">
        <a:spcBef>
          <a:spcPts val="370"/>
        </a:spcBef>
        <a:buClr>
          <a:schemeClr val="accent1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228600" algn="l" rtl="0" eaLnBrk="1" latinLnBrk="0" hangingPunct="1">
        <a:spcBef>
          <a:spcPts val="370"/>
        </a:spcBef>
        <a:buClr>
          <a:schemeClr val="accent2">
            <a:tint val="60000"/>
          </a:schemeClr>
        </a:buClr>
        <a:buChar char="•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t>محمد عبده: رائد التنوير والإصلاح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المقدمة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من هو محمد عبده؟</a:t>
            </a:r>
          </a:p>
          <a:p>
            <a:pPr algn="r" rtl="1"/>
            <a:r>
              <a:t>ولد عام 1849 في محافظة البحيرة بمصر</a:t>
            </a:r>
          </a:p>
          <a:p>
            <a:pPr algn="r" rtl="1"/>
            <a:r>
              <a:t>توفي عام 1905 في القاهرة</a:t>
            </a:r>
          </a:p>
          <a:p>
            <a:pPr algn="r" rtl="1"/>
            <a:r>
              <a:t>يُعد من أبرز رموز التنوير والإصلاح في العالم الإسلامي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نشأته وتعليمه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تلقى تعليمه الديني في الأزهر الشريف</a:t>
            </a:r>
          </a:p>
          <a:p>
            <a:pPr algn="r" rtl="1"/>
            <a:r>
              <a:t>تأثر بأفكار جمال الدين الأفغاني</a:t>
            </a:r>
          </a:p>
          <a:p>
            <a:pPr algn="r" rtl="1"/>
            <a:r>
              <a:t>انخرط في العمل الفكري والدعوي مبكرًا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أفكاره الإصلاحية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الدعوة إلى إصلاح التعليم الديني وتحديث مناهجه</a:t>
            </a:r>
          </a:p>
          <a:p>
            <a:pPr algn="r" rtl="1"/>
            <a:r>
              <a:t>الدعوة إلى الاجتهاد ونبذ الجمود في الفقه</a:t>
            </a:r>
          </a:p>
          <a:p>
            <a:pPr algn="r" rtl="1"/>
            <a:r>
              <a:t>تأكيد أهمية العقل في فهم الدين</a:t>
            </a:r>
          </a:p>
          <a:p>
            <a:pPr algn="r" rtl="1"/>
            <a:r>
              <a:t>السعي للتوفيق بين الإسلام والحضارة الغربية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في المجال الديني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تولى منصب مفتي الديار المصرية عام 1899</a:t>
            </a:r>
          </a:p>
          <a:p>
            <a:pPr algn="r" rtl="1"/>
            <a:r>
              <a:t>أصدر فتاوى تجديدية جريئة</a:t>
            </a:r>
          </a:p>
          <a:p>
            <a:pPr algn="r" rtl="1"/>
            <a:r>
              <a:t>أعاد تفسير بعض القضايا الدينية بمنهج عقلاني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في التعليم والثقافة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ساهم في تطوير التعليم </a:t>
            </a:r>
            <a:r>
              <a:rPr/>
              <a:t>المدني </a:t>
            </a:r>
            <a:r>
              <a:rPr smtClean="0"/>
              <a:t>والديني</a:t>
            </a:r>
            <a:r>
              <a:rPr lang="ar-DZ" dirty="0" smtClean="0"/>
              <a:t>.</a:t>
            </a:r>
            <a:endParaRPr/>
          </a:p>
          <a:p>
            <a:pPr algn="r" rtl="1"/>
            <a:r>
              <a:t>نادى بأهمية </a:t>
            </a:r>
            <a:r>
              <a:rPr/>
              <a:t>تعليم </a:t>
            </a:r>
            <a:r>
              <a:rPr smtClean="0"/>
              <a:t>البنات</a:t>
            </a:r>
            <a:r>
              <a:rPr lang="ar-DZ" dirty="0" smtClean="0"/>
              <a:t>.</a:t>
            </a:r>
            <a:endParaRPr/>
          </a:p>
          <a:p>
            <a:pPr algn="r" rtl="1"/>
            <a:r>
              <a:t>شجع على الانفتاح على الفكر الحديث مع الحفاظ على </a:t>
            </a:r>
            <a:r>
              <a:rPr/>
              <a:t>الهوية </a:t>
            </a:r>
            <a:r>
              <a:rPr smtClean="0"/>
              <a:t>الإسلامية</a:t>
            </a:r>
            <a:r>
              <a:rPr lang="ar-DZ" dirty="0" smtClean="0"/>
              <a:t>.</a:t>
            </a:r>
            <a:endParaRPr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علاقته بجمال الدين الأفغاني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كان تلميذًا ومساعدًا للأفغاني</a:t>
            </a:r>
          </a:p>
          <a:p>
            <a:pPr algn="r" rtl="1"/>
            <a:r>
              <a:t>شاركه في إصدار صحيفة "العروة الوثقى"</a:t>
            </a:r>
          </a:p>
          <a:p>
            <a:pPr algn="r" rtl="1"/>
            <a:r>
              <a:t>تابع طريق الإصلاح الفكري والسياسي بعده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أثره في النهضة العربية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t>ألهم أجيالاً من المفكرين والمصلحين</a:t>
            </a:r>
          </a:p>
          <a:p>
            <a:pPr algn="r" rtl="1"/>
            <a:r>
              <a:t>أسهم في تأسيس الفكر الإصلاحي الحديث</a:t>
            </a:r>
          </a:p>
          <a:p>
            <a:pPr algn="r" rtl="1"/>
            <a:r>
              <a:t>جعل من الدين قوة دفع للتقدم لا عائقًا أمامه</a:t>
            </a: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t>الخاتمة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algn="r" rtl="1"/>
            <a:r>
              <a:rPr sz="3600">
                <a:latin typeface="Arabic Typesetting" pitchFamily="66" charset="-78"/>
                <a:cs typeface="Arabic Typesetting" pitchFamily="66" charset="-78"/>
              </a:rPr>
              <a:t>محمد عبده شخصية محورية في التاريخ العربي الحديث</a:t>
            </a:r>
          </a:p>
          <a:p>
            <a:pPr algn="r" rtl="1"/>
            <a:r>
              <a:rPr sz="3600">
                <a:latin typeface="Arabic Typesetting" pitchFamily="66" charset="-78"/>
                <a:cs typeface="Arabic Typesetting" pitchFamily="66" charset="-78"/>
              </a:rPr>
              <a:t>مزج بين الأصالة والمعاصرة في الفكر الإسلامي</a:t>
            </a:r>
          </a:p>
          <a:p>
            <a:pPr algn="r" rtl="1"/>
            <a:r>
              <a:rPr sz="3600">
                <a:latin typeface="Arabic Typesetting" pitchFamily="66" charset="-78"/>
                <a:cs typeface="Arabic Typesetting" pitchFamily="66" charset="-78"/>
              </a:rPr>
              <a:t>ترك إرثًا فكريًا لا يزال مؤثرًا حتى اليوم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apitaux">
  <a:themeElements>
    <a:clrScheme name="Capitaux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Capitaux">
      <a:majorFont>
        <a:latin typeface="Franklin Gothic Book"/>
        <a:ea typeface=""/>
        <a:cs typeface=""/>
        <a:font script="Grek" typeface="Calibri"/>
        <a:font script="Cyrl" typeface="Calibri"/>
        <a:font script="Jpan" typeface="HGｺﾞｼｯｸM"/>
        <a:font script="Hang" typeface="바탕"/>
        <a:font script="Hans" typeface="幼圆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Perpetua"/>
        <a:ea typeface=""/>
        <a:cs typeface=""/>
        <a:font script="Grek" typeface="Cambria"/>
        <a:font script="Cyrl" typeface="Cambria"/>
        <a:font script="Jpan" typeface="HG創英ﾌﾟﾚｾﾞﾝｽEB"/>
        <a:font script="Hang" typeface="맑은 고딕"/>
        <a:font script="Hans" typeface="宋体"/>
        <a:font script="Hant" typeface="新細明體"/>
        <a:font script="Arab" typeface="Times New Roman"/>
        <a:font script="Hebr" typeface="Aharoni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Capitaux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tint val="30000"/>
                <a:satMod val="300000"/>
              </a:schemeClr>
              <a:schemeClr val="phClr">
                <a:tint val="40000"/>
                <a:satMod val="200000"/>
              </a:schemeClr>
            </a:duotone>
          </a:blip>
          <a:tile tx="0" ty="0" sx="70000" sy="70000" flip="none" algn="ctr"/>
        </a:blipFill>
        <a:blipFill>
          <a:blip xmlns:r="http://schemas.openxmlformats.org/officeDocument/2006/relationships" r:embed="rId1">
            <a:duotone>
              <a:schemeClr val="phClr">
                <a:shade val="22000"/>
                <a:satMod val="160000"/>
              </a:schemeClr>
              <a:schemeClr val="phClr">
                <a:shade val="45000"/>
                <a:satMod val="100000"/>
              </a:schemeClr>
            </a:duotone>
          </a:blip>
          <a:tile tx="0" ty="0" sx="65000" sy="65000" flip="none" algn="ctr"/>
        </a:blipFill>
      </a:fillStyleLst>
      <a:lnStyleLst>
        <a:ln w="9525" cap="flat" cmpd="sng" algn="ctr">
          <a:solidFill>
            <a:schemeClr val="phClr">
              <a:shade val="60000"/>
              <a:satMod val="110000"/>
            </a:schemeClr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38100" dist="25400" dir="5400000" algn="t" rotWithShape="0">
              <a:srgbClr val="000000">
                <a:alpha val="50000"/>
              </a:srgbClr>
            </a:outerShdw>
          </a:effectLst>
        </a:effectStyle>
        <a:effectStyle>
          <a:effectLst>
            <a:outerShdw blurRad="50800" dist="50800" dir="5400000" algn="t" rotWithShape="0">
              <a:srgbClr val="000000">
                <a:alpha val="60000"/>
              </a:srgbClr>
            </a:outerShdw>
          </a:effectLst>
          <a:scene3d>
            <a:camera prst="isometricBottomUp" fov="0">
              <a:rot lat="0" lon="0" rev="0"/>
            </a:camera>
            <a:lightRig rig="soft" dir="b">
              <a:rot lat="0" lon="0" rev="9000000"/>
            </a:lightRig>
          </a:scene3d>
          <a:sp3d contourW="35000" prstMaterial="matte">
            <a:bevelT w="45000" h="38100" prst="convex"/>
            <a:contourClr>
              <a:schemeClr val="phClr">
                <a:tint val="10000"/>
                <a:satMod val="13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40000"/>
                <a:satMod val="165000"/>
              </a:schemeClr>
            </a:gs>
            <a:gs pos="50000">
              <a:schemeClr val="phClr">
                <a:shade val="80000"/>
                <a:satMod val="155000"/>
              </a:schemeClr>
            </a:gs>
            <a:gs pos="100000">
              <a:schemeClr val="phClr">
                <a:tint val="95000"/>
                <a:satMod val="200000"/>
              </a:schemeClr>
            </a:gs>
          </a:gsLst>
          <a:lin ang="16200000" scaled="1"/>
        </a:gradFill>
        <a:blipFill>
          <a:blip xmlns:r="http://schemas.openxmlformats.org/officeDocument/2006/relationships" r:embed="rId1">
            <a:duotone>
              <a:schemeClr val="phClr">
                <a:tint val="95000"/>
                <a:satMod val="200000"/>
              </a:schemeClr>
              <a:schemeClr val="phClr">
                <a:shade val="80000"/>
                <a:satMod val="100000"/>
              </a:schemeClr>
            </a:duotone>
          </a:blip>
          <a:tile tx="0" ty="0" sx="55000" sy="55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Equity</Template>
  <TotalTime>3</TotalTime>
  <Words>198</Words>
  <Application>Microsoft Macintosh PowerPoint</Application>
  <PresentationFormat>Affichage à l'écran (4:3)</PresentationFormat>
  <Paragraphs>35</Paragraphs>
  <Slides>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9</vt:i4>
      </vt:variant>
    </vt:vector>
  </HeadingPairs>
  <TitlesOfParts>
    <vt:vector size="10" baseType="lpstr">
      <vt:lpstr>Capitaux</vt:lpstr>
      <vt:lpstr>محمد عبده: رائد التنوير والإصلاح</vt:lpstr>
      <vt:lpstr>المقدمة</vt:lpstr>
      <vt:lpstr>نشأته وتعليمه</vt:lpstr>
      <vt:lpstr>أفكاره الإصلاحية</vt:lpstr>
      <vt:lpstr>في المجال الديني</vt:lpstr>
      <vt:lpstr>في التعليم والثقافة</vt:lpstr>
      <vt:lpstr>علاقته بجمال الدين الأفغاني</vt:lpstr>
      <vt:lpstr>أثره في النهضة العربية</vt:lpstr>
      <vt:lpstr>الخاتمة</vt:lpstr>
    </vt:vector>
  </TitlesOfParts>
  <Manager/>
  <Company/>
  <LinksUpToDate>false</LinksUpToDate>
  <SharedDoc>false</SharedDoc>
  <HyperlinkBase/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محمد عبده: رائد التنوير والإصلاح</dc:title>
  <dc:subject/>
  <dc:creator/>
  <cp:keywords/>
  <dc:description>generated using python-pptx</dc:description>
  <cp:lastModifiedBy>AL FARES</cp:lastModifiedBy>
  <cp:revision>2</cp:revision>
  <dcterms:created xsi:type="dcterms:W3CDTF">2013-01-27T09:14:16Z</dcterms:created>
  <dcterms:modified xsi:type="dcterms:W3CDTF">2025-04-12T01:05:11Z</dcterms:modified>
  <cp:category/>
</cp:coreProperties>
</file>