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71" r:id="rId5"/>
    <p:sldId id="27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13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CBFD-E561-4893-A807-DF246FD12992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088-124B-4F10-B5D1-5CD4DE85DF18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5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CBFD-E561-4893-A807-DF246FD12992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088-124B-4F10-B5D1-5CD4DE85DF1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8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CBFD-E561-4893-A807-DF246FD12992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088-124B-4F10-B5D1-5CD4DE85DF1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0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CBFD-E561-4893-A807-DF246FD12992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088-124B-4F10-B5D1-5CD4DE85DF1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1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CBFD-E561-4893-A807-DF246FD12992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088-124B-4F10-B5D1-5CD4DE85DF18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81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CBFD-E561-4893-A807-DF246FD12992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088-124B-4F10-B5D1-5CD4DE85DF1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6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CBFD-E561-4893-A807-DF246FD12992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088-124B-4F10-B5D1-5CD4DE85DF1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6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CBFD-E561-4893-A807-DF246FD12992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088-124B-4F10-B5D1-5CD4DE85DF1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5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CBFD-E561-4893-A807-DF246FD12992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088-124B-4F10-B5D1-5CD4DE85DF1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3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0FFCBFD-E561-4893-A807-DF246FD12992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CE6088-124B-4F10-B5D1-5CD4DE85DF1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1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CBFD-E561-4893-A807-DF246FD12992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088-124B-4F10-B5D1-5CD4DE85DF1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5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0FFCBFD-E561-4893-A807-DF246FD12992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CE6088-124B-4F10-B5D1-5CD4DE85DF18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82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hyperlink" Target="mailto:nourhane.groun@univ-biskra.d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E4E0-A0CF-8C60-A9FC-F19BD3D1C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1236" y="457200"/>
            <a:ext cx="7843363" cy="2071469"/>
          </a:xfrm>
        </p:spPr>
        <p:txBody>
          <a:bodyPr/>
          <a:lstStyle/>
          <a:p>
            <a:r>
              <a:rPr lang="ar-DZ" dirty="0"/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680F1-8740-4910-1928-B0B0D33BB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3428999"/>
            <a:ext cx="10058400" cy="199175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video</a:t>
            </a:r>
            <a:r>
              <a:rPr lang="en-US" dirty="0"/>
              <a:t>  </a:t>
            </a:r>
          </a:p>
          <a:p>
            <a:pPr algn="ctr" rtl="1">
              <a:lnSpc>
                <a:spcPct val="150000"/>
              </a:lnSpc>
            </a:pPr>
            <a:r>
              <a:rPr lang="ar-SA" sz="4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إدارة جودة الخدمات المصرفية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3FE11F-7F8F-F5A4-FE83-A4E1D1D94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97" y="575602"/>
            <a:ext cx="1832723" cy="207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924137-2D48-A593-64CA-FFF82F246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561E69-3529-C0CE-1CEE-254C1C485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5220" y="536916"/>
            <a:ext cx="734040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altLang="en-US" sz="28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الجمهورية الجزائرية الديموقراطية الشعبية</a:t>
            </a:r>
            <a:endParaRPr lang="en-US" altLang="en-US" sz="2000" dirty="0"/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28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      وزارة التعليم العالي والبحث العلمي</a:t>
            </a:r>
            <a:endParaRPr lang="en-US" altLang="en-US" sz="2000" dirty="0"/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28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    جامعة محمد خيضر –بسكرة-</a:t>
            </a:r>
            <a:endParaRPr lang="en-US" altLang="en-US" sz="2000" dirty="0"/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28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كلية العلوم الاقتصادية والتجارية وعلوم التسيير</a:t>
            </a:r>
            <a:endParaRPr lang="en-US" altLang="en-US" sz="2000" dirty="0"/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28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قسم علوم الت</a:t>
            </a:r>
            <a:r>
              <a:rPr lang="ar-DZ" altLang="en-US" sz="28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جارية</a:t>
            </a:r>
            <a:endParaRPr kumimoji="0" lang="ar-SA" altLang="en-US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F7584B4-209A-E78E-C035-DCB61C7EF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256" y="712216"/>
            <a:ext cx="1762195" cy="199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13289D-3F47-CF64-A57E-3AF85AB3A8AE}"/>
              </a:ext>
            </a:extLst>
          </p:cNvPr>
          <p:cNvSpPr txBox="1"/>
          <p:nvPr/>
        </p:nvSpPr>
        <p:spPr>
          <a:xfrm>
            <a:off x="247916" y="5636067"/>
            <a:ext cx="5753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Dr </a:t>
            </a:r>
            <a:r>
              <a:rPr lang="fr-FR" sz="3600" dirty="0" err="1"/>
              <a:t>boudiaf</a:t>
            </a:r>
            <a:r>
              <a:rPr lang="fr-FR" sz="3600" dirty="0"/>
              <a:t> </a:t>
            </a:r>
            <a:r>
              <a:rPr lang="fr-FR" sz="3600" dirty="0" err="1"/>
              <a:t>sarra</a:t>
            </a:r>
            <a:endParaRPr lang="en-US" sz="3600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8B4E3326-BBA1-383A-2D78-2EAE7C9DCC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62704" t="-125896" r="-262704" b="-125896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5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158"/>
    </mc:Choice>
    <mc:Fallback>
      <p:transition spd="slow" advTm="54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3463" x="4527550" y="5983288"/>
          <p14:tracePt t="13549" x="4337050" y="6705600"/>
          <p14:tracePt t="13558" x="4876800" y="6526213"/>
          <p14:tracePt t="13573" x="5056188" y="6427788"/>
          <p14:tracePt t="13574" x="5292725" y="6234113"/>
          <p14:tracePt t="13589" x="5403850" y="6040438"/>
          <p14:tracePt t="13591" x="5459413" y="5832475"/>
          <p14:tracePt t="13605" x="5459413" y="5583238"/>
          <p14:tracePt t="13608" x="5459413" y="5375275"/>
          <p14:tracePt t="13623" x="5416550" y="5154613"/>
          <p14:tracePt t="13639" x="5416550" y="5099050"/>
          <p14:tracePt t="13656" x="5403850" y="5084763"/>
          <p14:tracePt t="13672" x="5360988" y="5070475"/>
          <p14:tracePt t="13689" x="5319713" y="5056188"/>
          <p14:tracePt t="13706" x="5292725" y="5056188"/>
          <p14:tracePt t="13722" x="5264150" y="5056188"/>
          <p14:tracePt t="13739" x="5222875" y="5056188"/>
          <p14:tracePt t="13755" x="5167313" y="5056188"/>
          <p14:tracePt t="13758" x="5154613" y="5014913"/>
          <p14:tracePt t="13772" x="5111750" y="4987925"/>
          <p14:tracePt t="13774" x="5070475" y="4946650"/>
          <p14:tracePt t="13788" x="5014913" y="4932363"/>
          <p14:tracePt t="13790" x="4973638" y="4903788"/>
          <p14:tracePt t="13806" x="4959350" y="4891088"/>
          <p14:tracePt t="13807" x="4932363" y="4891088"/>
          <p14:tracePt t="13822" x="4903788" y="4891088"/>
          <p14:tracePt t="13823" x="4891088" y="4876800"/>
          <p14:tracePt t="13839" x="4835525" y="4876800"/>
          <p14:tracePt t="13855" x="4806950" y="4876800"/>
          <p14:tracePt t="13872" x="4724400" y="4876800"/>
          <p14:tracePt t="13889" x="4641850" y="4876800"/>
          <p14:tracePt t="13905" x="4516438" y="4876800"/>
          <p14:tracePt t="13922" x="4419600" y="4876800"/>
          <p14:tracePt t="13938" x="4364038" y="4876800"/>
          <p14:tracePt t="13955" x="4267200" y="4862513"/>
          <p14:tracePt t="13972" x="4170363" y="4835525"/>
          <p14:tracePt t="13988" x="4100513" y="4821238"/>
          <p14:tracePt t="14006" x="4073525" y="4794250"/>
          <p14:tracePt t="14008" x="4059238" y="4794250"/>
          <p14:tracePt t="14022" x="4032250" y="4779963"/>
          <p14:tracePt t="14024" x="4017963" y="4765675"/>
          <p14:tracePt t="14039" x="3989388" y="4751388"/>
          <p14:tracePt t="14055" x="3989388" y="4738688"/>
          <p14:tracePt t="14072" x="3989388" y="4710113"/>
          <p14:tracePt t="14089" x="3989388" y="4627563"/>
          <p14:tracePt t="14105" x="3989388" y="4586288"/>
          <p14:tracePt t="14122" x="4003675" y="4502150"/>
          <p14:tracePt t="14138" x="4129088" y="4405313"/>
          <p14:tracePt t="14154" x="4252913" y="4349750"/>
          <p14:tracePt t="14172" x="4530725" y="4240213"/>
          <p14:tracePt t="14174" x="4627563" y="4211638"/>
          <p14:tracePt t="14189" x="4765675" y="4156075"/>
          <p14:tracePt t="14190" x="4918075" y="4129088"/>
          <p14:tracePt t="14205" x="5002213" y="4129088"/>
          <p14:tracePt t="14207" x="5154613" y="4100513"/>
          <p14:tracePt t="14222" x="5222875" y="4100513"/>
          <p14:tracePt t="14223" x="5334000" y="4073525"/>
          <p14:tracePt t="14238" x="5527675" y="4044950"/>
          <p14:tracePt t="14255" x="5680075" y="4044950"/>
          <p14:tracePt t="14272" x="5805488" y="4044950"/>
          <p14:tracePt t="14288" x="5984875" y="4044950"/>
          <p14:tracePt t="14305" x="6234113" y="4044950"/>
          <p14:tracePt t="14321" x="6623050" y="4044950"/>
          <p14:tracePt t="14338" x="7010400" y="4044950"/>
          <p14:tracePt t="14355" x="7342188" y="4044950"/>
          <p14:tracePt t="14372" x="7620000" y="4044950"/>
          <p14:tracePt t="14374" x="7758113" y="4044950"/>
          <p14:tracePt t="14389" x="7827963" y="4044950"/>
          <p14:tracePt t="14390" x="7924800" y="4044950"/>
          <p14:tracePt t="14405" x="8007350" y="4044950"/>
          <p14:tracePt t="14407" x="8091488" y="4044950"/>
          <p14:tracePt t="14423" x="8215313" y="4044950"/>
          <p14:tracePt t="14439" x="8285163" y="4044950"/>
          <p14:tracePt t="14455" x="8355013" y="4044950"/>
          <p14:tracePt t="14472" x="8478838" y="4044950"/>
          <p14:tracePt t="14488" x="8645525" y="4044950"/>
          <p14:tracePt t="14505" x="8824913" y="4044950"/>
          <p14:tracePt t="14522" x="9102725" y="4044950"/>
          <p14:tracePt t="14538" x="9475788" y="4087813"/>
          <p14:tracePt t="14555" x="9906000" y="4141788"/>
          <p14:tracePt t="14572" x="10293350" y="4197350"/>
          <p14:tracePt t="14574" x="10488613" y="4267200"/>
          <p14:tracePt t="14589" x="10668000" y="4281488"/>
          <p14:tracePt t="14590" x="10834688" y="4322763"/>
          <p14:tracePt t="14605" x="10999788" y="4337050"/>
          <p14:tracePt t="14607" x="11098213" y="4364038"/>
          <p14:tracePt t="14622" x="11152188" y="4392613"/>
          <p14:tracePt t="14623" x="11180763" y="4405313"/>
          <p14:tracePt t="14639" x="11207750" y="4475163"/>
          <p14:tracePt t="14655" x="11250613" y="4613275"/>
          <p14:tracePt t="14672" x="11304588" y="4903788"/>
          <p14:tracePt t="14688" x="11304588" y="5251450"/>
          <p14:tracePt t="14705" x="11304588" y="5665788"/>
          <p14:tracePt t="14722" x="11236325" y="5943600"/>
          <p14:tracePt t="14738" x="11180763" y="6096000"/>
          <p14:tracePt t="14755" x="11152188" y="6234113"/>
          <p14:tracePt t="14772" x="11139488" y="6262688"/>
          <p14:tracePt t="14773" x="11125200" y="6289675"/>
          <p14:tracePt t="14788" x="11098213" y="6303963"/>
          <p14:tracePt t="14790" x="11042650" y="6318250"/>
          <p14:tracePt t="14805" x="10972800" y="6318250"/>
          <p14:tracePt t="14822" x="10847388" y="6318250"/>
          <p14:tracePt t="14823" x="10793413" y="6318250"/>
          <p14:tracePt t="14838" x="10723563" y="6318250"/>
          <p14:tracePt t="14855" x="10612438" y="6318250"/>
          <p14:tracePt t="14872" x="10404475" y="6318250"/>
          <p14:tracePt t="14889" x="10266363" y="6318250"/>
          <p14:tracePt t="14904" x="10085388" y="6318250"/>
          <p14:tracePt t="14922" x="9906000" y="6318250"/>
          <p14:tracePt t="14938" x="9726613" y="6359525"/>
          <p14:tracePt t="14955" x="9683750" y="6373813"/>
          <p14:tracePt t="14972" x="9642475" y="6373813"/>
          <p14:tracePt t="14988" x="9628188" y="6386513"/>
          <p14:tracePt t="14990" x="9615488" y="6400800"/>
          <p14:tracePt t="15006" x="9586913" y="6427788"/>
          <p14:tracePt t="15008" x="9574213" y="6442075"/>
          <p14:tracePt t="15022" x="9574213" y="6456363"/>
          <p14:tracePt t="15039" x="9559925" y="6456363"/>
          <p14:tracePt t="15102" x="9531350" y="6456363"/>
          <p14:tracePt t="15125" x="9504363" y="6456363"/>
          <p14:tracePt t="15141" x="9490075" y="6456363"/>
          <p14:tracePt t="15149" x="9463088" y="6456363"/>
          <p14:tracePt t="15157" x="9421813" y="6456363"/>
          <p14:tracePt t="15172" x="9337675" y="6456363"/>
          <p14:tracePt t="15173" x="9255125" y="6511925"/>
          <p14:tracePt t="15190" x="9240838" y="6511925"/>
          <p14:tracePt t="15278" x="9226550" y="6511925"/>
          <p14:tracePt t="41590" x="9323388" y="6553200"/>
          <p14:tracePt t="41599" x="9504363" y="6650038"/>
          <p14:tracePt t="41942" x="8909050" y="6415088"/>
          <p14:tracePt t="41951" x="8742363" y="6234113"/>
          <p14:tracePt t="41967" x="8534400" y="5902325"/>
          <p14:tracePt t="41984" x="8382000" y="5665788"/>
          <p14:tracePt t="42000" x="8256588" y="5527675"/>
          <p14:tracePt t="42016" x="8215313" y="5459413"/>
          <p14:tracePt t="42033" x="8215313" y="5416550"/>
          <p14:tracePt t="42050" x="8188325" y="5375275"/>
          <p14:tracePt t="43471" x="8215313" y="5348288"/>
          <p14:tracePt t="43478" x="8229600" y="5319713"/>
          <p14:tracePt t="43486" x="8256588" y="5292725"/>
          <p14:tracePt t="43499" x="8299450" y="5208588"/>
          <p14:tracePt t="43501" x="8340725" y="5126038"/>
          <p14:tracePt t="43516" x="8367713" y="5029200"/>
          <p14:tracePt t="43518" x="8408988" y="4903788"/>
          <p14:tracePt t="43532" x="8478838" y="4779963"/>
          <p14:tracePt t="43534" x="8520113" y="4683125"/>
          <p14:tracePt t="43549" x="8575675" y="4572000"/>
          <p14:tracePt t="43551" x="8631238" y="4475163"/>
          <p14:tracePt t="43567" x="8659813" y="4419600"/>
          <p14:tracePt t="43568" x="8672513" y="4364038"/>
          <p14:tracePt t="43583" x="8701088" y="4281488"/>
          <p14:tracePt t="43599" x="8701088" y="4211638"/>
          <p14:tracePt t="43617" x="8686800" y="4170363"/>
          <p14:tracePt t="43633" x="8659813" y="4129088"/>
          <p14:tracePt t="53046" x="8645525" y="4129088"/>
          <p14:tracePt t="53054" x="8645525" y="4156075"/>
          <p14:tracePt t="53064" x="8645525" y="4294188"/>
          <p14:tracePt t="53081" x="8769350" y="5056188"/>
          <p14:tracePt t="53097" x="9047163" y="648335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F434E-AEC7-52EC-2834-2BAA84D3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800" b="1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البطاقة التقنية للمقياس</a:t>
            </a:r>
            <a:endParaRPr lang="en-US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2F9A-8CC8-B094-F0EB-635BED3D0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448" y="1817597"/>
            <a:ext cx="10689103" cy="4822354"/>
          </a:xfrm>
        </p:spPr>
        <p:txBody>
          <a:bodyPr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DZ" sz="2400" b="1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السداسي: </a:t>
            </a:r>
            <a:r>
              <a:rPr lang="ar-DZ" sz="240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</a:t>
            </a:r>
            <a:r>
              <a:rPr lang="ar-DZ" sz="24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ثالث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400" b="1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الفئة المستهدفة: </a:t>
            </a:r>
            <a:r>
              <a:rPr lang="ar-SA" sz="240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طلبة السنة الثانية ماستر </a:t>
            </a:r>
            <a:r>
              <a:rPr lang="ar-DZ" sz="24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تسويق مصرفي.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DZ" sz="2400" b="1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اسم الوحدة: </a:t>
            </a:r>
            <a:r>
              <a:rPr lang="ar-DZ" sz="240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أساسية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DZ" sz="2400" b="1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اسم المقياس: </a:t>
            </a:r>
            <a:r>
              <a:rPr lang="ar-DZ" sz="2400" b="1" u="none" strike="noStrike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إدارة جودة الخدمات المصرفية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400" b="1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أستاذة المقياس (أعمال موجهة):  </a:t>
            </a: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 </a:t>
            </a:r>
            <a:r>
              <a:rPr lang="ar-D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بوضياف سارة </a:t>
            </a:r>
            <a:r>
              <a:rPr lang="ar-S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أستاذ مساعد ب  قسم علوم ال</a:t>
            </a:r>
            <a:r>
              <a:rPr lang="ar-D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تجارية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DZ" sz="2400" b="1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الرصيد: 3      </a:t>
            </a:r>
            <a:r>
              <a:rPr lang="ar-DZ" sz="24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/      </a:t>
            </a:r>
            <a:r>
              <a:rPr lang="ar-DZ" sz="2400" b="1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المعامل: 2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DZ" sz="2400" b="1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نمط التعليم</a:t>
            </a:r>
            <a:r>
              <a:rPr lang="ar-DZ" sz="240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حضوري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04CDBFE-8398-CBC3-B2E5-36BB8B41F5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62704" t="-125896" r="-262704" b="-125896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1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59"/>
    </mc:Choice>
    <mc:Fallback>
      <p:transition spd="slow" advTm="29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14C07-213F-37BB-E393-E576EC21E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129" y="103723"/>
            <a:ext cx="10058400" cy="1450757"/>
          </a:xfrm>
        </p:spPr>
        <p:txBody>
          <a:bodyPr/>
          <a:lstStyle/>
          <a:p>
            <a:pPr algn="ctr"/>
            <a:r>
              <a:rPr lang="ar-SA" sz="4800" b="1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البطاقة التقنية للمقياس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4BB762-F7A0-653E-768B-3DC3AB4BFEF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6963" y="1846263"/>
            <a:ext cx="10058400" cy="42309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en-US" sz="2400" b="1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DZ" sz="2400" b="1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التوقيت: </a:t>
            </a:r>
            <a:r>
              <a:rPr lang="ar-D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من 08:00 _  11:10 / الأعمال الموجهة الإثنين  وحسب ما يظهر في توزيع كل فوج.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DZ" sz="2400" b="1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مكان </a:t>
            </a:r>
            <a:r>
              <a:rPr lang="ar-DZ" sz="2400" b="1" u="none" strike="noStrike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التدرس</a:t>
            </a:r>
            <a:r>
              <a:rPr lang="ar-DZ" sz="2400" b="1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r>
              <a:rPr lang="ar-D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، الأعمال الموجهة القاعات </a:t>
            </a:r>
            <a:r>
              <a:rPr lang="ar-DZ" sz="2400" kern="1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206،205 </a:t>
            </a:r>
            <a:r>
              <a:rPr lang="ar-D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بكلية العلوم الإقتصادية حسب ما يظهر لكل فوج في التوزيع الزمني.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DZ" sz="2400" b="1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الحجم الساعي: </a:t>
            </a:r>
            <a:r>
              <a:rPr lang="ar-D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14 أسبوع (ساعة ونص أعمال موجهة لكل أسبوع ).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DZ" sz="2400" b="1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معلومات التواصل: البريد الإلكتروني: </a:t>
            </a:r>
            <a:r>
              <a:rPr lang="fr-FR" sz="2800" b="1" u="sng" kern="100" dirty="0" err="1">
                <a:solidFill>
                  <a:srgbClr val="0070C0"/>
                </a:solidFill>
                <a:latin typeface="Sakkal Majalla" panose="02000000000000000000" pitchFamily="2" charset="-78"/>
                <a:cs typeface="Arial" panose="020B0604020202020204" pitchFamily="34" charset="0"/>
              </a:rPr>
              <a:t>sarra.boudiaf</a:t>
            </a:r>
            <a:r>
              <a:rPr lang="en-US" sz="2800" b="1" u="sng" kern="100" dirty="0">
                <a:solidFill>
                  <a:srgbClr val="0070C0"/>
                </a:solidFill>
                <a:latin typeface="Sakkal Majalla" panose="02000000000000000000" pitchFamily="2" charset="-7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@univ-biskra</a:t>
            </a:r>
            <a:r>
              <a:rPr lang="en-US" sz="2800" b="1" kern="100" dirty="0">
                <a:solidFill>
                  <a:srgbClr val="0070C0"/>
                </a:solidFill>
                <a:latin typeface="Sakkal Majalla" panose="02000000000000000000" pitchFamily="2" charset="-7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.dz</a:t>
            </a:r>
            <a:r>
              <a:rPr lang="en-US" sz="2800" b="1" kern="100" dirty="0">
                <a:solidFill>
                  <a:srgbClr val="0070C0"/>
                </a:solidFill>
                <a:latin typeface="Sakkal Majalla" panose="02000000000000000000" pitchFamily="2" charset="-78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80B7A89-B961-2BDA-CA03-4A08ABA028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62704" t="-125896" r="-262704" b="-125896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6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84"/>
    </mc:Choice>
    <mc:Fallback>
      <p:transition spd="slow" advTm="8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76B6D7-EDBB-4A60-C29A-4C826021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DZ" dirty="0"/>
              <a:t>أهداف المقياس ( الأهداف التعليمية )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BC6E91-0F0F-6F48-16D3-6356CC011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ar-D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akkal Majalla" panose="02000000000000000000" pitchFamily="2" charset="-78"/>
              </a:rPr>
              <a:t> - </a:t>
            </a:r>
            <a:r>
              <a:rPr lang="ar-S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akkal Majalla" panose="02000000000000000000" pitchFamily="2" charset="-78"/>
              </a:rPr>
              <a:t>تطوير الجانب المعرفي في مجال التسويق من خلال التطرق لتعريف المصطلحات المتعلقة بالسوق والتسويق إضافة الى تحليل السوق واستراتيجيات التسويق الالكتروني ومعرفة متطلبات الزبائن  اكثر.</a:t>
            </a:r>
            <a:endParaRPr lang="fr-F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التذكير بالمفاهيم  والمكتسبات القبلية في مجال التسويق والخدمات المصرفية.</a:t>
            </a:r>
            <a:endParaRPr lang="fr-FR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التمييز بين مفاهيم ومصطلحات المقياس في تخصص التسويق وما يقابلها في التخصصات الأخرى.</a:t>
            </a:r>
            <a:endParaRPr lang="fr-FR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-التعرف على التسويق الخدمات، خصائصه ومتطلبات تطبيقه.</a:t>
            </a:r>
            <a:endParaRPr lang="fr-FR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التمييز بين طرق قياس جدودة الخدمة المصرفية</a:t>
            </a:r>
            <a:endParaRPr lang="fr-FR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ar-SA" sz="2800" b="1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- تمكين الطالب من الربط بين المفاهيم في المقياس والتخصص لمعرفة أهمية التسويق الخدمات </a:t>
            </a:r>
            <a:endParaRPr lang="fr-FR" sz="3200" b="1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3BD0DBE-E1E5-9CD9-FE4B-685F6383BE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62704" t="-125896" r="-262704" b="-125896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7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854"/>
    </mc:Choice>
    <mc:Fallback>
      <p:transition spd="slow" advTm="69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9849FA-FFF9-2B83-B082-6B05A04A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/>
              <a:t>محتويات المقياس: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D13B24-2AE9-909B-516F-03FE00A6B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457200" algn="justLow" rtl="1">
              <a:lnSpc>
                <a:spcPct val="107000"/>
              </a:lnSpc>
              <a:spcAft>
                <a:spcPts val="800"/>
              </a:spcAft>
            </a:pPr>
            <a:r>
              <a:rPr lang="ar-S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ينقسم المقياس إلى مجموعة بحوث  تعتبر المواضيع الهامة والرئيسية للمقياس بالإضافة إلى مجموعة أنواع يتم تناولها في شكل دراسات مصغرة تعتبر مواضيع مكملة للمواضيع الرئيسية في </a:t>
            </a:r>
            <a:r>
              <a:rPr lang="ar-SA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مايلي</a:t>
            </a:r>
            <a:r>
              <a:rPr lang="ar-S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تفصيل في المواضيع: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 rtl="1">
              <a:lnSpc>
                <a:spcPct val="107000"/>
              </a:lnSpc>
              <a:spcAft>
                <a:spcPts val="800"/>
              </a:spcAft>
            </a:pPr>
            <a:r>
              <a:rPr lang="ar-SA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قائمة البحوث: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ar-DZ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البحث الأول:</a:t>
            </a:r>
            <a:r>
              <a:rPr lang="ar-S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إدارة الجودة الشاملة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ar-DZ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البحث الثاني:</a:t>
            </a:r>
            <a:r>
              <a:rPr lang="ar-D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جودة الخدمة المصرفية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ar-DZ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البحث الثالث:</a:t>
            </a:r>
            <a:r>
              <a:rPr lang="ar-D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قياس جودة الخدمة المصرفية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ar-D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البحث الرابع: أساليب تحسين جودة الخدمة المصرفية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ar-DZ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البحث الخامس:</a:t>
            </a:r>
            <a:r>
              <a:rPr lang="ar-D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علاقة جودة الخدمة المصرفية برضا الزبون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Low" rtl="1">
              <a:lnSpc>
                <a:spcPct val="107000"/>
              </a:lnSpc>
              <a:spcAft>
                <a:spcPts val="800"/>
              </a:spcAft>
            </a:pPr>
            <a:r>
              <a:rPr lang="en-US" sz="1800" b="1" u="none" strike="noStrike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5DEEB4A-CA2B-2067-BB69-11832F6E6D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62704" t="-125896" r="-262704" b="-125896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7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081"/>
    </mc:Choice>
    <mc:Fallback>
      <p:transition spd="slow" advTm="62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6665" x="11845925" y="3255963"/>
          <p14:tracePt t="56677" x="11623675" y="3159125"/>
          <p14:tracePt t="56694" x="11222038" y="2965450"/>
          <p14:tracePt t="56711" x="10875963" y="2757488"/>
          <p14:tracePt t="56727" x="10529888" y="2493963"/>
          <p14:tracePt t="56729" x="10307638" y="2397125"/>
          <p14:tracePt t="56744" x="10058400" y="2244725"/>
          <p14:tracePt t="56761" x="9032875" y="1801813"/>
          <p14:tracePt t="56762" x="8355013" y="1550988"/>
          <p14:tracePt t="56778" x="7799388" y="1398588"/>
          <p14:tracePt t="56780" x="7426325" y="1301750"/>
          <p14:tracePt t="56794" x="6940550" y="1204913"/>
          <p14:tracePt t="56811" x="6858000" y="1192213"/>
          <p14:tracePt t="56827" x="6858000" y="1177925"/>
          <p14:tracePt t="56873" x="6802438" y="1163638"/>
          <p14:tracePt t="56881" x="6746875" y="1149350"/>
          <p14:tracePt t="56889" x="6705600" y="1136650"/>
          <p14:tracePt t="56897" x="6594475" y="1081088"/>
          <p14:tracePt t="56910" x="6567488" y="1081088"/>
          <p14:tracePt t="56927" x="6427788" y="996950"/>
          <p14:tracePt t="56929" x="6289675" y="900113"/>
          <p14:tracePt t="56944" x="6165850" y="844550"/>
          <p14:tracePt t="56961" x="5916613" y="692150"/>
          <p14:tracePt t="56962" x="5791200" y="623888"/>
          <p14:tracePt t="56977" x="5665788" y="512763"/>
          <p14:tracePt t="56979" x="5486400" y="387350"/>
          <p14:tracePt t="56995" x="4932363" y="55563"/>
        </p14:tracePtLst>
      </p14:laserTraceLst>
    </p:ext>
  </p:extLs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185</TotalTime>
  <Words>323</Words>
  <Application>Microsoft Office PowerPoint</Application>
  <PresentationFormat>Grand écran</PresentationFormat>
  <Paragraphs>39</Paragraphs>
  <Slides>5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Symbol</vt:lpstr>
      <vt:lpstr>Times New Roman</vt:lpstr>
      <vt:lpstr>Traditional Arabic</vt:lpstr>
      <vt:lpstr>Retrospect</vt:lpstr>
      <vt:lpstr> </vt:lpstr>
      <vt:lpstr>البطاقة التقنية للمقياس</vt:lpstr>
      <vt:lpstr>البطاقة التقنية للمقياس</vt:lpstr>
      <vt:lpstr>أهداف المقياس ( الأهداف التعليمية ) </vt:lpstr>
      <vt:lpstr>محتويات المقياس: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hananspss85@gmail.com</dc:creator>
  <cp:lastModifiedBy>DELL3350</cp:lastModifiedBy>
  <cp:revision>27</cp:revision>
  <dcterms:created xsi:type="dcterms:W3CDTF">2024-06-05T07:58:11Z</dcterms:created>
  <dcterms:modified xsi:type="dcterms:W3CDTF">2024-06-25T21:06:58Z</dcterms:modified>
</cp:coreProperties>
</file>