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305" r:id="rId2"/>
    <p:sldId id="285" r:id="rId3"/>
    <p:sldId id="299" r:id="rId4"/>
    <p:sldId id="300" r:id="rId5"/>
    <p:sldId id="301" r:id="rId6"/>
    <p:sldId id="302" r:id="rId7"/>
    <p:sldId id="303" r:id="rId8"/>
    <p:sldId id="307" r:id="rId9"/>
    <p:sldId id="306" r:id="rId10"/>
    <p:sldId id="308" r:id="rId11"/>
    <p:sldId id="288" r:id="rId12"/>
    <p:sldId id="287" r:id="rId13"/>
    <p:sldId id="309" r:id="rId14"/>
    <p:sldId id="310" r:id="rId15"/>
    <p:sldId id="311" r:id="rId16"/>
    <p:sldId id="312" r:id="rId17"/>
    <p:sldId id="286" r:id="rId18"/>
    <p:sldId id="313" r:id="rId19"/>
    <p:sldId id="289" r:id="rId20"/>
    <p:sldId id="290" r:id="rId21"/>
    <p:sldId id="314" r:id="rId22"/>
    <p:sldId id="292" r:id="rId23"/>
    <p:sldId id="291" r:id="rId24"/>
    <p:sldId id="294" r:id="rId25"/>
    <p:sldId id="295" r:id="rId26"/>
    <p:sldId id="296" r:id="rId27"/>
    <p:sldId id="297" r:id="rId28"/>
    <p:sldId id="298" r:id="rId29"/>
    <p:sldId id="315" r:id="rId30"/>
    <p:sldId id="304" r:id="rId31"/>
    <p:sldId id="319" r:id="rId32"/>
    <p:sldId id="316" r:id="rId33"/>
    <p:sldId id="317" r:id="rId34"/>
    <p:sldId id="318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901"/>
    <a:srgbClr val="E39A39"/>
    <a:srgbClr val="FE9202"/>
    <a:srgbClr val="5EEC3C"/>
    <a:srgbClr val="1D3A00"/>
    <a:srgbClr val="6C1A00"/>
    <a:srgbClr val="003296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84" d="100"/>
          <a:sy n="84" d="100"/>
        </p:scale>
        <p:origin x="35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A0ED2-C658-4BA4-BA91-F20F6C0D76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8FE313B-AE0C-4B1B-A7EA-36807DB2C1E5}">
      <dgm:prSet phldrT="[Texte]"/>
      <dgm:spPr/>
      <dgm:t>
        <a:bodyPr/>
        <a:lstStyle/>
        <a:p>
          <a:r>
            <a:rPr lang="en-US" b="1" dirty="0" smtClean="0"/>
            <a:t>savoir</a:t>
          </a:r>
          <a:endParaRPr lang="fr-FR" b="1" dirty="0"/>
        </a:p>
      </dgm:t>
    </dgm:pt>
    <dgm:pt modelId="{48AB2447-9332-4575-BE9F-DFB64E7AFCA7}" type="parTrans" cxnId="{41185556-31F7-4267-B9C0-2EBD8B934D33}">
      <dgm:prSet/>
      <dgm:spPr/>
      <dgm:t>
        <a:bodyPr/>
        <a:lstStyle/>
        <a:p>
          <a:endParaRPr lang="fr-FR"/>
        </a:p>
      </dgm:t>
    </dgm:pt>
    <dgm:pt modelId="{8B7ABBCB-018A-4C6D-91DB-512225F16216}" type="sibTrans" cxnId="{41185556-31F7-4267-B9C0-2EBD8B934D33}">
      <dgm:prSet/>
      <dgm:spPr/>
      <dgm:t>
        <a:bodyPr/>
        <a:lstStyle/>
        <a:p>
          <a:endParaRPr lang="fr-FR"/>
        </a:p>
      </dgm:t>
    </dgm:pt>
    <dgm:pt modelId="{E3D2CE68-8209-4FA4-8159-4F24EC25832D}">
      <dgm:prSet phldrT="[Texte]" custT="1"/>
      <dgm:spPr/>
      <dgm:t>
        <a:bodyPr/>
        <a:lstStyle/>
        <a:p>
          <a:r>
            <a:rPr lang="en-US" sz="3200" b="1" dirty="0" err="1" smtClean="0"/>
            <a:t>Connaissances</a:t>
          </a:r>
          <a:endParaRPr lang="ar-DZ" sz="3200" b="1" dirty="0" smtClean="0"/>
        </a:p>
        <a:p>
          <a:r>
            <a:rPr lang="ar-DZ" sz="3200" b="1" dirty="0" smtClean="0"/>
            <a:t>معارف</a:t>
          </a:r>
          <a:endParaRPr lang="fr-FR" sz="3200" b="1" dirty="0"/>
        </a:p>
      </dgm:t>
    </dgm:pt>
    <dgm:pt modelId="{BF8E0CC0-39B2-4BA5-8016-222C4B23C39B}" type="parTrans" cxnId="{5DE3690C-118D-45DD-9515-4506088C2BA9}">
      <dgm:prSet/>
      <dgm:spPr/>
      <dgm:t>
        <a:bodyPr/>
        <a:lstStyle/>
        <a:p>
          <a:endParaRPr lang="fr-FR"/>
        </a:p>
      </dgm:t>
    </dgm:pt>
    <dgm:pt modelId="{23CE6706-A739-476E-B37F-3E96F9033DC6}" type="sibTrans" cxnId="{5DE3690C-118D-45DD-9515-4506088C2BA9}">
      <dgm:prSet/>
      <dgm:spPr/>
      <dgm:t>
        <a:bodyPr/>
        <a:lstStyle/>
        <a:p>
          <a:endParaRPr lang="fr-FR"/>
        </a:p>
      </dgm:t>
    </dgm:pt>
    <dgm:pt modelId="{3929ED07-33F2-4D4A-8FE2-B2D7EF81CAD1}">
      <dgm:prSet phldrT="[Texte]"/>
      <dgm:spPr/>
      <dgm:t>
        <a:bodyPr/>
        <a:lstStyle/>
        <a:p>
          <a:r>
            <a:rPr lang="en-US" b="1" dirty="0" smtClean="0"/>
            <a:t>Savoir faire</a:t>
          </a:r>
          <a:endParaRPr lang="fr-FR" b="1" dirty="0"/>
        </a:p>
      </dgm:t>
    </dgm:pt>
    <dgm:pt modelId="{1E1D2DA1-DC52-4AE0-BAF1-03570D314C11}" type="parTrans" cxnId="{4D1E83C0-0BD2-4D7F-A626-E2BFA5ED4DEB}">
      <dgm:prSet/>
      <dgm:spPr/>
      <dgm:t>
        <a:bodyPr/>
        <a:lstStyle/>
        <a:p>
          <a:endParaRPr lang="fr-FR"/>
        </a:p>
      </dgm:t>
    </dgm:pt>
    <dgm:pt modelId="{4C4D7EB1-175C-4751-B7C6-8C8775D8FCF1}" type="sibTrans" cxnId="{4D1E83C0-0BD2-4D7F-A626-E2BFA5ED4DEB}">
      <dgm:prSet/>
      <dgm:spPr/>
      <dgm:t>
        <a:bodyPr/>
        <a:lstStyle/>
        <a:p>
          <a:endParaRPr lang="fr-FR"/>
        </a:p>
      </dgm:t>
    </dgm:pt>
    <dgm:pt modelId="{D386614F-984D-425C-A1B1-2981DF63ED5F}">
      <dgm:prSet phldrT="[Texte]" custT="1"/>
      <dgm:spPr/>
      <dgm:t>
        <a:bodyPr/>
        <a:lstStyle/>
        <a:p>
          <a:r>
            <a:rPr lang="en-US" sz="3200" b="1" dirty="0" smtClean="0"/>
            <a:t>Competences</a:t>
          </a:r>
          <a:endParaRPr lang="ar-DZ" sz="3200" b="1" dirty="0" smtClean="0"/>
        </a:p>
        <a:p>
          <a:r>
            <a:rPr lang="ar-DZ" sz="3200" b="1" dirty="0" smtClean="0"/>
            <a:t>مهارات</a:t>
          </a:r>
          <a:endParaRPr lang="fr-FR" sz="3200" b="1" dirty="0"/>
        </a:p>
      </dgm:t>
    </dgm:pt>
    <dgm:pt modelId="{D4C84EE9-65DD-4675-8E43-D37331E78824}" type="parTrans" cxnId="{4FE4448B-9191-491C-B133-764B4514DDC8}">
      <dgm:prSet/>
      <dgm:spPr/>
      <dgm:t>
        <a:bodyPr/>
        <a:lstStyle/>
        <a:p>
          <a:endParaRPr lang="fr-FR"/>
        </a:p>
      </dgm:t>
    </dgm:pt>
    <dgm:pt modelId="{64758004-3977-4089-A687-823892AF7C58}" type="sibTrans" cxnId="{4FE4448B-9191-491C-B133-764B4514DDC8}">
      <dgm:prSet/>
      <dgm:spPr/>
      <dgm:t>
        <a:bodyPr/>
        <a:lstStyle/>
        <a:p>
          <a:endParaRPr lang="fr-FR"/>
        </a:p>
      </dgm:t>
    </dgm:pt>
    <dgm:pt modelId="{94F2B646-8E85-46BE-A112-40497CB2FD3D}">
      <dgm:prSet phldrT="[Texte]"/>
      <dgm:spPr/>
      <dgm:t>
        <a:bodyPr/>
        <a:lstStyle/>
        <a:p>
          <a:r>
            <a:rPr lang="en-US" b="1" dirty="0" smtClean="0"/>
            <a:t>Savoir </a:t>
          </a:r>
          <a:r>
            <a:rPr lang="en-US" b="1" dirty="0" err="1" smtClean="0"/>
            <a:t>Être</a:t>
          </a:r>
          <a:endParaRPr lang="fr-FR" b="1" dirty="0"/>
        </a:p>
      </dgm:t>
    </dgm:pt>
    <dgm:pt modelId="{087709F3-D38A-48B5-881A-3578D9F70FC0}" type="parTrans" cxnId="{83DCFBF3-1E19-4791-B01C-7152E02104C1}">
      <dgm:prSet/>
      <dgm:spPr/>
      <dgm:t>
        <a:bodyPr/>
        <a:lstStyle/>
        <a:p>
          <a:endParaRPr lang="fr-FR"/>
        </a:p>
      </dgm:t>
    </dgm:pt>
    <dgm:pt modelId="{654FC698-251C-4B5F-8E72-26DBBD455771}" type="sibTrans" cxnId="{83DCFBF3-1E19-4791-B01C-7152E02104C1}">
      <dgm:prSet/>
      <dgm:spPr/>
      <dgm:t>
        <a:bodyPr/>
        <a:lstStyle/>
        <a:p>
          <a:endParaRPr lang="fr-FR"/>
        </a:p>
      </dgm:t>
    </dgm:pt>
    <dgm:pt modelId="{9B2ED5EB-F203-4C73-B97A-C93CD795CD8B}">
      <dgm:prSet phldrT="[Texte]" custT="1"/>
      <dgm:spPr/>
      <dgm:t>
        <a:bodyPr/>
        <a:lstStyle/>
        <a:p>
          <a:r>
            <a:rPr lang="en-US" sz="3200" b="1" dirty="0" err="1" smtClean="0"/>
            <a:t>Comportements</a:t>
          </a:r>
          <a:endParaRPr lang="ar-DZ" sz="3200" b="1" dirty="0" smtClean="0"/>
        </a:p>
        <a:p>
          <a:r>
            <a:rPr lang="ar-DZ" sz="3200" b="1" dirty="0" err="1" smtClean="0"/>
            <a:t>سلوكات</a:t>
          </a:r>
          <a:endParaRPr lang="fr-FR" sz="3200" b="1" dirty="0"/>
        </a:p>
      </dgm:t>
    </dgm:pt>
    <dgm:pt modelId="{050D70EE-87D8-44B6-A692-3B2CBEEAECF4}" type="parTrans" cxnId="{EFF10376-6F0A-4EFF-82FD-83A472ACC45C}">
      <dgm:prSet/>
      <dgm:spPr/>
      <dgm:t>
        <a:bodyPr/>
        <a:lstStyle/>
        <a:p>
          <a:endParaRPr lang="fr-FR"/>
        </a:p>
      </dgm:t>
    </dgm:pt>
    <dgm:pt modelId="{B4F6D807-D104-4CB7-BEC9-58A2DA377DAF}" type="sibTrans" cxnId="{EFF10376-6F0A-4EFF-82FD-83A472ACC45C}">
      <dgm:prSet/>
      <dgm:spPr/>
      <dgm:t>
        <a:bodyPr/>
        <a:lstStyle/>
        <a:p>
          <a:endParaRPr lang="fr-FR"/>
        </a:p>
      </dgm:t>
    </dgm:pt>
    <dgm:pt modelId="{50DBC1A7-DCF8-4E59-9135-ACE8AE6FAAE4}" type="pres">
      <dgm:prSet presAssocID="{D60A0ED2-C658-4BA4-BA91-F20F6C0D76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9882A85-2D78-4453-A6E3-03CE5351D170}" type="pres">
      <dgm:prSet presAssocID="{98FE313B-AE0C-4B1B-A7EA-36807DB2C1E5}" presName="horFlow" presStyleCnt="0"/>
      <dgm:spPr/>
    </dgm:pt>
    <dgm:pt modelId="{46F16EA5-3C22-46FB-8F4A-8E5DE9CC5F45}" type="pres">
      <dgm:prSet presAssocID="{98FE313B-AE0C-4B1B-A7EA-36807DB2C1E5}" presName="bigChev" presStyleLbl="node1" presStyleIdx="0" presStyleCnt="3"/>
      <dgm:spPr/>
      <dgm:t>
        <a:bodyPr/>
        <a:lstStyle/>
        <a:p>
          <a:endParaRPr lang="fr-FR"/>
        </a:p>
      </dgm:t>
    </dgm:pt>
    <dgm:pt modelId="{7F231D93-4FCA-447D-897A-F2224B09D2CB}" type="pres">
      <dgm:prSet presAssocID="{BF8E0CC0-39B2-4BA5-8016-222C4B23C39B}" presName="parTrans" presStyleCnt="0"/>
      <dgm:spPr/>
    </dgm:pt>
    <dgm:pt modelId="{099119FF-9206-4F00-9EEB-247503063437}" type="pres">
      <dgm:prSet presAssocID="{E3D2CE68-8209-4FA4-8159-4F24EC25832D}" presName="node" presStyleLbl="alignAccFollowNode1" presStyleIdx="0" presStyleCnt="3" custScaleX="2252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45D136-9CFF-4C4A-A728-6B21FB079D80}" type="pres">
      <dgm:prSet presAssocID="{98FE313B-AE0C-4B1B-A7EA-36807DB2C1E5}" presName="vSp" presStyleCnt="0"/>
      <dgm:spPr/>
    </dgm:pt>
    <dgm:pt modelId="{A58FF038-D4F2-46FA-BED5-93FD0D815005}" type="pres">
      <dgm:prSet presAssocID="{3929ED07-33F2-4D4A-8FE2-B2D7EF81CAD1}" presName="horFlow" presStyleCnt="0"/>
      <dgm:spPr/>
    </dgm:pt>
    <dgm:pt modelId="{9C831402-A455-45E5-BFFB-5511814C21BB}" type="pres">
      <dgm:prSet presAssocID="{3929ED07-33F2-4D4A-8FE2-B2D7EF81CAD1}" presName="bigChev" presStyleLbl="node1" presStyleIdx="1" presStyleCnt="3"/>
      <dgm:spPr/>
      <dgm:t>
        <a:bodyPr/>
        <a:lstStyle/>
        <a:p>
          <a:endParaRPr lang="fr-FR"/>
        </a:p>
      </dgm:t>
    </dgm:pt>
    <dgm:pt modelId="{479C882A-1DC7-401F-A379-6160C4CF41BA}" type="pres">
      <dgm:prSet presAssocID="{D4C84EE9-65DD-4675-8E43-D37331E78824}" presName="parTrans" presStyleCnt="0"/>
      <dgm:spPr/>
    </dgm:pt>
    <dgm:pt modelId="{1C06A8E9-5992-4F11-83E4-C9F666BB4372}" type="pres">
      <dgm:prSet presAssocID="{D386614F-984D-425C-A1B1-2981DF63ED5F}" presName="node" presStyleLbl="alignAccFollowNode1" presStyleIdx="1" presStyleCnt="3" custScaleX="2261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3A0CA1-942B-4E96-9DD0-96B237B3F08A}" type="pres">
      <dgm:prSet presAssocID="{3929ED07-33F2-4D4A-8FE2-B2D7EF81CAD1}" presName="vSp" presStyleCnt="0"/>
      <dgm:spPr/>
    </dgm:pt>
    <dgm:pt modelId="{F6B040C5-72C3-4E69-A16D-BF942A98AE1B}" type="pres">
      <dgm:prSet presAssocID="{94F2B646-8E85-46BE-A112-40497CB2FD3D}" presName="horFlow" presStyleCnt="0"/>
      <dgm:spPr/>
    </dgm:pt>
    <dgm:pt modelId="{604C492B-50B7-4E11-9E08-7696FA277BAF}" type="pres">
      <dgm:prSet presAssocID="{94F2B646-8E85-46BE-A112-40497CB2FD3D}" presName="bigChev" presStyleLbl="node1" presStyleIdx="2" presStyleCnt="3"/>
      <dgm:spPr/>
      <dgm:t>
        <a:bodyPr/>
        <a:lstStyle/>
        <a:p>
          <a:endParaRPr lang="fr-FR"/>
        </a:p>
      </dgm:t>
    </dgm:pt>
    <dgm:pt modelId="{C0CE4DCA-3451-4C47-A61D-EC83BC44ABD7}" type="pres">
      <dgm:prSet presAssocID="{050D70EE-87D8-44B6-A692-3B2CBEEAECF4}" presName="parTrans" presStyleCnt="0"/>
      <dgm:spPr/>
    </dgm:pt>
    <dgm:pt modelId="{DC065A59-6483-4F92-BC96-6FA9092FDD4C}" type="pres">
      <dgm:prSet presAssocID="{9B2ED5EB-F203-4C73-B97A-C93CD795CD8B}" presName="node" presStyleLbl="alignAccFollowNode1" presStyleIdx="2" presStyleCnt="3" custScaleX="226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DCFBF3-1E19-4791-B01C-7152E02104C1}" srcId="{D60A0ED2-C658-4BA4-BA91-F20F6C0D76B8}" destId="{94F2B646-8E85-46BE-A112-40497CB2FD3D}" srcOrd="2" destOrd="0" parTransId="{087709F3-D38A-48B5-881A-3578D9F70FC0}" sibTransId="{654FC698-251C-4B5F-8E72-26DBBD455771}"/>
    <dgm:cxn modelId="{41185556-31F7-4267-B9C0-2EBD8B934D33}" srcId="{D60A0ED2-C658-4BA4-BA91-F20F6C0D76B8}" destId="{98FE313B-AE0C-4B1B-A7EA-36807DB2C1E5}" srcOrd="0" destOrd="0" parTransId="{48AB2447-9332-4575-BE9F-DFB64E7AFCA7}" sibTransId="{8B7ABBCB-018A-4C6D-91DB-512225F16216}"/>
    <dgm:cxn modelId="{5DE3690C-118D-45DD-9515-4506088C2BA9}" srcId="{98FE313B-AE0C-4B1B-A7EA-36807DB2C1E5}" destId="{E3D2CE68-8209-4FA4-8159-4F24EC25832D}" srcOrd="0" destOrd="0" parTransId="{BF8E0CC0-39B2-4BA5-8016-222C4B23C39B}" sibTransId="{23CE6706-A739-476E-B37F-3E96F9033DC6}"/>
    <dgm:cxn modelId="{2BAD7039-0C72-4013-995F-AB2FD72E8F25}" type="presOf" srcId="{E3D2CE68-8209-4FA4-8159-4F24EC25832D}" destId="{099119FF-9206-4F00-9EEB-247503063437}" srcOrd="0" destOrd="0" presId="urn:microsoft.com/office/officeart/2005/8/layout/lProcess3"/>
    <dgm:cxn modelId="{44C03066-3BCE-40F1-9121-CD99498B8222}" type="presOf" srcId="{3929ED07-33F2-4D4A-8FE2-B2D7EF81CAD1}" destId="{9C831402-A455-45E5-BFFB-5511814C21BB}" srcOrd="0" destOrd="0" presId="urn:microsoft.com/office/officeart/2005/8/layout/lProcess3"/>
    <dgm:cxn modelId="{00DE7185-CCDA-41B3-9E4C-0A35C9F017DC}" type="presOf" srcId="{94F2B646-8E85-46BE-A112-40497CB2FD3D}" destId="{604C492B-50B7-4E11-9E08-7696FA277BAF}" srcOrd="0" destOrd="0" presId="urn:microsoft.com/office/officeart/2005/8/layout/lProcess3"/>
    <dgm:cxn modelId="{EFF10376-6F0A-4EFF-82FD-83A472ACC45C}" srcId="{94F2B646-8E85-46BE-A112-40497CB2FD3D}" destId="{9B2ED5EB-F203-4C73-B97A-C93CD795CD8B}" srcOrd="0" destOrd="0" parTransId="{050D70EE-87D8-44B6-A692-3B2CBEEAECF4}" sibTransId="{B4F6D807-D104-4CB7-BEC9-58A2DA377DAF}"/>
    <dgm:cxn modelId="{4FE4448B-9191-491C-B133-764B4514DDC8}" srcId="{3929ED07-33F2-4D4A-8FE2-B2D7EF81CAD1}" destId="{D386614F-984D-425C-A1B1-2981DF63ED5F}" srcOrd="0" destOrd="0" parTransId="{D4C84EE9-65DD-4675-8E43-D37331E78824}" sibTransId="{64758004-3977-4089-A687-823892AF7C58}"/>
    <dgm:cxn modelId="{FC92E545-75E8-4638-A678-BBE1772722A1}" type="presOf" srcId="{D60A0ED2-C658-4BA4-BA91-F20F6C0D76B8}" destId="{50DBC1A7-DCF8-4E59-9135-ACE8AE6FAAE4}" srcOrd="0" destOrd="0" presId="urn:microsoft.com/office/officeart/2005/8/layout/lProcess3"/>
    <dgm:cxn modelId="{A6ABD344-9D15-4F10-B9D8-0BE5CA957DF5}" type="presOf" srcId="{D386614F-984D-425C-A1B1-2981DF63ED5F}" destId="{1C06A8E9-5992-4F11-83E4-C9F666BB4372}" srcOrd="0" destOrd="0" presId="urn:microsoft.com/office/officeart/2005/8/layout/lProcess3"/>
    <dgm:cxn modelId="{4D1E83C0-0BD2-4D7F-A626-E2BFA5ED4DEB}" srcId="{D60A0ED2-C658-4BA4-BA91-F20F6C0D76B8}" destId="{3929ED07-33F2-4D4A-8FE2-B2D7EF81CAD1}" srcOrd="1" destOrd="0" parTransId="{1E1D2DA1-DC52-4AE0-BAF1-03570D314C11}" sibTransId="{4C4D7EB1-175C-4751-B7C6-8C8775D8FCF1}"/>
    <dgm:cxn modelId="{A5C64BC7-13D0-4CF6-8781-07E42CEECCC7}" type="presOf" srcId="{9B2ED5EB-F203-4C73-B97A-C93CD795CD8B}" destId="{DC065A59-6483-4F92-BC96-6FA9092FDD4C}" srcOrd="0" destOrd="0" presId="urn:microsoft.com/office/officeart/2005/8/layout/lProcess3"/>
    <dgm:cxn modelId="{FD52B19B-3020-4722-8D6D-B03878FEE644}" type="presOf" srcId="{98FE313B-AE0C-4B1B-A7EA-36807DB2C1E5}" destId="{46F16EA5-3C22-46FB-8F4A-8E5DE9CC5F45}" srcOrd="0" destOrd="0" presId="urn:microsoft.com/office/officeart/2005/8/layout/lProcess3"/>
    <dgm:cxn modelId="{8A47A24C-2C57-4748-946F-CA735E11E51A}" type="presParOf" srcId="{50DBC1A7-DCF8-4E59-9135-ACE8AE6FAAE4}" destId="{59882A85-2D78-4453-A6E3-03CE5351D170}" srcOrd="0" destOrd="0" presId="urn:microsoft.com/office/officeart/2005/8/layout/lProcess3"/>
    <dgm:cxn modelId="{BCE78DB1-37D0-42B5-BAAC-D7116D97C2CF}" type="presParOf" srcId="{59882A85-2D78-4453-A6E3-03CE5351D170}" destId="{46F16EA5-3C22-46FB-8F4A-8E5DE9CC5F45}" srcOrd="0" destOrd="0" presId="urn:microsoft.com/office/officeart/2005/8/layout/lProcess3"/>
    <dgm:cxn modelId="{A42AE0E5-C42E-4D5C-815C-B98D2740C663}" type="presParOf" srcId="{59882A85-2D78-4453-A6E3-03CE5351D170}" destId="{7F231D93-4FCA-447D-897A-F2224B09D2CB}" srcOrd="1" destOrd="0" presId="urn:microsoft.com/office/officeart/2005/8/layout/lProcess3"/>
    <dgm:cxn modelId="{A30DBF3A-25DF-4F06-90A2-9CE471D5E2C7}" type="presParOf" srcId="{59882A85-2D78-4453-A6E3-03CE5351D170}" destId="{099119FF-9206-4F00-9EEB-247503063437}" srcOrd="2" destOrd="0" presId="urn:microsoft.com/office/officeart/2005/8/layout/lProcess3"/>
    <dgm:cxn modelId="{EA5C254F-6EE8-45A5-9678-2FD848D3B779}" type="presParOf" srcId="{50DBC1A7-DCF8-4E59-9135-ACE8AE6FAAE4}" destId="{5845D136-9CFF-4C4A-A728-6B21FB079D80}" srcOrd="1" destOrd="0" presId="urn:microsoft.com/office/officeart/2005/8/layout/lProcess3"/>
    <dgm:cxn modelId="{A4133A43-F7F3-4190-9C02-499FD67B9001}" type="presParOf" srcId="{50DBC1A7-DCF8-4E59-9135-ACE8AE6FAAE4}" destId="{A58FF038-D4F2-46FA-BED5-93FD0D815005}" srcOrd="2" destOrd="0" presId="urn:microsoft.com/office/officeart/2005/8/layout/lProcess3"/>
    <dgm:cxn modelId="{12C5BA5F-447C-4639-A2ED-6DA03D7B00CB}" type="presParOf" srcId="{A58FF038-D4F2-46FA-BED5-93FD0D815005}" destId="{9C831402-A455-45E5-BFFB-5511814C21BB}" srcOrd="0" destOrd="0" presId="urn:microsoft.com/office/officeart/2005/8/layout/lProcess3"/>
    <dgm:cxn modelId="{D20608EB-FAEF-4EA1-82DE-B85E2F921AE4}" type="presParOf" srcId="{A58FF038-D4F2-46FA-BED5-93FD0D815005}" destId="{479C882A-1DC7-401F-A379-6160C4CF41BA}" srcOrd="1" destOrd="0" presId="urn:microsoft.com/office/officeart/2005/8/layout/lProcess3"/>
    <dgm:cxn modelId="{FBABE2E7-7AF6-4943-B668-6460FF2E3D76}" type="presParOf" srcId="{A58FF038-D4F2-46FA-BED5-93FD0D815005}" destId="{1C06A8E9-5992-4F11-83E4-C9F666BB4372}" srcOrd="2" destOrd="0" presId="urn:microsoft.com/office/officeart/2005/8/layout/lProcess3"/>
    <dgm:cxn modelId="{EF75BAA8-AD3C-4001-A537-C9102F6D9BC7}" type="presParOf" srcId="{50DBC1A7-DCF8-4E59-9135-ACE8AE6FAAE4}" destId="{623A0CA1-942B-4E96-9DD0-96B237B3F08A}" srcOrd="3" destOrd="0" presId="urn:microsoft.com/office/officeart/2005/8/layout/lProcess3"/>
    <dgm:cxn modelId="{70FF4462-0483-4830-B61F-3EE6F0CBBF39}" type="presParOf" srcId="{50DBC1A7-DCF8-4E59-9135-ACE8AE6FAAE4}" destId="{F6B040C5-72C3-4E69-A16D-BF942A98AE1B}" srcOrd="4" destOrd="0" presId="urn:microsoft.com/office/officeart/2005/8/layout/lProcess3"/>
    <dgm:cxn modelId="{A6F6E243-937B-4D6A-BC2B-05CA2FAF0777}" type="presParOf" srcId="{F6B040C5-72C3-4E69-A16D-BF942A98AE1B}" destId="{604C492B-50B7-4E11-9E08-7696FA277BAF}" srcOrd="0" destOrd="0" presId="urn:microsoft.com/office/officeart/2005/8/layout/lProcess3"/>
    <dgm:cxn modelId="{F76813FC-DCB8-4904-B378-9EA016BAEDB7}" type="presParOf" srcId="{F6B040C5-72C3-4E69-A16D-BF942A98AE1B}" destId="{C0CE4DCA-3451-4C47-A61D-EC83BC44ABD7}" srcOrd="1" destOrd="0" presId="urn:microsoft.com/office/officeart/2005/8/layout/lProcess3"/>
    <dgm:cxn modelId="{4866207B-7155-4F55-91ED-C28B51CAE2CF}" type="presParOf" srcId="{F6B040C5-72C3-4E69-A16D-BF942A98AE1B}" destId="{DC065A59-6483-4F92-BC96-6FA9092FDD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16EA5-3C22-46FB-8F4A-8E5DE9CC5F45}">
      <dsp:nvSpPr>
        <dsp:cNvPr id="0" name=""/>
        <dsp:cNvSpPr/>
      </dsp:nvSpPr>
      <dsp:spPr>
        <a:xfrm>
          <a:off x="2645" y="118809"/>
          <a:ext cx="2939328" cy="1175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savoir</a:t>
          </a:r>
          <a:endParaRPr lang="fr-FR" sz="4000" b="1" kern="1200" dirty="0"/>
        </a:p>
      </dsp:txBody>
      <dsp:txXfrm>
        <a:off x="590511" y="118809"/>
        <a:ext cx="1763597" cy="1175731"/>
      </dsp:txXfrm>
    </dsp:sp>
    <dsp:sp modelId="{099119FF-9206-4F00-9EEB-247503063437}">
      <dsp:nvSpPr>
        <dsp:cNvPr id="0" name=""/>
        <dsp:cNvSpPr/>
      </dsp:nvSpPr>
      <dsp:spPr>
        <a:xfrm>
          <a:off x="2559861" y="218746"/>
          <a:ext cx="5494879" cy="9758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Connaissances</a:t>
          </a:r>
          <a:endParaRPr lang="ar-DZ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معارف</a:t>
          </a:r>
          <a:endParaRPr lang="fr-FR" sz="3200" b="1" kern="1200" dirty="0"/>
        </a:p>
      </dsp:txBody>
      <dsp:txXfrm>
        <a:off x="3047789" y="218746"/>
        <a:ext cx="4519023" cy="975856"/>
      </dsp:txXfrm>
    </dsp:sp>
    <dsp:sp modelId="{9C831402-A455-45E5-BFFB-5511814C21BB}">
      <dsp:nvSpPr>
        <dsp:cNvPr id="0" name=""/>
        <dsp:cNvSpPr/>
      </dsp:nvSpPr>
      <dsp:spPr>
        <a:xfrm>
          <a:off x="2645" y="1459142"/>
          <a:ext cx="2939328" cy="1175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Savoir faire</a:t>
          </a:r>
          <a:endParaRPr lang="fr-FR" sz="4000" b="1" kern="1200" dirty="0"/>
        </a:p>
      </dsp:txBody>
      <dsp:txXfrm>
        <a:off x="590511" y="1459142"/>
        <a:ext cx="1763597" cy="1175731"/>
      </dsp:txXfrm>
    </dsp:sp>
    <dsp:sp modelId="{1C06A8E9-5992-4F11-83E4-C9F666BB4372}">
      <dsp:nvSpPr>
        <dsp:cNvPr id="0" name=""/>
        <dsp:cNvSpPr/>
      </dsp:nvSpPr>
      <dsp:spPr>
        <a:xfrm>
          <a:off x="2559861" y="1559080"/>
          <a:ext cx="5517397" cy="9758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Competences</a:t>
          </a:r>
          <a:endParaRPr lang="ar-DZ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مهارات</a:t>
          </a:r>
          <a:endParaRPr lang="fr-FR" sz="3200" b="1" kern="1200" dirty="0"/>
        </a:p>
      </dsp:txBody>
      <dsp:txXfrm>
        <a:off x="3047789" y="1559080"/>
        <a:ext cx="4541541" cy="975856"/>
      </dsp:txXfrm>
    </dsp:sp>
    <dsp:sp modelId="{604C492B-50B7-4E11-9E08-7696FA277BAF}">
      <dsp:nvSpPr>
        <dsp:cNvPr id="0" name=""/>
        <dsp:cNvSpPr/>
      </dsp:nvSpPr>
      <dsp:spPr>
        <a:xfrm>
          <a:off x="2645" y="2799476"/>
          <a:ext cx="2939328" cy="1175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Savoir </a:t>
          </a:r>
          <a:r>
            <a:rPr lang="en-US" sz="4000" b="1" kern="1200" dirty="0" err="1" smtClean="0"/>
            <a:t>Être</a:t>
          </a:r>
          <a:endParaRPr lang="fr-FR" sz="4000" b="1" kern="1200" dirty="0"/>
        </a:p>
      </dsp:txBody>
      <dsp:txXfrm>
        <a:off x="590511" y="2799476"/>
        <a:ext cx="1763597" cy="1175731"/>
      </dsp:txXfrm>
    </dsp:sp>
    <dsp:sp modelId="{DC065A59-6483-4F92-BC96-6FA9092FDD4C}">
      <dsp:nvSpPr>
        <dsp:cNvPr id="0" name=""/>
        <dsp:cNvSpPr/>
      </dsp:nvSpPr>
      <dsp:spPr>
        <a:xfrm>
          <a:off x="2559861" y="2899413"/>
          <a:ext cx="5528546" cy="9758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Comportements</a:t>
          </a:r>
          <a:endParaRPr lang="ar-DZ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err="1" smtClean="0"/>
            <a:t>سلوكات</a:t>
          </a:r>
          <a:endParaRPr lang="fr-FR" sz="3200" b="1" kern="1200" dirty="0"/>
        </a:p>
      </dsp:txBody>
      <dsp:txXfrm>
        <a:off x="3047789" y="2899413"/>
        <a:ext cx="4552690" cy="975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D43B-8233-4A8B-88C6-39F2057FB943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C148-2FAF-47FB-8A55-4D6A85248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8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free-power-point-templates.com/&amp;sa=D&amp;sntz=1&amp;usg=AFQjCNGWeCVdv2cRhI3dHtkzRMjt9Lq6Pw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template is provided by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http://www.free-power-point-templates.com/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33880"/>
            <a:ext cx="824607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808225"/>
            <a:ext cx="8093366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8A1A1F5-1340-4A82-9CAA-635159207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1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66492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082877"/>
            <a:ext cx="6108200" cy="362558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335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80822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335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80822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55BB3-5EFA-4194-B1AD-F5F1D57EAAC4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entrepreneur-user-exam/star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0"/>
            <a:ext cx="6798363" cy="780548"/>
          </a:xfrm>
        </p:spPr>
        <p:txBody>
          <a:bodyPr>
            <a:noAutofit/>
          </a:bodyPr>
          <a:lstStyle/>
          <a:p>
            <a:pPr algn="ctr" rtl="1"/>
            <a:r>
              <a:rPr lang="ar-DZ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نشأة </a:t>
            </a:r>
            <a:r>
              <a:rPr lang="ar-DZ" sz="54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</a:t>
            </a:r>
            <a:r>
              <a:rPr lang="ar-DZ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714362"/>
            <a:ext cx="9144000" cy="43088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dirty="0" smtClean="0"/>
              <a:t>  يدور مفهوم </a:t>
            </a:r>
            <a:r>
              <a:rPr lang="ar-DZ" sz="1600" dirty="0" err="1" smtClean="0"/>
              <a:t>ريادة</a:t>
            </a:r>
            <a:r>
              <a:rPr lang="ar-DZ" sz="1600" dirty="0" smtClean="0"/>
              <a:t> الأعمال حول ما يقوم </a:t>
            </a:r>
            <a:r>
              <a:rPr lang="ar-DZ" sz="1600" dirty="0" err="1" smtClean="0"/>
              <a:t>به</a:t>
            </a:r>
            <a:r>
              <a:rPr lang="ar-DZ" sz="1600" dirty="0" smtClean="0"/>
              <a:t> روَّادُ الأعمال. فكلمة</a:t>
            </a:r>
            <a:r>
              <a:rPr lang="fr-FR" sz="1600" dirty="0" smtClean="0"/>
              <a:t> Entrepreneur </a:t>
            </a:r>
            <a:r>
              <a:rPr lang="ar-DZ" sz="1600" dirty="0" smtClean="0"/>
              <a:t>هي كلمة فرنسية ظهرت لأول مرة عام ١٤٣٧ في  « قاموس اللغة الفرنسية ». وأدُرجَت تحت هذه الكلمة ثلاثة تعريفات في القاموس، ذاكرةً المعنى الأكثر شيوعًا، يشير إلى «شخصٍ نشطٍ يحقِّق إنجازًا ما ». والفعل المشتَق منها هو </a:t>
            </a:r>
            <a:r>
              <a:rPr lang="fr-FR" sz="1600" dirty="0" smtClean="0"/>
              <a:t>Entreprendre</a:t>
            </a:r>
            <a:r>
              <a:rPr lang="ar-DZ" sz="1600" dirty="0" smtClean="0"/>
              <a:t> ويعني «الاضطلاع بشيءٍ ما» ،</a:t>
            </a:r>
            <a:r>
              <a:rPr lang="fr-FR" sz="1600" dirty="0" smtClean="0"/>
              <a:t> </a:t>
            </a:r>
            <a:r>
              <a:rPr lang="ar-DZ" sz="1600" dirty="0" smtClean="0"/>
              <a:t/>
            </a:r>
            <a:br>
              <a:rPr lang="ar-DZ" sz="1600" dirty="0" smtClean="0"/>
            </a:br>
            <a:r>
              <a:rPr lang="ar-DZ" sz="1600" dirty="0" smtClean="0"/>
              <a:t>وفي بداية القرن السابع عشر، كان رائدُ الأعمال في فرنسا يُعتبر «شخصًا مُقدِمًا على المخاطر » . ولكن ليس جميعُ الأشخاص الذين يُقدِمون على المخاطر يُعتبرون روَّادَ أعمال. </a:t>
            </a:r>
            <a:br>
              <a:rPr lang="ar-DZ" sz="1600" dirty="0" smtClean="0"/>
            </a:br>
            <a:r>
              <a:rPr lang="ar-DZ" sz="1600" dirty="0" smtClean="0"/>
              <a:t>  وخلال القرن الثامن عشر، كان الشخص الذي يُتعاقَد معه لأداء مهمة كبيرة محدَّدة، لصالح الدولة عمومًا، مقابل تكلفة ثابتة، يُعتبر رائد أعمال.</a:t>
            </a:r>
            <a:br>
              <a:rPr lang="ar-DZ" sz="1600" dirty="0" smtClean="0"/>
            </a:br>
            <a:r>
              <a:rPr lang="ar-DZ" sz="1600" dirty="0" smtClean="0"/>
              <a:t>  حتى القرن الثامن عشر، لم يكن هناك مُرادِف إنجليزي للكلمة الفرنسية. ويذكر صمويل جونسون في كتابه </a:t>
            </a:r>
            <a:br>
              <a:rPr lang="ar-DZ" sz="1600" dirty="0" smtClean="0"/>
            </a:br>
            <a:r>
              <a:rPr lang="ar-DZ" sz="1600" dirty="0" smtClean="0"/>
              <a:t> « قاموسٌ للُّغة الإنجليزية » طبعة عام ١٧٥٥ التعريفَ الآتي: .« شخص مغامر، يسعى وراء المخاطر، ويترك نفسه للمصادفة » ومع مرور الوقت، صار لمفهوم رائد الأعمال في اللغة الإنجليزية تعريفاتٌ أشمل وأوسع نطاقًا، وذات صلة </a:t>
            </a:r>
            <a:r>
              <a:rPr lang="ar-DZ" sz="1600" dirty="0" err="1" smtClean="0"/>
              <a:t>ب</a:t>
            </a:r>
            <a:r>
              <a:rPr lang="ar-DZ" sz="1600" dirty="0" smtClean="0"/>
              <a:t> « مواقف يدخل فيها المرء في مشروعاتٍ تنطوي على مخاطرَ ويكون الربح فيها غير مؤكَّد » </a:t>
            </a:r>
          </a:p>
          <a:p>
            <a:pPr algn="r" rtl="1"/>
            <a:r>
              <a:rPr lang="ar-DZ" sz="1600" dirty="0" smtClean="0"/>
              <a:t>  </a:t>
            </a:r>
            <a:r>
              <a:rPr lang="ar-SA" sz="1600" dirty="0" smtClean="0"/>
              <a:t>من الواضح من خلال معظم الكتابات التي اهتمت بأصل مفهوم </a:t>
            </a:r>
            <a:r>
              <a:rPr lang="fr-FR" sz="1600" dirty="0" smtClean="0"/>
              <a:t> "entrepreneur" </a:t>
            </a:r>
            <a:r>
              <a:rPr lang="ar-SA" sz="1600" dirty="0" smtClean="0"/>
              <a:t>أن أصل هذا المفهوم فرنسي وهو لا يحوي أي مرادف دقيق في اللغة العربية بالرغم من محاولات الترجمة المتعددة، لكن منذ ظهورها وحدت مصطلحات </a:t>
            </a:r>
            <a:r>
              <a:rPr lang="fr-FR" sz="1600" dirty="0" smtClean="0"/>
              <a:t>entrepreneur </a:t>
            </a:r>
            <a:r>
              <a:rPr lang="ar-SA" sz="1600" dirty="0" smtClean="0"/>
              <a:t>(مقاول) </a:t>
            </a:r>
            <a:r>
              <a:rPr lang="fr-FR" sz="1600" dirty="0" smtClean="0"/>
              <a:t>entreprise </a:t>
            </a:r>
            <a:r>
              <a:rPr lang="ar-SA" sz="1600" dirty="0" smtClean="0"/>
              <a:t>(مؤسسة ) حقائق مختلفة ومعاني مختلفة من الجرأة إلى تسيير حالة عدم التأكد مرورا عبر القيم النبيلة .....</a:t>
            </a:r>
            <a:endParaRPr lang="fr-FR" sz="1600" dirty="0" smtClean="0"/>
          </a:p>
          <a:p>
            <a:pPr algn="r" rtl="1"/>
            <a:r>
              <a:rPr lang="ar-DZ" sz="1600" dirty="0" smtClean="0"/>
              <a:t>  </a:t>
            </a:r>
            <a:r>
              <a:rPr lang="ar-SA" sz="1600" dirty="0" smtClean="0"/>
              <a:t>تغيرت الترجمة العربية لمصطلح </a:t>
            </a:r>
            <a:r>
              <a:rPr lang="fr-FR" sz="1600" dirty="0" smtClean="0"/>
              <a:t> (Entrepreneur) </a:t>
            </a:r>
            <a:r>
              <a:rPr lang="ar-SA" sz="1600" dirty="0" smtClean="0"/>
              <a:t>ثلاثة مرات منذ استعمالها عند العرب، فقد كانت</a:t>
            </a:r>
            <a:r>
              <a:rPr lang="fr-FR" sz="1600" dirty="0" smtClean="0"/>
              <a:t>"</a:t>
            </a:r>
            <a:r>
              <a:rPr lang="ar-SA" sz="1600" b="1" dirty="0" smtClean="0"/>
              <a:t>منظم</a:t>
            </a:r>
            <a:r>
              <a:rPr lang="fr-FR" sz="1600" dirty="0" smtClean="0"/>
              <a:t>"</a:t>
            </a:r>
            <a:r>
              <a:rPr lang="ar-SA" sz="1600" dirty="0" smtClean="0"/>
              <a:t>، ثم</a:t>
            </a:r>
            <a:r>
              <a:rPr lang="ar-DZ" sz="1600" dirty="0"/>
              <a:t> </a:t>
            </a:r>
            <a:r>
              <a:rPr lang="ar-DZ" sz="1600" dirty="0" smtClean="0"/>
              <a:t>في السبعينات</a:t>
            </a:r>
            <a:r>
              <a:rPr lang="fr-FR" sz="1600" dirty="0" smtClean="0"/>
              <a:t> "</a:t>
            </a:r>
            <a:r>
              <a:rPr lang="ar-SA" sz="1600" b="1" dirty="0" smtClean="0"/>
              <a:t>مقاول</a:t>
            </a:r>
            <a:r>
              <a:rPr lang="fr-FR" sz="1600" dirty="0" smtClean="0"/>
              <a:t>"</a:t>
            </a:r>
            <a:r>
              <a:rPr lang="ar-SA" sz="1600" dirty="0" smtClean="0"/>
              <a:t>، ثم أصبحت في التسعينات</a:t>
            </a:r>
            <a:r>
              <a:rPr lang="fr-FR" sz="1600" dirty="0" smtClean="0"/>
              <a:t> "</a:t>
            </a:r>
            <a:r>
              <a:rPr lang="ar-SA" sz="1600" b="1" dirty="0" smtClean="0"/>
              <a:t>ريادي</a:t>
            </a:r>
            <a:r>
              <a:rPr lang="fr-FR" sz="1600" dirty="0" smtClean="0"/>
              <a:t>"</a:t>
            </a:r>
            <a:r>
              <a:rPr lang="ar-SA" sz="1600" dirty="0" smtClean="0"/>
              <a:t>.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8"/>
    </mc:Choice>
    <mc:Fallback xmlns="">
      <p:transition spd="slow" advTm="2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571618"/>
            <a:ext cx="8229600" cy="857250"/>
          </a:xfrm>
        </p:spPr>
        <p:txBody>
          <a:bodyPr>
            <a:normAutofit fontScale="90000"/>
          </a:bodyPr>
          <a:lstStyle/>
          <a:p>
            <a:pPr rtl="1"/>
            <a:r>
              <a:rPr lang="ar-DZ" sz="4800" dirty="0" smtClean="0">
                <a:solidFill>
                  <a:schemeClr val="bg1"/>
                </a:solidFill>
              </a:rPr>
              <a:t>تعريف </a:t>
            </a:r>
            <a:r>
              <a:rPr lang="ar-DZ" sz="4800" dirty="0" err="1" smtClean="0">
                <a:solidFill>
                  <a:schemeClr val="bg1"/>
                </a:solidFill>
              </a:rPr>
              <a:t>ريادة</a:t>
            </a:r>
            <a:r>
              <a:rPr lang="ar-DZ" sz="4800" dirty="0" smtClean="0">
                <a:solidFill>
                  <a:schemeClr val="bg1"/>
                </a:solidFill>
              </a:rPr>
              <a:t> الأعمال</a:t>
            </a:r>
            <a:br>
              <a:rPr lang="ar-DZ" sz="4800" dirty="0" smtClean="0">
                <a:solidFill>
                  <a:schemeClr val="bg1"/>
                </a:solidFill>
              </a:rPr>
            </a:br>
            <a:r>
              <a:rPr lang="ar-DZ" sz="4800" dirty="0" smtClean="0">
                <a:solidFill>
                  <a:schemeClr val="bg1"/>
                </a:solidFill>
              </a:rPr>
              <a:t/>
            </a:r>
            <a:br>
              <a:rPr lang="ar-DZ" sz="48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>تعددت </a:t>
            </a:r>
            <a:r>
              <a:rPr lang="ar-DZ" sz="2000" dirty="0" err="1" smtClean="0">
                <a:solidFill>
                  <a:schemeClr val="bg1"/>
                </a:solidFill>
              </a:rPr>
              <a:t>تعاريف</a:t>
            </a:r>
            <a:r>
              <a:rPr lang="ar-DZ" sz="2000" dirty="0" smtClean="0">
                <a:solidFill>
                  <a:schemeClr val="bg1"/>
                </a:solidFill>
              </a:rPr>
              <a:t> </a:t>
            </a:r>
            <a:r>
              <a:rPr lang="ar-DZ" sz="2000" dirty="0" err="1" smtClean="0">
                <a:solidFill>
                  <a:schemeClr val="bg1"/>
                </a:solidFill>
              </a:rPr>
              <a:t>ريادة</a:t>
            </a:r>
            <a:r>
              <a:rPr lang="ar-DZ" sz="2000" dirty="0" smtClean="0">
                <a:solidFill>
                  <a:schemeClr val="bg1"/>
                </a:solidFill>
              </a:rPr>
              <a:t> الأعمال واختلفت ولم يتفق على تعريف واحد لها نذكر منها 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ar-DZ" sz="2000" dirty="0" smtClean="0">
                <a:solidFill>
                  <a:schemeClr val="bg1"/>
                </a:solidFill>
              </a:rPr>
              <a:t/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>*هي ديناميكية لخلق واستغلال فرص الأعمال من طرف فرد أو مجموعة من الأفراد من خلال إنشاء منظمات جديدة بغرض خلق قيمة</a:t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/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/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>*خلق مؤسسة أو عمل خاص، خلق منتجات أو عمليات جديدة بالنسبة للمقاول، وبالنسبة للشركة مهما كانت درجة الابتكار (تدريجي أو جذري) سيؤدي إلى خلق قيمة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المرصد العالمي </a:t>
            </a:r>
            <a:r>
              <a:rPr lang="ar-DZ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للريادة</a:t>
            </a:r>
            <a:r>
              <a:rPr lang="ar-DZ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260" y="1132485"/>
            <a:ext cx="8551479" cy="21903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 الأعمال هي</a:t>
            </a:r>
            <a:r>
              <a:rPr kumimoji="0" lang="ar-DZ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kumimoji="0" lang="ar-SA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محاولة لإنشاء أعمال جديدة أو إنشاء مشاريع جديدة، مثل العمل الحر، أو منظمة أعمال جديدة، أو توسيع الأعمال التجارية القائمة، من قبل فرد أو فريق من الأفراد، </a:t>
            </a:r>
            <a:r>
              <a:rPr kumimoji="0" lang="ar-SA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</a:t>
            </a:r>
            <a:r>
              <a:rPr lang="ar-SA" altLang="en-US" sz="3600" b="1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قبل شركة </a:t>
            </a:r>
            <a:r>
              <a:rPr kumimoji="0" lang="ar-SA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قائمة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" (GEM، 2023) </a:t>
            </a:r>
          </a:p>
        </p:txBody>
      </p:sp>
    </p:spTree>
    <p:extLst>
      <p:ext uri="{BB962C8B-B14F-4D97-AF65-F5344CB8AC3E}">
        <p14:creationId xmlns:p14="http://schemas.microsoft.com/office/powerpoint/2010/main" val="22602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630091" y="931069"/>
            <a:ext cx="3882629" cy="4212432"/>
            <a:chOff x="3506788" y="1241425"/>
            <a:chExt cx="5176838" cy="56165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00526" y="5394325"/>
              <a:ext cx="1524000" cy="1463675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411788" y="3960813"/>
              <a:ext cx="2959100" cy="2897188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4124325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781426" y="3803650"/>
              <a:ext cx="2071688" cy="3054350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327651" y="4040188"/>
              <a:ext cx="230188" cy="2817813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748088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582738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2378075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1279525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3384550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6214730" y="1252076"/>
            <a:ext cx="280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انشاء مؤسسة جديدة كليا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669378" y="2380447"/>
            <a:ext cx="2347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التفريخ خارج المؤسسة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6260" y="2150963"/>
            <a:ext cx="2232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استئناف المؤسسة</a:t>
            </a:r>
            <a:r>
              <a:rPr lang="en-US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30983" y="3317677"/>
            <a:ext cx="256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نمو وتطوير المؤسسة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0" y="4826001"/>
            <a:ext cx="9144000" cy="320332"/>
            <a:chOff x="0" y="6434667"/>
            <a:chExt cx="12192000" cy="427109"/>
          </a:xfrm>
        </p:grpSpPr>
        <p:sp>
          <p:nvSpPr>
            <p:cNvPr id="87" name="Rectangle 86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189" y="6461667"/>
              <a:ext cx="299562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INSERT </a:t>
              </a:r>
              <a:r>
                <a:rPr lang="en-US" sz="13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LOGO HERE</a:t>
              </a:r>
            </a:p>
          </p:txBody>
        </p:sp>
        <p:pic>
          <p:nvPicPr>
            <p:cNvPr id="89" name="Picture 2" descr="E:\cloud\drive\websites\slidemodel\logo\sebastian\slidemodel-logo-tra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250" y="6498991"/>
              <a:ext cx="1386402" cy="26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Rectangle 89"/>
          <p:cNvSpPr/>
          <p:nvPr/>
        </p:nvSpPr>
        <p:spPr>
          <a:xfrm>
            <a:off x="2514462" y="313195"/>
            <a:ext cx="256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مقاولة داخلية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5214942" y="28573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i="1" u="sng" dirty="0" smtClean="0">
                <a:solidFill>
                  <a:schemeClr val="bg1"/>
                </a:solidFill>
              </a:rPr>
              <a:t>أشكال </a:t>
            </a:r>
            <a:r>
              <a:rPr lang="ar-DZ" sz="4000" i="1" u="sng" dirty="0" err="1" smtClean="0">
                <a:solidFill>
                  <a:schemeClr val="bg1"/>
                </a:solidFill>
              </a:rPr>
              <a:t>ريادة</a:t>
            </a:r>
            <a:r>
              <a:rPr lang="ar-DZ" sz="4000" i="1" u="sng" dirty="0" smtClean="0">
                <a:solidFill>
                  <a:schemeClr val="bg1"/>
                </a:solidFill>
              </a:rPr>
              <a:t> الأعمال</a:t>
            </a:r>
            <a:endParaRPr lang="fr-FR" sz="40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8"/>
            <a:ext cx="514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>
                <a:solidFill>
                  <a:schemeClr val="bg1"/>
                </a:solidFill>
              </a:rPr>
              <a:t>نشاط تفاعلي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928676"/>
            <a:ext cx="8246070" cy="1374346"/>
          </a:xfrm>
        </p:spPr>
        <p:txBody>
          <a:bodyPr>
            <a:normAutofit fontScale="90000"/>
          </a:bodyPr>
          <a:lstStyle/>
          <a:p>
            <a:pPr algn="ctr"/>
            <a:r>
              <a:rPr lang="ar-DZ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دور </a:t>
            </a:r>
            <a:r>
              <a:rPr lang="ar-DZ" sz="44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</a:t>
            </a:r>
            <a:r>
              <a:rPr lang="ar-DZ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 في التنمية الاقتصادية والاجتماعية للمجتمع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91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99" y="433880"/>
            <a:ext cx="8246070" cy="137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هو المقاول (رائد الأعمال) ؟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60930"/>
            <a:ext cx="8246070" cy="137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effectLst/>
              </a:rPr>
              <a:t>Are entrepreneurs born or made? 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0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DZ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المقاربات </a:t>
            </a:r>
            <a:r>
              <a:rPr lang="ar-DZ" sz="60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الاساسية</a:t>
            </a:r>
            <a:r>
              <a:rPr lang="ar-DZ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60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لريادة</a:t>
            </a:r>
            <a:r>
              <a:rPr lang="ar-DZ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5747" y="891995"/>
            <a:ext cx="191646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chemeClr val="accent4"/>
              </a:gs>
            </a:gsLst>
            <a:lin ang="10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35911" y="893334"/>
            <a:ext cx="291709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chemeClr val="accent4"/>
              </a:gs>
            </a:gsLst>
            <a:lin ang="1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9853" y="965824"/>
            <a:ext cx="1967343" cy="3749066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4282" y="1428742"/>
            <a:ext cx="1872368" cy="3190073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9655" y="901370"/>
            <a:ext cx="1295732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00">
                <a:schemeClr val="accent4"/>
              </a:gs>
              <a:gs pos="0">
                <a:schemeClr val="accent4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61000">
                  <a:schemeClr val="accent4"/>
                </a:gs>
                <a:gs pos="95000">
                  <a:schemeClr val="accent4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7680" y="914684"/>
            <a:ext cx="895480" cy="51425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69808" y="1235361"/>
            <a:ext cx="434173" cy="45719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095" y="912601"/>
            <a:ext cx="3820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4</a:t>
            </a:r>
            <a:endParaRPr lang="en-US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70663" y="1334123"/>
            <a:ext cx="162815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73924" y="4680550"/>
            <a:ext cx="1771996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126" y="1646130"/>
            <a:ext cx="1546739" cy="53245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>
              <a:defRPr/>
            </a:pPr>
            <a:r>
              <a:rPr lang="ar-DZ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الابتكار</a:t>
            </a:r>
          </a:p>
          <a:p>
            <a:pPr algn="ctr" rtl="1"/>
            <a:r>
              <a:rPr lang="ar-DZ" sz="1400" dirty="0" smtClean="0"/>
              <a:t>الابتكار هو أساس </a:t>
            </a:r>
            <a:r>
              <a:rPr lang="ar-DZ" sz="1400" dirty="0" err="1" smtClean="0"/>
              <a:t>ريادة</a:t>
            </a:r>
            <a:r>
              <a:rPr lang="ar-DZ" sz="1400" dirty="0" smtClean="0"/>
              <a:t> الأعمال لأنه يتطلب أفكارًا جديدة لتقديم وإنتاج منتجات أو خدمات جديدة، الابتكار هو خلق عمل يختلف عما عرفناه من قبل، أو اكتشاف منتج أو تحويله، </a:t>
            </a:r>
            <a:r>
              <a:rPr lang="ar-DZ" sz="1400" dirty="0" err="1" smtClean="0"/>
              <a:t>أواقتراح</a:t>
            </a:r>
            <a:r>
              <a:rPr lang="ar-DZ" sz="1400" dirty="0" smtClean="0"/>
              <a:t> طريقة جديدة للإنتاج أو التوزيع </a:t>
            </a:r>
            <a:r>
              <a:rPr lang="ar-DZ" sz="1400" dirty="0" err="1" smtClean="0"/>
              <a:t>أوالبيع</a:t>
            </a:r>
            <a:r>
              <a:rPr lang="ar-DZ" sz="1400" dirty="0" smtClean="0"/>
              <a:t>.</a:t>
            </a:r>
            <a:endParaRPr lang="en-US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06873" y="984376"/>
            <a:ext cx="210749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tx1"/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46013" y="985715"/>
            <a:ext cx="320786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60417" y="1058204"/>
            <a:ext cx="2163440" cy="3799561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43430" y="1165340"/>
            <a:ext cx="2058999" cy="31900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828454" y="993751"/>
            <a:ext cx="1424886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chemeClr val="accent3"/>
              </a:gs>
              <a:gs pos="100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61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10579" y="1007065"/>
            <a:ext cx="984738" cy="51425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35740" y="1327743"/>
            <a:ext cx="477449" cy="3214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3182" y="1004982"/>
            <a:ext cx="4201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24" name="Freeform 23"/>
          <p:cNvSpPr/>
          <p:nvPr/>
        </p:nvSpPr>
        <p:spPr>
          <a:xfrm>
            <a:off x="3620729" y="1426504"/>
            <a:ext cx="179044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44104" y="4680550"/>
            <a:ext cx="2467793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30100" y="1738511"/>
            <a:ext cx="1700912" cy="80351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>
              <a:defRPr/>
            </a:pPr>
            <a:r>
              <a:rPr lang="ar-DZ" sz="2800" b="1" kern="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خلق القيمة</a:t>
            </a:r>
            <a:endParaRPr lang="en-US" sz="2800" b="1" kern="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832270" y="984376"/>
            <a:ext cx="196171" cy="125110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802436" y="985715"/>
            <a:ext cx="298596" cy="202424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636377" y="1058204"/>
            <a:ext cx="2013787" cy="3942438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89944" y="1223450"/>
            <a:ext cx="1916570" cy="33485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896178" y="993751"/>
            <a:ext cx="1326321" cy="660688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6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  <a:gs pos="95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54204" y="1007065"/>
            <a:ext cx="916620" cy="5398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36334" y="1327742"/>
            <a:ext cx="444422" cy="45719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67620" y="1004982"/>
            <a:ext cx="3910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2</a:t>
            </a:r>
            <a:endParaRPr lang="en-US" sz="1000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337188" y="1426504"/>
            <a:ext cx="166658" cy="88821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05878" y="4680550"/>
            <a:ext cx="1771996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5650" y="1738511"/>
            <a:ext cx="1583253" cy="8434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 rtl="1">
              <a:defRPr/>
            </a:pPr>
            <a:r>
              <a:rPr lang="ar-DZ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فرصة الأعمال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8253249" y="959344"/>
            <a:ext cx="181660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1"/>
              </a:gs>
            </a:gsLst>
            <a:lin ang="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223413" y="960683"/>
            <a:ext cx="276510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057356" y="1033172"/>
            <a:ext cx="1864832" cy="4110328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110921" y="1140308"/>
            <a:ext cx="1774806" cy="3190073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317156" y="968719"/>
            <a:ext cx="1228217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5000">
                <a:schemeClr val="accent1"/>
              </a:gs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/>
                </a:gs>
                <a:gs pos="95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75181" y="982033"/>
            <a:ext cx="848820" cy="51425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57310" y="1302711"/>
            <a:ext cx="411549" cy="3214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88596" y="979950"/>
            <a:ext cx="3621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1</a:t>
            </a:r>
            <a:endParaRPr lang="en-US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7758165" y="1401472"/>
            <a:ext cx="154331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71855" y="4680550"/>
            <a:ext cx="1771996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96628" y="1713479"/>
            <a:ext cx="1466144" cy="139780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>
              <a:defRPr/>
            </a:pPr>
            <a:r>
              <a:rPr lang="ar-DZ" sz="2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الظهور التنظيمي</a:t>
            </a:r>
            <a:endParaRPr lang="en-US" sz="2800" b="1" kern="0" dirty="0">
              <a:solidFill>
                <a:prstClr val="black">
                  <a:lumMod val="65000"/>
                  <a:lumOff val="35000"/>
                </a:prst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2" name="Circular Arrow 51"/>
          <p:cNvSpPr/>
          <p:nvPr/>
        </p:nvSpPr>
        <p:spPr>
          <a:xfrm rot="1411714">
            <a:off x="4704738" y="2978725"/>
            <a:ext cx="1272179" cy="1272179"/>
          </a:xfrm>
          <a:prstGeom prst="circularArrow">
            <a:avLst>
              <a:gd name="adj1" fmla="val 9694"/>
              <a:gd name="adj2" fmla="val 700226"/>
              <a:gd name="adj3" fmla="val 20250171"/>
              <a:gd name="adj4" fmla="val 16147424"/>
              <a:gd name="adj5" fmla="val 868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16000">
                <a:sysClr val="window" lastClr="FFFFFF">
                  <a:alpha val="0"/>
                </a:sys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rot="17788605">
            <a:off x="3381286" y="2900109"/>
            <a:ext cx="1272179" cy="1272179"/>
          </a:xfrm>
          <a:prstGeom prst="circularArrow">
            <a:avLst>
              <a:gd name="adj1" fmla="val 9694"/>
              <a:gd name="adj2" fmla="val 700226"/>
              <a:gd name="adj3" fmla="val 20250171"/>
              <a:gd name="adj4" fmla="val 16147424"/>
              <a:gd name="adj5" fmla="val 868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16000">
                <a:sysClr val="window" lastClr="FFFFFF">
                  <a:alpha val="0"/>
                </a:sys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475189" y="3319616"/>
            <a:ext cx="1970044" cy="73819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ctr"/>
          <a:lstStyle/>
          <a:p>
            <a:pPr algn="ctr">
              <a:defRPr/>
            </a:pPr>
            <a:r>
              <a:rPr lang="ar-DZ" sz="24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عملية ديناميكية لخق قيمة مضافة وقد يكون المنتج جديدا وفريدا وقد لا يكون.</a:t>
            </a:r>
            <a:endParaRPr lang="en-US" sz="2400" b="1" kern="0" dirty="0">
              <a:solidFill>
                <a:schemeClr val="accent3">
                  <a:lumMod val="60000"/>
                  <a:lumOff val="4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5" name="Circular Arrow 54"/>
          <p:cNvSpPr/>
          <p:nvPr/>
        </p:nvSpPr>
        <p:spPr>
          <a:xfrm rot="10134410" flipH="1">
            <a:off x="1259402" y="2443028"/>
            <a:ext cx="2187439" cy="1558708"/>
          </a:xfrm>
          <a:prstGeom prst="circularArrow">
            <a:avLst>
              <a:gd name="adj1" fmla="val 9694"/>
              <a:gd name="adj2" fmla="val 700226"/>
              <a:gd name="adj3" fmla="val 20250171"/>
              <a:gd name="adj4" fmla="val 16147424"/>
              <a:gd name="adj5" fmla="val 868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16000">
                <a:sysClr val="window" lastClr="FFFFFF">
                  <a:alpha val="0"/>
                </a:sys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7186565" y="3046228"/>
            <a:ext cx="1623518" cy="126471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ctr"/>
          <a:lstStyle/>
          <a:p>
            <a:pPr algn="ctr" rtl="1">
              <a:defRPr/>
            </a:pPr>
            <a:r>
              <a:rPr lang="ar-DZ" sz="2000" dirty="0" smtClean="0"/>
              <a:t>هذا النموذج مرتبط أكثر بمفهوم البروز </a:t>
            </a:r>
            <a:r>
              <a:rPr lang="ar-DZ" sz="2000" dirty="0" err="1" smtClean="0"/>
              <a:t>المنظماتي</a:t>
            </a:r>
            <a:r>
              <a:rPr lang="ar-DZ" sz="2000" dirty="0" smtClean="0"/>
              <a:t> ، ومعناه العمليات التي تقود إلى  ظهور منظمة جديدة</a:t>
            </a:r>
            <a:endParaRPr lang="en-US" sz="20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99824" y="2913887"/>
            <a:ext cx="1833768" cy="11830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ctr"/>
          <a:lstStyle/>
          <a:p>
            <a:pPr algn="ctr" rtl="1"/>
            <a:endParaRPr lang="ar-DZ" dirty="0" smtClean="0"/>
          </a:p>
          <a:p>
            <a:pPr algn="ctr" rtl="1"/>
            <a:r>
              <a:rPr lang="ar-DZ" dirty="0" smtClean="0"/>
              <a:t>يفترض هذا التوجه أن</a:t>
            </a:r>
          </a:p>
          <a:p>
            <a:pPr algn="ctr" rtl="1"/>
            <a:r>
              <a:rPr lang="ar-DZ" dirty="0" smtClean="0"/>
              <a:t>الفرصة توجد في الطبيعة كما هي ويكفي امتلاك القدرة على معرفتها حتى</a:t>
            </a:r>
          </a:p>
          <a:p>
            <a:pPr algn="ctr" rtl="1"/>
            <a:r>
              <a:rPr lang="ar-DZ" dirty="0" smtClean="0"/>
              <a:t>يتمكن من امتلاكها وتحويلها إلى حقيقة اقتصادية.</a:t>
            </a:r>
            <a:endParaRPr lang="en-US" b="1" kern="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2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/>
      <p:bldP spid="48" grpId="0" animBg="1"/>
      <p:bldP spid="50" grpId="0"/>
      <p:bldP spid="54" grpId="0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3553" y="748650"/>
            <a:ext cx="8856892" cy="3502858"/>
            <a:chOff x="1242641" y="1758464"/>
            <a:chExt cx="5404347" cy="3187349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3657600" y="-656494"/>
              <a:ext cx="574429" cy="54043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ar-DZ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هو الفرد الذي يكلف بتنفيذ عمل ما بمقابل نقدي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3351484" y="364103"/>
              <a:ext cx="1157358" cy="53750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ar-DZ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هو ذلك الشخص المبدع الذي يقوم بجمع وتنظيم وسائل الانتاج بهدف خلق منفعة جديدة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2" name="Round Same Side Corner Rectangle 11"/>
            <p:cNvSpPr/>
            <p:nvPr/>
          </p:nvSpPr>
          <p:spPr>
            <a:xfrm rot="5400000">
              <a:off x="3342423" y="1734425"/>
              <a:ext cx="1111606" cy="5311169"/>
            </a:xfrm>
            <a:prstGeom prst="round2SameRect">
              <a:avLst>
                <a:gd name="adj1" fmla="val 36634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ar-DZ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هو الشخص الذي لديه القدرة والإرادة لتحويل فكرة جديدة </a:t>
              </a:r>
              <a:r>
                <a:rPr lang="ar-DZ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اواختراع</a:t>
              </a:r>
              <a:r>
                <a:rPr lang="ar-DZ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جديد </a:t>
              </a:r>
              <a:r>
                <a:rPr lang="ar-DZ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الى</a:t>
              </a:r>
              <a:r>
                <a:rPr lang="ar-DZ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ابتكار يجسد على ارض الواقع، من اجل تحقيق عوائد مالية ومن خلال تحمل المخاطر.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4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14"/>
            <a:ext cx="6000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71472" y="4357700"/>
            <a:ext cx="7772400" cy="571504"/>
          </a:xfrm>
        </p:spPr>
        <p:txBody>
          <a:bodyPr>
            <a:normAutofit/>
          </a:bodyPr>
          <a:lstStyle/>
          <a:p>
            <a:pPr algn="ctr" rtl="1"/>
            <a:r>
              <a:rPr lang="ar-DZ" sz="2400" dirty="0" smtClean="0">
                <a:solidFill>
                  <a:schemeClr val="bg1"/>
                </a:solidFill>
              </a:rPr>
              <a:t>نشاط تفاعلي بين الطلبة لتحديد خصائص رائد الأعمال وفق مدرسة السمات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714348" y="357172"/>
            <a:ext cx="7772400" cy="571504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DZ" sz="4800" dirty="0" smtClean="0">
                <a:solidFill>
                  <a:schemeClr val="bg1"/>
                </a:solidFill>
              </a:rPr>
              <a:t>نشاط تفاعلي: </a:t>
            </a:r>
            <a:r>
              <a:rPr lang="ar-DZ" sz="3500" dirty="0" smtClean="0">
                <a:solidFill>
                  <a:schemeClr val="bg1"/>
                </a:solidFill>
              </a:rPr>
              <a:t>من هو رائد الأعمال؟</a:t>
            </a:r>
            <a:endParaRPr lang="fr-F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</a:t>
            </a: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رائد الأعمال</a:t>
            </a:r>
            <a:endParaRPr lang="en-US" dirty="0"/>
          </a:p>
        </p:txBody>
      </p:sp>
      <p:sp>
        <p:nvSpPr>
          <p:cNvPr id="29" name="Content Placeholder 10"/>
          <p:cNvSpPr txBox="1">
            <a:spLocks/>
          </p:cNvSpPr>
          <p:nvPr/>
        </p:nvSpPr>
        <p:spPr>
          <a:xfrm>
            <a:off x="740000" y="2171700"/>
            <a:ext cx="2552720" cy="2537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سلوك المقاول لا يعتمد فقط على مجرد السمات الشخصية.</a:t>
            </a: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مرتبط بأداء الوظائف الادارية بشكل فعال.</a:t>
            </a: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تركز على أداء المقاول في مؤسسته.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Group 31"/>
          <p:cNvGrpSpPr/>
          <p:nvPr/>
        </p:nvGrpSpPr>
        <p:grpSpPr>
          <a:xfrm>
            <a:off x="734879" y="1517554"/>
            <a:ext cx="2411577" cy="554459"/>
            <a:chOff x="2116976" y="1572064"/>
            <a:chExt cx="3215436" cy="739279"/>
          </a:xfrm>
          <a:solidFill>
            <a:schemeClr val="accent1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28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المدرسة السلوكية</a:t>
              </a:r>
              <a:endParaRPr lang="en-US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5" name="Content Placeholder 10"/>
          <p:cNvSpPr txBox="1">
            <a:spLocks/>
          </p:cNvSpPr>
          <p:nvPr/>
        </p:nvSpPr>
        <p:spPr>
          <a:xfrm>
            <a:off x="3351315" y="2171700"/>
            <a:ext cx="255272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شخصية المقاول تتأثر ببيئته، وبالتالي تلعب العوامل الاجتماعية والديمغرافية في تشكيل وبناء شخصيته.</a:t>
            </a:r>
            <a:r>
              <a:rPr lang="en-US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" name="Group 35"/>
          <p:cNvGrpSpPr/>
          <p:nvPr/>
        </p:nvGrpSpPr>
        <p:grpSpPr>
          <a:xfrm>
            <a:off x="3346194" y="1517554"/>
            <a:ext cx="2411577" cy="554459"/>
            <a:chOff x="2116976" y="1572064"/>
            <a:chExt cx="3215436" cy="739279"/>
          </a:xfrm>
          <a:solidFill>
            <a:schemeClr val="accent1"/>
          </a:solidFill>
        </p:grpSpPr>
        <p:sp>
          <p:nvSpPr>
            <p:cNvPr id="37" name="Isosceles Triangle 36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28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المدرسة البيئية</a:t>
              </a:r>
              <a:endParaRPr lang="en-US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4" name="Content Placeholder 10"/>
          <p:cNvSpPr txBox="1">
            <a:spLocks/>
          </p:cNvSpPr>
          <p:nvPr/>
        </p:nvSpPr>
        <p:spPr>
          <a:xfrm>
            <a:off x="5962630" y="2000246"/>
            <a:ext cx="2552720" cy="3014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تهتم بدراسة شخصية المقاول وسلوكه وتفكيره وميولاته.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الثقة في النفس، الضبط الذاتي، روح المبادرة،تحمل المخاطرة، حب الاستقلالية، القدرة على التحكم في الوقت...الخ</a:t>
            </a:r>
            <a:endParaRPr lang="ar-DZ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الالتزام، تقبل الفشل، الحاجة للانجاز، </a:t>
            </a:r>
            <a:r>
              <a:rPr lang="ar-DZ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الابداع</a:t>
            </a: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والابتكار..الخ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Group 47"/>
          <p:cNvGrpSpPr/>
          <p:nvPr/>
        </p:nvGrpSpPr>
        <p:grpSpPr>
          <a:xfrm>
            <a:off x="5957510" y="1517554"/>
            <a:ext cx="2411577" cy="554459"/>
            <a:chOff x="2116976" y="1572064"/>
            <a:chExt cx="3215436" cy="739279"/>
          </a:xfrm>
          <a:solidFill>
            <a:schemeClr val="accent2">
              <a:lumMod val="75000"/>
            </a:schemeClr>
          </a:solidFill>
        </p:grpSpPr>
        <p:sp>
          <p:nvSpPr>
            <p:cNvPr id="49" name="Isosceles Triangle 48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24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مدرسة السمات</a:t>
              </a:r>
              <a:endParaRPr lang="en-US" sz="2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1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5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رائد الأعمال</a:t>
            </a:r>
            <a:endParaRPr lang="en-US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Content Placeholder 10"/>
          <p:cNvSpPr txBox="1">
            <a:spLocks/>
          </p:cNvSpPr>
          <p:nvPr/>
        </p:nvSpPr>
        <p:spPr>
          <a:xfrm>
            <a:off x="357158" y="1857370"/>
            <a:ext cx="8286808" cy="29289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</a:pPr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سلوك رائد الأعمال يعتمد على عنصرين: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lvl="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sz="28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الاحساس</a:t>
            </a:r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بالفرصة: </a:t>
            </a:r>
            <a:r>
              <a:rPr lang="ar-S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وهو نتيجة تفاعل بين السمات الشخصية </a:t>
            </a:r>
            <a:r>
              <a:rPr lang="ar-SA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DZ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رائد الأعمال</a:t>
            </a:r>
            <a:r>
              <a:rPr lang="ar-S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والقوى البيئية</a:t>
            </a:r>
            <a:endParaRPr lang="ar-DZ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lvl="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اغتنام الفرصة: </a:t>
            </a:r>
            <a:r>
              <a:rPr lang="ar-S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وهو يتطلب القدرة على إدارة واستثمار الموارد وتعظيم المنافع في إطار التفاعل مع الإمكانات الاستثمارية المتاحة</a:t>
            </a:r>
            <a:endParaRPr lang="fr-FR" sz="2800" dirty="0" smtClean="0"/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5" name="Group 47"/>
          <p:cNvGrpSpPr/>
          <p:nvPr/>
        </p:nvGrpSpPr>
        <p:grpSpPr>
          <a:xfrm>
            <a:off x="2434131" y="1350110"/>
            <a:ext cx="3480512" cy="554459"/>
            <a:chOff x="2116976" y="1572064"/>
            <a:chExt cx="3215436" cy="739279"/>
          </a:xfrm>
          <a:solidFill>
            <a:schemeClr val="accent2">
              <a:lumMod val="75000"/>
            </a:schemeClr>
          </a:solidFill>
        </p:grpSpPr>
        <p:sp>
          <p:nvSpPr>
            <p:cNvPr id="36" name="Isosceles Triangle 35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36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المدرسة المعاصرة</a:t>
              </a:r>
              <a:endParaRPr lang="en-US" sz="36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9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مبدع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2443705"/>
            <a:ext cx="129506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قائد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76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حيوي ونشيط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2443705"/>
            <a:ext cx="129506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متفائل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49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مقتنص للفرص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14876" y="2143122"/>
            <a:ext cx="129506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171"/>
            <a:r>
              <a:rPr lang="ar-DZ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القدرة </a:t>
            </a:r>
            <a:r>
              <a:rPr lang="ar-DZ" sz="2800" b="1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الإقناع</a:t>
            </a:r>
            <a:endParaRPr lang="en-US" sz="2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7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مرن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1951263"/>
            <a:ext cx="1295063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الدهاء وسرعة البديهة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75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المخاطر وروح المغامرة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2443705"/>
            <a:ext cx="129506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الحازم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0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8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9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10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12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واثق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3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مستقل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4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935" y="1960930"/>
            <a:ext cx="3198570" cy="857250"/>
          </a:xfrm>
        </p:spPr>
        <p:txBody>
          <a:bodyPr>
            <a:noAutofit/>
          </a:bodyPr>
          <a:lstStyle/>
          <a:p>
            <a:r>
              <a:rPr lang="ar-DZ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تفاعلي </a:t>
            </a:r>
            <a:endParaRPr lang="en-US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3" descr="C:\Users\hp\AppData\Local\Microsoft\Windows\INetCache\IE\S9RFBA4C\brainstorm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" y="1063229"/>
            <a:ext cx="4676430" cy="31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24705" y="1012961"/>
            <a:ext cx="3359510" cy="655768"/>
          </a:xfrm>
        </p:spPr>
        <p:txBody>
          <a:bodyPr>
            <a:noAutofit/>
          </a:bodyPr>
          <a:lstStyle/>
          <a:p>
            <a:r>
              <a:rPr lang="ar-DZ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تفاعلي </a:t>
            </a:r>
            <a:endParaRPr lang="en-US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:\Users\hp\AppData\Local\Microsoft\Windows\INetCache\IE\S9RFBA4C\brainstorm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28470"/>
            <a:ext cx="4123035" cy="24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9785" y="2724455"/>
            <a:ext cx="7787955" cy="65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تعرف على تقييم سمات رائد الأعمال في شخصك اضغط </a:t>
            </a:r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  <a:hlinkClick r:id="rId3"/>
              </a:rPr>
              <a:t>هنا</a:t>
            </a:r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على الرابط قم بتسجيل جديد باستخدام ايميل لتصلك نتيجة التقييم مفصلة مزودة بتوجيهات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84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28596" y="857238"/>
          <a:ext cx="8091054" cy="409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2357422" y="285734"/>
            <a:ext cx="4502279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rtl="1"/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الكفاءات المقاولاتية</a:t>
            </a:r>
            <a:endParaRPr lang="ar-DZ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986309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 المقاربة المناسبة لكل حالة من الحالات: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" y="1063004"/>
            <a:ext cx="4288790" cy="3509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1960930"/>
            <a:ext cx="42675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حالة01: مؤسسة انتاج الأفران التقليدية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75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0935" y="1960930"/>
            <a:ext cx="3198570" cy="857250"/>
          </a:xfrm>
        </p:spPr>
        <p:txBody>
          <a:bodyPr>
            <a:noAutofit/>
          </a:bodyPr>
          <a:lstStyle/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حالة02: مؤسسة لانتاج أفران بخارية متصلة بالواي فاي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1" y="433880"/>
            <a:ext cx="4536723" cy="35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0935" y="1502815"/>
            <a:ext cx="3198570" cy="1315365"/>
          </a:xfrm>
        </p:spPr>
        <p:txBody>
          <a:bodyPr>
            <a:noAutofit/>
          </a:bodyPr>
          <a:lstStyle/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حالة03: مدرب ومكون في </a:t>
            </a:r>
            <a:r>
              <a:rPr lang="ar-DZ" sz="28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</a:t>
            </a:r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6"/>
            <a:ext cx="41624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1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0935" y="1502815"/>
            <a:ext cx="3198570" cy="1315365"/>
          </a:xfrm>
        </p:spPr>
        <p:txBody>
          <a:bodyPr>
            <a:noAutofit/>
          </a:bodyPr>
          <a:lstStyle/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حالة04: مؤسسة لانتاج مبيد حشري عضوي من قشور الثوم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" y="142858"/>
            <a:ext cx="5472663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On-screen Show (16:9)</PresentationFormat>
  <Paragraphs>93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AL-Mohanad Bold</vt:lpstr>
      <vt:lpstr>Arial</vt:lpstr>
      <vt:lpstr>Arial Narrow</vt:lpstr>
      <vt:lpstr>Calibri</vt:lpstr>
      <vt:lpstr>Sakkal Majalla</vt:lpstr>
      <vt:lpstr>Times New Roman</vt:lpstr>
      <vt:lpstr>Traditional Arabic</vt:lpstr>
      <vt:lpstr>Office Theme</vt:lpstr>
      <vt:lpstr>نشأة ريادة الأعمال</vt:lpstr>
      <vt:lpstr>المقاربات الاساسية لريادة الأعمال</vt:lpstr>
      <vt:lpstr>نشاط تفاعلي </vt:lpstr>
      <vt:lpstr>حدد المقاربة المناسبة لكل حالة من الحالات:</vt:lpstr>
      <vt:lpstr>حالة02: مؤسسة لانتاج أفران بخارية متصلة بالواي فاي</vt:lpstr>
      <vt:lpstr>حالة03: مدرب ومكون في ريادة الأعمال</vt:lpstr>
      <vt:lpstr>حالة04: مؤسسة لانتاج مبيد حشري عضوي من قشور الثوم</vt:lpstr>
      <vt:lpstr>PowerPoint Presentation</vt:lpstr>
      <vt:lpstr>PowerPoint Presentation</vt:lpstr>
      <vt:lpstr>تعريف ريادة الأعمال  تعددت تعاريف ريادة الأعمال واختلفت ولم يتفق على تعريف واحد لها نذكر منها :  *هي ديناميكية لخلق واستغلال فرص الأعمال من طرف فرد أو مجموعة من الأفراد من خلال إنشاء منظمات جديدة بغرض خلق قيمة   *خلق مؤسسة أو عمل خاص، خلق منتجات أو عمليات جديدة بالنسبة للمقاول، وبالنسبة للشركة مهما كانت درجة الابتكار (تدريجي أو جذري) سيؤدي إلى خلق قيمة</vt:lpstr>
      <vt:lpstr>تعريف المرصد العالمي للريادة الأعمال</vt:lpstr>
      <vt:lpstr>PowerPoint Presentation</vt:lpstr>
      <vt:lpstr>نشاط تفاعلي</vt:lpstr>
      <vt:lpstr>PowerPoint Presentation</vt:lpstr>
      <vt:lpstr>PowerPoint Presentation</vt:lpstr>
      <vt:lpstr>PowerPoint Presentation</vt:lpstr>
      <vt:lpstr>دور ريادة الأعمال في التنمية الاقتصادية والاجتماعية للمجتمع</vt:lpstr>
      <vt:lpstr>PowerPoint Presentation</vt:lpstr>
      <vt:lpstr>PowerPoint Presentation</vt:lpstr>
      <vt:lpstr>PowerPoint Presentation</vt:lpstr>
      <vt:lpstr>نشاط تفاعلي بين الطلبة لتحديد خصائص رائد الأعمال وفق مدرسة السمات</vt:lpstr>
      <vt:lpstr>خصائص رائد الأعمال</vt:lpstr>
      <vt:lpstr>خصائص رائد الأعمال</vt:lpstr>
      <vt:lpstr>أهم سمات رائد الأعمال</vt:lpstr>
      <vt:lpstr>أهم سمات رائد الأعمال</vt:lpstr>
      <vt:lpstr>أهم سمات رائد الأعمال</vt:lpstr>
      <vt:lpstr>أهم سمات رائد الأعمال</vt:lpstr>
      <vt:lpstr>أهم سمات رائد الأعمال</vt:lpstr>
      <vt:lpstr>أهم سمات رائد الأعمال</vt:lpstr>
      <vt:lpstr>نشاط تفاعلي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2017-07-10T14:05:18Z</dcterms:created>
  <dcterms:modified xsi:type="dcterms:W3CDTF">2025-02-16T17:27:55Z</dcterms:modified>
</cp:coreProperties>
</file>