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70" r:id="rId1"/>
  </p:sldMasterIdLst>
  <p:sldIdLst>
    <p:sldId id="272" r:id="rId2"/>
    <p:sldId id="256" r:id="rId3"/>
    <p:sldId id="257" r:id="rId4"/>
    <p:sldId id="258" r:id="rId5"/>
    <p:sldId id="259" r:id="rId6"/>
    <p:sldId id="260" r:id="rId7"/>
    <p:sldId id="273" r:id="rId8"/>
    <p:sldId id="261" r:id="rId9"/>
    <p:sldId id="262" r:id="rId10"/>
    <p:sldId id="263" r:id="rId11"/>
    <p:sldId id="264" r:id="rId12"/>
    <p:sldId id="265" r:id="rId13"/>
    <p:sldId id="266" r:id="rId14"/>
    <p:sldId id="267" r:id="rId15"/>
    <p:sldId id="270" r:id="rId16"/>
    <p:sldId id="268" r:id="rId17"/>
    <p:sldId id="271" r:id="rId18"/>
    <p:sldId id="269" r:id="rId19"/>
  </p:sldIdLst>
  <p:sldSz cx="12192000" cy="6858000"/>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094692-5777-4B04-A4BF-DCCF7B0C461B}" type="datetimeFigureOut">
              <a:rPr lang="ar-DZ" smtClean="0"/>
              <a:t>12-06-1446</a:t>
            </a:fld>
            <a:endParaRPr lang="ar-DZ"/>
          </a:p>
        </p:txBody>
      </p:sp>
      <p:sp>
        <p:nvSpPr>
          <p:cNvPr id="5" name="Footer Placeholder 4"/>
          <p:cNvSpPr>
            <a:spLocks noGrp="1"/>
          </p:cNvSpPr>
          <p:nvPr>
            <p:ph type="ftr" sz="quarter" idx="11"/>
          </p:nvPr>
        </p:nvSpPr>
        <p:spPr>
          <a:xfrm>
            <a:off x="5332412" y="5883275"/>
            <a:ext cx="4324044" cy="365125"/>
          </a:xfrm>
        </p:spPr>
        <p:txBody>
          <a:bodyPr/>
          <a:lstStyle/>
          <a:p>
            <a:endParaRPr lang="ar-DZ"/>
          </a:p>
        </p:txBody>
      </p:sp>
      <p:sp>
        <p:nvSpPr>
          <p:cNvPr id="6" name="Slide Number Placeholder 5"/>
          <p:cNvSpPr>
            <a:spLocks noGrp="1"/>
          </p:cNvSpPr>
          <p:nvPr>
            <p:ph type="sldNum" sz="quarter" idx="12"/>
          </p:nvPr>
        </p:nvSpPr>
        <p:spPr/>
        <p:txBody>
          <a:bodyPr/>
          <a:lstStyle/>
          <a:p>
            <a:fld id="{CEC17622-BC1E-4303-91AD-25FF23AB8CA2}" type="slidenum">
              <a:rPr lang="ar-DZ" smtClean="0"/>
              <a:t>‹#›</a:t>
            </a:fld>
            <a:endParaRPr lang="ar-DZ"/>
          </a:p>
        </p:txBody>
      </p:sp>
    </p:spTree>
    <p:extLst>
      <p:ext uri="{BB962C8B-B14F-4D97-AF65-F5344CB8AC3E}">
        <p14:creationId xmlns:p14="http://schemas.microsoft.com/office/powerpoint/2010/main" val="2128848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94692-5777-4B04-A4BF-DCCF7B0C461B}" type="datetimeFigureOut">
              <a:rPr lang="ar-DZ" smtClean="0"/>
              <a:t>12-06-1446</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CEC17622-BC1E-4303-91AD-25FF23AB8CA2}" type="slidenum">
              <a:rPr lang="ar-DZ" smtClean="0"/>
              <a:t>‹#›</a:t>
            </a:fld>
            <a:endParaRPr lang="ar-DZ"/>
          </a:p>
        </p:txBody>
      </p:sp>
    </p:spTree>
    <p:extLst>
      <p:ext uri="{BB962C8B-B14F-4D97-AF65-F5344CB8AC3E}">
        <p14:creationId xmlns:p14="http://schemas.microsoft.com/office/powerpoint/2010/main" val="1751964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94692-5777-4B04-A4BF-DCCF7B0C461B}" type="datetimeFigureOut">
              <a:rPr lang="ar-DZ" smtClean="0"/>
              <a:t>12-06-1446</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CEC17622-BC1E-4303-91AD-25FF23AB8CA2}" type="slidenum">
              <a:rPr lang="ar-DZ" smtClean="0"/>
              <a:t>‹#›</a:t>
            </a:fld>
            <a:endParaRPr lang="ar-DZ"/>
          </a:p>
        </p:txBody>
      </p:sp>
    </p:spTree>
    <p:extLst>
      <p:ext uri="{BB962C8B-B14F-4D97-AF65-F5344CB8AC3E}">
        <p14:creationId xmlns:p14="http://schemas.microsoft.com/office/powerpoint/2010/main" val="9592417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94692-5777-4B04-A4BF-DCCF7B0C461B}" type="datetimeFigureOut">
              <a:rPr lang="ar-DZ" smtClean="0"/>
              <a:t>12-06-1446</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CEC17622-BC1E-4303-91AD-25FF23AB8CA2}" type="slidenum">
              <a:rPr lang="ar-DZ" smtClean="0"/>
              <a:t>‹#›</a:t>
            </a:fld>
            <a:endParaRPr lang="ar-DZ"/>
          </a:p>
        </p:txBody>
      </p:sp>
    </p:spTree>
    <p:extLst>
      <p:ext uri="{BB962C8B-B14F-4D97-AF65-F5344CB8AC3E}">
        <p14:creationId xmlns:p14="http://schemas.microsoft.com/office/powerpoint/2010/main" val="23161145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94692-5777-4B04-A4BF-DCCF7B0C461B}" type="datetimeFigureOut">
              <a:rPr lang="ar-DZ" smtClean="0"/>
              <a:t>12-06-1446</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CEC17622-BC1E-4303-91AD-25FF23AB8CA2}" type="slidenum">
              <a:rPr lang="ar-DZ" smtClean="0"/>
              <a:t>‹#›</a:t>
            </a:fld>
            <a:endParaRPr lang="ar-DZ"/>
          </a:p>
        </p:txBody>
      </p:sp>
    </p:spTree>
    <p:extLst>
      <p:ext uri="{BB962C8B-B14F-4D97-AF65-F5344CB8AC3E}">
        <p14:creationId xmlns:p14="http://schemas.microsoft.com/office/powerpoint/2010/main" val="20728016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94692-5777-4B04-A4BF-DCCF7B0C461B}" type="datetimeFigureOut">
              <a:rPr lang="ar-DZ" smtClean="0"/>
              <a:t>12-06-1446</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CEC17622-BC1E-4303-91AD-25FF23AB8CA2}" type="slidenum">
              <a:rPr lang="ar-DZ" smtClean="0"/>
              <a:t>‹#›</a:t>
            </a:fld>
            <a:endParaRPr lang="ar-DZ"/>
          </a:p>
        </p:txBody>
      </p:sp>
    </p:spTree>
    <p:extLst>
      <p:ext uri="{BB962C8B-B14F-4D97-AF65-F5344CB8AC3E}">
        <p14:creationId xmlns:p14="http://schemas.microsoft.com/office/powerpoint/2010/main" val="35971821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94692-5777-4B04-A4BF-DCCF7B0C461B}" type="datetimeFigureOut">
              <a:rPr lang="ar-DZ" smtClean="0"/>
              <a:t>12-06-1446</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CEC17622-BC1E-4303-91AD-25FF23AB8CA2}" type="slidenum">
              <a:rPr lang="ar-DZ" smtClean="0"/>
              <a:t>‹#›</a:t>
            </a:fld>
            <a:endParaRPr lang="ar-DZ"/>
          </a:p>
        </p:txBody>
      </p:sp>
    </p:spTree>
    <p:extLst>
      <p:ext uri="{BB962C8B-B14F-4D97-AF65-F5344CB8AC3E}">
        <p14:creationId xmlns:p14="http://schemas.microsoft.com/office/powerpoint/2010/main" val="8602313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94692-5777-4B04-A4BF-DCCF7B0C461B}" type="datetimeFigureOut">
              <a:rPr lang="ar-DZ" smtClean="0"/>
              <a:t>12-06-1446</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CEC17622-BC1E-4303-91AD-25FF23AB8CA2}" type="slidenum">
              <a:rPr lang="ar-DZ" smtClean="0"/>
              <a:t>‹#›</a:t>
            </a:fld>
            <a:endParaRPr lang="ar-DZ"/>
          </a:p>
        </p:txBody>
      </p:sp>
    </p:spTree>
    <p:extLst>
      <p:ext uri="{BB962C8B-B14F-4D97-AF65-F5344CB8AC3E}">
        <p14:creationId xmlns:p14="http://schemas.microsoft.com/office/powerpoint/2010/main" val="13385560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94692-5777-4B04-A4BF-DCCF7B0C461B}" type="datetimeFigureOut">
              <a:rPr lang="ar-DZ" smtClean="0"/>
              <a:t>12-06-1446</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CEC17622-BC1E-4303-91AD-25FF23AB8CA2}" type="slidenum">
              <a:rPr lang="ar-DZ" smtClean="0"/>
              <a:t>‹#›</a:t>
            </a:fld>
            <a:endParaRPr lang="ar-DZ"/>
          </a:p>
        </p:txBody>
      </p:sp>
    </p:spTree>
    <p:extLst>
      <p:ext uri="{BB962C8B-B14F-4D97-AF65-F5344CB8AC3E}">
        <p14:creationId xmlns:p14="http://schemas.microsoft.com/office/powerpoint/2010/main" val="8250394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DZ"/>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DZ"/>
          </a:p>
        </p:txBody>
      </p:sp>
      <p:sp>
        <p:nvSpPr>
          <p:cNvPr id="4" name="Date Placeholder 3"/>
          <p:cNvSpPr>
            <a:spLocks noGrp="1"/>
          </p:cNvSpPr>
          <p:nvPr>
            <p:ph type="dt" sz="half" idx="10"/>
          </p:nvPr>
        </p:nvSpPr>
        <p:spPr/>
        <p:txBody>
          <a:bodyPr/>
          <a:lstStyle/>
          <a:p>
            <a:fld id="{83094692-5777-4B04-A4BF-DCCF7B0C461B}" type="datetimeFigureOut">
              <a:rPr lang="ar-DZ" smtClean="0"/>
              <a:t>12-06-1446</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CEC17622-BC1E-4303-91AD-25FF23AB8CA2}" type="slidenum">
              <a:rPr lang="ar-DZ" smtClean="0"/>
              <a:t>‹#›</a:t>
            </a:fld>
            <a:endParaRPr lang="ar-DZ"/>
          </a:p>
        </p:txBody>
      </p:sp>
    </p:spTree>
    <p:extLst>
      <p:ext uri="{BB962C8B-B14F-4D97-AF65-F5344CB8AC3E}">
        <p14:creationId xmlns:p14="http://schemas.microsoft.com/office/powerpoint/2010/main" val="1747844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3094692-5777-4B04-A4BF-DCCF7B0C461B}" type="datetimeFigureOut">
              <a:rPr lang="ar-DZ" smtClean="0"/>
              <a:t>12-06-1446</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a:xfrm>
            <a:off x="10951856" y="5867131"/>
            <a:ext cx="551167" cy="365125"/>
          </a:xfrm>
        </p:spPr>
        <p:txBody>
          <a:bodyPr/>
          <a:lstStyle/>
          <a:p>
            <a:fld id="{CEC17622-BC1E-4303-91AD-25FF23AB8CA2}" type="slidenum">
              <a:rPr lang="ar-DZ" smtClean="0"/>
              <a:t>‹#›</a:t>
            </a:fld>
            <a:endParaRPr lang="ar-DZ"/>
          </a:p>
        </p:txBody>
      </p:sp>
    </p:spTree>
    <p:extLst>
      <p:ext uri="{BB962C8B-B14F-4D97-AF65-F5344CB8AC3E}">
        <p14:creationId xmlns:p14="http://schemas.microsoft.com/office/powerpoint/2010/main" val="174242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094692-5777-4B04-A4BF-DCCF7B0C461B}" type="datetimeFigureOut">
              <a:rPr lang="ar-DZ" smtClean="0"/>
              <a:t>12-06-1446</a:t>
            </a:fld>
            <a:endParaRPr lang="ar-DZ"/>
          </a:p>
        </p:txBody>
      </p:sp>
      <p:sp>
        <p:nvSpPr>
          <p:cNvPr id="5" name="Footer Placeholder 4"/>
          <p:cNvSpPr>
            <a:spLocks noGrp="1"/>
          </p:cNvSpPr>
          <p:nvPr>
            <p:ph type="ftr" sz="quarter" idx="11"/>
          </p:nvPr>
        </p:nvSpPr>
        <p:spPr/>
        <p:txBody>
          <a:bodyPr/>
          <a:lstStyle/>
          <a:p>
            <a:endParaRPr lang="ar-DZ"/>
          </a:p>
        </p:txBody>
      </p:sp>
      <p:sp>
        <p:nvSpPr>
          <p:cNvPr id="6" name="Slide Number Placeholder 5"/>
          <p:cNvSpPr>
            <a:spLocks noGrp="1"/>
          </p:cNvSpPr>
          <p:nvPr>
            <p:ph type="sldNum" sz="quarter" idx="12"/>
          </p:nvPr>
        </p:nvSpPr>
        <p:spPr/>
        <p:txBody>
          <a:bodyPr/>
          <a:lstStyle/>
          <a:p>
            <a:fld id="{CEC17622-BC1E-4303-91AD-25FF23AB8CA2}" type="slidenum">
              <a:rPr lang="ar-DZ" smtClean="0"/>
              <a:t>‹#›</a:t>
            </a:fld>
            <a:endParaRPr lang="ar-DZ"/>
          </a:p>
        </p:txBody>
      </p:sp>
    </p:spTree>
    <p:extLst>
      <p:ext uri="{BB962C8B-B14F-4D97-AF65-F5344CB8AC3E}">
        <p14:creationId xmlns:p14="http://schemas.microsoft.com/office/powerpoint/2010/main" val="455145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3094692-5777-4B04-A4BF-DCCF7B0C461B}" type="datetimeFigureOut">
              <a:rPr lang="ar-DZ" smtClean="0"/>
              <a:t>12-06-1446</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CEC17622-BC1E-4303-91AD-25FF23AB8CA2}" type="slidenum">
              <a:rPr lang="ar-DZ" smtClean="0"/>
              <a:t>‹#›</a:t>
            </a:fld>
            <a:endParaRPr lang="ar-DZ"/>
          </a:p>
        </p:txBody>
      </p:sp>
    </p:spTree>
    <p:extLst>
      <p:ext uri="{BB962C8B-B14F-4D97-AF65-F5344CB8AC3E}">
        <p14:creationId xmlns:p14="http://schemas.microsoft.com/office/powerpoint/2010/main" val="4121675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3094692-5777-4B04-A4BF-DCCF7B0C461B}" type="datetimeFigureOut">
              <a:rPr lang="ar-DZ" smtClean="0"/>
              <a:t>12-06-1446</a:t>
            </a:fld>
            <a:endParaRPr lang="ar-DZ"/>
          </a:p>
        </p:txBody>
      </p:sp>
      <p:sp>
        <p:nvSpPr>
          <p:cNvPr id="8" name="Footer Placeholder 7"/>
          <p:cNvSpPr>
            <a:spLocks noGrp="1"/>
          </p:cNvSpPr>
          <p:nvPr>
            <p:ph type="ftr" sz="quarter" idx="11"/>
          </p:nvPr>
        </p:nvSpPr>
        <p:spPr/>
        <p:txBody>
          <a:bodyPr/>
          <a:lstStyle/>
          <a:p>
            <a:endParaRPr lang="ar-DZ"/>
          </a:p>
        </p:txBody>
      </p:sp>
      <p:sp>
        <p:nvSpPr>
          <p:cNvPr id="9" name="Slide Number Placeholder 8"/>
          <p:cNvSpPr>
            <a:spLocks noGrp="1"/>
          </p:cNvSpPr>
          <p:nvPr>
            <p:ph type="sldNum" sz="quarter" idx="12"/>
          </p:nvPr>
        </p:nvSpPr>
        <p:spPr/>
        <p:txBody>
          <a:bodyPr/>
          <a:lstStyle/>
          <a:p>
            <a:fld id="{CEC17622-BC1E-4303-91AD-25FF23AB8CA2}" type="slidenum">
              <a:rPr lang="ar-DZ" smtClean="0"/>
              <a:t>‹#›</a:t>
            </a:fld>
            <a:endParaRPr lang="ar-DZ"/>
          </a:p>
        </p:txBody>
      </p:sp>
    </p:spTree>
    <p:extLst>
      <p:ext uri="{BB962C8B-B14F-4D97-AF65-F5344CB8AC3E}">
        <p14:creationId xmlns:p14="http://schemas.microsoft.com/office/powerpoint/2010/main" val="944220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3094692-5777-4B04-A4BF-DCCF7B0C461B}" type="datetimeFigureOut">
              <a:rPr lang="ar-DZ" smtClean="0"/>
              <a:t>12-06-1446</a:t>
            </a:fld>
            <a:endParaRPr lang="ar-DZ"/>
          </a:p>
        </p:txBody>
      </p:sp>
      <p:sp>
        <p:nvSpPr>
          <p:cNvPr id="4" name="Footer Placeholder 3"/>
          <p:cNvSpPr>
            <a:spLocks noGrp="1"/>
          </p:cNvSpPr>
          <p:nvPr>
            <p:ph type="ftr" sz="quarter" idx="11"/>
          </p:nvPr>
        </p:nvSpPr>
        <p:spPr/>
        <p:txBody>
          <a:bodyPr/>
          <a:lstStyle/>
          <a:p>
            <a:endParaRPr lang="ar-DZ"/>
          </a:p>
        </p:txBody>
      </p:sp>
      <p:sp>
        <p:nvSpPr>
          <p:cNvPr id="5" name="Slide Number Placeholder 4"/>
          <p:cNvSpPr>
            <a:spLocks noGrp="1"/>
          </p:cNvSpPr>
          <p:nvPr>
            <p:ph type="sldNum" sz="quarter" idx="12"/>
          </p:nvPr>
        </p:nvSpPr>
        <p:spPr/>
        <p:txBody>
          <a:bodyPr/>
          <a:lstStyle/>
          <a:p>
            <a:fld id="{CEC17622-BC1E-4303-91AD-25FF23AB8CA2}" type="slidenum">
              <a:rPr lang="ar-DZ" smtClean="0"/>
              <a:t>‹#›</a:t>
            </a:fld>
            <a:endParaRPr lang="ar-DZ"/>
          </a:p>
        </p:txBody>
      </p:sp>
    </p:spTree>
    <p:extLst>
      <p:ext uri="{BB962C8B-B14F-4D97-AF65-F5344CB8AC3E}">
        <p14:creationId xmlns:p14="http://schemas.microsoft.com/office/powerpoint/2010/main" val="115400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94692-5777-4B04-A4BF-DCCF7B0C461B}" type="datetimeFigureOut">
              <a:rPr lang="ar-DZ" smtClean="0"/>
              <a:t>12-06-1446</a:t>
            </a:fld>
            <a:endParaRPr lang="ar-DZ"/>
          </a:p>
        </p:txBody>
      </p:sp>
      <p:sp>
        <p:nvSpPr>
          <p:cNvPr id="3" name="Footer Placeholder 2"/>
          <p:cNvSpPr>
            <a:spLocks noGrp="1"/>
          </p:cNvSpPr>
          <p:nvPr>
            <p:ph type="ftr" sz="quarter" idx="11"/>
          </p:nvPr>
        </p:nvSpPr>
        <p:spPr/>
        <p:txBody>
          <a:bodyPr/>
          <a:lstStyle/>
          <a:p>
            <a:endParaRPr lang="ar-DZ"/>
          </a:p>
        </p:txBody>
      </p:sp>
      <p:sp>
        <p:nvSpPr>
          <p:cNvPr id="4" name="Slide Number Placeholder 3"/>
          <p:cNvSpPr>
            <a:spLocks noGrp="1"/>
          </p:cNvSpPr>
          <p:nvPr>
            <p:ph type="sldNum" sz="quarter" idx="12"/>
          </p:nvPr>
        </p:nvSpPr>
        <p:spPr/>
        <p:txBody>
          <a:bodyPr/>
          <a:lstStyle/>
          <a:p>
            <a:fld id="{CEC17622-BC1E-4303-91AD-25FF23AB8CA2}" type="slidenum">
              <a:rPr lang="ar-DZ" smtClean="0"/>
              <a:t>‹#›</a:t>
            </a:fld>
            <a:endParaRPr lang="ar-DZ"/>
          </a:p>
        </p:txBody>
      </p:sp>
    </p:spTree>
    <p:extLst>
      <p:ext uri="{BB962C8B-B14F-4D97-AF65-F5344CB8AC3E}">
        <p14:creationId xmlns:p14="http://schemas.microsoft.com/office/powerpoint/2010/main" val="3316952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94692-5777-4B04-A4BF-DCCF7B0C461B}" type="datetimeFigureOut">
              <a:rPr lang="ar-DZ" smtClean="0"/>
              <a:t>12-06-1446</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CEC17622-BC1E-4303-91AD-25FF23AB8CA2}" type="slidenum">
              <a:rPr lang="ar-DZ" smtClean="0"/>
              <a:t>‹#›</a:t>
            </a:fld>
            <a:endParaRPr lang="ar-DZ"/>
          </a:p>
        </p:txBody>
      </p:sp>
    </p:spTree>
    <p:extLst>
      <p:ext uri="{BB962C8B-B14F-4D97-AF65-F5344CB8AC3E}">
        <p14:creationId xmlns:p14="http://schemas.microsoft.com/office/powerpoint/2010/main" val="2815561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094692-5777-4B04-A4BF-DCCF7B0C461B}" type="datetimeFigureOut">
              <a:rPr lang="ar-DZ" smtClean="0"/>
              <a:t>12-06-1446</a:t>
            </a:fld>
            <a:endParaRPr lang="ar-DZ"/>
          </a:p>
        </p:txBody>
      </p:sp>
      <p:sp>
        <p:nvSpPr>
          <p:cNvPr id="6" name="Footer Placeholder 5"/>
          <p:cNvSpPr>
            <a:spLocks noGrp="1"/>
          </p:cNvSpPr>
          <p:nvPr>
            <p:ph type="ftr" sz="quarter" idx="11"/>
          </p:nvPr>
        </p:nvSpPr>
        <p:spPr/>
        <p:txBody>
          <a:bodyPr/>
          <a:lstStyle/>
          <a:p>
            <a:endParaRPr lang="ar-DZ"/>
          </a:p>
        </p:txBody>
      </p:sp>
      <p:sp>
        <p:nvSpPr>
          <p:cNvPr id="7" name="Slide Number Placeholder 6"/>
          <p:cNvSpPr>
            <a:spLocks noGrp="1"/>
          </p:cNvSpPr>
          <p:nvPr>
            <p:ph type="sldNum" sz="quarter" idx="12"/>
          </p:nvPr>
        </p:nvSpPr>
        <p:spPr/>
        <p:txBody>
          <a:bodyPr/>
          <a:lstStyle/>
          <a:p>
            <a:fld id="{CEC17622-BC1E-4303-91AD-25FF23AB8CA2}" type="slidenum">
              <a:rPr lang="ar-DZ" smtClean="0"/>
              <a:t>‹#›</a:t>
            </a:fld>
            <a:endParaRPr lang="ar-DZ"/>
          </a:p>
        </p:txBody>
      </p:sp>
    </p:spTree>
    <p:extLst>
      <p:ext uri="{BB962C8B-B14F-4D97-AF65-F5344CB8AC3E}">
        <p14:creationId xmlns:p14="http://schemas.microsoft.com/office/powerpoint/2010/main" val="443172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3094692-5777-4B04-A4BF-DCCF7B0C461B}" type="datetimeFigureOut">
              <a:rPr lang="ar-DZ" smtClean="0"/>
              <a:t>12-06-1446</a:t>
            </a:fld>
            <a:endParaRPr lang="ar-DZ"/>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ar-DZ"/>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EC17622-BC1E-4303-91AD-25FF23AB8CA2}" type="slidenum">
              <a:rPr lang="ar-DZ" smtClean="0"/>
              <a:t>‹#›</a:t>
            </a:fld>
            <a:endParaRPr lang="ar-DZ"/>
          </a:p>
        </p:txBody>
      </p:sp>
    </p:spTree>
    <p:extLst>
      <p:ext uri="{BB962C8B-B14F-4D97-AF65-F5344CB8AC3E}">
        <p14:creationId xmlns:p14="http://schemas.microsoft.com/office/powerpoint/2010/main" val="3680617553"/>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882" r:id="rId12"/>
    <p:sldLayoutId id="2147483883" r:id="rId13"/>
    <p:sldLayoutId id="2147483884" r:id="rId14"/>
    <p:sldLayoutId id="2147483885" r:id="rId15"/>
    <p:sldLayoutId id="2147483886" r:id="rId16"/>
    <p:sldLayoutId id="2147483887" r:id="rId17"/>
    <p:sldLayoutId id="2147483888" r:id="rId18"/>
  </p:sldLayoutIdLst>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9.jfif"/><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11.jfif"/><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12.jfif"/><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28914"/>
            <a:ext cx="10515600" cy="3084059"/>
          </a:xfrm>
          <a:blipFill dpi="0" rotWithShape="1">
            <a:blip r:embed="rId3">
              <a:alphaModFix amt="0"/>
            </a:blip>
            <a:srcRect/>
            <a:tile tx="0" ty="0" sx="100000" sy="100000" flip="none" algn="tl"/>
          </a:blipFill>
        </p:spPr>
        <p:txBody>
          <a:bodyPr/>
          <a:lstStyle/>
          <a:p>
            <a:pPr algn="ctr"/>
            <a:r>
              <a:rPr lang="ar-DZ" dirty="0" smtClean="0"/>
              <a:t>نماذج تطبيقية على قطاع الطاقة في الجزائر</a:t>
            </a:r>
            <a:br>
              <a:rPr lang="ar-DZ" dirty="0" smtClean="0"/>
            </a:br>
            <a:r>
              <a:rPr lang="ar-DZ" dirty="0"/>
              <a:t/>
            </a:r>
            <a:br>
              <a:rPr lang="ar-DZ" dirty="0"/>
            </a:br>
            <a:r>
              <a:rPr lang="ar-DZ" dirty="0" smtClean="0"/>
              <a:t/>
            </a:r>
            <a:br>
              <a:rPr lang="ar-DZ" dirty="0" smtClean="0"/>
            </a:br>
            <a:r>
              <a:rPr lang="ar-DZ" dirty="0" smtClean="0"/>
              <a:t>الطالب ابن الهيثم بريق</a:t>
            </a:r>
            <a:endParaRPr lang="ar-DZ" dirty="0"/>
          </a:p>
        </p:txBody>
      </p:sp>
    </p:spTree>
    <p:extLst>
      <p:ext uri="{BB962C8B-B14F-4D97-AF65-F5344CB8AC3E}">
        <p14:creationId xmlns:p14="http://schemas.microsoft.com/office/powerpoint/2010/main" val="40532966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0000"/>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0" i="0" u="none" strike="noStrike" baseline="0" dirty="0" smtClean="0">
                <a:latin typeface="Times New Roman" panose="02020603050405020304" pitchFamily="18" charset="0"/>
                <a:cs typeface="Times New Roman" panose="02020603050405020304" pitchFamily="18" charset="0"/>
              </a:rPr>
              <a:t>آفاق الصناعة البتروكيماوية في الجزائر </a:t>
            </a:r>
            <a:endParaRPr lang="ar-DZ" b="0" i="0" u="none" strike="noStrike" baseline="0" dirty="0" smtClean="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p:txBody>
          <a:bodyPr>
            <a:normAutofit fontScale="92500" lnSpcReduction="10000"/>
          </a:bodyPr>
          <a:lstStyle/>
          <a:p>
            <a:pPr marL="0" marR="0" lvl="0" indent="0" rtl="1">
              <a:buNone/>
            </a:pPr>
            <a:r>
              <a:rPr lang="ar-SA" b="0" i="0" u="none" strike="noStrike" baseline="0" dirty="0" smtClean="0">
                <a:latin typeface="Times New Roman" panose="02020603050405020304" pitchFamily="18" charset="0"/>
                <a:cs typeface="Times New Roman" panose="02020603050405020304" pitchFamily="18" charset="0"/>
              </a:rPr>
              <a:t>ضمن األهداف التي تسعى الجزائر إلى تحقيقها في مجال استغالل الغاز الطبيعي تطوير الصناعات المرتبطة به وعلى رأسها الصناعات البتروكيمياوية، ففي إطار السياسة الطاقية الجديدة وتتمة لبرامج التنمية األخرى وضعت الجزائر إستراتيجية تهدف إلى تطوير قطاع الغاز و الصناعة الكيماوية</a:t>
            </a:r>
          </a:p>
          <a:p>
            <a:pPr marL="0" marR="0" lvl="0" indent="0" rtl="1">
              <a:buNone/>
            </a:pPr>
            <a:r>
              <a:rPr lang="ar-SA" b="1" i="0" u="none" strike="noStrike" baseline="0" dirty="0" smtClean="0">
                <a:latin typeface="Times New Roman" panose="02020603050405020304" pitchFamily="18" charset="0"/>
                <a:cs typeface="Times New Roman" panose="02020603050405020304" pitchFamily="18" charset="0"/>
              </a:rPr>
              <a:t>حجم المشاريع المستقبلية</a:t>
            </a:r>
            <a:r>
              <a:rPr lang="en-US" b="0" i="0" u="none" strike="noStrike" baseline="0" dirty="0" smtClean="0">
                <a:latin typeface="Calibri Light" panose="020F0302020204030204" pitchFamily="34" charset="0"/>
                <a:cs typeface="Times New Roman" panose="02020603050405020304" pitchFamily="18" charset="0"/>
              </a:rPr>
              <a:t>: </a:t>
            </a:r>
            <a:r>
              <a:rPr lang="ar-SA" b="0" i="0" u="none" strike="noStrike" baseline="0" dirty="0" smtClean="0">
                <a:latin typeface="Times New Roman" panose="02020603050405020304" pitchFamily="18" charset="0"/>
                <a:cs typeface="Times New Roman" panose="02020603050405020304" pitchFamily="18" charset="0"/>
              </a:rPr>
              <a:t>الجزائر تكرس حوالي ثمانية مليارات متر مكعب من الغاز سنوياً لهذه المشاريع، ما يمثل حوالي 27% من الحجم الموجه لتغطية حاجة السوق الوطنية في المستقبل</a:t>
            </a:r>
            <a:r>
              <a:rPr lang="en-US" b="0" i="0" u="none" strike="noStrike" baseline="0" dirty="0" smtClean="0">
                <a:latin typeface="Times New Roman" panose="02020603050405020304" pitchFamily="18" charset="0"/>
                <a:cs typeface="Times New Roman" panose="02020603050405020304" pitchFamily="18" charset="0"/>
              </a:rPr>
              <a:t>.</a:t>
            </a:r>
          </a:p>
          <a:p>
            <a:pPr marL="0" marR="0" lvl="0" indent="0" rtl="1">
              <a:buNone/>
            </a:pPr>
            <a:r>
              <a:rPr lang="ar-SA" b="1" i="0" u="none" strike="noStrike" baseline="0" dirty="0" smtClean="0">
                <a:latin typeface="Times New Roman" panose="02020603050405020304" pitchFamily="18" charset="0"/>
                <a:cs typeface="Times New Roman" panose="02020603050405020304" pitchFamily="18" charset="0"/>
              </a:rPr>
              <a:t>التكلفة المالية</a:t>
            </a:r>
            <a:r>
              <a:rPr lang="en-US" b="0" i="0" u="none" strike="noStrike" baseline="0" dirty="0" smtClean="0">
                <a:latin typeface="Calibri Light" panose="020F0302020204030204" pitchFamily="34" charset="0"/>
                <a:cs typeface="Times New Roman" panose="02020603050405020304" pitchFamily="18" charset="0"/>
              </a:rPr>
              <a:t>: </a:t>
            </a:r>
            <a:r>
              <a:rPr lang="ar-SA" b="0" i="0" u="none" strike="noStrike" baseline="0" dirty="0" smtClean="0">
                <a:latin typeface="Times New Roman" panose="02020603050405020304" pitchFamily="18" charset="0"/>
                <a:cs typeface="Times New Roman" panose="02020603050405020304" pitchFamily="18" charset="0"/>
              </a:rPr>
              <a:t>تكاليف تنفيذ هذه المشاريع تقدر بحوالي خمسة عشر مليار دولار</a:t>
            </a:r>
            <a:r>
              <a:rPr lang="en-US" b="0" i="0" u="none" strike="noStrike" baseline="0" dirty="0" smtClean="0">
                <a:latin typeface="Times New Roman" panose="02020603050405020304" pitchFamily="18" charset="0"/>
                <a:cs typeface="Times New Roman" panose="02020603050405020304" pitchFamily="18" charset="0"/>
              </a:rPr>
              <a:t>.</a:t>
            </a:r>
          </a:p>
          <a:p>
            <a:pPr marL="0" marR="0" lvl="0" indent="0" rtl="1">
              <a:buNone/>
            </a:pPr>
            <a:r>
              <a:rPr lang="ar-SA" b="1" i="0" u="none" strike="noStrike" baseline="0" dirty="0" smtClean="0">
                <a:latin typeface="Times New Roman" panose="02020603050405020304" pitchFamily="18" charset="0"/>
                <a:cs typeface="Times New Roman" panose="02020603050405020304" pitchFamily="18" charset="0"/>
              </a:rPr>
              <a:t>الشراكات الأجنبية</a:t>
            </a:r>
            <a:r>
              <a:rPr lang="en-US" b="0" i="0" u="none" strike="noStrike" baseline="0" dirty="0" smtClean="0">
                <a:latin typeface="Calibri Light" panose="020F0302020204030204" pitchFamily="34" charset="0"/>
                <a:cs typeface="Times New Roman" panose="02020603050405020304" pitchFamily="18" charset="0"/>
              </a:rPr>
              <a:t>: </a:t>
            </a:r>
            <a:r>
              <a:rPr lang="ar-SA" b="0" i="0" u="none" strike="noStrike" baseline="0" dirty="0" smtClean="0">
                <a:latin typeface="Times New Roman" panose="02020603050405020304" pitchFamily="18" charset="0"/>
                <a:cs typeface="Times New Roman" panose="02020603050405020304" pitchFamily="18" charset="0"/>
              </a:rPr>
              <a:t>يتم تنفيذ هذه المشاريع بالتعاون مع أكبر الشركات العالمية في مجال البتروكيماويات، مما يوفر للشركات الجزائرية فرصة للاحتكاك والاستفادة من التكنولوجيا المتقدمة</a:t>
            </a:r>
            <a:r>
              <a:rPr lang="en-US" b="0" i="0" u="none" strike="noStrike" baseline="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180319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196949"/>
            <a:ext cx="10018713" cy="1069144"/>
          </a:xfrm>
        </p:spPr>
        <p:txBody>
          <a:bodyPr/>
          <a:lstStyle/>
          <a:p>
            <a:pPr marR="0" rtl="1"/>
            <a:r>
              <a:rPr lang="ar-SA" b="0" i="0" u="none" strike="noStrike" baseline="0" dirty="0" smtClean="0">
                <a:latin typeface="Times New Roman" panose="02020603050405020304" pitchFamily="18" charset="0"/>
                <a:cs typeface="Times New Roman" panose="02020603050405020304" pitchFamily="18" charset="0"/>
              </a:rPr>
              <a:t>دور الغاز الطبيعي في إنتاج الطاقة </a:t>
            </a:r>
          </a:p>
        </p:txBody>
      </p:sp>
      <p:sp>
        <p:nvSpPr>
          <p:cNvPr id="3" name="Text Placeholder 2"/>
          <p:cNvSpPr>
            <a:spLocks noGrp="1"/>
          </p:cNvSpPr>
          <p:nvPr>
            <p:ph type="body" idx="1"/>
          </p:nvPr>
        </p:nvSpPr>
        <p:spPr>
          <a:xfrm>
            <a:off x="6738425" y="1378634"/>
            <a:ext cx="4989681" cy="4659309"/>
          </a:xfrm>
        </p:spPr>
        <p:txBody>
          <a:bodyPr/>
          <a:lstStyle/>
          <a:p>
            <a:pPr marR="0" lvl="0" rtl="1"/>
            <a:r>
              <a:rPr lang="ar-SA" b="0" i="0" u="none" strike="noStrike" baseline="0" dirty="0" smtClean="0">
                <a:latin typeface="Times New Roman" panose="02020603050405020304" pitchFamily="18" charset="0"/>
                <a:cs typeface="Times New Roman" panose="02020603050405020304" pitchFamily="18" charset="0"/>
              </a:rPr>
              <a:t> يساهم الغاز الطبيعي بنسبة %94.3 من الحصة اإلجمالية إلنتاج الطاقة ا</a:t>
            </a:r>
            <a:r>
              <a:rPr lang="ar-DZ" b="0" i="0" u="none" strike="noStrike" baseline="0" dirty="0" smtClean="0">
                <a:latin typeface="Times New Roman" panose="02020603050405020304" pitchFamily="18" charset="0"/>
                <a:cs typeface="Times New Roman" panose="02020603050405020304" pitchFamily="18" charset="0"/>
              </a:rPr>
              <a:t>ل</a:t>
            </a:r>
            <a:r>
              <a:rPr lang="ar-SA" b="0" i="0" u="none" strike="noStrike" baseline="0" dirty="0" smtClean="0">
                <a:latin typeface="Times New Roman" panose="02020603050405020304" pitchFamily="18" charset="0"/>
                <a:cs typeface="Times New Roman" panose="02020603050405020304" pitchFamily="18" charset="0"/>
              </a:rPr>
              <a:t>أولية في الجزائر، كما يساهم إنتاج غاز البترول المسال</a:t>
            </a:r>
            <a:r>
              <a:rPr lang="en-US" b="0" i="0" u="none" strike="noStrike" baseline="0" dirty="0" smtClean="0">
                <a:latin typeface="Calibri Light" panose="020F0302020204030204" pitchFamily="34" charset="0"/>
                <a:cs typeface="Times New Roman" panose="02020603050405020304" pitchFamily="18" charset="0"/>
              </a:rPr>
              <a:t> GPL </a:t>
            </a:r>
            <a:r>
              <a:rPr lang="ar-SA" b="0" i="0" u="none" strike="noStrike" baseline="0" dirty="0" smtClean="0">
                <a:latin typeface="Times New Roman" panose="02020603050405020304" pitchFamily="18" charset="0"/>
                <a:cs typeface="Times New Roman" panose="02020603050405020304" pitchFamily="18" charset="0"/>
              </a:rPr>
              <a:t>بـ %1.8 من إجمالي إنتاج الطاقة ا</a:t>
            </a:r>
            <a:r>
              <a:rPr lang="ar-DZ" b="0" i="0" u="none" strike="noStrike" baseline="0" dirty="0" smtClean="0">
                <a:latin typeface="Times New Roman" panose="02020603050405020304" pitchFamily="18" charset="0"/>
                <a:cs typeface="Times New Roman" panose="02020603050405020304" pitchFamily="18" charset="0"/>
              </a:rPr>
              <a:t>ل</a:t>
            </a:r>
            <a:r>
              <a:rPr lang="ar-SA" b="0" i="0" u="none" strike="noStrike" baseline="0" dirty="0" smtClean="0">
                <a:latin typeface="Times New Roman" panose="02020603050405020304" pitchFamily="18" charset="0"/>
                <a:cs typeface="Times New Roman" panose="02020603050405020304" pitchFamily="18" charset="0"/>
              </a:rPr>
              <a:t>أولية في الجزائر، وهذا ما يؤكد أهمية إنتاج الغاز في الجزائر، حيث يمثل إنتاجه أكثر من نصف اإلنتاج اإلجمالي للطاقة ا</a:t>
            </a:r>
            <a:r>
              <a:rPr lang="ar-DZ" b="0" i="0" u="none" strike="noStrike" baseline="0" dirty="0" smtClean="0">
                <a:latin typeface="Times New Roman" panose="02020603050405020304" pitchFamily="18" charset="0"/>
                <a:cs typeface="Times New Roman" panose="02020603050405020304" pitchFamily="18" charset="0"/>
              </a:rPr>
              <a:t>ل</a:t>
            </a:r>
            <a:r>
              <a:rPr lang="ar-SA" b="0" i="0" u="none" strike="noStrike" baseline="0" dirty="0" smtClean="0">
                <a:latin typeface="Times New Roman" panose="02020603050405020304" pitchFamily="18" charset="0"/>
                <a:cs typeface="Times New Roman" panose="02020603050405020304" pitchFamily="18" charset="0"/>
              </a:rPr>
              <a:t>أولية في الجزائر ، وهذا ما يوضحه الشكل التالي</a:t>
            </a:r>
            <a:r>
              <a:rPr lang="en-US" b="0" i="0" u="none" strike="noStrike" baseline="0" dirty="0" smtClean="0">
                <a:latin typeface="Calibri Light" panose="020F0302020204030204" pitchFamily="34" charset="0"/>
                <a:cs typeface="Times New Roman" panose="02020603050405020304" pitchFamily="18" charset="0"/>
              </a:rPr>
              <a:t>:</a:t>
            </a:r>
            <a:endParaRPr lang="ar-DZ" b="0" i="0" u="none" strike="noStrike" baseline="0" dirty="0" smtClean="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657" y="1266093"/>
            <a:ext cx="6578769" cy="4659310"/>
          </a:xfrm>
          <a:prstGeom prst="rect">
            <a:avLst/>
          </a:prstGeom>
        </p:spPr>
      </p:pic>
    </p:spTree>
    <p:extLst>
      <p:ext uri="{BB962C8B-B14F-4D97-AF65-F5344CB8AC3E}">
        <p14:creationId xmlns:p14="http://schemas.microsoft.com/office/powerpoint/2010/main" val="1926687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798286"/>
            <a:ext cx="10515600" cy="4281714"/>
          </a:xfrm>
        </p:spPr>
        <p:txBody>
          <a:bodyPr/>
          <a:lstStyle/>
          <a:p>
            <a:pPr marR="0" algn="ctr" rtl="1"/>
            <a:r>
              <a:rPr lang="ar-DZ" b="0" i="0" u="none" strike="noStrike" baseline="0" dirty="0" smtClean="0">
                <a:latin typeface="Times New Roman" panose="02020603050405020304" pitchFamily="18" charset="0"/>
                <a:cs typeface="Times New Roman" panose="02020603050405020304" pitchFamily="18" charset="0"/>
              </a:rPr>
              <a:t>نماذج في قطاع الطاقات المتجددة :</a:t>
            </a:r>
          </a:p>
        </p:txBody>
      </p:sp>
    </p:spTree>
    <p:extLst>
      <p:ext uri="{BB962C8B-B14F-4D97-AF65-F5344CB8AC3E}">
        <p14:creationId xmlns:p14="http://schemas.microsoft.com/office/powerpoint/2010/main" val="37634417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0000"/>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497457" cy="1325563"/>
          </a:xfrm>
        </p:spPr>
        <p:txBody>
          <a:bodyPr/>
          <a:lstStyle/>
          <a:p>
            <a:pPr marR="0" rtl="1"/>
            <a:r>
              <a:rPr lang="ar-SA" b="0" i="0" u="none" strike="noStrike" baseline="0" dirty="0" smtClean="0">
                <a:latin typeface="Times New Roman" panose="02020603050405020304" pitchFamily="18" charset="0"/>
                <a:cs typeface="Times New Roman" panose="02020603050405020304" pitchFamily="18" charset="0"/>
              </a:rPr>
              <a:t>مشروع الطاقات المتجددة الجزائري األلماني</a:t>
            </a:r>
            <a:r>
              <a:rPr lang="en-US" b="0" i="0" u="none" strike="noStrike" baseline="0" dirty="0" smtClean="0">
                <a:latin typeface="Calibri Light" panose="020F0302020204030204" pitchFamily="34" charset="0"/>
                <a:cs typeface="Times New Roman" panose="02020603050405020304" pitchFamily="18" charset="0"/>
              </a:rPr>
              <a:t> "DESERTEC"</a:t>
            </a:r>
            <a:endParaRPr lang="ar-DZ" b="0" i="0" u="none" strike="noStrike" baseline="0" dirty="0" smtClean="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1785257" y="1494971"/>
            <a:ext cx="9717766" cy="5050972"/>
          </a:xfrm>
        </p:spPr>
        <p:txBody>
          <a:bodyPr>
            <a:normAutofit lnSpcReduction="10000"/>
          </a:bodyPr>
          <a:lstStyle/>
          <a:p>
            <a:pPr marL="0" marR="0" lvl="0" indent="0" rtl="1">
              <a:buNone/>
            </a:pPr>
            <a:r>
              <a:rPr lang="ar-DZ" b="0" i="0" u="none" strike="noStrike" baseline="0" dirty="0" smtClean="0">
                <a:latin typeface="Times New Roman" panose="02020603050405020304" pitchFamily="18" charset="0"/>
                <a:cs typeface="Times New Roman" panose="02020603050405020304" pitchFamily="18" charset="0"/>
              </a:rPr>
              <a:t>فكرة "ديزرتيك" (</a:t>
            </a:r>
            <a:r>
              <a:rPr lang="en-US" b="0" i="0" u="none" strike="noStrike" baseline="0" dirty="0" err="1" smtClean="0">
                <a:latin typeface="Calibri Light" panose="020F0302020204030204" pitchFamily="34" charset="0"/>
                <a:cs typeface="Times New Roman" panose="02020603050405020304" pitchFamily="18" charset="0"/>
              </a:rPr>
              <a:t>Desertec</a:t>
            </a:r>
            <a:r>
              <a:rPr lang="ar-DZ" b="0" i="0" u="none" strike="noStrike" baseline="0" dirty="0" smtClean="0">
                <a:latin typeface="Times New Roman" panose="02020603050405020304" pitchFamily="18" charset="0"/>
                <a:cs typeface="Times New Roman" panose="02020603050405020304" pitchFamily="18" charset="0"/>
              </a:rPr>
              <a:t>) هي مبادرة طموحة أطلقها "نادي روما" عام 2003، بمشاركة المركز الجوي الفضائي في ألمانيا، تهدف إلى تأمين الكهرباء النظيفة لأوروبا ولدول منطقة شمال إفريقيا. تتضمن المبادرة عدة أبعاد، منها:</a:t>
            </a:r>
          </a:p>
          <a:p>
            <a:pPr marL="0" marR="0" lvl="0" indent="0" rtl="1">
              <a:buNone/>
            </a:pPr>
            <a:r>
              <a:rPr lang="ar-DZ" b="0" i="0" u="none" strike="noStrike" baseline="0" dirty="0" smtClean="0">
                <a:latin typeface="Times New Roman" panose="02020603050405020304" pitchFamily="18" charset="0"/>
              </a:rPr>
              <a:t>1. </a:t>
            </a:r>
            <a:r>
              <a:rPr lang="ar-DZ" b="0" i="0" u="none" strike="noStrike" baseline="0" dirty="0" smtClean="0">
                <a:latin typeface="Times New Roman" panose="02020603050405020304" pitchFamily="18" charset="0"/>
                <a:cs typeface="Times New Roman" panose="02020603050405020304" pitchFamily="18" charset="0"/>
              </a:rPr>
              <a:t>تأمين الكهرباء النظيفة: توفير طاقة نظيفة ومستدامة لتلبية احتياجات الكهرباء في أوروبا وشمال إفريقيا.</a:t>
            </a:r>
          </a:p>
          <a:p>
            <a:pPr marL="0" marR="0" lvl="0" indent="0" rtl="1">
              <a:buNone/>
            </a:pPr>
            <a:r>
              <a:rPr lang="ar-DZ" b="0" i="0" u="none" strike="noStrike" baseline="0" dirty="0" smtClean="0">
                <a:latin typeface="Times New Roman" panose="02020603050405020304" pitchFamily="18" charset="0"/>
              </a:rPr>
              <a:t>2. </a:t>
            </a:r>
            <a:r>
              <a:rPr lang="ar-DZ" b="0" i="0" u="none" strike="noStrike" baseline="0" dirty="0" smtClean="0">
                <a:latin typeface="Times New Roman" panose="02020603050405020304" pitchFamily="18" charset="0"/>
                <a:cs typeface="Times New Roman" panose="02020603050405020304" pitchFamily="18" charset="0"/>
              </a:rPr>
              <a:t>تشغيل مصانع تحلية مياه البحر: توفير الطاقة اللازمة لتشغيل مصانع تحلية مياه البحر في دول شمال إفريقيا التي تعاني من شح المياه العذبة.</a:t>
            </a:r>
          </a:p>
          <a:p>
            <a:pPr marL="0" marR="0" lvl="0" indent="0" rtl="1">
              <a:buNone/>
            </a:pPr>
            <a:r>
              <a:rPr lang="ar-DZ" b="0" i="0" u="none" strike="noStrike" baseline="0" dirty="0" smtClean="0">
                <a:latin typeface="Times New Roman" panose="02020603050405020304" pitchFamily="18" charset="0"/>
              </a:rPr>
              <a:t>3. </a:t>
            </a:r>
            <a:r>
              <a:rPr lang="ar-DZ" b="0" i="0" u="none" strike="noStrike" baseline="0" dirty="0" smtClean="0">
                <a:latin typeface="Times New Roman" panose="02020603050405020304" pitchFamily="18" charset="0"/>
                <a:cs typeface="Times New Roman" panose="02020603050405020304" pitchFamily="18" charset="0"/>
              </a:rPr>
              <a:t>استثمارات ضخمة: يحتاج المشروع استثمارات تقدر بحوالي 400 مليار أورو (حوالي 920 مليار دولار)، لبناء محطات متطورة لتحويل الطاقة الشمسية إلى كهرباء ومد شبكات نقل الكهرباء إلى أوروبا.</a:t>
            </a:r>
          </a:p>
          <a:p>
            <a:pPr marL="0" marR="0" lvl="0" indent="0" rtl="1">
              <a:buNone/>
            </a:pPr>
            <a:r>
              <a:rPr lang="ar-DZ" b="0" i="0" u="none" strike="noStrike" baseline="0" dirty="0" smtClean="0">
                <a:latin typeface="Times New Roman" panose="02020603050405020304" pitchFamily="18" charset="0"/>
              </a:rPr>
              <a:t>4. </a:t>
            </a:r>
            <a:r>
              <a:rPr lang="ar-DZ" b="0" i="0" u="none" strike="noStrike" baseline="0" dirty="0" smtClean="0">
                <a:latin typeface="Times New Roman" panose="02020603050405020304" pitchFamily="18" charset="0"/>
                <a:cs typeface="Times New Roman" panose="02020603050405020304" pitchFamily="18" charset="0"/>
              </a:rPr>
              <a:t>تقنية عالية الكفاءة: استخدام تقنيات حديثة تسمح بنقل الكهرباء عبر مسافات طويلة مع فقدان طاقة قليل لا يتجاوز 10%-15% من قوة الكهرباء.</a:t>
            </a:r>
          </a:p>
        </p:txBody>
      </p:sp>
    </p:spTree>
    <p:extLst>
      <p:ext uri="{BB962C8B-B14F-4D97-AF65-F5344CB8AC3E}">
        <p14:creationId xmlns:p14="http://schemas.microsoft.com/office/powerpoint/2010/main" val="8003912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1"/>
            <a:r>
              <a:rPr lang="ar-SA" b="0" i="0" u="none" strike="noStrike" baseline="0" dirty="0" smtClean="0">
                <a:latin typeface="Times New Roman" panose="02020603050405020304" pitchFamily="18" charset="0"/>
                <a:cs typeface="Times New Roman" panose="02020603050405020304" pitchFamily="18" charset="0"/>
              </a:rPr>
              <a:t>مشروع الطاقات المتجددة الجزائري الياباني صحراء سوالر بريدر</a:t>
            </a:r>
            <a:r>
              <a:rPr lang="en-US" b="0" i="0" u="none" strike="noStrike" baseline="0" dirty="0" smtClean="0">
                <a:latin typeface="Calibri Light" panose="020F0302020204030204" pitchFamily="34" charset="0"/>
                <a:cs typeface="Times New Roman" panose="02020603050405020304" pitchFamily="18" charset="0"/>
              </a:rPr>
              <a:t> "SSB"</a:t>
            </a:r>
            <a:endParaRPr lang="ar-DZ" b="0" i="0" u="none" strike="noStrike" baseline="0" dirty="0" smtClean="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838200" y="1814286"/>
            <a:ext cx="10482943" cy="4362677"/>
          </a:xfrm>
        </p:spPr>
        <p:txBody>
          <a:bodyPr>
            <a:noAutofit/>
          </a:bodyPr>
          <a:lstStyle/>
          <a:p>
            <a:pPr marL="0" marR="0" lvl="0" indent="0" rtl="1">
              <a:buNone/>
            </a:pPr>
            <a:r>
              <a:rPr lang="ar-DZ" sz="2400" b="0" i="0" u="none" strike="noStrike" baseline="0" dirty="0" smtClean="0">
                <a:latin typeface="Times New Roman" panose="02020603050405020304" pitchFamily="18" charset="0"/>
                <a:cs typeface="Times New Roman" panose="02020603050405020304" pitchFamily="18" charset="0"/>
              </a:rPr>
              <a:t>المشروع الضخم يستهدف الانتهاء من تنفيذه بالكامل بحلول عام 2050، ويتوقع أن يسهم بشكل كبير في توفير طاقة نظيفة وتحقيق استدامة في إمدادات الطاقة والمياه. المشروع الجزائري-الياباني المعروف باسم "صحراء سولار بريدير" (</a:t>
            </a:r>
            <a:r>
              <a:rPr lang="en-US" sz="2400" b="0" i="0" u="none" strike="noStrike" baseline="0" dirty="0" smtClean="0">
                <a:latin typeface="Calibri Light" panose="020F0302020204030204" pitchFamily="34" charset="0"/>
                <a:cs typeface="Times New Roman" panose="02020603050405020304" pitchFamily="18" charset="0"/>
              </a:rPr>
              <a:t>SSB</a:t>
            </a:r>
            <a:r>
              <a:rPr lang="ar-DZ" sz="2400" b="0" i="0" u="none" strike="noStrike" baseline="0" dirty="0" smtClean="0">
                <a:latin typeface="Times New Roman" panose="02020603050405020304" pitchFamily="18" charset="0"/>
                <a:cs typeface="Times New Roman" panose="02020603050405020304" pitchFamily="18" charset="0"/>
              </a:rPr>
              <a:t>) يمثل أحد أبرز اتفاقيات التعاون بين جامعة الجزائر والجامعات اليابانية. يشمل المشروع التعاون بين ثلاث مؤسسات جزائرية هي:</a:t>
            </a:r>
          </a:p>
          <a:p>
            <a:pPr marL="0" marR="0" lvl="0" indent="0" rtl="1">
              <a:buNone/>
            </a:pPr>
            <a:r>
              <a:rPr lang="ar-DZ" sz="2400" b="0" i="0" u="none" strike="noStrike" baseline="0" dirty="0" smtClean="0">
                <a:latin typeface="Times New Roman" panose="02020603050405020304" pitchFamily="18" charset="0"/>
                <a:cs typeface="Times New Roman" panose="02020603050405020304" pitchFamily="18" charset="0"/>
              </a:rPr>
              <a:t>- جامعة العلوم والتكنولوجيا محمد بوضياف بوهران.</a:t>
            </a:r>
          </a:p>
          <a:p>
            <a:pPr marL="0" marR="0" lvl="0" indent="0" rtl="1">
              <a:buNone/>
            </a:pPr>
            <a:r>
              <a:rPr lang="ar-DZ" sz="2400" b="0" i="0" u="none" strike="noStrike" baseline="0" dirty="0" smtClean="0">
                <a:latin typeface="Times New Roman" panose="02020603050405020304" pitchFamily="18" charset="0"/>
                <a:cs typeface="Times New Roman" panose="02020603050405020304" pitchFamily="18" charset="0"/>
              </a:rPr>
              <a:t>- جامعة الطاهر مولاي بسعيدة.</a:t>
            </a:r>
          </a:p>
          <a:p>
            <a:pPr marL="0" marR="0" lvl="0" indent="0" rtl="1">
              <a:buNone/>
            </a:pPr>
            <a:r>
              <a:rPr lang="ar-DZ" sz="2400" b="0" i="0" u="none" strike="noStrike" baseline="0" dirty="0" smtClean="0">
                <a:latin typeface="Times New Roman" panose="02020603050405020304" pitchFamily="18" charset="0"/>
                <a:cs typeface="Times New Roman" panose="02020603050405020304" pitchFamily="18" charset="0"/>
              </a:rPr>
              <a:t>- وحدة البحث في الطاقات المتجددة في الوسط الصحراوي بأدرار.</a:t>
            </a:r>
          </a:p>
          <a:p>
            <a:pPr marL="0" marR="0" lvl="0" indent="0" rtl="1">
              <a:buNone/>
            </a:pPr>
            <a:r>
              <a:rPr lang="ar-DZ" sz="2400" b="0" i="0" u="none" strike="noStrike" baseline="0" dirty="0" smtClean="0">
                <a:latin typeface="Times New Roman" panose="02020603050405020304" pitchFamily="18" charset="0"/>
                <a:cs typeface="Times New Roman" panose="02020603050405020304" pitchFamily="18" charset="0"/>
              </a:rPr>
              <a:t>من الجانب الياباني، يشارك في المشروع ثماني جامعات ومعاهد بحوث. المشروع يهدف إلى تحويل الإشعاع الشمسي إلى طاقة كهربائية يتم نقلها إلى الشمال عبر كوابل خاصة تمنع ضياع الطاقة.</a:t>
            </a:r>
          </a:p>
        </p:txBody>
      </p:sp>
    </p:spTree>
    <p:extLst>
      <p:ext uri="{BB962C8B-B14F-4D97-AF65-F5344CB8AC3E}">
        <p14:creationId xmlns:p14="http://schemas.microsoft.com/office/powerpoint/2010/main" val="15115313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65257" y="391885"/>
            <a:ext cx="5000623" cy="6313715"/>
          </a:xfrm>
        </p:spPr>
        <p:txBody>
          <a:bodyPr>
            <a:normAutofit fontScale="92500"/>
          </a:bodyPr>
          <a:lstStyle/>
          <a:p>
            <a:pPr marL="0" indent="0">
              <a:buNone/>
            </a:pPr>
            <a:endParaRPr lang="ar-DZ" dirty="0" smtClean="0"/>
          </a:p>
          <a:p>
            <a:pPr marL="0" indent="0">
              <a:buNone/>
            </a:pPr>
            <a:r>
              <a:rPr lang="ar-DZ" dirty="0" smtClean="0"/>
              <a:t>1. توقيع الاتفاقية: تم التوقيع على الاتفاقية في أغسطس </a:t>
            </a:r>
            <a:r>
              <a:rPr lang="ar-DZ" dirty="0" smtClean="0"/>
              <a:t>2010 </a:t>
            </a:r>
            <a:r>
              <a:rPr lang="ar-DZ" dirty="0" smtClean="0"/>
              <a:t>بين وزارة التعليم العالي والبحث العلمي وجامعة العلوم والتكنولوجيا "محمد بوضياف" بوهران والوكالتين اليابانيتين "جي.أي.سي.أ" و"جي.أس.تي.أ".</a:t>
            </a:r>
          </a:p>
          <a:p>
            <a:pPr marL="0" indent="0">
              <a:buNone/>
            </a:pPr>
            <a:r>
              <a:rPr lang="ar-DZ" dirty="0" smtClean="0"/>
              <a:t>2. سبب التأخير: كان من المقرر بدء المشروع في نفس السنة، ولكن تم تأجيله بسبب الكوارث الطبيعية في اليابان.</a:t>
            </a:r>
          </a:p>
          <a:p>
            <a:pPr marL="0" indent="0">
              <a:buNone/>
            </a:pPr>
            <a:r>
              <a:rPr lang="ar-DZ" dirty="0" smtClean="0"/>
              <a:t>هذا المشروع يعتبر فريدًا من نوعه عالميًا بعد مشروع "ديزرتيك"، ويعتمد على الموارد الطبيعية الكبيرة في الجزائر مثل الرمال الغنية بمادة السيليكون. المشروع يعكس الجهود المشتركة لتعزيز استخدام الطاقات المتجددة والاستفادة من التكنولوجيا الحديثة.</a:t>
            </a:r>
          </a:p>
          <a:p>
            <a:pPr marL="0" indent="0">
              <a:buNone/>
            </a:pPr>
            <a:endParaRPr lang="ar-DZ"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714" y="21772"/>
            <a:ext cx="6647543" cy="6683828"/>
          </a:xfrm>
          <a:prstGeom prst="rect">
            <a:avLst/>
          </a:prstGeom>
        </p:spPr>
      </p:pic>
    </p:spTree>
    <p:extLst>
      <p:ext uri="{BB962C8B-B14F-4D97-AF65-F5344CB8AC3E}">
        <p14:creationId xmlns:p14="http://schemas.microsoft.com/office/powerpoint/2010/main" val="707494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948" y="196403"/>
            <a:ext cx="10018713" cy="1696791"/>
          </a:xfrm>
        </p:spPr>
        <p:txBody>
          <a:bodyPr/>
          <a:lstStyle/>
          <a:p>
            <a:pPr marR="0" rtl="1"/>
            <a:r>
              <a:rPr lang="ar-SA" b="0" i="0" u="none" strike="noStrike" baseline="0" dirty="0" smtClean="0">
                <a:latin typeface="Times New Roman" panose="02020603050405020304" pitchFamily="18" charset="0"/>
                <a:cs typeface="Times New Roman" panose="02020603050405020304" pitchFamily="18" charset="0"/>
              </a:rPr>
              <a:t>مشروع إنجاز برج طاقوي عالمي</a:t>
            </a:r>
            <a:r>
              <a:rPr lang="en-US" b="0" i="0" u="none" strike="noStrike" baseline="0" dirty="0" smtClean="0">
                <a:latin typeface="Times New Roman" panose="02020603050405020304" pitchFamily="18" charset="0"/>
                <a:cs typeface="Times New Roman" panose="02020603050405020304" pitchFamily="18" charset="0"/>
              </a:rPr>
              <a:t>.</a:t>
            </a:r>
            <a:endParaRPr lang="ar-DZ" b="0" i="0" u="none" strike="noStrike" baseline="0" dirty="0" smtClean="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1664614" y="2318197"/>
            <a:ext cx="10018713" cy="3769218"/>
          </a:xfrm>
        </p:spPr>
        <p:txBody>
          <a:bodyPr>
            <a:normAutofit lnSpcReduction="10000"/>
          </a:bodyPr>
          <a:lstStyle/>
          <a:p>
            <a:pPr marL="0" marR="0" lvl="0" indent="0" rtl="1">
              <a:buNone/>
            </a:pPr>
            <a:r>
              <a:rPr lang="ar-DZ" b="0" i="0" u="none" strike="noStrike" baseline="0" dirty="0" smtClean="0">
                <a:latin typeface="Times New Roman" panose="02020603050405020304" pitchFamily="18" charset="0"/>
                <a:cs typeface="Times New Roman" panose="02020603050405020304" pitchFamily="18" charset="0"/>
              </a:rPr>
              <a:t>المشروع الجزائري-الألماني لتوليد الطاقة الشمسية في جامعة "سعد دحلب" بالبليدة هو مشروع طموح وفريد من نوعه على المستوى القاري، والثاني في العالم من حيث الحجم. </a:t>
            </a:r>
          </a:p>
          <a:p>
            <a:pPr marL="0" marR="0" lvl="0" indent="0" rtl="1">
              <a:buNone/>
            </a:pPr>
            <a:r>
              <a:rPr lang="ar-DZ" b="0" i="0" u="none" strike="noStrike" baseline="0" dirty="0" smtClean="0">
                <a:latin typeface="Times New Roman" panose="02020603050405020304" pitchFamily="18" charset="0"/>
              </a:rPr>
              <a:t>1. </a:t>
            </a:r>
            <a:r>
              <a:rPr lang="ar-DZ" b="0" i="0" u="none" strike="noStrike" baseline="0" dirty="0" smtClean="0">
                <a:latin typeface="Times New Roman" panose="02020603050405020304" pitchFamily="18" charset="0"/>
                <a:cs typeface="Times New Roman" panose="02020603050405020304" pitchFamily="18" charset="0"/>
              </a:rPr>
              <a:t>الشراكة والتعاون: يتم تنفيذ المشروع بالتعاون بين المديرية العامة للبحث العلمي والتطور التكنولوجي الجزائرية ومعهد الطاقة الشمسية "جوليخ" الألماني، المتخصص في تصميم ومتابعة الأبراج المولدة للطاقة الشمسية.</a:t>
            </a:r>
          </a:p>
          <a:p>
            <a:pPr marL="0" marR="0" lvl="0" indent="0" rtl="1">
              <a:buNone/>
            </a:pPr>
            <a:r>
              <a:rPr lang="ar-DZ" b="0" i="0" u="none" strike="noStrike" baseline="0" dirty="0" smtClean="0">
                <a:latin typeface="Times New Roman" panose="02020603050405020304" pitchFamily="18" charset="0"/>
              </a:rPr>
              <a:t>2. </a:t>
            </a:r>
            <a:r>
              <a:rPr lang="ar-DZ" b="0" i="0" u="none" strike="noStrike" baseline="0" dirty="0" smtClean="0">
                <a:latin typeface="Times New Roman" panose="02020603050405020304" pitchFamily="18" charset="0"/>
                <a:cs typeface="Times New Roman" panose="02020603050405020304" pitchFamily="18" charset="0"/>
              </a:rPr>
              <a:t>تمويل المشروع: تقدر تكلفة دراسة إنجاز المشروع بـ 400 مليون دينار جزائري، يمول الجانب الألماني 30% منها. الكلفة الإجمالية للمشروع تقدر بـ 20 مليون أورو.</a:t>
            </a:r>
          </a:p>
          <a:p>
            <a:pPr marL="0" marR="0" lvl="0" indent="0" rtl="1">
              <a:buNone/>
            </a:pPr>
            <a:r>
              <a:rPr lang="ar-DZ" b="0" i="0" u="none" strike="noStrike" baseline="0" dirty="0" smtClean="0">
                <a:latin typeface="Times New Roman" panose="02020603050405020304" pitchFamily="18" charset="0"/>
              </a:rPr>
              <a:t>3. </a:t>
            </a:r>
            <a:r>
              <a:rPr lang="ar-DZ" b="0" i="0" u="none" strike="noStrike" baseline="0" dirty="0" smtClean="0">
                <a:latin typeface="Times New Roman" panose="02020603050405020304" pitchFamily="18" charset="0"/>
                <a:cs typeface="Times New Roman" panose="02020603050405020304" pitchFamily="18" charset="0"/>
              </a:rPr>
              <a:t>حجم البرج: سيكون برج توليد الطاقة الشمسية بالبليدة أكبر بخمس مرات من المنشأة النموذجية لمعهد "جوليخ"، ويعد فريداً من نوعه في إفريقيا.</a:t>
            </a:r>
          </a:p>
          <a:p>
            <a:pPr marL="0" marR="0" lvl="0" indent="0" rtl="1">
              <a:buNone/>
            </a:pPr>
            <a:endParaRPr lang="ar-DZ" b="0" i="0" u="none" strike="noStrike" baseline="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4329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06172" y="464457"/>
            <a:ext cx="9681028" cy="6284686"/>
          </a:xfrm>
        </p:spPr>
        <p:txBody>
          <a:bodyPr>
            <a:normAutofit/>
          </a:bodyPr>
          <a:lstStyle/>
          <a:p>
            <a:r>
              <a:rPr lang="ar-DZ" dirty="0" smtClean="0"/>
              <a:t>4. استخدام التكنولوجيا المتقدمة: سيجمع البرج بين استعمال الطاقة الشمسية والغاز الطبيعي، مما يسمح له بتطوير أساليب إضافية مثل إنتاج الحرارة الصناعية، التبريد بالطاقة الشمسية، معالجة الماء، وتحلية مياه البحر.</a:t>
            </a:r>
          </a:p>
          <a:p>
            <a:r>
              <a:rPr lang="ar-DZ" dirty="0" smtClean="0"/>
              <a:t>5. أهداف المشروع: يهدف إلى توفير الكهرباء المتولدة عن الطاقة الشمسية، تطوير البحث العلمي، توفير فرص عمل، وتكوين الكفاءات، ونقل التكنولوجيا. كما يهدف إلى تقليص تكلفة الكهرباء وتوفير مخزون طاقوي هام يغطي احتياجات البلاد في مجال الكهرباء.</a:t>
            </a:r>
          </a:p>
          <a:p>
            <a:r>
              <a:rPr lang="ar-DZ" dirty="0" smtClean="0"/>
              <a:t>6. الفوائد التكنولوجية: استخدام سوائل ووسائل نظيفة مثل الهواء وبخار الماء، مما يعزز فوائد المشروع في المجال التكنولوجي.</a:t>
            </a:r>
          </a:p>
          <a:p>
            <a:endParaRPr lang="ar-DZ" dirty="0"/>
          </a:p>
        </p:txBody>
      </p:sp>
    </p:spTree>
    <p:extLst>
      <p:ext uri="{BB962C8B-B14F-4D97-AF65-F5344CB8AC3E}">
        <p14:creationId xmlns:p14="http://schemas.microsoft.com/office/powerpoint/2010/main" val="20562277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389586"/>
            <a:ext cx="10018713" cy="1168758"/>
          </a:xfrm>
        </p:spPr>
        <p:txBody>
          <a:bodyPr/>
          <a:lstStyle/>
          <a:p>
            <a:pPr marR="0" rtl="1"/>
            <a:r>
              <a:rPr lang="ar-DZ" b="0" i="0" u="none" strike="noStrike" baseline="0" dirty="0" smtClean="0">
                <a:latin typeface="Times New Roman" panose="02020603050405020304" pitchFamily="18" charset="0"/>
                <a:cs typeface="Times New Roman" panose="02020603050405020304" pitchFamily="18" charset="0"/>
              </a:rPr>
              <a:t>الخاتمة:</a:t>
            </a:r>
          </a:p>
        </p:txBody>
      </p:sp>
      <p:sp>
        <p:nvSpPr>
          <p:cNvPr id="3" name="Text Placeholder 2"/>
          <p:cNvSpPr>
            <a:spLocks noGrp="1"/>
          </p:cNvSpPr>
          <p:nvPr>
            <p:ph type="body" idx="1"/>
          </p:nvPr>
        </p:nvSpPr>
        <p:spPr>
          <a:xfrm>
            <a:off x="1484310" y="1828801"/>
            <a:ext cx="10018713" cy="3962400"/>
          </a:xfrm>
        </p:spPr>
        <p:txBody>
          <a:bodyPr>
            <a:normAutofit fontScale="92500" lnSpcReduction="20000"/>
          </a:bodyPr>
          <a:lstStyle/>
          <a:p>
            <a:pPr marL="0" marR="0" lvl="0" indent="0" algn="ctr" rtl="1">
              <a:buNone/>
            </a:pPr>
            <a:r>
              <a:rPr lang="ar-DZ" sz="2400" b="0" i="0" u="none" strike="noStrike" baseline="0" dirty="0" smtClean="0">
                <a:latin typeface="Times New Roman" panose="02020603050405020304" pitchFamily="18" charset="0"/>
                <a:cs typeface="Times New Roman" panose="02020603050405020304" pitchFamily="18" charset="0"/>
              </a:rPr>
              <a:t>في الختام، يمكن القول أن الاقتصاد الصناعي في الجزائر شهد تطورات كبيرة ومتنوعة على مر السنوات، بفضل السياسات الاستراتيجية والشراكات الأجنبية التي ساهمت في تعزيز القدرة الإنتاجية والتنافسية للبلاد. الشراكات الأجنبية كانت حاسمة في نقل التكنولوجيا المتقدمة واكتساب الخبرات الجديدة، مما جعل الشركات الجزائرية، وخاصة سوناطراك، أكثر أداءً وكفاءة على المستوى العالمي.</a:t>
            </a:r>
          </a:p>
          <a:p>
            <a:pPr marL="0" marR="0" lvl="0" indent="0" algn="ctr" rtl="1">
              <a:buNone/>
            </a:pPr>
            <a:r>
              <a:rPr lang="ar-DZ" sz="2400" b="0" i="0" u="none" strike="noStrike" baseline="0" dirty="0" smtClean="0">
                <a:latin typeface="Times New Roman" panose="02020603050405020304" pitchFamily="18" charset="0"/>
                <a:cs typeface="Times New Roman" panose="02020603050405020304" pitchFamily="18" charset="0"/>
              </a:rPr>
              <a:t>كما أن الجهود المستمرة لتطوير قطاع الغاز والصناعات البتروكيماوية تعكس التزام الجزائر بتنويع اقتصادها واستغلال مواردها الطبيعية بشكل مستدام. المشاريع الطموحة مثل "ديزرتيك" و"صحراء سولار بريدير" تسلط الضوء على الرؤية المستقبلية للبلاد في مجال الطاقة المتجددة، مؤكدة على مكانتها كمركز للطاقة النظيفة في المنطقة.</a:t>
            </a:r>
          </a:p>
          <a:p>
            <a:pPr marL="0" marR="0" lvl="0" indent="0" algn="ctr" rtl="1">
              <a:buNone/>
            </a:pPr>
            <a:r>
              <a:rPr lang="ar-DZ" sz="2400" b="0" i="0" u="none" strike="noStrike" baseline="0" dirty="0" smtClean="0">
                <a:latin typeface="Times New Roman" panose="02020603050405020304" pitchFamily="18" charset="0"/>
                <a:cs typeface="Times New Roman" panose="02020603050405020304" pitchFamily="18" charset="0"/>
              </a:rPr>
              <a:t>بفضل هذه السياسات والمشاريع، يتوقع أن يستمر الاقتصاد الصناعي في الجزائر في تحقيق نمو مستدام وتطور تقني، مما سيساهم في تعزيز التنمية الاقتصادية الشاملة وخلق فرص عمل جديدة، وتحقيق الرفاهية للشعب الجزائري. تبقى التحديات قائمة، إلا أن التعاون المستمر بين القطاعين العام والخاص، والدعم الدولي، سيعزز من تحقيق الأهداف الطموحة للجزائر في هذا المجال الحيوي.</a:t>
            </a:r>
          </a:p>
          <a:p>
            <a:pPr marL="0" marR="0" lvl="0" indent="0" algn="ctr" rtl="1">
              <a:buNone/>
            </a:pPr>
            <a:endParaRPr lang="ar-DZ" sz="2400" b="0" i="0" u="none" strike="noStrike" baseline="0" dirty="0" smtClean="0">
              <a:solidFill>
                <a:srgbClr val="2E74B5"/>
              </a:solidFill>
              <a:latin typeface="Times New Roman" panose="02020603050405020304" pitchFamily="18" charset="0"/>
            </a:endParaRPr>
          </a:p>
        </p:txBody>
      </p:sp>
    </p:spTree>
    <p:extLst>
      <p:ext uri="{BB962C8B-B14F-4D97-AF65-F5344CB8AC3E}">
        <p14:creationId xmlns:p14="http://schemas.microsoft.com/office/powerpoint/2010/main" val="19387998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71286"/>
            <a:ext cx="10018713" cy="1752599"/>
          </a:xfrm>
        </p:spPr>
        <p:txBody>
          <a:bodyPr/>
          <a:lstStyle/>
          <a:p>
            <a:pPr marR="0" rtl="1"/>
            <a:r>
              <a:rPr lang="ar-SA" b="0" i="0" u="none" strike="noStrike" baseline="0" dirty="0" smtClean="0">
                <a:latin typeface="Times New Roman" panose="02020603050405020304" pitchFamily="18" charset="0"/>
                <a:cs typeface="Times New Roman" panose="02020603050405020304" pitchFamily="18" charset="0"/>
              </a:rPr>
              <a:t>مقدمــة:</a:t>
            </a:r>
          </a:p>
        </p:txBody>
      </p:sp>
      <p:sp>
        <p:nvSpPr>
          <p:cNvPr id="3" name="Text Placeholder 2"/>
          <p:cNvSpPr>
            <a:spLocks noGrp="1"/>
          </p:cNvSpPr>
          <p:nvPr>
            <p:ph type="body" idx="1"/>
          </p:nvPr>
        </p:nvSpPr>
        <p:spPr>
          <a:xfrm>
            <a:off x="1484310" y="2666999"/>
            <a:ext cx="10018713" cy="3124201"/>
          </a:xfrm>
        </p:spPr>
        <p:txBody>
          <a:bodyPr>
            <a:normAutofit fontScale="85000" lnSpcReduction="20000"/>
          </a:bodyPr>
          <a:lstStyle/>
          <a:p>
            <a:pPr marL="0" marR="0" lvl="0" indent="0" algn="ctr" rtl="1">
              <a:buNone/>
            </a:pPr>
            <a:r>
              <a:rPr lang="ar-SA" b="0" i="0" u="none" strike="noStrike" baseline="0" dirty="0" smtClean="0">
                <a:latin typeface="Times New Roman" panose="02020603050405020304" pitchFamily="18" charset="0"/>
                <a:cs typeface="Times New Roman" panose="02020603050405020304" pitchFamily="18" charset="0"/>
              </a:rPr>
              <a:t>تعتبر الجزائر من البلدان التي سعت جاهدة لتطوير القطاع الصناعي </a:t>
            </a:r>
          </a:p>
          <a:p>
            <a:pPr marL="0" marR="0" lvl="0" indent="0" algn="ctr" rtl="1">
              <a:buNone/>
            </a:pPr>
            <a:r>
              <a:rPr lang="ar-SA" b="0" i="0" u="none" strike="noStrike" baseline="0" dirty="0" smtClean="0">
                <a:latin typeface="Times New Roman" panose="02020603050405020304" pitchFamily="18" charset="0"/>
                <a:cs typeface="Times New Roman" panose="02020603050405020304" pitchFamily="18" charset="0"/>
              </a:rPr>
              <a:t>خاصة في ظل الظروف الراهنة الصعبة التي يعيشها االقتصاد الجزائري كنتيجة</a:t>
            </a:r>
          </a:p>
          <a:p>
            <a:pPr marL="0" marR="0" lvl="0" indent="0" algn="ctr" rtl="1">
              <a:buNone/>
            </a:pPr>
            <a:r>
              <a:rPr lang="ar-SA" b="0" i="0" u="none" strike="noStrike" baseline="0" dirty="0" smtClean="0">
                <a:latin typeface="Times New Roman" panose="02020603050405020304" pitchFamily="18" charset="0"/>
                <a:cs typeface="Times New Roman" panose="02020603050405020304" pitchFamily="18" charset="0"/>
              </a:rPr>
              <a:t>المؤسسات الجزائرية ب انخفاض أسعار البترول، حيث مرت جل العديد من </a:t>
            </a:r>
          </a:p>
          <a:p>
            <a:pPr marL="0" marR="0" lvl="0" indent="0" algn="ctr" rtl="1">
              <a:buNone/>
            </a:pPr>
            <a:r>
              <a:rPr lang="ar-SA" b="0" i="0" u="none" strike="noStrike" baseline="0" dirty="0" smtClean="0">
                <a:latin typeface="Times New Roman" panose="02020603050405020304" pitchFamily="18" charset="0"/>
                <a:cs typeface="Times New Roman" panose="02020603050405020304" pitchFamily="18" charset="0"/>
              </a:rPr>
              <a:t>الاصالحات و التجارب، كما طبقت العديد من الاستراتيجيات التي تعمل ضمنها </a:t>
            </a:r>
          </a:p>
          <a:p>
            <a:pPr marL="0" marR="0" lvl="0" indent="0" algn="ctr" rtl="1">
              <a:buNone/>
            </a:pPr>
            <a:r>
              <a:rPr lang="ar-SA" b="0" i="0" u="none" strike="noStrike" baseline="0" dirty="0" smtClean="0">
                <a:latin typeface="Times New Roman" panose="02020603050405020304" pitchFamily="18" charset="0"/>
                <a:cs typeface="Times New Roman" panose="02020603050405020304" pitchFamily="18" charset="0"/>
              </a:rPr>
              <a:t>هذه المؤسسات ،و هذا بهدف تغيير بيئة المؤسسة و محيطها بما يناسب الساحة </a:t>
            </a:r>
          </a:p>
          <a:p>
            <a:pPr marL="0" marR="0" lvl="0" indent="0" algn="ctr" rtl="1">
              <a:buNone/>
            </a:pPr>
            <a:r>
              <a:rPr lang="ar-SA" b="0" i="0" u="none" strike="noStrike" baseline="0" dirty="0" smtClean="0">
                <a:latin typeface="Times New Roman" panose="02020603050405020304" pitchFamily="18" charset="0"/>
                <a:cs typeface="Times New Roman" panose="02020603050405020304" pitchFamily="18" charset="0"/>
              </a:rPr>
              <a:t>الدولية و منافستها. وفي هذا السياق تجدر الاشارة إلى أن القطاع الصناعي في </a:t>
            </a:r>
          </a:p>
          <a:p>
            <a:pPr marL="0" marR="0" lvl="0" indent="0" algn="ctr" rtl="1">
              <a:buNone/>
            </a:pPr>
            <a:r>
              <a:rPr lang="ar-SA" b="0" i="0" u="none" strike="noStrike" baseline="0" dirty="0" smtClean="0">
                <a:latin typeface="Times New Roman" panose="02020603050405020304" pitchFamily="18" charset="0"/>
                <a:cs typeface="Times New Roman" panose="02020603050405020304" pitchFamily="18" charset="0"/>
              </a:rPr>
              <a:t>الجزائر شهد تغير نمط ومنهج الاستراتيجية الصناعية الجديدة، خاصة بعد انهيار </a:t>
            </a:r>
          </a:p>
          <a:p>
            <a:pPr marL="0" marR="0" lvl="0" indent="0" algn="ctr" rtl="1">
              <a:buNone/>
            </a:pPr>
            <a:r>
              <a:rPr lang="ar-SA" b="0" i="0" u="none" strike="noStrike" baseline="0" dirty="0" smtClean="0">
                <a:latin typeface="Times New Roman" panose="02020603050405020304" pitchFamily="18" charset="0"/>
                <a:cs typeface="Times New Roman" panose="02020603050405020304" pitchFamily="18" charset="0"/>
              </a:rPr>
              <a:t>أسعار البترول</a:t>
            </a:r>
          </a:p>
        </p:txBody>
      </p:sp>
    </p:spTree>
    <p:extLst>
      <p:ext uri="{BB962C8B-B14F-4D97-AF65-F5344CB8AC3E}">
        <p14:creationId xmlns:p14="http://schemas.microsoft.com/office/powerpoint/2010/main" val="1315145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9000"/>
            <a:lum/>
          </a:blip>
          <a:srcRect/>
          <a:stretch>
            <a:fillRect t="-15000" b="-1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84311" y="661182"/>
            <a:ext cx="10037129" cy="1777217"/>
          </a:xfrm>
        </p:spPr>
        <p:txBody>
          <a:bodyPr/>
          <a:lstStyle/>
          <a:p>
            <a:pPr marR="0" rtl="1"/>
            <a:r>
              <a:rPr lang="ar-SA" b="0" i="0" u="none" strike="noStrike" baseline="0" dirty="0" smtClean="0">
                <a:latin typeface="Times New Roman" panose="02020603050405020304" pitchFamily="18" charset="0"/>
                <a:cs typeface="Times New Roman" panose="02020603050405020304" pitchFamily="18" charset="0"/>
              </a:rPr>
              <a:t>نماذج في قطاع المحروقات</a:t>
            </a:r>
          </a:p>
        </p:txBody>
      </p:sp>
    </p:spTree>
    <p:extLst>
      <p:ext uri="{BB962C8B-B14F-4D97-AF65-F5344CB8AC3E}">
        <p14:creationId xmlns:p14="http://schemas.microsoft.com/office/powerpoint/2010/main" val="3632582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0"/>
            <a:ext cx="10069060" cy="1132114"/>
          </a:xfrm>
        </p:spPr>
        <p:txBody>
          <a:bodyPr/>
          <a:lstStyle/>
          <a:p>
            <a:pPr marR="0" rtl="1"/>
            <a:r>
              <a:rPr lang="ar-SA" b="0" i="0" u="none" strike="noStrike" baseline="0" dirty="0" smtClean="0">
                <a:latin typeface="Times New Roman" panose="02020603050405020304" pitchFamily="18" charset="0"/>
                <a:cs typeface="Times New Roman" panose="02020603050405020304" pitchFamily="18" charset="0"/>
              </a:rPr>
              <a:t>عقود الشراكة األجنبية بعد صدور قانون91-21 .</a:t>
            </a:r>
          </a:p>
        </p:txBody>
      </p:sp>
      <p:sp>
        <p:nvSpPr>
          <p:cNvPr id="3" name="Text Placeholder 2"/>
          <p:cNvSpPr>
            <a:spLocks noGrp="1"/>
          </p:cNvSpPr>
          <p:nvPr>
            <p:ph type="body" idx="1"/>
          </p:nvPr>
        </p:nvSpPr>
        <p:spPr>
          <a:xfrm>
            <a:off x="6110514" y="1132114"/>
            <a:ext cx="5428343" cy="5617029"/>
          </a:xfrm>
        </p:spPr>
        <p:txBody>
          <a:bodyPr>
            <a:normAutofit fontScale="92500" lnSpcReduction="20000"/>
          </a:bodyPr>
          <a:lstStyle/>
          <a:p>
            <a:pPr marR="0" lvl="0" rtl="1"/>
            <a:r>
              <a:rPr lang="ar-SA" b="0" i="0" u="none" strike="noStrike" baseline="0" dirty="0" smtClean="0">
                <a:latin typeface="Times New Roman" panose="02020603050405020304" pitchFamily="18" charset="0"/>
                <a:cs typeface="Times New Roman" panose="02020603050405020304" pitchFamily="18" charset="0"/>
              </a:rPr>
              <a:t>تأثير قانون 91-21 على الشراكات الأجنبية في قطاع المحروقات في الجزائر والذي تم إصداره لتعزيز الشراكة مع الشركات الأجنبية، وزيادة جهود البحث والتنقيب، وتحفيز الاستثمارات. ومن بين النقاط البارزة في هذا القانون:</a:t>
            </a:r>
          </a:p>
          <a:p>
            <a:pPr marR="0" lvl="0" rtl="1"/>
            <a:r>
              <a:rPr lang="ar-SA" b="0" i="0" u="none" strike="noStrike" baseline="0" dirty="0" smtClean="0">
                <a:latin typeface="Times New Roman" panose="02020603050405020304" pitchFamily="18" charset="0"/>
                <a:cs typeface="Times New Roman" panose="02020603050405020304" pitchFamily="18" charset="0"/>
              </a:rPr>
              <a:t>الشراكة عن طريق المساهمة: يتيح للشريك الأجنبي الحق في اكتساب جزء من الإنتاج ومناصفة التكاليف والحقوق الضريبية.</a:t>
            </a:r>
          </a:p>
          <a:p>
            <a:pPr marR="0" lvl="0" rtl="1"/>
            <a:r>
              <a:rPr lang="ar-SA" b="0" i="0" u="none" strike="noStrike" baseline="0" dirty="0" smtClean="0">
                <a:latin typeface="Times New Roman" panose="02020603050405020304" pitchFamily="18" charset="0"/>
                <a:cs typeface="Times New Roman" panose="02020603050405020304" pitchFamily="18" charset="0"/>
              </a:rPr>
              <a:t>فائض الإنتاج: يمكن للشريك الأجنبي بيع زيادات الإنتاج المحققة مسبقاً.</a:t>
            </a:r>
          </a:p>
          <a:p>
            <a:pPr marR="0" lvl="0" rtl="1"/>
            <a:r>
              <a:rPr lang="ar-SA" b="0" i="0" u="none" strike="noStrike" baseline="0" dirty="0" smtClean="0">
                <a:latin typeface="Times New Roman" panose="02020603050405020304" pitchFamily="18" charset="0"/>
                <a:cs typeface="Times New Roman" panose="02020603050405020304" pitchFamily="18" charset="0"/>
              </a:rPr>
              <a:t>اتفاقية اقتسام الإنتاج: يتيح للشريك الأجنبي الحصول على جزء من الإنتاج الصافي من الضرائب.</a:t>
            </a:r>
          </a:p>
          <a:p>
            <a:pPr marR="0" lvl="0" rtl="1"/>
            <a:r>
              <a:rPr lang="ar-SA" b="0" i="0" u="none" strike="noStrike" baseline="0" dirty="0" smtClean="0">
                <a:latin typeface="Times New Roman" panose="02020603050405020304" pitchFamily="18" charset="0"/>
                <a:cs typeface="Times New Roman" panose="02020603050405020304" pitchFamily="18" charset="0"/>
              </a:rPr>
              <a:t>الهدف من هذا القانون هو جعل القطاع أكثر جذباً للاستثمارات الأجنبية، وضمان استفادة الشركات الوطنية مثل سوناطراك من الخبرات والتكنولوجيا الحديثة، مما يساعد على تطوير واستغلال الاحتياطات النفطية وزيادة المخزون.</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629" y="1132114"/>
            <a:ext cx="5849257" cy="5399315"/>
          </a:xfrm>
          <a:prstGeom prst="rect">
            <a:avLst/>
          </a:prstGeom>
        </p:spPr>
      </p:pic>
    </p:spTree>
    <p:extLst>
      <p:ext uri="{BB962C8B-B14F-4D97-AF65-F5344CB8AC3E}">
        <p14:creationId xmlns:p14="http://schemas.microsoft.com/office/powerpoint/2010/main" val="397401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5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84312" y="675250"/>
            <a:ext cx="9994926" cy="1763150"/>
          </a:xfrm>
        </p:spPr>
        <p:txBody>
          <a:bodyPr/>
          <a:lstStyle/>
          <a:p>
            <a:pPr marR="0" rtl="1"/>
            <a:r>
              <a:rPr lang="ar-SA" b="0" i="0" u="none" strike="noStrike" baseline="0" dirty="0" smtClean="0">
                <a:latin typeface="Times New Roman" panose="02020603050405020304" pitchFamily="18" charset="0"/>
                <a:cs typeface="Times New Roman" panose="02020603050405020304" pitchFamily="18" charset="0"/>
              </a:rPr>
              <a:t>مساهمة الشراكة األجنبية في قطاع المحروقات في تنمية سوناطراك</a:t>
            </a:r>
          </a:p>
        </p:txBody>
      </p:sp>
    </p:spTree>
    <p:extLst>
      <p:ext uri="{BB962C8B-B14F-4D97-AF65-F5344CB8AC3E}">
        <p14:creationId xmlns:p14="http://schemas.microsoft.com/office/powerpoint/2010/main" val="415410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6000"/>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84311" y="1"/>
            <a:ext cx="10018713" cy="886264"/>
          </a:xfrm>
        </p:spPr>
        <p:txBody>
          <a:bodyPr/>
          <a:lstStyle/>
          <a:p>
            <a:pPr marR="0" rtl="1"/>
            <a:r>
              <a:rPr lang="ar-SA" b="0" i="0" u="none" strike="noStrike" baseline="0" dirty="0" smtClean="0">
                <a:latin typeface="Times New Roman" panose="02020603050405020304" pitchFamily="18" charset="0"/>
              </a:rPr>
              <a:t>1</a:t>
            </a:r>
            <a:r>
              <a:rPr lang="ar-SA" b="0" i="0" u="none" strike="noStrike" baseline="0" dirty="0" smtClean="0">
                <a:latin typeface="Times New Roman" panose="02020603050405020304" pitchFamily="18" charset="0"/>
                <a:cs typeface="Times New Roman" panose="02020603050405020304" pitchFamily="18" charset="0"/>
              </a:rPr>
              <a:t>الآثار االستراتيجية:</a:t>
            </a:r>
          </a:p>
        </p:txBody>
      </p:sp>
      <p:sp>
        <p:nvSpPr>
          <p:cNvPr id="3" name="Text Placeholder 2"/>
          <p:cNvSpPr>
            <a:spLocks noGrp="1"/>
          </p:cNvSpPr>
          <p:nvPr>
            <p:ph type="body" idx="1"/>
          </p:nvPr>
        </p:nvSpPr>
        <p:spPr>
          <a:xfrm>
            <a:off x="1484309" y="886264"/>
            <a:ext cx="10543567" cy="5781821"/>
          </a:xfrm>
        </p:spPr>
        <p:txBody>
          <a:bodyPr>
            <a:normAutofit fontScale="85000" lnSpcReduction="20000"/>
          </a:bodyPr>
          <a:lstStyle/>
          <a:p>
            <a:pPr marL="0" marR="0" lvl="0" indent="0" algn="ctr" rtl="1">
              <a:buNone/>
            </a:pPr>
            <a:r>
              <a:rPr lang="ar-SA" b="1" i="0" u="none" strike="noStrike" baseline="0" dirty="0" smtClean="0">
                <a:latin typeface="Times New Roman" panose="02020603050405020304" pitchFamily="18" charset="0"/>
                <a:cs typeface="Times New Roman" panose="02020603050405020304" pitchFamily="18" charset="0"/>
              </a:rPr>
              <a:t>* تغيير سوناطراك لقانونها األساسي: </a:t>
            </a:r>
            <a:r>
              <a:rPr lang="ar-SA" b="0" i="0" u="none" strike="noStrike" baseline="0" dirty="0" smtClean="0">
                <a:latin typeface="Times New Roman" panose="02020603050405020304" pitchFamily="18" charset="0"/>
                <a:cs typeface="Times New Roman" panose="02020603050405020304" pitchFamily="18" charset="0"/>
              </a:rPr>
              <a:t>تحت التحفيز والتأثير الغير المباشر للشراكة، فإنه نتج تفرقة الوظيفة </a:t>
            </a:r>
          </a:p>
          <a:p>
            <a:pPr marL="0" marR="0" lvl="0" indent="0" algn="ctr" rtl="1">
              <a:buNone/>
            </a:pPr>
            <a:r>
              <a:rPr lang="ar-SA" b="0" i="0" u="none" strike="noStrike" baseline="0" dirty="0" smtClean="0">
                <a:latin typeface="Times New Roman" panose="02020603050405020304" pitchFamily="18" charset="0"/>
                <a:cs typeface="Times New Roman" panose="02020603050405020304" pitchFamily="18" charset="0"/>
              </a:rPr>
              <a:t>المزدوجة لسوناطراك، باعتبارها شركة بترولية، وحريصة على موارد الدولة، مع إعطاء أهمية كبيرة للربح </a:t>
            </a:r>
          </a:p>
          <a:p>
            <a:pPr marL="0" marR="0" lvl="0" indent="0" algn="ctr" rtl="1">
              <a:buNone/>
            </a:pPr>
            <a:r>
              <a:rPr lang="ar-SA" b="0" i="0" u="none" strike="noStrike" baseline="0" dirty="0" smtClean="0">
                <a:latin typeface="Times New Roman" panose="02020603050405020304" pitchFamily="18" charset="0"/>
                <a:cs typeface="Times New Roman" panose="02020603050405020304" pitchFamily="18" charset="0"/>
              </a:rPr>
              <a:t>التجاري للشركة، وهذا بتحر يرها من بعض القيود، مما سمح لها بأن تصبح شريك ديناميكي.</a:t>
            </a:r>
          </a:p>
          <a:p>
            <a:pPr marL="0" marR="0" lvl="0" indent="0" algn="ctr" rtl="1">
              <a:buNone/>
            </a:pPr>
            <a:r>
              <a:rPr lang="ar-SA" b="1" i="0" u="none" strike="noStrike" baseline="0" dirty="0" smtClean="0">
                <a:latin typeface="Times New Roman" panose="02020603050405020304" pitchFamily="18" charset="0"/>
                <a:cs typeface="Times New Roman" panose="02020603050405020304" pitchFamily="18" charset="0"/>
              </a:rPr>
              <a:t>* تقوية العائد البترولي لسوناطراك وتقييم إمكانياتها وثرواتها البترولية والغازية:</a:t>
            </a:r>
            <a:r>
              <a:rPr lang="ar-SA" b="0" i="0" u="none" strike="noStrike" baseline="0" dirty="0" smtClean="0">
                <a:latin typeface="Times New Roman" panose="02020603050405020304" pitchFamily="18" charset="0"/>
                <a:cs typeface="Times New Roman" panose="02020603050405020304" pitchFamily="18" charset="0"/>
              </a:rPr>
              <a:t> </a:t>
            </a:r>
            <a:r>
              <a:rPr lang="ar-SA" b="1" i="0" u="none" strike="noStrike" baseline="0" dirty="0" smtClean="0">
                <a:latin typeface="Times New Roman" panose="02020603050405020304" pitchFamily="18" charset="0"/>
                <a:cs typeface="Times New Roman" panose="02020603050405020304" pitchFamily="18" charset="0"/>
              </a:rPr>
              <a:t>عدد الاكتشافات: تم تحقيق حوالي 420 اكتشاف مهم منذ عام 1983، مما جعل الجزائر وسوناطراك من بين أكبر المكتشفين للبترول.</a:t>
            </a:r>
          </a:p>
          <a:p>
            <a:pPr marL="0" marR="0" lvl="0" indent="0" algn="ctr" rtl="1">
              <a:buNone/>
            </a:pPr>
            <a:r>
              <a:rPr lang="ar-SA" b="1" i="0" u="none" strike="noStrike" baseline="0" dirty="0" smtClean="0">
                <a:latin typeface="Times New Roman" panose="02020603050405020304" pitchFamily="18" charset="0"/>
                <a:cs typeface="Times New Roman" panose="02020603050405020304" pitchFamily="18" charset="0"/>
              </a:rPr>
              <a:t>إعادة تكوين الاحتياطات: تم تعويض كميات البترول المنتجة والمستهلكة بإعادة تكوين احتياطات المحروقات التي تقدر بـ 9 مليار طن منذ عام 1983.</a:t>
            </a:r>
          </a:p>
          <a:p>
            <a:pPr marL="0" marR="0" lvl="0" indent="0" algn="ctr" rtl="1">
              <a:buNone/>
            </a:pPr>
            <a:r>
              <a:rPr lang="ar-SA" b="1" i="0" u="none" strike="noStrike" baseline="0" dirty="0" smtClean="0">
                <a:latin typeface="Times New Roman" panose="02020603050405020304" pitchFamily="18" charset="0"/>
                <a:cs typeface="Times New Roman" panose="02020603050405020304" pitchFamily="18" charset="0"/>
              </a:rPr>
              <a:t>جلب رأس المال الأجنبي: عبر الاستثمارات المكثفة في مشاريع تقييم المحروقات الجزائرية، حيث سوناطراك تولت تغطية كامل الاستثمارات البترولية منذ عام 1990.</a:t>
            </a:r>
          </a:p>
          <a:p>
            <a:pPr marL="0" marR="0" lvl="0" indent="0" algn="ctr" rtl="1">
              <a:buNone/>
            </a:pPr>
            <a:r>
              <a:rPr lang="ar-SA" b="1" i="0" u="none" strike="noStrike" baseline="0" dirty="0" smtClean="0">
                <a:latin typeface="Times New Roman" panose="02020603050405020304" pitchFamily="18" charset="0"/>
                <a:cs typeface="Times New Roman" panose="02020603050405020304" pitchFamily="18" charset="0"/>
              </a:rPr>
              <a:t>نسبة الاستثمارات الأجنبية: أكثر من نصف الاستثمارات في مجال التنقيب والبحث تكون في إطار الشراكة والممولة من طرف الشركاء، مع تغطية الشركاء لثلثي تكاليف استثمارات الاستكشاف.</a:t>
            </a:r>
          </a:p>
          <a:p>
            <a:pPr marL="0" marR="0" lvl="0" indent="0" algn="ctr" rtl="1">
              <a:buNone/>
            </a:pPr>
            <a:r>
              <a:rPr lang="ar-SA" b="1" i="0" u="none" strike="noStrike" baseline="0" dirty="0" smtClean="0">
                <a:latin typeface="Times New Roman" panose="02020603050405020304" pitchFamily="18" charset="0"/>
                <a:cs typeface="Times New Roman" panose="02020603050405020304" pitchFamily="18" charset="0"/>
              </a:rPr>
              <a:t>ارتفاع إنتاج المحروقات: ارتفع الإنتاج بنسبة 29% من 434 طن في عام 1996 إلى 311 مليون طن في عام 2003، حيث تقدر حصة الشركاء الأجانب في الإنتاج الكلي لسوناطراك بنسبة 39% وستصل إلى 90% في عام 2009.</a:t>
            </a:r>
          </a:p>
          <a:p>
            <a:pPr marL="0" marR="0" lvl="0" indent="0" algn="ctr" rtl="1">
              <a:buNone/>
            </a:pPr>
            <a:endParaRPr lang="ar-SA" b="1" i="0" u="none" strike="noStrike" baseline="0" dirty="0" smtClean="0">
              <a:latin typeface="Times New Roman" panose="02020603050405020304" pitchFamily="18" charset="0"/>
            </a:endParaRPr>
          </a:p>
          <a:p>
            <a:pPr marL="0" marR="0" lvl="0" indent="0" algn="ctr" rtl="1">
              <a:buNone/>
            </a:pPr>
            <a:r>
              <a:rPr lang="ar-SA" b="1" i="0" u="none" strike="noStrike" baseline="0" dirty="0" smtClean="0">
                <a:latin typeface="Times New Roman" panose="02020603050405020304" pitchFamily="18" charset="0"/>
                <a:cs typeface="Times New Roman" panose="02020603050405020304" pitchFamily="18" charset="0"/>
              </a:rPr>
              <a:t>تخفيض الأخطار: الشراكة الأجنبية سمحت لسوناطراك بتخفيض أخطار التنقيب والبحث واستغلال الحقول المكتشفة بشكل أمثل.</a:t>
            </a:r>
          </a:p>
          <a:p>
            <a:pPr marL="0" marR="0" lvl="0" indent="0" algn="ctr" rtl="1">
              <a:buNone/>
            </a:pPr>
            <a:r>
              <a:rPr lang="ar-SA" b="1" i="0" u="none" strike="noStrike" baseline="0" dirty="0" smtClean="0">
                <a:latin typeface="Times New Roman" panose="02020603050405020304" pitchFamily="18" charset="0"/>
                <a:cs typeface="Times New Roman" panose="02020603050405020304" pitchFamily="18" charset="0"/>
              </a:rPr>
              <a:t>مشاريع الغاز: تعزيز مساهمة الغاز الجزائري في تموين الأسواق الأوروبية وتهيئة سوناطراك للمشاركة في تموين الأسواق البعيدة.</a:t>
            </a:r>
          </a:p>
        </p:txBody>
      </p:sp>
    </p:spTree>
    <p:extLst>
      <p:ext uri="{BB962C8B-B14F-4D97-AF65-F5344CB8AC3E}">
        <p14:creationId xmlns:p14="http://schemas.microsoft.com/office/powerpoint/2010/main" val="1978361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636710" y="76200"/>
            <a:ext cx="10018713" cy="6781800"/>
          </a:xfrm>
        </p:spPr>
        <p:txBody>
          <a:bodyPr>
            <a:noAutofit/>
          </a:bodyPr>
          <a:lstStyle/>
          <a:p>
            <a:pPr lvl="0">
              <a:buClr>
                <a:srgbClr val="30ACEC">
                  <a:lumMod val="75000"/>
                </a:srgbClr>
              </a:buClr>
            </a:pPr>
            <a:r>
              <a:rPr lang="ar-SA" sz="1800" b="1" dirty="0">
                <a:latin typeface="Times New Roman" panose="02020603050405020304" pitchFamily="18" charset="0"/>
                <a:cs typeface="Times New Roman" panose="02020603050405020304" pitchFamily="18" charset="0"/>
              </a:rPr>
              <a:t>تدويل النشاطات: تسعى سوناطراك لتوسيع نشاطاتها في الأسواق الدولية من خلال سلسلة المحروقات.</a:t>
            </a:r>
          </a:p>
          <a:p>
            <a:pPr lvl="0">
              <a:buClr>
                <a:srgbClr val="30ACEC">
                  <a:lumMod val="75000"/>
                </a:srgbClr>
              </a:buClr>
            </a:pPr>
            <a:r>
              <a:rPr lang="ar-SA" sz="1800" b="1" dirty="0">
                <a:latin typeface="Times New Roman" panose="02020603050405020304" pitchFamily="18" charset="0"/>
                <a:cs typeface="Times New Roman" panose="02020603050405020304" pitchFamily="18" charset="0"/>
              </a:rPr>
              <a:t>تدويل نشاطات سوناطراك:</a:t>
            </a:r>
          </a:p>
          <a:p>
            <a:pPr lvl="0">
              <a:buClr>
                <a:srgbClr val="30ACEC">
                  <a:lumMod val="75000"/>
                </a:srgbClr>
              </a:buClr>
            </a:pPr>
            <a:r>
              <a:rPr lang="ar-SA" sz="1800" b="1" dirty="0">
                <a:latin typeface="Times New Roman" panose="02020603050405020304" pitchFamily="18" charset="0"/>
                <a:cs typeface="Times New Roman" panose="02020603050405020304" pitchFamily="18" charset="0"/>
              </a:rPr>
              <a:t>عقود الشراكة:</a:t>
            </a:r>
          </a:p>
          <a:p>
            <a:pPr lvl="0">
              <a:buClr>
                <a:srgbClr val="30ACEC">
                  <a:lumMod val="75000"/>
                </a:srgbClr>
              </a:buClr>
            </a:pPr>
            <a:r>
              <a:rPr lang="ar-SA" sz="1800" b="1" dirty="0">
                <a:latin typeface="Times New Roman" panose="02020603050405020304" pitchFamily="18" charset="0"/>
                <a:cs typeface="Times New Roman" panose="02020603050405020304" pitchFamily="18" charset="0"/>
              </a:rPr>
              <a:t>توقيع عقد مع خمسة شركاء لترقية مشروع غاز في </a:t>
            </a:r>
            <a:r>
              <a:rPr lang="en-US" sz="1800" b="1" dirty="0">
                <a:latin typeface="Calibri Light" panose="020F0302020204030204" pitchFamily="34" charset="0"/>
                <a:cs typeface="Times New Roman" panose="02020603050405020304" pitchFamily="18" charset="0"/>
              </a:rPr>
              <a:t>Ferrol</a:t>
            </a:r>
            <a:r>
              <a:rPr lang="ar-SA" sz="1800" b="1" dirty="0">
                <a:latin typeface="Times New Roman" panose="02020603050405020304" pitchFamily="18" charset="0"/>
                <a:cs typeface="Times New Roman" panose="02020603050405020304" pitchFamily="18" charset="0"/>
              </a:rPr>
              <a:t> بإسبانيا، مع مساهمة سوناطراك بنسبة 49٪ في منطقة </a:t>
            </a:r>
            <a:r>
              <a:rPr lang="en-US" sz="1800" b="1" dirty="0" err="1">
                <a:latin typeface="Calibri Light" panose="020F0302020204030204" pitchFamily="34" charset="0"/>
                <a:cs typeface="Times New Roman" panose="02020603050405020304" pitchFamily="18" charset="0"/>
              </a:rPr>
              <a:t>Galice</a:t>
            </a:r>
            <a:r>
              <a:rPr lang="ar-SA" sz="1800" b="1" dirty="0">
                <a:latin typeface="Times New Roman" panose="02020603050405020304" pitchFamily="18" charset="0"/>
                <a:cs typeface="Times New Roman" panose="02020603050405020304" pitchFamily="18" charset="0"/>
              </a:rPr>
              <a:t>.</a:t>
            </a:r>
          </a:p>
          <a:p>
            <a:pPr lvl="0">
              <a:buClr>
                <a:srgbClr val="30ACEC">
                  <a:lumMod val="75000"/>
                </a:srgbClr>
              </a:buClr>
            </a:pPr>
            <a:r>
              <a:rPr lang="ar-SA" sz="1800" b="1" dirty="0">
                <a:latin typeface="Times New Roman" panose="02020603050405020304" pitchFamily="18" charset="0"/>
                <a:cs typeface="Times New Roman" panose="02020603050405020304" pitchFamily="18" charset="0"/>
              </a:rPr>
              <a:t>توقيع عقد مع الشركة التركية </a:t>
            </a:r>
            <a:r>
              <a:rPr lang="en-US" sz="1800" b="1" dirty="0">
                <a:latin typeface="Calibri Light" panose="020F0302020204030204" pitchFamily="34" charset="0"/>
                <a:cs typeface="Times New Roman" panose="02020603050405020304" pitchFamily="18" charset="0"/>
              </a:rPr>
              <a:t>BOTAS</a:t>
            </a:r>
            <a:r>
              <a:rPr lang="ar-SA" sz="1800" b="1" dirty="0">
                <a:latin typeface="Times New Roman" panose="02020603050405020304" pitchFamily="18" charset="0"/>
                <a:cs typeface="Times New Roman" panose="02020603050405020304" pitchFamily="18" charset="0"/>
              </a:rPr>
              <a:t> لتسويق الغاز الطبيعي السائل الجزائري لمدة 30 سنة، وشراكة في مشاريع طاقوية في تركيا.</a:t>
            </a:r>
          </a:p>
          <a:p>
            <a:pPr lvl="0">
              <a:buClr>
                <a:srgbClr val="30ACEC">
                  <a:lumMod val="75000"/>
                </a:srgbClr>
              </a:buClr>
            </a:pPr>
            <a:r>
              <a:rPr lang="ar-SA" sz="1800" b="1" dirty="0">
                <a:latin typeface="Times New Roman" panose="02020603050405020304" pitchFamily="18" charset="0"/>
                <a:cs typeface="Times New Roman" panose="02020603050405020304" pitchFamily="18" charset="0"/>
              </a:rPr>
              <a:t>توقيع عقد مع الشركة الإسبانية </a:t>
            </a:r>
            <a:r>
              <a:rPr lang="en-US" sz="1800" b="1" dirty="0">
                <a:latin typeface="Calibri Light" panose="020F0302020204030204" pitchFamily="34" charset="0"/>
                <a:cs typeface="Times New Roman" panose="02020603050405020304" pitchFamily="18" charset="0"/>
              </a:rPr>
              <a:t>CEPSA</a:t>
            </a:r>
            <a:r>
              <a:rPr lang="ar-SA" sz="1800" b="1" dirty="0">
                <a:latin typeface="Times New Roman" panose="02020603050405020304" pitchFamily="18" charset="0"/>
                <a:cs typeface="Times New Roman" panose="02020603050405020304" pitchFamily="18" charset="0"/>
              </a:rPr>
              <a:t> لإنشاء شركة مختلطة "</a:t>
            </a:r>
            <a:r>
              <a:rPr lang="en-US" sz="1800" b="1" dirty="0">
                <a:latin typeface="Calibri Light" panose="020F0302020204030204" pitchFamily="34" charset="0"/>
                <a:cs typeface="Times New Roman" panose="02020603050405020304" pitchFamily="18" charset="0"/>
              </a:rPr>
              <a:t>MEDGAZSA</a:t>
            </a:r>
            <a:r>
              <a:rPr lang="ar-SA" sz="1800" b="1" dirty="0">
                <a:latin typeface="Times New Roman" panose="02020603050405020304" pitchFamily="18" charset="0"/>
                <a:cs typeface="Times New Roman" panose="02020603050405020304" pitchFamily="18" charset="0"/>
              </a:rPr>
              <a:t>" لتنفيذ مشروع نقل الغاز عبر الأنابيب إلى إسبانيا، بمشاركة عدة شركات دولية.</a:t>
            </a:r>
          </a:p>
          <a:p>
            <a:pPr lvl="0">
              <a:buClr>
                <a:srgbClr val="30ACEC">
                  <a:lumMod val="75000"/>
                </a:srgbClr>
              </a:buClr>
            </a:pPr>
            <a:r>
              <a:rPr lang="ar-SA" sz="1800" b="1" dirty="0">
                <a:latin typeface="Times New Roman" panose="02020603050405020304" pitchFamily="18" charset="0"/>
                <a:cs typeface="Times New Roman" panose="02020603050405020304" pitchFamily="18" charset="0"/>
              </a:rPr>
              <a:t>توقيع عقد مع الشركة الأمريكية </a:t>
            </a:r>
            <a:r>
              <a:rPr lang="en-US" sz="1800" b="1" dirty="0">
                <a:latin typeface="Calibri Light" panose="020F0302020204030204" pitchFamily="34" charset="0"/>
                <a:cs typeface="Times New Roman" panose="02020603050405020304" pitchFamily="18" charset="0"/>
              </a:rPr>
              <a:t>CONOCO</a:t>
            </a:r>
            <a:r>
              <a:rPr lang="ar-SA" sz="1800" b="1" dirty="0">
                <a:latin typeface="Times New Roman" panose="02020603050405020304" pitchFamily="18" charset="0"/>
                <a:cs typeface="Times New Roman" panose="02020603050405020304" pitchFamily="18" charset="0"/>
              </a:rPr>
              <a:t> للتعاون في مجال البحث والتنقيب والاستثمار في تركيا لإنشاء مركز توليد الكهرباء.</a:t>
            </a:r>
          </a:p>
          <a:p>
            <a:pPr lvl="0">
              <a:buClr>
                <a:srgbClr val="30ACEC">
                  <a:lumMod val="75000"/>
                </a:srgbClr>
              </a:buClr>
            </a:pPr>
            <a:r>
              <a:rPr lang="ar-SA" sz="1800" b="1" dirty="0">
                <a:latin typeface="Times New Roman" panose="02020603050405020304" pitchFamily="18" charset="0"/>
                <a:cs typeface="Times New Roman" panose="02020603050405020304" pitchFamily="18" charset="0"/>
              </a:rPr>
              <a:t>استفادة من الشراكة: الشراكة مكنت سوناطراك من اكتساب الخبرة والتكنولوجيا والمعرفة، مما عزز صورتها التجارية وأداءها في الصناعة العالمية للمحروقات.</a:t>
            </a:r>
          </a:p>
          <a:p>
            <a:pPr lvl="0">
              <a:buClr>
                <a:srgbClr val="30ACEC">
                  <a:lumMod val="75000"/>
                </a:srgbClr>
              </a:buClr>
            </a:pPr>
            <a:r>
              <a:rPr lang="ar-SA" sz="1800" b="1" dirty="0">
                <a:latin typeface="Times New Roman" panose="02020603050405020304" pitchFamily="18" charset="0"/>
                <a:cs typeface="Times New Roman" panose="02020603050405020304" pitchFamily="18" charset="0"/>
              </a:rPr>
              <a:t>استراتيجيات سوناطراك:</a:t>
            </a:r>
          </a:p>
          <a:p>
            <a:pPr lvl="0">
              <a:buClr>
                <a:srgbClr val="30ACEC">
                  <a:lumMod val="75000"/>
                </a:srgbClr>
              </a:buClr>
            </a:pPr>
            <a:r>
              <a:rPr lang="ar-SA" sz="1800" b="1" dirty="0">
                <a:latin typeface="Times New Roman" panose="02020603050405020304" pitchFamily="18" charset="0"/>
                <a:cs typeface="Times New Roman" panose="02020603050405020304" pitchFamily="18" charset="0"/>
              </a:rPr>
              <a:t>الاندماج العمودي الوطني: يرتكز على تجميع نشاطات سلسلة المحروقات بكل ما يشملها من بتروكيماويات وشبه بترولية على المستوى الوطني.</a:t>
            </a:r>
          </a:p>
          <a:p>
            <a:pPr lvl="0">
              <a:buClr>
                <a:srgbClr val="30ACEC">
                  <a:lumMod val="75000"/>
                </a:srgbClr>
              </a:buClr>
            </a:pPr>
            <a:r>
              <a:rPr lang="ar-SA" sz="1800" b="1" dirty="0">
                <a:latin typeface="Times New Roman" panose="02020603050405020304" pitchFamily="18" charset="0"/>
                <a:cs typeface="Times New Roman" panose="02020603050405020304" pitchFamily="18" charset="0"/>
              </a:rPr>
              <a:t>الاندماج الدولي: يتجسد في المشاركة في مشاريع دولية وخلق فروع مشتركة، مما يمكن سوناطراك من التواجد في الأسواق العالمية.</a:t>
            </a:r>
          </a:p>
          <a:p>
            <a:pPr lvl="0">
              <a:buClr>
                <a:srgbClr val="30ACEC">
                  <a:lumMod val="75000"/>
                </a:srgbClr>
              </a:buClr>
            </a:pPr>
            <a:r>
              <a:rPr lang="ar-SA" sz="1800" b="1" dirty="0">
                <a:latin typeface="Times New Roman" panose="02020603050405020304" pitchFamily="18" charset="0"/>
                <a:cs typeface="Times New Roman" panose="02020603050405020304" pitchFamily="18" charset="0"/>
              </a:rPr>
              <a:t>هذا يعكس الدور الكبير الذي تلعبه الشراكة الأجنبية في تعزيز قدرات سوناطراك وتمكينها من المنافسة على المستوى الدولي.</a:t>
            </a:r>
          </a:p>
          <a:p>
            <a:endParaRPr lang="ar-DZ" sz="1800" dirty="0"/>
          </a:p>
        </p:txBody>
      </p:sp>
    </p:spTree>
    <p:extLst>
      <p:ext uri="{BB962C8B-B14F-4D97-AF65-F5344CB8AC3E}">
        <p14:creationId xmlns:p14="http://schemas.microsoft.com/office/powerpoint/2010/main" val="5336712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0"/>
            <a:ext cx="10040032" cy="1146629"/>
          </a:xfrm>
        </p:spPr>
        <p:txBody>
          <a:bodyPr/>
          <a:lstStyle/>
          <a:p>
            <a:pPr marR="0" rtl="1"/>
            <a:r>
              <a:rPr lang="ar-SA" b="0" i="0" u="none" strike="noStrike" baseline="0" dirty="0" smtClean="0">
                <a:latin typeface="Times New Roman" panose="02020603050405020304" pitchFamily="18" charset="0"/>
                <a:cs typeface="Times New Roman" panose="02020603050405020304" pitchFamily="18" charset="0"/>
              </a:rPr>
              <a:t>2الاثار الهيكلية والتنظيمية</a:t>
            </a:r>
            <a:r>
              <a:rPr lang="en-US" b="0" i="0" u="none" strike="noStrike" baseline="0" dirty="0" smtClean="0">
                <a:latin typeface="Calibri Light" panose="020F0302020204030204" pitchFamily="34" charset="0"/>
                <a:cs typeface="Times New Roman" panose="02020603050405020304" pitchFamily="18" charset="0"/>
              </a:rPr>
              <a:t>:</a:t>
            </a:r>
            <a:endParaRPr lang="ar-SA" b="0" i="0" u="none" strike="noStrike" baseline="0" dirty="0" smtClean="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1484310" y="885370"/>
            <a:ext cx="10018713" cy="5399315"/>
          </a:xfrm>
        </p:spPr>
        <p:txBody>
          <a:bodyPr>
            <a:normAutofit/>
          </a:bodyPr>
          <a:lstStyle/>
          <a:p>
            <a:pPr marR="0" lvl="0" rtl="1"/>
            <a:r>
              <a:rPr lang="en-US" b="0" i="0" u="none" strike="noStrike" baseline="0" dirty="0" smtClean="0">
                <a:latin typeface="Calibri Light" panose="020F0302020204030204" pitchFamily="34" charset="0"/>
              </a:rPr>
              <a:t>·  </a:t>
            </a:r>
            <a:r>
              <a:rPr lang="ar-SA" b="1" i="0" u="none" strike="noStrike" baseline="0" dirty="0" smtClean="0">
                <a:latin typeface="Times New Roman" panose="02020603050405020304" pitchFamily="18" charset="0"/>
                <a:cs typeface="Times New Roman" panose="02020603050405020304" pitchFamily="18" charset="0"/>
              </a:rPr>
              <a:t>التنظيم الجديد للمجموعة</a:t>
            </a:r>
            <a:r>
              <a:rPr lang="en-US" b="0" i="0" u="none" strike="noStrike" baseline="0" dirty="0" smtClean="0">
                <a:latin typeface="Calibri Light" panose="020F0302020204030204" pitchFamily="34" charset="0"/>
                <a:cs typeface="Times New Roman" panose="02020603050405020304" pitchFamily="18" charset="0"/>
              </a:rPr>
              <a:t>: </a:t>
            </a:r>
            <a:r>
              <a:rPr lang="ar-SA" b="0" i="0" u="none" strike="noStrike" baseline="0" dirty="0" smtClean="0">
                <a:latin typeface="Times New Roman" panose="02020603050405020304" pitchFamily="18" charset="0"/>
                <a:cs typeface="Times New Roman" panose="02020603050405020304" pitchFamily="18" charset="0"/>
              </a:rPr>
              <a:t>تبني نماذج تسييرية لبعض الشركات البترولية الأجنبية لتنظيم الشركة في مجموعة بترولية موحدة، مما يضمن الارتباط الكامل بين الشركة الأم وكافة النشاطات المتعلقة بتصفية البترول، البتروكيمياء، التوزيع والهندسة، وأيضا الشركات شبه البترولية</a:t>
            </a:r>
            <a:r>
              <a:rPr lang="en-US" b="0" i="0" u="none" strike="noStrike" baseline="0" dirty="0" smtClean="0">
                <a:latin typeface="Times New Roman" panose="02020603050405020304" pitchFamily="18" charset="0"/>
                <a:cs typeface="Times New Roman" panose="02020603050405020304" pitchFamily="18" charset="0"/>
              </a:rPr>
              <a:t>.</a:t>
            </a:r>
          </a:p>
          <a:p>
            <a:pPr marR="0" lvl="0" rtl="1"/>
            <a:r>
              <a:rPr lang="en-US" b="0" i="0" u="none" strike="noStrike" baseline="0" dirty="0" smtClean="0">
                <a:latin typeface="Calibri Light" panose="020F0302020204030204" pitchFamily="34" charset="0"/>
              </a:rPr>
              <a:t>·  </a:t>
            </a:r>
            <a:r>
              <a:rPr lang="ar-SA" b="1" i="0" u="none" strike="noStrike" baseline="0" dirty="0" smtClean="0">
                <a:latin typeface="Times New Roman" panose="02020603050405020304" pitchFamily="18" charset="0"/>
                <a:cs typeface="Times New Roman" panose="02020603050405020304" pitchFamily="18" charset="0"/>
              </a:rPr>
              <a:t>تدعيم التنظيم والتكنولوجيا</a:t>
            </a:r>
            <a:r>
              <a:rPr lang="en-US" b="0" i="0" u="none" strike="noStrike" baseline="0" dirty="0" smtClean="0">
                <a:latin typeface="Calibri Light" panose="020F0302020204030204" pitchFamily="34" charset="0"/>
                <a:cs typeface="Times New Roman" panose="02020603050405020304" pitchFamily="18" charset="0"/>
              </a:rPr>
              <a:t>: </a:t>
            </a:r>
            <a:r>
              <a:rPr lang="ar-SA" b="0" i="0" u="none" strike="noStrike" baseline="0" dirty="0" smtClean="0">
                <a:latin typeface="Times New Roman" panose="02020603050405020304" pitchFamily="18" charset="0"/>
                <a:cs typeface="Times New Roman" panose="02020603050405020304" pitchFamily="18" charset="0"/>
              </a:rPr>
              <a:t>تطوير التكنولوجيا والتركيز على تكوين إطارات سوناطراك لزيادة الكفاءة التشغيلية واستغلال الطاقات بشكل فعال</a:t>
            </a:r>
            <a:r>
              <a:rPr lang="en-US" b="0" i="0" u="none" strike="noStrike" baseline="0" dirty="0" smtClean="0">
                <a:latin typeface="Times New Roman" panose="02020603050405020304" pitchFamily="18" charset="0"/>
                <a:cs typeface="Times New Roman" panose="02020603050405020304" pitchFamily="18" charset="0"/>
              </a:rPr>
              <a:t>.</a:t>
            </a:r>
          </a:p>
          <a:p>
            <a:pPr marR="0" lvl="0" rtl="1"/>
            <a:r>
              <a:rPr lang="en-US" b="0" i="0" u="none" strike="noStrike" baseline="0" dirty="0" smtClean="0">
                <a:latin typeface="Calibri Light" panose="020F0302020204030204" pitchFamily="34" charset="0"/>
              </a:rPr>
              <a:t>·  </a:t>
            </a:r>
            <a:r>
              <a:rPr lang="ar-SA" b="1" i="0" u="none" strike="noStrike" baseline="0" dirty="0" smtClean="0">
                <a:latin typeface="Times New Roman" panose="02020603050405020304" pitchFamily="18" charset="0"/>
                <a:cs typeface="Times New Roman" panose="02020603050405020304" pitchFamily="18" charset="0"/>
              </a:rPr>
              <a:t>التغييرات التسييرية</a:t>
            </a:r>
            <a:r>
              <a:rPr lang="en-US" b="0" i="0" u="none" strike="noStrike" baseline="0" dirty="0" smtClean="0">
                <a:latin typeface="Calibri Light" panose="020F0302020204030204" pitchFamily="34" charset="0"/>
                <a:cs typeface="Times New Roman" panose="02020603050405020304" pitchFamily="18" charset="0"/>
              </a:rPr>
              <a:t>: </a:t>
            </a:r>
            <a:r>
              <a:rPr lang="ar-SA" b="0" i="0" u="none" strike="noStrike" baseline="0" dirty="0" smtClean="0">
                <a:latin typeface="Times New Roman" panose="02020603050405020304" pitchFamily="18" charset="0"/>
                <a:cs typeface="Times New Roman" panose="02020603050405020304" pitchFamily="18" charset="0"/>
              </a:rPr>
              <a:t>إدخال تغييرات تسييرية ناتجة من الشراكة مع الشركات الأجنبية، وخاصة شركة</a:t>
            </a:r>
            <a:r>
              <a:rPr lang="en-US" b="0" i="0" u="none" strike="noStrike" baseline="0" dirty="0" smtClean="0">
                <a:latin typeface="Calibri Light" panose="020F0302020204030204" pitchFamily="34" charset="0"/>
                <a:cs typeface="Times New Roman" panose="02020603050405020304" pitchFamily="18" charset="0"/>
              </a:rPr>
              <a:t> "Majors"</a:t>
            </a:r>
            <a:r>
              <a:rPr lang="ar-SA" b="0" i="0" u="none" strike="noStrike" baseline="0" dirty="0" smtClean="0">
                <a:latin typeface="Times New Roman" panose="02020603050405020304" pitchFamily="18" charset="0"/>
                <a:cs typeface="Times New Roman" panose="02020603050405020304" pitchFamily="18" charset="0"/>
              </a:rPr>
              <a:t>، لتمكين سوناطراك من الحصول على الوسائل اللازمة للتنمية وإعادة الاستغلال</a:t>
            </a:r>
            <a:r>
              <a:rPr lang="en-US" b="0" i="0" u="none" strike="noStrike" baseline="0" dirty="0" smtClean="0">
                <a:latin typeface="Times New Roman" panose="02020603050405020304" pitchFamily="18" charset="0"/>
                <a:cs typeface="Times New Roman" panose="02020603050405020304" pitchFamily="18" charset="0"/>
              </a:rPr>
              <a:t>.</a:t>
            </a:r>
          </a:p>
          <a:p>
            <a:pPr marR="0" lvl="0" rtl="1"/>
            <a:r>
              <a:rPr lang="en-US" b="0" i="0" u="none" strike="noStrike" baseline="0" dirty="0" smtClean="0">
                <a:latin typeface="Calibri Light" panose="020F0302020204030204" pitchFamily="34" charset="0"/>
              </a:rPr>
              <a:t>·  </a:t>
            </a:r>
            <a:r>
              <a:rPr lang="ar-SA" b="1" i="0" u="none" strike="noStrike" baseline="0" dirty="0" smtClean="0">
                <a:latin typeface="Times New Roman" panose="02020603050405020304" pitchFamily="18" charset="0"/>
                <a:cs typeface="Times New Roman" panose="02020603050405020304" pitchFamily="18" charset="0"/>
              </a:rPr>
              <a:t>توسيع وتنويع النشاطات</a:t>
            </a:r>
            <a:r>
              <a:rPr lang="en-US" b="0" i="0" u="none" strike="noStrike" baseline="0" dirty="0" smtClean="0">
                <a:latin typeface="Calibri Light" panose="020F0302020204030204" pitchFamily="34" charset="0"/>
                <a:cs typeface="Times New Roman" panose="02020603050405020304" pitchFamily="18" charset="0"/>
              </a:rPr>
              <a:t>: </a:t>
            </a:r>
            <a:r>
              <a:rPr lang="ar-SA" b="0" i="0" u="none" strike="noStrike" baseline="0" dirty="0" smtClean="0">
                <a:latin typeface="Times New Roman" panose="02020603050405020304" pitchFamily="18" charset="0"/>
                <a:cs typeface="Times New Roman" panose="02020603050405020304" pitchFamily="18" charset="0"/>
              </a:rPr>
              <a:t>تنظيم سوناطراك في معامل وطنية ذات وحدات تابعة، مما يتيح لها فرصة توسيع وتنويع نشاطاتها على المستويين الوطني والدولي</a:t>
            </a:r>
            <a:r>
              <a:rPr lang="en-US" b="0" i="0" u="none" strike="noStrike" baseline="0" dirty="0" smtClean="0">
                <a:latin typeface="Times New Roman" panose="02020603050405020304" pitchFamily="18" charset="0"/>
                <a:cs typeface="Times New Roman" panose="02020603050405020304" pitchFamily="18" charset="0"/>
              </a:rPr>
              <a:t>.</a:t>
            </a:r>
          </a:p>
          <a:p>
            <a:pPr marR="0" lvl="0" rtl="1"/>
            <a:r>
              <a:rPr lang="en-US" b="0" i="0" u="none" strike="noStrike" baseline="0" dirty="0" smtClean="0">
                <a:latin typeface="Calibri Light" panose="020F0302020204030204" pitchFamily="34" charset="0"/>
              </a:rPr>
              <a:t>·  </a:t>
            </a:r>
            <a:r>
              <a:rPr lang="ar-SA" b="1" i="0" u="none" strike="noStrike" baseline="0" dirty="0" smtClean="0">
                <a:latin typeface="Times New Roman" panose="02020603050405020304" pitchFamily="18" charset="0"/>
                <a:cs typeface="Times New Roman" panose="02020603050405020304" pitchFamily="18" charset="0"/>
              </a:rPr>
              <a:t>التكامل في الأسواق العالمية</a:t>
            </a:r>
            <a:r>
              <a:rPr lang="en-US" b="0" i="0" u="none" strike="noStrike" baseline="0" dirty="0" smtClean="0">
                <a:latin typeface="Calibri Light" panose="020F0302020204030204" pitchFamily="34" charset="0"/>
                <a:cs typeface="Times New Roman" panose="02020603050405020304" pitchFamily="18" charset="0"/>
              </a:rPr>
              <a:t>: </a:t>
            </a:r>
            <a:r>
              <a:rPr lang="ar-SA" b="0" i="0" u="none" strike="noStrike" baseline="0" dirty="0" smtClean="0">
                <a:latin typeface="Times New Roman" panose="02020603050405020304" pitchFamily="18" charset="0"/>
                <a:cs typeface="Times New Roman" panose="02020603050405020304" pitchFamily="18" charset="0"/>
              </a:rPr>
              <a:t>الاندماج في الأسواق العالمية التي تتميز بالمنافسة الفعالة في قطاع المحروقات، والاستفادة من التكنولوجيا الحديثة والقوانين الجديدة للتسويق</a:t>
            </a:r>
            <a:r>
              <a:rPr lang="en-US" b="0" i="0" u="none" strike="noStrike" baseline="0" dirty="0" smtClean="0">
                <a:latin typeface="Times New Roman" panose="02020603050405020304" pitchFamily="18" charset="0"/>
                <a:cs typeface="Times New Roman" panose="02020603050405020304" pitchFamily="18" charset="0"/>
              </a:rPr>
              <a:t>.</a:t>
            </a:r>
            <a:endParaRPr lang="ar-DZ" b="0" i="0" u="none" strike="noStrike" baseline="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20607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2000"/>
            <a:lum/>
          </a:blip>
          <a:srcRect/>
          <a:stretch>
            <a:fillRect l="-24000" r="-24000"/>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249714" y="1146629"/>
            <a:ext cx="9253309" cy="4688114"/>
          </a:xfrm>
        </p:spPr>
        <p:txBody>
          <a:bodyPr/>
          <a:lstStyle/>
          <a:p>
            <a:pPr marR="0" lvl="0" rtl="1"/>
            <a:r>
              <a:rPr lang="ar-SA" b="0" i="0" u="none" strike="noStrike" baseline="0" dirty="0" smtClean="0">
                <a:latin typeface="Times New Roman" panose="02020603050405020304" pitchFamily="18" charset="0"/>
                <a:cs typeface="Times New Roman" panose="02020603050405020304" pitchFamily="18" charset="0"/>
              </a:rPr>
              <a:t>شهدت شركة سوناطراك زيادة وتحسن إلمكانيتها التسييرية وذلك بفضل تحفيز ات الشراكة األجنبية، وذلك باكتساب تقنيات جديدة وطرق تسيير وتحكم في التكنولوجيا الجديدة، وهذا حتى تكون أكثر أداء وأكثر تنافسية على المستوى التسييري والتكنولوجي، أين يكون تكثيف عملية تكوين إطاراتها في مختلف الميادين، وهذا حتى تتمكن من التكيف مع المتطلبات الجديدة لصناعة المحروقات، في هذا السياق يمكننا القول أن الشراكة األجنبية ساهمت ولازالت تساهم بطريقة معتبرة في تكوين الإطارات لمجموعة سوناطراك، كما تساهم الجامعة الجزائرية </a:t>
            </a:r>
            <a:r>
              <a:rPr lang="en-US" b="0" i="0" u="none" strike="noStrike" baseline="0" dirty="0" smtClean="0">
                <a:latin typeface="Calibri Light" panose="020F0302020204030204" pitchFamily="34" charset="0"/>
                <a:cs typeface="Times New Roman" panose="02020603050405020304" pitchFamily="18" charset="0"/>
              </a:rPr>
              <a:t> 3</a:t>
            </a:r>
            <a:r>
              <a:rPr lang="ar-SA" b="0" i="0" u="none" strike="noStrike" baseline="0" dirty="0" smtClean="0">
                <a:latin typeface="Times New Roman" panose="02020603050405020304" pitchFamily="18" charset="0"/>
                <a:cs typeface="Times New Roman" panose="02020603050405020304" pitchFamily="18" charset="0"/>
              </a:rPr>
              <a:t>ومراكز التكوين والمدارس العليا في الجزائر في التكوين .</a:t>
            </a:r>
          </a:p>
        </p:txBody>
      </p:sp>
      <p:sp>
        <p:nvSpPr>
          <p:cNvPr id="4" name="Title 1"/>
          <p:cNvSpPr>
            <a:spLocks noGrp="1"/>
          </p:cNvSpPr>
          <p:nvPr>
            <p:ph type="title"/>
          </p:nvPr>
        </p:nvSpPr>
        <p:spPr>
          <a:xfrm>
            <a:off x="1484311" y="0"/>
            <a:ext cx="10040032" cy="1146629"/>
          </a:xfrm>
        </p:spPr>
        <p:txBody>
          <a:bodyPr/>
          <a:lstStyle/>
          <a:p>
            <a:r>
              <a:rPr lang="ar-SA" dirty="0">
                <a:latin typeface="Times New Roman" panose="02020603050405020304" pitchFamily="18" charset="0"/>
              </a:rPr>
              <a:t>3 </a:t>
            </a:r>
            <a:r>
              <a:rPr lang="ar-SA" dirty="0">
                <a:latin typeface="Times New Roman" panose="02020603050405020304" pitchFamily="18" charset="0"/>
                <a:cs typeface="Times New Roman" panose="02020603050405020304" pitchFamily="18" charset="0"/>
              </a:rPr>
              <a:t>تكوين إطارات سوناطراك</a:t>
            </a:r>
            <a:r>
              <a:rPr lang="en-US" dirty="0" smtClean="0">
                <a:latin typeface="Calibri Light" panose="020F0302020204030204" pitchFamily="34" charset="0"/>
                <a:cs typeface="Times New Roman" panose="02020603050405020304" pitchFamily="18" charset="0"/>
              </a:rPr>
              <a:t>:</a:t>
            </a:r>
            <a:r>
              <a:rPr lang="ar-DZ" dirty="0" smtClean="0">
                <a:latin typeface="Calibri Light" panose="020F0302020204030204" pitchFamily="34" charset="0"/>
                <a:cs typeface="Times New Roman" panose="02020603050405020304" pitchFamily="18" charset="0"/>
              </a:rPr>
              <a:t>  </a:t>
            </a:r>
            <a:endParaRPr lang="ar-SA" b="0" i="0" u="none" strike="noStrike" baseline="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26753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341</TotalTime>
  <Words>1908</Words>
  <Application>Microsoft Office PowerPoint</Application>
  <PresentationFormat>Widescreen</PresentationFormat>
  <Paragraphs>86</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 Light</vt:lpstr>
      <vt:lpstr>Corbel</vt:lpstr>
      <vt:lpstr>Tahoma</vt:lpstr>
      <vt:lpstr>Times New Roman</vt:lpstr>
      <vt:lpstr>Parallax</vt:lpstr>
      <vt:lpstr>نماذج تطبيقية على قطاع الطاقة في الجزائر   الطالب ابن الهيثم بريق</vt:lpstr>
      <vt:lpstr>مقدمــة:</vt:lpstr>
      <vt:lpstr>نماذج في قطاع المحروقات</vt:lpstr>
      <vt:lpstr>عقود الشراكة األجنبية بعد صدور قانون91-21 .</vt:lpstr>
      <vt:lpstr>مساهمة الشراكة األجنبية في قطاع المحروقات في تنمية سوناطراك</vt:lpstr>
      <vt:lpstr>1الآثار االستراتيجية:</vt:lpstr>
      <vt:lpstr>PowerPoint Presentation</vt:lpstr>
      <vt:lpstr>2الاثار الهيكلية والتنظيمية:</vt:lpstr>
      <vt:lpstr>3 تكوين إطارات سوناطراك:  </vt:lpstr>
      <vt:lpstr>آفاق الصناعة البتروكيماوية في الجزائر </vt:lpstr>
      <vt:lpstr>دور الغاز الطبيعي في إنتاج الطاقة </vt:lpstr>
      <vt:lpstr>نماذج في قطاع الطاقات المتجددة :</vt:lpstr>
      <vt:lpstr>مشروع الطاقات المتجددة الجزائري األلماني "DESERTEC"</vt:lpstr>
      <vt:lpstr>مشروع الطاقات المتجددة الجزائري الياباني صحراء سوالر بريدر "SSB"</vt:lpstr>
      <vt:lpstr>PowerPoint Presentation</vt:lpstr>
      <vt:lpstr>مشروع إنجاز برج طاقوي عالمي.</vt:lpstr>
      <vt:lpstr>PowerPoint Presentation</vt:lpstr>
      <vt:lpstr>الخاتمة:</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مقدمــة:</dc:title>
  <dc:creator>Microsoft account</dc:creator>
  <cp:lastModifiedBy>brieghaythem</cp:lastModifiedBy>
  <cp:revision>16</cp:revision>
  <dcterms:created xsi:type="dcterms:W3CDTF">2024-11-16T16:22:06Z</dcterms:created>
  <dcterms:modified xsi:type="dcterms:W3CDTF">2024-12-13T16:08:24Z</dcterms:modified>
</cp:coreProperties>
</file>