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1379477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3071893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43602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3387923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2186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243585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84378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1961888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345892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1E9972-689C-4FE9-8E32-26788D9991B5}" type="datetimeFigureOut">
              <a:rPr lang="fr-FR" smtClean="0"/>
              <a:t>12/04/2025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3797614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1E9972-689C-4FE9-8E32-26788D9991B5}" type="datetimeFigureOut">
              <a:rPr lang="fr-FR" smtClean="0"/>
              <a:t>12/04/2025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313553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1E9972-689C-4FE9-8E32-26788D9991B5}" type="datetimeFigureOut">
              <a:rPr lang="fr-FR" smtClean="0"/>
              <a:t>12/04/2025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332349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1E9972-689C-4FE9-8E32-26788D9991B5}" type="datetimeFigureOut">
              <a:rPr lang="fr-FR" smtClean="0"/>
              <a:t>12/04/2025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1665044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E9972-689C-4FE9-8E32-26788D9991B5}" type="datetimeFigureOut">
              <a:rPr lang="fr-FR" smtClean="0"/>
              <a:t>12/04/2025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18826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E9972-689C-4FE9-8E32-26788D9991B5}" type="datetimeFigureOut">
              <a:rPr lang="fr-FR" smtClean="0"/>
              <a:t>12/04/2025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214638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1E9972-689C-4FE9-8E32-26788D9991B5}" type="datetimeFigureOut">
              <a:rPr lang="fr-FR" smtClean="0"/>
              <a:t>12/04/2025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C69BBD-06FE-41DE-8931-77269D862197}" type="slidenum">
              <a:rPr lang="fr-FR" smtClean="0"/>
              <a:t>‹#›</a:t>
            </a:fld>
            <a:endParaRPr lang="fr-FR"/>
          </a:p>
        </p:txBody>
      </p:sp>
    </p:spTree>
    <p:extLst>
      <p:ext uri="{BB962C8B-B14F-4D97-AF65-F5344CB8AC3E}">
        <p14:creationId xmlns:p14="http://schemas.microsoft.com/office/powerpoint/2010/main" val="1484547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1E9972-689C-4FE9-8E32-26788D9991B5}" type="datetimeFigureOut">
              <a:rPr lang="fr-FR" smtClean="0"/>
              <a:t>12/04/2025</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2C69BBD-06FE-41DE-8931-77269D862197}" type="slidenum">
              <a:rPr lang="fr-FR" smtClean="0"/>
              <a:t>‹#›</a:t>
            </a:fld>
            <a:endParaRPr lang="fr-FR"/>
          </a:p>
        </p:txBody>
      </p:sp>
    </p:spTree>
    <p:extLst>
      <p:ext uri="{BB962C8B-B14F-4D97-AF65-F5344CB8AC3E}">
        <p14:creationId xmlns:p14="http://schemas.microsoft.com/office/powerpoint/2010/main" val="126634793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DZ" i="1" dirty="0" smtClean="0">
                <a:latin typeface="Arial" panose="020B0604020202020204" pitchFamily="34" charset="0"/>
                <a:cs typeface="Arial" panose="020B0604020202020204" pitchFamily="34" charset="0"/>
              </a:rPr>
              <a:t>محاضرة:</a:t>
            </a:r>
            <a:r>
              <a:rPr lang="ar-DZ" i="1" dirty="0">
                <a:latin typeface="Arial" panose="020B0604020202020204" pitchFamily="34" charset="0"/>
                <a:cs typeface="Arial" panose="020B0604020202020204" pitchFamily="34" charset="0"/>
              </a:rPr>
              <a:t>دور البحوث </a:t>
            </a:r>
            <a:r>
              <a:rPr lang="ar-DZ" i="1" dirty="0" smtClean="0">
                <a:latin typeface="Arial" panose="020B0604020202020204" pitchFamily="34" charset="0"/>
                <a:cs typeface="Arial" panose="020B0604020202020204" pitchFamily="34" charset="0"/>
              </a:rPr>
              <a:t>السوسيولوجية في </a:t>
            </a:r>
            <a:r>
              <a:rPr lang="ar-DZ" i="1" dirty="0">
                <a:latin typeface="Arial" panose="020B0604020202020204" pitchFamily="34" charset="0"/>
                <a:cs typeface="Arial" panose="020B0604020202020204" pitchFamily="34" charset="0"/>
              </a:rPr>
              <a:t>تطوير نماذج </a:t>
            </a:r>
            <a:r>
              <a:rPr lang="ar-DZ" i="1" dirty="0" smtClean="0">
                <a:latin typeface="Arial" panose="020B0604020202020204" pitchFamily="34" charset="0"/>
                <a:cs typeface="Arial" panose="020B0604020202020204" pitchFamily="34" charset="0"/>
              </a:rPr>
              <a:t>تقويمية </a:t>
            </a:r>
            <a:r>
              <a:rPr lang="ar-DZ" i="1" dirty="0">
                <a:latin typeface="Arial" panose="020B0604020202020204" pitchFamily="34" charset="0"/>
                <a:cs typeface="Arial" panose="020B0604020202020204" pitchFamily="34" charset="0"/>
              </a:rPr>
              <a:t>أكثر شمولية</a:t>
            </a:r>
            <a:endParaRPr lang="fr-FR" i="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fr-FR" sz="3200" b="1" dirty="0" smtClean="0">
                <a:solidFill>
                  <a:srgbClr val="7030A0"/>
                </a:solidFill>
              </a:rPr>
              <a:t>  </a:t>
            </a:r>
            <a:r>
              <a:rPr lang="ar-DZ" sz="3200" b="1" dirty="0" smtClean="0">
                <a:solidFill>
                  <a:srgbClr val="7030A0"/>
                </a:solidFill>
              </a:rPr>
              <a:t> من اعداد الأستاذة : حميدة جرو</a:t>
            </a:r>
            <a:endParaRPr lang="fr-FR" sz="3200" b="1" dirty="0">
              <a:solidFill>
                <a:srgbClr val="7030A0"/>
              </a:solidFill>
            </a:endParaRPr>
          </a:p>
        </p:txBody>
      </p:sp>
    </p:spTree>
    <p:extLst>
      <p:ext uri="{BB962C8B-B14F-4D97-AF65-F5344CB8AC3E}">
        <p14:creationId xmlns:p14="http://schemas.microsoft.com/office/powerpoint/2010/main" val="4126228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DZ" dirty="0"/>
              <a:t>4.	تحديد الفجوات البنيوية في النظام التعليمي:</a:t>
            </a:r>
            <a:br>
              <a:rPr lang="ar-DZ" dirty="0"/>
            </a:br>
            <a:endParaRPr lang="fr-FR" dirty="0"/>
          </a:p>
        </p:txBody>
      </p:sp>
      <p:sp>
        <p:nvSpPr>
          <p:cNvPr id="3" name="Content Placeholder 2"/>
          <p:cNvSpPr>
            <a:spLocks noGrp="1"/>
          </p:cNvSpPr>
          <p:nvPr>
            <p:ph idx="1"/>
          </p:nvPr>
        </p:nvSpPr>
        <p:spPr/>
        <p:txBody>
          <a:bodyPr/>
          <a:lstStyle/>
          <a:p>
            <a:pPr algn="r" rtl="1"/>
            <a:r>
              <a:rPr lang="fr-FR" dirty="0"/>
              <a:t>	</a:t>
            </a:r>
            <a:r>
              <a:rPr lang="ar-DZ" sz="2400" dirty="0"/>
              <a:t>مناهج غير مراعية للواقع، لغة تعليم لا تعكس لغة المجتمع، </a:t>
            </a:r>
            <a:r>
              <a:rPr lang="ar-DZ" sz="2400" dirty="0" smtClean="0"/>
              <a:t> </a:t>
            </a:r>
            <a:endParaRPr lang="ar-DZ" sz="2400" dirty="0"/>
          </a:p>
          <a:p>
            <a:endParaRPr lang="fr-FR" dirty="0"/>
          </a:p>
        </p:txBody>
      </p:sp>
    </p:spTree>
    <p:extLst>
      <p:ext uri="{BB962C8B-B14F-4D97-AF65-F5344CB8AC3E}">
        <p14:creationId xmlns:p14="http://schemas.microsoft.com/office/powerpoint/2010/main" val="3794779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DZ" dirty="0"/>
              <a:t>المحور الثالث: من نتائج البحوث إلى تطوير نماذج التقويم</a:t>
            </a:r>
            <a:br>
              <a:rPr lang="ar-DZ" dirty="0"/>
            </a:br>
            <a:endParaRPr lang="fr-FR" dirty="0"/>
          </a:p>
        </p:txBody>
      </p:sp>
      <p:sp>
        <p:nvSpPr>
          <p:cNvPr id="3" name="Content Placeholder 2"/>
          <p:cNvSpPr>
            <a:spLocks noGrp="1"/>
          </p:cNvSpPr>
          <p:nvPr>
            <p:ph idx="1"/>
          </p:nvPr>
        </p:nvSpPr>
        <p:spPr/>
        <p:txBody>
          <a:bodyPr/>
          <a:lstStyle/>
          <a:p>
            <a:pPr marL="0" indent="0" algn="r" rtl="1">
              <a:buNone/>
            </a:pPr>
            <a:r>
              <a:rPr lang="ar-DZ" dirty="0" smtClean="0"/>
              <a:t>آليات </a:t>
            </a:r>
            <a:r>
              <a:rPr lang="ar-DZ" dirty="0"/>
              <a:t>التحويل:</a:t>
            </a:r>
          </a:p>
          <a:p>
            <a:pPr marL="0" indent="0" algn="r" rtl="1">
              <a:buNone/>
            </a:pPr>
            <a:r>
              <a:rPr lang="ar-DZ" dirty="0"/>
              <a:t>•	بناء مؤشرات تقويم تأخذ في الاعتبار:</a:t>
            </a:r>
          </a:p>
          <a:p>
            <a:pPr marL="0" indent="0" algn="r" rtl="1">
              <a:buNone/>
            </a:pPr>
            <a:r>
              <a:rPr lang="fr-FR" dirty="0"/>
              <a:t>o	</a:t>
            </a:r>
            <a:r>
              <a:rPr lang="ar-DZ" dirty="0"/>
              <a:t>العدالة الاجتماعية</a:t>
            </a:r>
          </a:p>
          <a:p>
            <a:pPr marL="0" indent="0" algn="r" rtl="1">
              <a:buNone/>
            </a:pPr>
            <a:r>
              <a:rPr lang="fr-FR" dirty="0"/>
              <a:t>o	</a:t>
            </a:r>
            <a:r>
              <a:rPr lang="ar-DZ" dirty="0"/>
              <a:t>النوع الاجتماعي</a:t>
            </a:r>
          </a:p>
          <a:p>
            <a:pPr marL="0" indent="0" algn="r" rtl="1">
              <a:buNone/>
            </a:pPr>
            <a:r>
              <a:rPr lang="fr-FR" dirty="0"/>
              <a:t>o	</a:t>
            </a:r>
            <a:r>
              <a:rPr lang="ar-DZ" dirty="0"/>
              <a:t>الفروقات الثقافية والإقليمية</a:t>
            </a:r>
          </a:p>
          <a:p>
            <a:pPr marL="0" indent="0" algn="r" rtl="1">
              <a:buNone/>
            </a:pPr>
            <a:r>
              <a:rPr lang="fr-FR" dirty="0"/>
              <a:t>o	</a:t>
            </a:r>
            <a:r>
              <a:rPr lang="ar-DZ" dirty="0"/>
              <a:t>مشاركة الفاعلين في العملية التعليمية</a:t>
            </a:r>
          </a:p>
          <a:p>
            <a:endParaRPr lang="fr-FR" dirty="0"/>
          </a:p>
        </p:txBody>
      </p:sp>
    </p:spTree>
    <p:extLst>
      <p:ext uri="{BB962C8B-B14F-4D97-AF65-F5344CB8AC3E}">
        <p14:creationId xmlns:p14="http://schemas.microsoft.com/office/powerpoint/2010/main" val="4174029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a:t>مثال تطبيقي:</a:t>
            </a:r>
            <a:br>
              <a:rPr lang="ar-DZ" dirty="0"/>
            </a:br>
            <a:endParaRPr lang="fr-FR" dirty="0"/>
          </a:p>
        </p:txBody>
      </p:sp>
      <p:sp>
        <p:nvSpPr>
          <p:cNvPr id="3" name="Content Placeholder 2"/>
          <p:cNvSpPr>
            <a:spLocks noGrp="1"/>
          </p:cNvSpPr>
          <p:nvPr>
            <p:ph idx="1"/>
          </p:nvPr>
        </p:nvSpPr>
        <p:spPr/>
        <p:txBody>
          <a:bodyPr/>
          <a:lstStyle/>
          <a:p>
            <a:pPr algn="r" rtl="1"/>
            <a:r>
              <a:rPr lang="ar-DZ" dirty="0" smtClean="0"/>
              <a:t>•</a:t>
            </a:r>
            <a:r>
              <a:rPr lang="ar-DZ" dirty="0"/>
              <a:t>	مشروع بحثي يكشف أن تلاميذ الريف يتعرضون لصعوبات لغوية بسبب المناهج الحضَرية.</a:t>
            </a:r>
          </a:p>
          <a:p>
            <a:pPr algn="r" rtl="1"/>
            <a:r>
              <a:rPr lang="ar-DZ" dirty="0"/>
              <a:t>•	بناء على هذا، يتم تطوير أدوات تقييم تراعي خصوصية اللهجة والمحتوى المحلي.</a:t>
            </a:r>
          </a:p>
          <a:p>
            <a:pPr algn="r" rtl="1"/>
            <a:endParaRPr lang="fr-FR" dirty="0"/>
          </a:p>
        </p:txBody>
      </p:sp>
    </p:spTree>
    <p:extLst>
      <p:ext uri="{BB962C8B-B14F-4D97-AF65-F5344CB8AC3E}">
        <p14:creationId xmlns:p14="http://schemas.microsoft.com/office/powerpoint/2010/main" val="3082652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dirty="0"/>
              <a:t>المحور الرابع: تجارب دولية ومحلية</a:t>
            </a:r>
            <a:br>
              <a:rPr lang="ar-DZ" dirty="0"/>
            </a:br>
            <a:endParaRPr lang="fr-FR" dirty="0"/>
          </a:p>
        </p:txBody>
      </p:sp>
      <p:sp>
        <p:nvSpPr>
          <p:cNvPr id="3" name="Content Placeholder 2"/>
          <p:cNvSpPr>
            <a:spLocks noGrp="1"/>
          </p:cNvSpPr>
          <p:nvPr>
            <p:ph idx="1"/>
          </p:nvPr>
        </p:nvSpPr>
        <p:spPr/>
        <p:txBody>
          <a:bodyPr/>
          <a:lstStyle/>
          <a:p>
            <a:pPr algn="r" rtl="1"/>
            <a:r>
              <a:rPr lang="fr-FR" dirty="0" smtClean="0"/>
              <a:t>✅ </a:t>
            </a:r>
            <a:r>
              <a:rPr lang="ar-DZ" dirty="0"/>
              <a:t>دولياً:</a:t>
            </a:r>
          </a:p>
          <a:p>
            <a:pPr algn="r" rtl="1"/>
            <a:r>
              <a:rPr lang="ar-DZ" dirty="0"/>
              <a:t>•	فنلندا: تعتمد نموذج تقويم شامل يشمل الصحة النفسية للمتعلم، بيئته، وعلاقاته.</a:t>
            </a:r>
          </a:p>
          <a:p>
            <a:pPr algn="r" rtl="1"/>
            <a:r>
              <a:rPr lang="ar-DZ" dirty="0"/>
              <a:t>•	كندا: إدماج المقاربة الثقافية الأصلية (الأمم الأولى) في نظام التقويم.</a:t>
            </a:r>
          </a:p>
          <a:p>
            <a:pPr algn="r" rtl="1"/>
            <a:r>
              <a:rPr lang="fr-FR" dirty="0"/>
              <a:t>✅ </a:t>
            </a:r>
            <a:r>
              <a:rPr lang="ar-DZ" dirty="0"/>
              <a:t>عربياً وجزائرياً:</a:t>
            </a:r>
          </a:p>
          <a:p>
            <a:pPr algn="r" rtl="1"/>
            <a:r>
              <a:rPr lang="ar-DZ" dirty="0"/>
              <a:t>•	دراسات جزائرية حول أثر غياب العدالة المجالية (المدن/القرى) على مخرجات التعليم.</a:t>
            </a:r>
          </a:p>
          <a:p>
            <a:pPr algn="r" rtl="1"/>
            <a:r>
              <a:rPr lang="ar-DZ" dirty="0"/>
              <a:t>•	بحوث حول التمييز الجندري داخل المدارس وتأثيره على التحصيل.</a:t>
            </a:r>
          </a:p>
          <a:p>
            <a:endParaRPr lang="fr-FR" dirty="0"/>
          </a:p>
        </p:txBody>
      </p:sp>
    </p:spTree>
    <p:extLst>
      <p:ext uri="{BB962C8B-B14F-4D97-AF65-F5344CB8AC3E}">
        <p14:creationId xmlns:p14="http://schemas.microsoft.com/office/powerpoint/2010/main" val="2795615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DZ" b="1" dirty="0"/>
              <a:t>المحور الخامس: نحو نماذج تقويمية أكثر عدلاً وفعالية</a:t>
            </a:r>
            <a:br>
              <a:rPr lang="ar-DZ" b="1" dirty="0"/>
            </a:br>
            <a:endParaRPr lang="fr-FR" b="1" dirty="0"/>
          </a:p>
        </p:txBody>
      </p:sp>
      <p:sp>
        <p:nvSpPr>
          <p:cNvPr id="3" name="Content Placeholder 2"/>
          <p:cNvSpPr>
            <a:spLocks noGrp="1"/>
          </p:cNvSpPr>
          <p:nvPr>
            <p:ph idx="1"/>
          </p:nvPr>
        </p:nvSpPr>
        <p:spPr/>
        <p:txBody>
          <a:bodyPr/>
          <a:lstStyle/>
          <a:p>
            <a:pPr marL="0" indent="0" algn="r" rtl="1">
              <a:buNone/>
            </a:pPr>
            <a:r>
              <a:rPr lang="ar-DZ" dirty="0" smtClean="0"/>
              <a:t>ما </a:t>
            </a:r>
            <a:r>
              <a:rPr lang="ar-DZ" dirty="0"/>
              <a:t>الذي نحتاجه؟</a:t>
            </a:r>
          </a:p>
          <a:p>
            <a:pPr marL="0" indent="0" algn="r" rtl="1">
              <a:buNone/>
            </a:pPr>
            <a:r>
              <a:rPr lang="ar-DZ" dirty="0"/>
              <a:t>1.	إدماج الباحث السوسيولوجي في بناء السياسات التعليمية.</a:t>
            </a:r>
          </a:p>
          <a:p>
            <a:pPr marL="0" indent="0" algn="r" rtl="1">
              <a:buNone/>
            </a:pPr>
            <a:r>
              <a:rPr lang="ar-DZ" dirty="0"/>
              <a:t>2.	التحول من التقويم المعياري إلى التقويم السياقي.</a:t>
            </a:r>
          </a:p>
          <a:p>
            <a:pPr marL="0" indent="0" algn="r" rtl="1">
              <a:buNone/>
            </a:pPr>
            <a:r>
              <a:rPr lang="ar-DZ" dirty="0"/>
              <a:t>3.	تبني مقاربة تشاركية في بناء أدوات التقييم (مشاركة التلاميذ، الأسر، المعلمين).</a:t>
            </a:r>
          </a:p>
          <a:p>
            <a:pPr marL="0" indent="0" algn="r" rtl="1">
              <a:buNone/>
            </a:pPr>
            <a:r>
              <a:rPr lang="ar-DZ" dirty="0"/>
              <a:t>4.	المرونة في المؤشرات التربوية بحيث تسمح بفهم التنوع لا محاسبته فقط.</a:t>
            </a:r>
          </a:p>
          <a:p>
            <a:pPr marL="0" indent="0" algn="r" rtl="1">
              <a:buNone/>
            </a:pPr>
            <a:endParaRPr lang="fr-FR" dirty="0"/>
          </a:p>
        </p:txBody>
      </p:sp>
    </p:spTree>
    <p:extLst>
      <p:ext uri="{BB962C8B-B14F-4D97-AF65-F5344CB8AC3E}">
        <p14:creationId xmlns:p14="http://schemas.microsoft.com/office/powerpoint/2010/main" val="996914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b="1" dirty="0"/>
              <a:t>خاتمة:</a:t>
            </a:r>
            <a:r>
              <a:rPr lang="ar-DZ" dirty="0"/>
              <a:t/>
            </a:r>
            <a:br>
              <a:rPr lang="ar-DZ" dirty="0"/>
            </a:br>
            <a:endParaRPr lang="fr-FR" dirty="0"/>
          </a:p>
        </p:txBody>
      </p:sp>
      <p:sp>
        <p:nvSpPr>
          <p:cNvPr id="3" name="Content Placeholder 2"/>
          <p:cNvSpPr>
            <a:spLocks noGrp="1"/>
          </p:cNvSpPr>
          <p:nvPr>
            <p:ph idx="1"/>
          </p:nvPr>
        </p:nvSpPr>
        <p:spPr/>
        <p:txBody>
          <a:bodyPr>
            <a:normAutofit/>
          </a:bodyPr>
          <a:lstStyle/>
          <a:p>
            <a:pPr algn="r" rtl="1"/>
            <a:r>
              <a:rPr lang="ar-DZ" sz="3600" dirty="0" smtClean="0">
                <a:latin typeface="Arabic Typesetting" panose="03020402040406030203" pitchFamily="66" charset="-78"/>
                <a:cs typeface="Arabic Typesetting" panose="03020402040406030203" pitchFamily="66" charset="-78"/>
              </a:rPr>
              <a:t>تبيّن </a:t>
            </a:r>
            <a:r>
              <a:rPr lang="ar-DZ" sz="3600" dirty="0">
                <a:latin typeface="Arabic Typesetting" panose="03020402040406030203" pitchFamily="66" charset="-78"/>
                <a:cs typeface="Arabic Typesetting" panose="03020402040406030203" pitchFamily="66" charset="-78"/>
              </a:rPr>
              <a:t>هذه المحاضرة أن البحوث السوسيولوجية ليست فقط أداة تحليل، بل أصبحت ضرورة لتصميم تقويمات واقعية، عادلة، وشاملة. بدون إدماج البعد السوسيولوجي، ستظل العملية التربوية أسيرة نماذج تقويمية لا تعبّر عن الواقع.</a:t>
            </a:r>
          </a:p>
          <a:p>
            <a:pPr algn="r" rtl="1"/>
            <a:endParaRPr lang="fr-FR"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27638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DZ" sz="4000" b="1" dirty="0"/>
              <a:t>أهداف المحاضرة</a:t>
            </a:r>
            <a:endParaRPr lang="fr-FR" sz="4000" b="1" dirty="0"/>
          </a:p>
        </p:txBody>
      </p:sp>
      <p:sp>
        <p:nvSpPr>
          <p:cNvPr id="3" name="Content Placeholder 2"/>
          <p:cNvSpPr>
            <a:spLocks noGrp="1"/>
          </p:cNvSpPr>
          <p:nvPr>
            <p:ph idx="1"/>
          </p:nvPr>
        </p:nvSpPr>
        <p:spPr/>
        <p:txBody>
          <a:bodyPr>
            <a:normAutofit/>
          </a:bodyPr>
          <a:lstStyle/>
          <a:p>
            <a:pPr algn="r" rtl="1"/>
            <a:r>
              <a:rPr lang="ar-DZ" sz="3600" dirty="0" smtClean="0">
                <a:latin typeface="Arabic Typesetting" panose="03020402040406030203" pitchFamily="66" charset="-78"/>
                <a:cs typeface="Arabic Typesetting" panose="03020402040406030203" pitchFamily="66" charset="-78"/>
              </a:rPr>
              <a:t>فهم </a:t>
            </a:r>
            <a:r>
              <a:rPr lang="ar-DZ" sz="3600" dirty="0">
                <a:latin typeface="Arabic Typesetting" panose="03020402040406030203" pitchFamily="66" charset="-78"/>
                <a:cs typeface="Arabic Typesetting" panose="03020402040406030203" pitchFamily="66" charset="-78"/>
              </a:rPr>
              <a:t>العلاقة بين البحث السوسيولوجي والنماذج التربوية </a:t>
            </a:r>
            <a:r>
              <a:rPr lang="ar-DZ" sz="3600" dirty="0" smtClean="0">
                <a:latin typeface="Arabic Typesetting" panose="03020402040406030203" pitchFamily="66" charset="-78"/>
                <a:cs typeface="Arabic Typesetting" panose="03020402040406030203" pitchFamily="66" charset="-78"/>
              </a:rPr>
              <a:t>للتقويم</a:t>
            </a:r>
          </a:p>
          <a:p>
            <a:pPr algn="r" rtl="1"/>
            <a:r>
              <a:rPr lang="ar-DZ" sz="3600" dirty="0" smtClean="0">
                <a:latin typeface="Arabic Typesetting" panose="03020402040406030203" pitchFamily="66" charset="-78"/>
                <a:cs typeface="Arabic Typesetting" panose="03020402040406030203" pitchFamily="66" charset="-78"/>
              </a:rPr>
              <a:t>توضيح </a:t>
            </a:r>
            <a:r>
              <a:rPr lang="ar-DZ" sz="3600" dirty="0">
                <a:latin typeface="Arabic Typesetting" panose="03020402040406030203" pitchFamily="66" charset="-78"/>
                <a:cs typeface="Arabic Typesetting" panose="03020402040406030203" pitchFamily="66" charset="-78"/>
              </a:rPr>
              <a:t>كيف يمكن للبحوث الاجتماعية أن تكشف الجوانب غير المرئية في الأنظمة التربوية التقليدية</a:t>
            </a:r>
            <a:r>
              <a:rPr lang="ar-DZ" sz="3600" dirty="0" smtClean="0">
                <a:latin typeface="Arabic Typesetting" panose="03020402040406030203" pitchFamily="66" charset="-78"/>
                <a:cs typeface="Arabic Typesetting" panose="03020402040406030203" pitchFamily="66" charset="-78"/>
              </a:rPr>
              <a:t>.</a:t>
            </a:r>
          </a:p>
          <a:p>
            <a:pPr algn="r" rtl="1"/>
            <a:r>
              <a:rPr lang="ar-DZ" sz="3600" dirty="0" smtClean="0">
                <a:latin typeface="Arabic Typesetting" panose="03020402040406030203" pitchFamily="66" charset="-78"/>
                <a:cs typeface="Arabic Typesetting" panose="03020402040406030203" pitchFamily="66" charset="-78"/>
              </a:rPr>
              <a:t>تحليل </a:t>
            </a:r>
            <a:r>
              <a:rPr lang="ar-DZ" sz="3600" dirty="0">
                <a:latin typeface="Arabic Typesetting" panose="03020402040406030203" pitchFamily="66" charset="-78"/>
                <a:cs typeface="Arabic Typesetting" panose="03020402040406030203" pitchFamily="66" charset="-78"/>
              </a:rPr>
              <a:t>أثر البنية الاجتماعية والثقافية في أدوات التقويم</a:t>
            </a:r>
            <a:endParaRPr lang="fr-FR"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27321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b="1" dirty="0"/>
              <a:t>المقدمة</a:t>
            </a:r>
            <a:r>
              <a:rPr lang="ar-DZ" dirty="0"/>
              <a:t/>
            </a:r>
            <a:br>
              <a:rPr lang="ar-DZ" dirty="0"/>
            </a:br>
            <a:endParaRPr lang="fr-FR" dirty="0"/>
          </a:p>
        </p:txBody>
      </p:sp>
      <p:sp>
        <p:nvSpPr>
          <p:cNvPr id="3" name="Content Placeholder 2"/>
          <p:cNvSpPr>
            <a:spLocks noGrp="1"/>
          </p:cNvSpPr>
          <p:nvPr>
            <p:ph idx="1"/>
          </p:nvPr>
        </p:nvSpPr>
        <p:spPr/>
        <p:txBody>
          <a:bodyPr/>
          <a:lstStyle/>
          <a:p>
            <a:pPr algn="r" rtl="1"/>
            <a:r>
              <a:rPr lang="ar-DZ" sz="3200" dirty="0" smtClean="0">
                <a:latin typeface="Arabic Typesetting" panose="03020402040406030203" pitchFamily="66" charset="-78"/>
                <a:cs typeface="Arabic Typesetting" panose="03020402040406030203" pitchFamily="66" charset="-78"/>
              </a:rPr>
              <a:t>في </a:t>
            </a:r>
            <a:r>
              <a:rPr lang="ar-DZ" sz="3200" dirty="0">
                <a:latin typeface="Arabic Typesetting" panose="03020402040406030203" pitchFamily="66" charset="-78"/>
                <a:cs typeface="Arabic Typesetting" panose="03020402040406030203" pitchFamily="66" charset="-78"/>
              </a:rPr>
              <a:t>عالم تتسارع فيه التغيرات الاجتماعية والاقتصادية والثقافية، لم تعد نماذج التقويم التربوي التقليدية كافية لفهم واقع المتعلم والمؤسسة التربوية. هنا، تبرز أهمية البحوث السوسيولوجية التي لا تكتفي بوصف الواقع التربوي، بل تسعى لتحليله وتفكيك بنياته وربطه بسياقه المجتمعي من أجل تطوير نماذج تقويمية أكثر عدلاً وواقعية.</a:t>
            </a:r>
          </a:p>
          <a:p>
            <a:pPr algn="r" rtl="1"/>
            <a:endParaRPr lang="fr-FR" dirty="0"/>
          </a:p>
        </p:txBody>
      </p:sp>
    </p:spTree>
    <p:extLst>
      <p:ext uri="{BB962C8B-B14F-4D97-AF65-F5344CB8AC3E}">
        <p14:creationId xmlns:p14="http://schemas.microsoft.com/office/powerpoint/2010/main" val="3179557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79566"/>
            <a:ext cx="8596668" cy="1050834"/>
          </a:xfrm>
        </p:spPr>
        <p:txBody>
          <a:bodyPr/>
          <a:lstStyle/>
          <a:p>
            <a:pPr algn="r" rtl="1"/>
            <a:r>
              <a:rPr lang="ar-DZ" b="1" dirty="0"/>
              <a:t>المحور الأول: الإطار </a:t>
            </a:r>
            <a:r>
              <a:rPr lang="ar-DZ" b="1" dirty="0" smtClean="0"/>
              <a:t>المفاهيمي</a:t>
            </a:r>
            <a:endParaRPr lang="fr-FR" b="1" dirty="0"/>
          </a:p>
        </p:txBody>
      </p:sp>
      <p:sp>
        <p:nvSpPr>
          <p:cNvPr id="3" name="Content Placeholder 2"/>
          <p:cNvSpPr>
            <a:spLocks noGrp="1"/>
          </p:cNvSpPr>
          <p:nvPr>
            <p:ph idx="1"/>
          </p:nvPr>
        </p:nvSpPr>
        <p:spPr/>
        <p:txBody>
          <a:bodyPr/>
          <a:lstStyle/>
          <a:p>
            <a:pPr algn="r" rtl="1"/>
            <a:r>
              <a:rPr lang="ar-DZ" dirty="0" smtClean="0"/>
              <a:t>1</a:t>
            </a:r>
            <a:r>
              <a:rPr lang="ar-DZ" sz="3200" dirty="0">
                <a:latin typeface="Arabic Typesetting" panose="03020402040406030203" pitchFamily="66" charset="-78"/>
                <a:cs typeface="Arabic Typesetting" panose="03020402040406030203" pitchFamily="66" charset="-78"/>
              </a:rPr>
              <a:t>. مفهوم البحوث السوسيولوجية</a:t>
            </a:r>
          </a:p>
          <a:p>
            <a:pPr algn="r" rtl="1"/>
            <a:r>
              <a:rPr lang="ar-DZ" sz="3200" dirty="0">
                <a:latin typeface="Arabic Typesetting" panose="03020402040406030203" pitchFamily="66" charset="-78"/>
                <a:cs typeface="Arabic Typesetting" panose="03020402040406030203" pitchFamily="66" charset="-78"/>
              </a:rPr>
              <a:t>•	بحث علمي ميداني أو نظري يهدف إلى دراسة الظواهر الاجتماعية وفهم العلاقات بين الفاعلين.</a:t>
            </a:r>
          </a:p>
          <a:p>
            <a:pPr algn="r" rtl="1"/>
            <a:r>
              <a:rPr lang="ar-DZ" sz="3200" dirty="0">
                <a:latin typeface="Arabic Typesetting" panose="03020402040406030203" pitchFamily="66" charset="-78"/>
                <a:cs typeface="Arabic Typesetting" panose="03020402040406030203" pitchFamily="66" charset="-78"/>
              </a:rPr>
              <a:t>•	يركز على الفجوات الاجتماعية، أنماط السلوك، التفاوتات، والديناميكيات الثقافية.</a:t>
            </a:r>
          </a:p>
          <a:p>
            <a:pPr algn="r" rtl="1"/>
            <a:r>
              <a:rPr lang="ar-DZ" sz="3200" dirty="0">
                <a:latin typeface="Arabic Typesetting" panose="03020402040406030203" pitchFamily="66" charset="-78"/>
                <a:cs typeface="Arabic Typesetting" panose="03020402040406030203" pitchFamily="66" charset="-78"/>
              </a:rPr>
              <a:t>•	في التربية: يدرس التفاعل داخل الفصل، أثر الطبقة الاجتماعية، التنشئة، إلخ.</a:t>
            </a:r>
          </a:p>
          <a:p>
            <a:endParaRPr lang="fr-FR" dirty="0"/>
          </a:p>
        </p:txBody>
      </p:sp>
    </p:spTree>
    <p:extLst>
      <p:ext uri="{BB962C8B-B14F-4D97-AF65-F5344CB8AC3E}">
        <p14:creationId xmlns:p14="http://schemas.microsoft.com/office/powerpoint/2010/main" val="1611450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DZ" sz="4800" b="1" dirty="0">
                <a:latin typeface="Arabic Typesetting" panose="03020402040406030203" pitchFamily="66" charset="-78"/>
                <a:cs typeface="Arabic Typesetting" panose="03020402040406030203" pitchFamily="66" charset="-78"/>
              </a:rPr>
              <a:t>مفهوم التقويم التربوي</a:t>
            </a:r>
            <a:r>
              <a:rPr lang="ar-DZ" dirty="0"/>
              <a:t/>
            </a:r>
            <a:br>
              <a:rPr lang="ar-DZ" dirty="0"/>
            </a:br>
            <a:endParaRPr lang="fr-FR" dirty="0"/>
          </a:p>
        </p:txBody>
      </p:sp>
      <p:sp>
        <p:nvSpPr>
          <p:cNvPr id="3" name="Content Placeholder 2"/>
          <p:cNvSpPr>
            <a:spLocks noGrp="1"/>
          </p:cNvSpPr>
          <p:nvPr>
            <p:ph idx="1"/>
          </p:nvPr>
        </p:nvSpPr>
        <p:spPr/>
        <p:txBody>
          <a:bodyPr/>
          <a:lstStyle/>
          <a:p>
            <a:pPr algn="r" rtl="1"/>
            <a:r>
              <a:rPr lang="ar-DZ" dirty="0" smtClean="0"/>
              <a:t>•</a:t>
            </a:r>
            <a:r>
              <a:rPr lang="ar-DZ" sz="4400" dirty="0">
                <a:latin typeface="Arabic Typesetting" panose="03020402040406030203" pitchFamily="66" charset="-78"/>
                <a:cs typeface="Arabic Typesetting" panose="03020402040406030203" pitchFamily="66" charset="-78"/>
              </a:rPr>
              <a:t>	عملية منظمة لجمع وتحليل البيانات للحكم على فاعلية التعليم.</a:t>
            </a:r>
          </a:p>
          <a:p>
            <a:endParaRPr lang="fr-FR" dirty="0"/>
          </a:p>
        </p:txBody>
      </p:sp>
    </p:spTree>
    <p:extLst>
      <p:ext uri="{BB962C8B-B14F-4D97-AF65-F5344CB8AC3E}">
        <p14:creationId xmlns:p14="http://schemas.microsoft.com/office/powerpoint/2010/main" val="497687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Low" rtl="1"/>
            <a:r>
              <a:rPr lang="ar-DZ" dirty="0"/>
              <a:t>المحور الثاني: البحوث السوسيولوجية كمصدر للتقويم الشامل</a:t>
            </a:r>
            <a:br>
              <a:rPr lang="ar-DZ" dirty="0"/>
            </a:br>
            <a:endParaRPr lang="fr-FR" dirty="0"/>
          </a:p>
        </p:txBody>
      </p:sp>
      <p:sp>
        <p:nvSpPr>
          <p:cNvPr id="3" name="Content Placeholder 2"/>
          <p:cNvSpPr>
            <a:spLocks noGrp="1"/>
          </p:cNvSpPr>
          <p:nvPr>
            <p:ph idx="1"/>
          </p:nvPr>
        </p:nvSpPr>
        <p:spPr>
          <a:xfrm>
            <a:off x="677334" y="3108960"/>
            <a:ext cx="8596668" cy="1968137"/>
          </a:xfrm>
        </p:spPr>
        <p:txBody>
          <a:bodyPr/>
          <a:lstStyle/>
          <a:p>
            <a:pPr algn="r" rtl="1"/>
            <a:r>
              <a:rPr lang="ar-DZ" sz="2800" dirty="0" smtClean="0">
                <a:solidFill>
                  <a:schemeClr val="accent1">
                    <a:lumMod val="75000"/>
                  </a:schemeClr>
                </a:solidFill>
              </a:rPr>
              <a:t>كيف </a:t>
            </a:r>
            <a:r>
              <a:rPr lang="ar-DZ" sz="2800" dirty="0">
                <a:solidFill>
                  <a:schemeClr val="accent1">
                    <a:lumMod val="75000"/>
                  </a:schemeClr>
                </a:solidFill>
              </a:rPr>
              <a:t>تساهم البحوث السوسيولوجية في التقويم؟</a:t>
            </a:r>
          </a:p>
          <a:p>
            <a:endParaRPr lang="fr-FR" dirty="0"/>
          </a:p>
        </p:txBody>
      </p:sp>
    </p:spTree>
    <p:extLst>
      <p:ext uri="{BB962C8B-B14F-4D97-AF65-F5344CB8AC3E}">
        <p14:creationId xmlns:p14="http://schemas.microsoft.com/office/powerpoint/2010/main" val="3104201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smtClean="0"/>
              <a:t>1- فهم </a:t>
            </a:r>
            <a:r>
              <a:rPr lang="ar-DZ" dirty="0"/>
              <a:t>السياق الاجتماعي </a:t>
            </a:r>
            <a:r>
              <a:rPr lang="ar-DZ" dirty="0" smtClean="0"/>
              <a:t>للمتعلمين:</a:t>
            </a:r>
            <a:endParaRPr lang="fr-FR" dirty="0"/>
          </a:p>
        </p:txBody>
      </p:sp>
      <p:sp>
        <p:nvSpPr>
          <p:cNvPr id="3" name="Content Placeholder 2"/>
          <p:cNvSpPr>
            <a:spLocks noGrp="1"/>
          </p:cNvSpPr>
          <p:nvPr>
            <p:ph idx="1"/>
          </p:nvPr>
        </p:nvSpPr>
        <p:spPr>
          <a:xfrm>
            <a:off x="677334" y="2978331"/>
            <a:ext cx="8596668" cy="3063031"/>
          </a:xfrm>
        </p:spPr>
        <p:txBody>
          <a:bodyPr/>
          <a:lstStyle/>
          <a:p>
            <a:pPr algn="r" rtl="1"/>
            <a:r>
              <a:rPr lang="fr-FR" dirty="0" smtClean="0"/>
              <a:t>o</a:t>
            </a:r>
            <a:r>
              <a:rPr lang="fr-FR" dirty="0"/>
              <a:t>	</a:t>
            </a:r>
            <a:r>
              <a:rPr lang="ar-DZ" sz="2000" dirty="0"/>
              <a:t>كيف تؤثر الفوارق الطبقية على التعلّم؟</a:t>
            </a:r>
          </a:p>
          <a:p>
            <a:pPr algn="r" rtl="1"/>
            <a:r>
              <a:rPr lang="fr-FR" sz="2000" dirty="0"/>
              <a:t>o	</a:t>
            </a:r>
            <a:r>
              <a:rPr lang="ar-DZ" sz="2000" dirty="0"/>
              <a:t>العلاقة بين المستوى الاقتصادي والنجاح المدرسي.</a:t>
            </a:r>
          </a:p>
          <a:p>
            <a:pPr algn="r" rtl="1"/>
            <a:endParaRPr lang="fr-FR" sz="2000" dirty="0"/>
          </a:p>
        </p:txBody>
      </p:sp>
    </p:spTree>
    <p:extLst>
      <p:ext uri="{BB962C8B-B14F-4D97-AF65-F5344CB8AC3E}">
        <p14:creationId xmlns:p14="http://schemas.microsoft.com/office/powerpoint/2010/main" val="3930248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a:t>2.</a:t>
            </a:r>
            <a:r>
              <a:rPr lang="ar-DZ" b="1" dirty="0"/>
              <a:t>	تحليل العلاقات داخل البيئة التربوية:</a:t>
            </a:r>
            <a:br>
              <a:rPr lang="ar-DZ" b="1" dirty="0"/>
            </a:br>
            <a:endParaRPr lang="fr-FR" b="1" dirty="0"/>
          </a:p>
        </p:txBody>
      </p:sp>
      <p:sp>
        <p:nvSpPr>
          <p:cNvPr id="3" name="Content Placeholder 2"/>
          <p:cNvSpPr>
            <a:spLocks noGrp="1"/>
          </p:cNvSpPr>
          <p:nvPr>
            <p:ph idx="1"/>
          </p:nvPr>
        </p:nvSpPr>
        <p:spPr/>
        <p:txBody>
          <a:bodyPr>
            <a:normAutofit/>
          </a:bodyPr>
          <a:lstStyle/>
          <a:p>
            <a:pPr algn="r" rtl="1"/>
            <a:r>
              <a:rPr lang="ar-DZ" sz="3600" dirty="0" smtClean="0">
                <a:latin typeface="Arabic Typesetting" panose="03020402040406030203" pitchFamily="66" charset="-78"/>
                <a:cs typeface="Arabic Typesetting" panose="03020402040406030203" pitchFamily="66" charset="-78"/>
              </a:rPr>
              <a:t>  تفاعلات </a:t>
            </a:r>
            <a:r>
              <a:rPr lang="ar-DZ" sz="3600" dirty="0">
                <a:latin typeface="Arabic Typesetting" panose="03020402040406030203" pitchFamily="66" charset="-78"/>
                <a:cs typeface="Arabic Typesetting" panose="03020402040406030203" pitchFamily="66" charset="-78"/>
              </a:rPr>
              <a:t>الأستاذ/التلميذ/الإدارة.</a:t>
            </a:r>
          </a:p>
          <a:p>
            <a:pPr algn="r" rtl="1"/>
            <a:r>
              <a:rPr lang="fr-FR" sz="3600" dirty="0">
                <a:latin typeface="Arabic Typesetting" panose="03020402040406030203" pitchFamily="66" charset="-78"/>
                <a:cs typeface="Arabic Typesetting" panose="03020402040406030203" pitchFamily="66" charset="-78"/>
              </a:rPr>
              <a:t>	</a:t>
            </a:r>
            <a:r>
              <a:rPr lang="ar-DZ" sz="3600" dirty="0" smtClean="0">
                <a:latin typeface="Arabic Typesetting" panose="03020402040406030203" pitchFamily="66" charset="-78"/>
                <a:cs typeface="Arabic Typesetting" panose="03020402040406030203" pitchFamily="66" charset="-78"/>
              </a:rPr>
              <a:t>  أثر </a:t>
            </a:r>
            <a:r>
              <a:rPr lang="ar-DZ" sz="3600" dirty="0">
                <a:latin typeface="Arabic Typesetting" panose="03020402040406030203" pitchFamily="66" charset="-78"/>
                <a:cs typeface="Arabic Typesetting" panose="03020402040406030203" pitchFamily="66" charset="-78"/>
              </a:rPr>
              <a:t>السلطة الرمزية، والتمييز داخل المؤسسة</a:t>
            </a:r>
          </a:p>
          <a:p>
            <a:pPr algn="r" rtl="1"/>
            <a:endParaRPr lang="fr-FR"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68767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DZ" dirty="0"/>
              <a:t>3.	</a:t>
            </a:r>
            <a:r>
              <a:rPr lang="ar-DZ" sz="4800" b="1" dirty="0">
                <a:latin typeface="Arabic Typesetting" panose="03020402040406030203" pitchFamily="66" charset="-78"/>
                <a:cs typeface="Arabic Typesetting" panose="03020402040406030203" pitchFamily="66" charset="-78"/>
              </a:rPr>
              <a:t>تسليط الضوء على الفئات المهمشة</a:t>
            </a:r>
            <a:r>
              <a:rPr lang="ar-DZ" dirty="0"/>
              <a:t>:</a:t>
            </a:r>
            <a:br>
              <a:rPr lang="ar-DZ" dirty="0"/>
            </a:br>
            <a:endParaRPr lang="fr-FR" dirty="0"/>
          </a:p>
        </p:txBody>
      </p:sp>
      <p:sp>
        <p:nvSpPr>
          <p:cNvPr id="3" name="Content Placeholder 2"/>
          <p:cNvSpPr>
            <a:spLocks noGrp="1"/>
          </p:cNvSpPr>
          <p:nvPr>
            <p:ph idx="1"/>
          </p:nvPr>
        </p:nvSpPr>
        <p:spPr/>
        <p:txBody>
          <a:bodyPr>
            <a:normAutofit/>
          </a:bodyPr>
          <a:lstStyle/>
          <a:p>
            <a:pPr algn="r" rtl="1"/>
            <a:r>
              <a:rPr lang="fr-FR" sz="4000" dirty="0">
                <a:latin typeface="Arabic Typesetting" panose="03020402040406030203" pitchFamily="66" charset="-78"/>
                <a:cs typeface="Arabic Typesetting" panose="03020402040406030203" pitchFamily="66" charset="-78"/>
              </a:rPr>
              <a:t>	</a:t>
            </a:r>
            <a:r>
              <a:rPr lang="ar-DZ" sz="4000" dirty="0">
                <a:latin typeface="Arabic Typesetting" panose="03020402040406030203" pitchFamily="66" charset="-78"/>
                <a:cs typeface="Arabic Typesetting" panose="03020402040406030203" pitchFamily="66" charset="-78"/>
              </a:rPr>
              <a:t>الأطفال من ذوي الاحتياجات، البنات في المناطق الريفية، اللاجئين.</a:t>
            </a:r>
          </a:p>
          <a:p>
            <a:pPr algn="r" rtl="1"/>
            <a:endParaRPr lang="fr-FR"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9367029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239</TotalTime>
  <Words>232</Words>
  <Application>Microsoft Office PowerPoint</Application>
  <PresentationFormat>Widescreen</PresentationFormat>
  <Paragraphs>52</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Arabic Typesetting</vt:lpstr>
      <vt:lpstr>Arial</vt:lpstr>
      <vt:lpstr>Tahoma</vt:lpstr>
      <vt:lpstr>Trebuchet MS</vt:lpstr>
      <vt:lpstr>Wingdings 3</vt:lpstr>
      <vt:lpstr>Facet</vt:lpstr>
      <vt:lpstr>محاضرة:دور البحوث السوسيولوجية في تطوير نماذج تقويمية أكثر شمولية</vt:lpstr>
      <vt:lpstr>أهداف المحاضرة</vt:lpstr>
      <vt:lpstr>المقدمة </vt:lpstr>
      <vt:lpstr>المحور الأول: الإطار المفاهيمي</vt:lpstr>
      <vt:lpstr>مفهوم التقويم التربوي </vt:lpstr>
      <vt:lpstr>المحور الثاني: البحوث السوسيولوجية كمصدر للتقويم الشامل </vt:lpstr>
      <vt:lpstr>1- فهم السياق الاجتماعي للمتعلمين:</vt:lpstr>
      <vt:lpstr>2. تحليل العلاقات داخل البيئة التربوية: </vt:lpstr>
      <vt:lpstr>3. تسليط الضوء على الفئات المهمشة: </vt:lpstr>
      <vt:lpstr>4. تحديد الفجوات البنيوية في النظام التعليمي: </vt:lpstr>
      <vt:lpstr>المحور الثالث: من نتائج البحوث إلى تطوير نماذج التقويم </vt:lpstr>
      <vt:lpstr>مثال تطبيقي: </vt:lpstr>
      <vt:lpstr>المحور الرابع: تجارب دولية ومحلية </vt:lpstr>
      <vt:lpstr>المحور الخامس: نحو نماذج تقويمية أكثر عدلاً وفعالية </vt:lpstr>
      <vt:lpstr>خاتمة: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محاضرة:دور البحوث السوسيولوجية في تطوير نماذج تقويمية أكثر شمولية</dc:title>
  <dc:creator>client</dc:creator>
  <cp:lastModifiedBy>client</cp:lastModifiedBy>
  <cp:revision>13</cp:revision>
  <dcterms:created xsi:type="dcterms:W3CDTF">2025-04-10T15:04:00Z</dcterms:created>
  <dcterms:modified xsi:type="dcterms:W3CDTF">2025-04-12T10:47:45Z</dcterms:modified>
</cp:coreProperties>
</file>