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63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401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80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243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270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37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73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368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248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743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185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E992B-72CA-411A-A401-12DD8F0F306F}" type="datetimeFigureOut">
              <a:rPr lang="fr-FR" smtClean="0"/>
              <a:t>27/01/2025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F6A41-626D-4FAB-85C9-DEAF8686E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2046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fulprofessor.com/self-awareness-examples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fulprofessor.com/introspection-psychology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fulprofessor.com/brainstorming-example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11520"/>
            <a:ext cx="9213163" cy="193899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endParaRPr lang="en-US" sz="4000" b="1" dirty="0" smtClean="0">
              <a:solidFill>
                <a:srgbClr val="002060"/>
              </a:solidFill>
            </a:endParaRPr>
          </a:p>
          <a:p>
            <a:r>
              <a:rPr lang="en-US" sz="4000" b="1" dirty="0" smtClean="0">
                <a:solidFill>
                  <a:srgbClr val="002060"/>
                </a:solidFill>
              </a:rPr>
              <a:t>Examples </a:t>
            </a:r>
            <a:r>
              <a:rPr lang="en-US" sz="4000" b="1" dirty="0">
                <a:solidFill>
                  <a:srgbClr val="002060"/>
                </a:solidFill>
              </a:rPr>
              <a:t>of Intrapersonal </a:t>
            </a:r>
            <a:r>
              <a:rPr lang="en-US" sz="4000" b="1" dirty="0" smtClean="0">
                <a:solidFill>
                  <a:srgbClr val="002060"/>
                </a:solidFill>
              </a:rPr>
              <a:t>Communication</a:t>
            </a:r>
          </a:p>
          <a:p>
            <a:endParaRPr lang="fr-FR" sz="4000" dirty="0">
              <a:solidFill>
                <a:srgbClr val="002060"/>
              </a:solidFill>
            </a:endParaRPr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>
          <a:xfrm>
            <a:off x="1403648" y="4365104"/>
            <a:ext cx="6400800" cy="1343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Pr, Soumia BOUZAHER</a:t>
            </a:r>
          </a:p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en-US" sz="2400" b="1" baseline="30000" dirty="0" smtClean="0">
                <a:solidFill>
                  <a:schemeClr val="tx2">
                    <a:lumMod val="50000"/>
                  </a:schemeClr>
                </a:solidFill>
              </a:rPr>
              <a:t>nd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 year student License-COP -</a:t>
            </a:r>
          </a:p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Communication sociology-24-25</a:t>
            </a:r>
            <a:endParaRPr lang="fr-FR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50829" y="1823734"/>
            <a:ext cx="2911503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Course N°10 </a:t>
            </a:r>
            <a:endParaRPr lang="fr-FR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43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n-US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Writing: </a:t>
            </a:r>
            <a:endParaRPr lang="fr-FR" b="1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484984"/>
          </a:xfrm>
        </p:spPr>
        <p:txBody>
          <a:bodyPr/>
          <a:lstStyle/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Writing </a:t>
            </a:r>
            <a:r>
              <a:rPr lang="en-US" dirty="0"/>
              <a:t>is an excellent way for individuals to express themselves and </a:t>
            </a:r>
            <a:r>
              <a:rPr lang="en-US" b="1" dirty="0"/>
              <a:t>gain clarity. </a:t>
            </a:r>
            <a:endParaRPr lang="en-US" b="1" dirty="0" smtClean="0"/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It’s </a:t>
            </a:r>
            <a:r>
              <a:rPr lang="en-US" dirty="0"/>
              <a:t>an effective tool for documenting one’s </a:t>
            </a:r>
            <a:r>
              <a:rPr lang="en-US" b="1" dirty="0"/>
              <a:t>thoughts, feelings, and experiences</a:t>
            </a:r>
            <a:r>
              <a:rPr lang="en-US" dirty="0"/>
              <a:t>. </a:t>
            </a:r>
            <a:endParaRPr lang="en-US" dirty="0" smtClean="0"/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So</a:t>
            </a:r>
            <a:r>
              <a:rPr lang="en-US" dirty="0"/>
              <a:t>, writing can help one to analyze their inner dialogue and gain insight into themselves</a:t>
            </a:r>
            <a:r>
              <a:rPr lang="en-US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9500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742950" indent="-742950">
              <a:buFont typeface="+mj-lt"/>
              <a:buAutoNum type="arabicPeriod" startAt="8"/>
            </a:pPr>
            <a:r>
              <a:rPr lang="en-US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Problem-solving: </a:t>
            </a:r>
            <a:endParaRPr lang="fr-FR" b="1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5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US" sz="2800" dirty="0" smtClean="0"/>
              <a:t>Intrapersonal </a:t>
            </a:r>
            <a:r>
              <a:rPr lang="en-US" sz="2800" dirty="0"/>
              <a:t>communication can involve identifying and resolving internal problems</a:t>
            </a:r>
            <a:r>
              <a:rPr lang="en-US" sz="2800" dirty="0" smtClean="0"/>
              <a:t>.</a:t>
            </a:r>
          </a:p>
          <a:p>
            <a:pPr lvl="0" algn="just">
              <a:buFont typeface="Wingdings" pitchFamily="2" charset="2"/>
              <a:buChar char="Ø"/>
            </a:pPr>
            <a:endParaRPr lang="en-US" sz="2800" dirty="0" smtClean="0"/>
          </a:p>
          <a:p>
            <a:pPr lvl="0" algn="just">
              <a:buFont typeface="Wingdings" pitchFamily="2" charset="2"/>
              <a:buChar char="Ø"/>
            </a:pPr>
            <a:r>
              <a:rPr lang="en-US" sz="2800" dirty="0" smtClean="0"/>
              <a:t>It </a:t>
            </a:r>
            <a:r>
              <a:rPr lang="en-US" sz="2800" dirty="0"/>
              <a:t>could be anything from managing stress to improving self-confidence. </a:t>
            </a:r>
            <a:endParaRPr lang="en-US" sz="2800" dirty="0" smtClean="0"/>
          </a:p>
          <a:p>
            <a:pPr lvl="0" algn="just">
              <a:buFont typeface="Wingdings" pitchFamily="2" charset="2"/>
              <a:buChar char="Ø"/>
            </a:pPr>
            <a:endParaRPr lang="en-US" sz="2800" dirty="0" smtClean="0"/>
          </a:p>
          <a:p>
            <a:pPr lvl="0" algn="just">
              <a:buFont typeface="Wingdings" pitchFamily="2" charset="2"/>
              <a:buChar char="Ø"/>
            </a:pPr>
            <a:r>
              <a:rPr lang="en-US" sz="2800" dirty="0" smtClean="0"/>
              <a:t>Problem-solving </a:t>
            </a:r>
            <a:r>
              <a:rPr lang="en-US" sz="2800" dirty="0"/>
              <a:t>involves questioning one’s beliefs, analyzing the situation, and using critical thinking to develop successful solutions.</a:t>
            </a:r>
            <a:endParaRPr lang="fr-FR" sz="2800" dirty="0"/>
          </a:p>
          <a:p>
            <a:pPr algn="just">
              <a:buFont typeface="Wingdings" pitchFamily="2" charset="2"/>
              <a:buChar char="Ø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62357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742950" indent="-742950">
              <a:buFont typeface="+mj-lt"/>
              <a:buAutoNum type="arabicPeriod" startAt="9"/>
            </a:pPr>
            <a:r>
              <a:rPr lang="en-US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Self-talk: </a:t>
            </a:r>
            <a:endParaRPr lang="fr-FR" b="1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36504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US" sz="3600" dirty="0" smtClean="0"/>
              <a:t>This </a:t>
            </a:r>
            <a:r>
              <a:rPr lang="en-US" sz="3600" dirty="0"/>
              <a:t>is the internal conversation people have with themselves. </a:t>
            </a:r>
            <a:endParaRPr lang="en-US" sz="3600" dirty="0" smtClean="0"/>
          </a:p>
          <a:p>
            <a:pPr lvl="0" algn="just">
              <a:buFont typeface="Wingdings" pitchFamily="2" charset="2"/>
              <a:buChar char="Ø"/>
            </a:pPr>
            <a:r>
              <a:rPr lang="en-US" sz="3600" dirty="0" smtClean="0"/>
              <a:t>Such </a:t>
            </a:r>
            <a:r>
              <a:rPr lang="en-US" sz="3600" dirty="0"/>
              <a:t>discussions can be positive or negative and </a:t>
            </a:r>
            <a:r>
              <a:rPr lang="en-US" sz="3600" b="1" dirty="0"/>
              <a:t>shape an individual’s behavior. </a:t>
            </a:r>
            <a:endParaRPr lang="en-US" sz="3600" b="1" dirty="0" smtClean="0"/>
          </a:p>
          <a:p>
            <a:pPr lvl="0" algn="just">
              <a:buFont typeface="Wingdings" pitchFamily="2" charset="2"/>
              <a:buChar char="Ø"/>
            </a:pPr>
            <a:r>
              <a:rPr lang="en-US" sz="3600" dirty="0" smtClean="0"/>
              <a:t>Self-talk</a:t>
            </a:r>
            <a:r>
              <a:rPr lang="en-US" sz="3600" dirty="0"/>
              <a:t> </a:t>
            </a:r>
            <a:r>
              <a:rPr lang="en-US" sz="3600" dirty="0">
                <a:hlinkClick r:id="rId2"/>
              </a:rPr>
              <a:t>helps to promote self-awareness</a:t>
            </a:r>
            <a:r>
              <a:rPr lang="en-US" sz="3600" dirty="0"/>
              <a:t> and maintain a sense of control.</a:t>
            </a:r>
            <a:endParaRPr lang="fr-FR" sz="3600" dirty="0"/>
          </a:p>
          <a:p>
            <a:pPr algn="just">
              <a:buFont typeface="Wingdings" pitchFamily="2" charset="2"/>
              <a:buChar char="Ø"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659209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742950" indent="-742950">
              <a:buFont typeface="+mj-lt"/>
              <a:buAutoNum type="arabicPeriod" startAt="10"/>
            </a:pPr>
            <a:r>
              <a:rPr lang="en-US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Vocalization: </a:t>
            </a:r>
            <a:endParaRPr lang="fr-FR" b="1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1600" y="2060848"/>
            <a:ext cx="74888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 fontAlgn="base">
              <a:buFont typeface="Wingdings" pitchFamily="2" charset="2"/>
              <a:buChar char="Ø"/>
            </a:pPr>
            <a:r>
              <a:rPr lang="en-US" sz="3200" dirty="0" smtClean="0"/>
              <a:t>Speaking </a:t>
            </a:r>
            <a:r>
              <a:rPr lang="en-US" sz="3200" dirty="0"/>
              <a:t>aloud can help understand one’s thoughts and feelings. </a:t>
            </a:r>
            <a:endParaRPr lang="en-US" sz="3200" dirty="0" smtClean="0"/>
          </a:p>
          <a:p>
            <a:pPr marL="457200" lvl="0" indent="-457200" algn="just" fontAlgn="base">
              <a:buFont typeface="Wingdings" pitchFamily="2" charset="2"/>
              <a:buChar char="Ø"/>
            </a:pPr>
            <a:r>
              <a:rPr lang="en-US" sz="3200" dirty="0" smtClean="0"/>
              <a:t>People </a:t>
            </a:r>
            <a:r>
              <a:rPr lang="en-US" sz="3200" dirty="0"/>
              <a:t>may talk to themselves out loud or say affirmations to keep motivated</a:t>
            </a:r>
            <a:r>
              <a:rPr lang="en-US" sz="3200" dirty="0" smtClean="0"/>
              <a:t>.</a:t>
            </a:r>
          </a:p>
          <a:p>
            <a:pPr marL="457200" lvl="0" indent="-457200" algn="just" fontAlgn="base">
              <a:buFont typeface="Wingdings" pitchFamily="2" charset="2"/>
              <a:buChar char="Ø"/>
            </a:pPr>
            <a:r>
              <a:rPr lang="en-US" sz="3200" dirty="0" smtClean="0"/>
              <a:t> </a:t>
            </a:r>
            <a:r>
              <a:rPr lang="en-US" sz="3200" dirty="0"/>
              <a:t>Vocalization can also provide a sense of clarity and confidence.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14308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Intrapersonal communication infographic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41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211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>
                <a:solidFill>
                  <a:srgbClr val="002060"/>
                </a:solidFill>
              </a:rPr>
              <a:t>1.     Thinking </a:t>
            </a:r>
            <a:r>
              <a:rPr lang="en-US" sz="6000" b="1" dirty="0" smtClean="0">
                <a:solidFill>
                  <a:srgbClr val="002060"/>
                </a:solidFill>
              </a:rPr>
              <a:t>form</a:t>
            </a:r>
            <a:endParaRPr lang="fr-FR" sz="6000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00259" y="2345104"/>
            <a:ext cx="5092484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6000" b="1" dirty="0">
                <a:solidFill>
                  <a:srgbClr val="002060"/>
                </a:solidFill>
              </a:rPr>
              <a:t>2.     Vocal form</a:t>
            </a:r>
            <a:endParaRPr lang="fr-FR" sz="6000" b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75656" y="4221088"/>
            <a:ext cx="5827429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6000" b="1" dirty="0">
                <a:solidFill>
                  <a:srgbClr val="002060"/>
                </a:solidFill>
              </a:rPr>
              <a:t>3.     Written form</a:t>
            </a:r>
            <a:endParaRPr lang="fr-FR" sz="6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369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b="1" dirty="0" smtClean="0"/>
              <a:t>Self-reflection</a:t>
            </a:r>
            <a:r>
              <a:rPr lang="en-US" dirty="0" smtClean="0"/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196952"/>
          </a:xfrm>
        </p:spPr>
        <p:txBody>
          <a:bodyPr>
            <a:normAutofit fontScale="92500" lnSpcReduction="1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Through</a:t>
            </a:r>
            <a:r>
              <a:rPr lang="en-US" dirty="0"/>
              <a:t> </a:t>
            </a:r>
            <a:r>
              <a:rPr lang="en-US" u="sng" dirty="0">
                <a:hlinkClick r:id="rId2"/>
              </a:rPr>
              <a:t>deep introspection</a:t>
            </a:r>
            <a:r>
              <a:rPr lang="en-US" dirty="0"/>
              <a:t>, one can gain insight into oneself and their </a:t>
            </a:r>
            <a:r>
              <a:rPr lang="en-US" u="sng" dirty="0"/>
              <a:t>thoughts and emotions</a:t>
            </a:r>
            <a:r>
              <a:rPr lang="en-US" dirty="0"/>
              <a:t>. </a:t>
            </a:r>
            <a:endParaRPr lang="en-US" dirty="0" smtClean="0"/>
          </a:p>
          <a:p>
            <a:pPr lvl="0" algn="just">
              <a:buFont typeface="Wingdings" pitchFamily="2" charset="2"/>
              <a:buChar char="Ø"/>
            </a:pPr>
            <a:endParaRPr lang="en-US" dirty="0" smtClean="0"/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Self-reflection </a:t>
            </a:r>
            <a:r>
              <a:rPr lang="en-US" dirty="0"/>
              <a:t>allows someone to identify their </a:t>
            </a:r>
            <a:r>
              <a:rPr lang="en-US" b="1" dirty="0"/>
              <a:t>strengths and weaknesses </a:t>
            </a:r>
            <a:r>
              <a:rPr lang="en-US" dirty="0"/>
              <a:t>while also comprehending what </a:t>
            </a:r>
            <a:r>
              <a:rPr lang="en-US" u="sng" dirty="0"/>
              <a:t>leads to successes or failures in life.</a:t>
            </a:r>
            <a:endParaRPr lang="fr-FR" u="sng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0086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 b="1" dirty="0" smtClean="0"/>
              <a:t>Self-motivation</a:t>
            </a:r>
            <a:r>
              <a:rPr lang="en-US" dirty="0" smtClean="0"/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989040"/>
          </a:xfrm>
        </p:spPr>
        <p:txBody>
          <a:bodyPr/>
          <a:lstStyle/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Intrapersonal </a:t>
            </a:r>
            <a:r>
              <a:rPr lang="en-US" dirty="0"/>
              <a:t>communication involves motivating oneself. It could be through positive affirmations or self-encouragement before embarking on a challenging task</a:t>
            </a:r>
            <a:r>
              <a:rPr lang="en-US" dirty="0" smtClean="0"/>
              <a:t>.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Affirmations like “I can do this” or “I am capable of achieving this” help to boost confidence and self-belief</a:t>
            </a:r>
            <a:r>
              <a:rPr lang="en-US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2227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 b="1" dirty="0" smtClean="0"/>
              <a:t>Goal setting</a:t>
            </a:r>
            <a:r>
              <a:rPr lang="en-US" dirty="0" smtClean="0"/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By </a:t>
            </a:r>
            <a:r>
              <a:rPr lang="en-US" dirty="0"/>
              <a:t>setting achievable goals, individuals can clearly determine where they want to be in the future. </a:t>
            </a:r>
            <a:endParaRPr lang="en-US" dirty="0" smtClean="0"/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These </a:t>
            </a:r>
            <a:r>
              <a:rPr lang="en-US" dirty="0"/>
              <a:t>could include short-term or long-term objectives and plans on how to reach those goals. </a:t>
            </a:r>
            <a:endParaRPr lang="en-US" dirty="0" smtClean="0"/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Then</a:t>
            </a:r>
            <a:r>
              <a:rPr lang="en-US" dirty="0"/>
              <a:t>, by writing down or saying these goals out loud, the individual can create a </a:t>
            </a:r>
            <a:r>
              <a:rPr lang="en-US" b="1" dirty="0"/>
              <a:t>mental map</a:t>
            </a:r>
            <a:r>
              <a:rPr lang="en-US" dirty="0"/>
              <a:t> to guide them in life.</a:t>
            </a:r>
            <a:endParaRPr lang="fr-FR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0657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en-US" b="1" dirty="0" smtClean="0"/>
              <a:t>Imagination</a:t>
            </a:r>
            <a:r>
              <a:rPr lang="en-US" dirty="0" smtClean="0"/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/>
              <a:t>Through </a:t>
            </a:r>
            <a:r>
              <a:rPr lang="en-US" dirty="0"/>
              <a:t>intrapersonal communication, individuals can easily tap into their creative side to discover new ideas and </a:t>
            </a:r>
            <a:r>
              <a:rPr lang="en-US" u="sng" dirty="0">
                <a:hlinkClick r:id="rId2"/>
              </a:rPr>
              <a:t>brainstorm solutions</a:t>
            </a:r>
            <a:r>
              <a:rPr lang="en-US" dirty="0"/>
              <a:t> to any challenge they may face. </a:t>
            </a:r>
            <a:endParaRPr lang="en-US" dirty="0" smtClean="0"/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It </a:t>
            </a:r>
            <a:r>
              <a:rPr lang="en-US" dirty="0"/>
              <a:t>is a process that </a:t>
            </a:r>
            <a:r>
              <a:rPr lang="en-US" b="1" dirty="0"/>
              <a:t>facilitates the exploration of alternative</a:t>
            </a:r>
            <a:r>
              <a:rPr lang="en-US" dirty="0"/>
              <a:t>s, allowing them access to an abundance of potential pathways leading toward </a:t>
            </a:r>
            <a:r>
              <a:rPr lang="en-US" u="sng" dirty="0"/>
              <a:t>innovation and progress</a:t>
            </a:r>
            <a:r>
              <a:rPr lang="en-US" dirty="0"/>
              <a:t>.</a:t>
            </a:r>
            <a:endParaRPr lang="fr-FR" dirty="0"/>
          </a:p>
          <a:p>
            <a:pPr marL="0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791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 b="1" dirty="0" smtClean="0"/>
              <a:t>Meditation</a:t>
            </a:r>
            <a:r>
              <a:rPr lang="en-US" dirty="0" smtClean="0"/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Through </a:t>
            </a:r>
            <a:r>
              <a:rPr lang="en-US" dirty="0"/>
              <a:t>meditation, individuals can cultivate an </a:t>
            </a:r>
            <a:r>
              <a:rPr lang="en-US" b="1" dirty="0"/>
              <a:t>inner sense of peace </a:t>
            </a:r>
            <a:r>
              <a:rPr lang="en-US" dirty="0"/>
              <a:t>by becoming more mindful and aware of the present moment</a:t>
            </a:r>
            <a:r>
              <a:rPr lang="en-US" dirty="0" smtClean="0"/>
              <a:t>.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Not only does this practice permit for calming down one’s internal dialogue, but it also buffers against any criticism or judgment from occurring too</a:t>
            </a:r>
            <a:r>
              <a:rPr lang="en-US" dirty="0" smtClean="0"/>
              <a:t>.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Guided visualization, affirmations, and a positive mindset are just some of the approaches that help to relax both body and mind.</a:t>
            </a:r>
            <a:endParaRPr lang="fr-FR" dirty="0"/>
          </a:p>
          <a:p>
            <a:pPr marL="0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2709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Daydreaming: </a:t>
            </a:r>
            <a:endParaRPr lang="fr-FR" b="1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917032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/>
              <a:t>Daydreaming </a:t>
            </a:r>
            <a:r>
              <a:rPr lang="en-US" dirty="0"/>
              <a:t>is a form of </a:t>
            </a:r>
            <a:r>
              <a:rPr lang="en-US" b="1" dirty="0"/>
              <a:t>self-expression</a:t>
            </a:r>
            <a:r>
              <a:rPr lang="en-US" dirty="0"/>
              <a:t> and </a:t>
            </a:r>
            <a:r>
              <a:rPr lang="en-US" b="1" dirty="0"/>
              <a:t>imagination</a:t>
            </a:r>
            <a:r>
              <a:rPr lang="en-US" dirty="0"/>
              <a:t> where one can explore their wishes and desires. </a:t>
            </a:r>
            <a:endParaRPr lang="en-US" dirty="0" smtClean="0"/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Daydreaming </a:t>
            </a:r>
            <a:r>
              <a:rPr lang="en-US" dirty="0"/>
              <a:t>can help people </a:t>
            </a:r>
            <a:r>
              <a:rPr lang="en-US" b="1" dirty="0"/>
              <a:t>to develop new perspectives</a:t>
            </a:r>
            <a:r>
              <a:rPr lang="en-US" dirty="0"/>
              <a:t>, relax and reduce stress, or even </a:t>
            </a:r>
            <a:r>
              <a:rPr lang="en-US" b="1" dirty="0"/>
              <a:t>to come up with creative solutions.</a:t>
            </a:r>
            <a:endParaRPr lang="fr-FR" b="1" dirty="0"/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96191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424</Words>
  <Application>Microsoft Office PowerPoint</Application>
  <PresentationFormat>Affichage à l'écran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Présentation PowerPoint</vt:lpstr>
      <vt:lpstr>Présentation PowerPoint</vt:lpstr>
      <vt:lpstr>1.     Thinking form</vt:lpstr>
      <vt:lpstr>Self-reflection: </vt:lpstr>
      <vt:lpstr>Self-motivation: </vt:lpstr>
      <vt:lpstr>Goal setting: </vt:lpstr>
      <vt:lpstr>Imagination: </vt:lpstr>
      <vt:lpstr>Meditation: </vt:lpstr>
      <vt:lpstr>Daydreaming: </vt:lpstr>
      <vt:lpstr>Writing: </vt:lpstr>
      <vt:lpstr>Problem-solving: </vt:lpstr>
      <vt:lpstr>Self-talk: </vt:lpstr>
      <vt:lpstr>Vocalization: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SOUMIA BOUZAHER</dc:creator>
  <cp:lastModifiedBy>SOUMIA BOUZAHER</cp:lastModifiedBy>
  <cp:revision>9</cp:revision>
  <dcterms:created xsi:type="dcterms:W3CDTF">2025-01-27T10:44:24Z</dcterms:created>
  <dcterms:modified xsi:type="dcterms:W3CDTF">2025-01-27T13:22:44Z</dcterms:modified>
</cp:coreProperties>
</file>