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70" r:id="rId14"/>
    <p:sldId id="271" r:id="rId15"/>
    <p:sldId id="269"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49" autoAdjust="0"/>
  </p:normalViewPr>
  <p:slideViewPr>
    <p:cSldViewPr snapToGrid="0">
      <p:cViewPr varScale="1">
        <p:scale>
          <a:sx n="75" d="100"/>
          <a:sy n="75" d="100"/>
        </p:scale>
        <p:origin x="198" y="54"/>
      </p:cViewPr>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8A195-F5F2-4E9C-B284-7EA23E2656FB}" type="datetimeFigureOut">
              <a:rPr lang="en-US" smtClean="0"/>
              <a:t>10/16/2024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5764F6-4699-4303-AB62-8BB0D224BC71}" type="slidenum">
              <a:rPr lang="en-US" smtClean="0"/>
              <a:t>‹#›</a:t>
            </a:fld>
            <a:endParaRPr lang="en-US"/>
          </a:p>
        </p:txBody>
      </p:sp>
    </p:spTree>
    <p:extLst>
      <p:ext uri="{BB962C8B-B14F-4D97-AF65-F5344CB8AC3E}">
        <p14:creationId xmlns:p14="http://schemas.microsoft.com/office/powerpoint/2010/main" val="846664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5764F6-4699-4303-AB62-8BB0D224BC71}" type="slidenum">
              <a:rPr lang="en-US" smtClean="0"/>
              <a:t>7</a:t>
            </a:fld>
            <a:endParaRPr lang="en-US"/>
          </a:p>
        </p:txBody>
      </p:sp>
    </p:spTree>
    <p:extLst>
      <p:ext uri="{BB962C8B-B14F-4D97-AF65-F5344CB8AC3E}">
        <p14:creationId xmlns:p14="http://schemas.microsoft.com/office/powerpoint/2010/main" val="422088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5764F6-4699-4303-AB62-8BB0D224BC71}" type="slidenum">
              <a:rPr lang="en-US" smtClean="0"/>
              <a:t>12</a:t>
            </a:fld>
            <a:endParaRPr lang="en-US"/>
          </a:p>
        </p:txBody>
      </p:sp>
    </p:spTree>
    <p:extLst>
      <p:ext uri="{BB962C8B-B14F-4D97-AF65-F5344CB8AC3E}">
        <p14:creationId xmlns:p14="http://schemas.microsoft.com/office/powerpoint/2010/main" val="1251288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AC99-5DF9-03E5-BD05-A4F903A3F9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861305-1792-A7BD-4326-F144D9060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5FA139-41EB-63E2-5A46-C0D3272CD541}"/>
              </a:ext>
            </a:extLst>
          </p:cNvPr>
          <p:cNvSpPr>
            <a:spLocks noGrp="1"/>
          </p:cNvSpPr>
          <p:nvPr>
            <p:ph type="dt" sz="half" idx="10"/>
          </p:nvPr>
        </p:nvSpPr>
        <p:spPr/>
        <p:txBody>
          <a:bodyPr/>
          <a:lstStyle/>
          <a:p>
            <a:fld id="{F7070846-CE5B-4B2E-BDFA-A2CA94E6852B}" type="datetimeFigureOut">
              <a:rPr lang="en-US" smtClean="0"/>
              <a:t>10/16/2024</a:t>
            </a:fld>
            <a:endParaRPr lang="en-US"/>
          </a:p>
        </p:txBody>
      </p:sp>
      <p:sp>
        <p:nvSpPr>
          <p:cNvPr id="5" name="Footer Placeholder 4">
            <a:extLst>
              <a:ext uri="{FF2B5EF4-FFF2-40B4-BE49-F238E27FC236}">
                <a16:creationId xmlns:a16="http://schemas.microsoft.com/office/drawing/2014/main" id="{550B650C-B008-E8B6-A74F-639E75D1D0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207189-0839-DAB9-08AA-BE814507638D}"/>
              </a:ext>
            </a:extLst>
          </p:cNvPr>
          <p:cNvSpPr>
            <a:spLocks noGrp="1"/>
          </p:cNvSpPr>
          <p:nvPr>
            <p:ph type="sldNum" sz="quarter" idx="12"/>
          </p:nvPr>
        </p:nvSpPr>
        <p:spPr/>
        <p:txBody>
          <a:bodyPr/>
          <a:lstStyle/>
          <a:p>
            <a:fld id="{6383101F-FFCE-4A34-BF2B-00BA7A8109C5}" type="slidenum">
              <a:rPr lang="en-US" smtClean="0"/>
              <a:t>‹#›</a:t>
            </a:fld>
            <a:endParaRPr lang="en-US"/>
          </a:p>
        </p:txBody>
      </p:sp>
    </p:spTree>
    <p:extLst>
      <p:ext uri="{BB962C8B-B14F-4D97-AF65-F5344CB8AC3E}">
        <p14:creationId xmlns:p14="http://schemas.microsoft.com/office/powerpoint/2010/main" val="3667491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AB13-2231-0C16-20E7-9EFB5F4BC55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00F34E-BE7E-CB9A-C80A-5321388308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954C43-DAEF-A0CA-DCA0-41D96E5398D6}"/>
              </a:ext>
            </a:extLst>
          </p:cNvPr>
          <p:cNvSpPr>
            <a:spLocks noGrp="1"/>
          </p:cNvSpPr>
          <p:nvPr>
            <p:ph type="dt" sz="half" idx="10"/>
          </p:nvPr>
        </p:nvSpPr>
        <p:spPr/>
        <p:txBody>
          <a:bodyPr/>
          <a:lstStyle/>
          <a:p>
            <a:fld id="{F7070846-CE5B-4B2E-BDFA-A2CA94E6852B}" type="datetimeFigureOut">
              <a:rPr lang="en-US" smtClean="0"/>
              <a:t>10/16/2024</a:t>
            </a:fld>
            <a:endParaRPr lang="en-US"/>
          </a:p>
        </p:txBody>
      </p:sp>
      <p:sp>
        <p:nvSpPr>
          <p:cNvPr id="5" name="Footer Placeholder 4">
            <a:extLst>
              <a:ext uri="{FF2B5EF4-FFF2-40B4-BE49-F238E27FC236}">
                <a16:creationId xmlns:a16="http://schemas.microsoft.com/office/drawing/2014/main" id="{F54E4747-79E4-64C7-18C4-4B26F9180D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461C5E-4A9D-0C11-5A7E-381073FCC9CB}"/>
              </a:ext>
            </a:extLst>
          </p:cNvPr>
          <p:cNvSpPr>
            <a:spLocks noGrp="1"/>
          </p:cNvSpPr>
          <p:nvPr>
            <p:ph type="sldNum" sz="quarter" idx="12"/>
          </p:nvPr>
        </p:nvSpPr>
        <p:spPr/>
        <p:txBody>
          <a:bodyPr/>
          <a:lstStyle/>
          <a:p>
            <a:fld id="{6383101F-FFCE-4A34-BF2B-00BA7A8109C5}" type="slidenum">
              <a:rPr lang="en-US" smtClean="0"/>
              <a:t>‹#›</a:t>
            </a:fld>
            <a:endParaRPr lang="en-US"/>
          </a:p>
        </p:txBody>
      </p:sp>
    </p:spTree>
    <p:extLst>
      <p:ext uri="{BB962C8B-B14F-4D97-AF65-F5344CB8AC3E}">
        <p14:creationId xmlns:p14="http://schemas.microsoft.com/office/powerpoint/2010/main" val="418438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E1A4CE-F024-06B7-B100-4F523B6B55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AB519E-88C3-B5B7-D8B4-79AAD48368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9E40B7-84C7-72AE-A280-823FFCD347E6}"/>
              </a:ext>
            </a:extLst>
          </p:cNvPr>
          <p:cNvSpPr>
            <a:spLocks noGrp="1"/>
          </p:cNvSpPr>
          <p:nvPr>
            <p:ph type="dt" sz="half" idx="10"/>
          </p:nvPr>
        </p:nvSpPr>
        <p:spPr/>
        <p:txBody>
          <a:bodyPr/>
          <a:lstStyle/>
          <a:p>
            <a:fld id="{F7070846-CE5B-4B2E-BDFA-A2CA94E6852B}" type="datetimeFigureOut">
              <a:rPr lang="en-US" smtClean="0"/>
              <a:t>10/16/2024</a:t>
            </a:fld>
            <a:endParaRPr lang="en-US"/>
          </a:p>
        </p:txBody>
      </p:sp>
      <p:sp>
        <p:nvSpPr>
          <p:cNvPr id="5" name="Footer Placeholder 4">
            <a:extLst>
              <a:ext uri="{FF2B5EF4-FFF2-40B4-BE49-F238E27FC236}">
                <a16:creationId xmlns:a16="http://schemas.microsoft.com/office/drawing/2014/main" id="{54ED2FA7-09F4-A119-F196-3FE32614AB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38564-DE7F-F9B4-21D4-920125EEBBBD}"/>
              </a:ext>
            </a:extLst>
          </p:cNvPr>
          <p:cNvSpPr>
            <a:spLocks noGrp="1"/>
          </p:cNvSpPr>
          <p:nvPr>
            <p:ph type="sldNum" sz="quarter" idx="12"/>
          </p:nvPr>
        </p:nvSpPr>
        <p:spPr/>
        <p:txBody>
          <a:bodyPr/>
          <a:lstStyle/>
          <a:p>
            <a:fld id="{6383101F-FFCE-4A34-BF2B-00BA7A8109C5}" type="slidenum">
              <a:rPr lang="en-US" smtClean="0"/>
              <a:t>‹#›</a:t>
            </a:fld>
            <a:endParaRPr lang="en-US"/>
          </a:p>
        </p:txBody>
      </p:sp>
    </p:spTree>
    <p:extLst>
      <p:ext uri="{BB962C8B-B14F-4D97-AF65-F5344CB8AC3E}">
        <p14:creationId xmlns:p14="http://schemas.microsoft.com/office/powerpoint/2010/main" val="2679464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399A-6228-DDA9-B629-4729757B35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1DF947-F472-44B9-C2A3-834F9D9DD1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542205-9C3A-66AA-918C-6762BC1231E9}"/>
              </a:ext>
            </a:extLst>
          </p:cNvPr>
          <p:cNvSpPr>
            <a:spLocks noGrp="1"/>
          </p:cNvSpPr>
          <p:nvPr>
            <p:ph type="dt" sz="half" idx="10"/>
          </p:nvPr>
        </p:nvSpPr>
        <p:spPr/>
        <p:txBody>
          <a:bodyPr/>
          <a:lstStyle/>
          <a:p>
            <a:fld id="{F7070846-CE5B-4B2E-BDFA-A2CA94E6852B}" type="datetimeFigureOut">
              <a:rPr lang="en-US" smtClean="0"/>
              <a:t>10/16/2024</a:t>
            </a:fld>
            <a:endParaRPr lang="en-US"/>
          </a:p>
        </p:txBody>
      </p:sp>
      <p:sp>
        <p:nvSpPr>
          <p:cNvPr id="5" name="Footer Placeholder 4">
            <a:extLst>
              <a:ext uri="{FF2B5EF4-FFF2-40B4-BE49-F238E27FC236}">
                <a16:creationId xmlns:a16="http://schemas.microsoft.com/office/drawing/2014/main" id="{C5E6210F-753A-5345-D214-0145B05447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E9469C-38BF-7765-DD2D-B73E9A019409}"/>
              </a:ext>
            </a:extLst>
          </p:cNvPr>
          <p:cNvSpPr>
            <a:spLocks noGrp="1"/>
          </p:cNvSpPr>
          <p:nvPr>
            <p:ph type="sldNum" sz="quarter" idx="12"/>
          </p:nvPr>
        </p:nvSpPr>
        <p:spPr/>
        <p:txBody>
          <a:bodyPr/>
          <a:lstStyle/>
          <a:p>
            <a:fld id="{6383101F-FFCE-4A34-BF2B-00BA7A8109C5}" type="slidenum">
              <a:rPr lang="en-US" smtClean="0"/>
              <a:t>‹#›</a:t>
            </a:fld>
            <a:endParaRPr lang="en-US"/>
          </a:p>
        </p:txBody>
      </p:sp>
    </p:spTree>
    <p:extLst>
      <p:ext uri="{BB962C8B-B14F-4D97-AF65-F5344CB8AC3E}">
        <p14:creationId xmlns:p14="http://schemas.microsoft.com/office/powerpoint/2010/main" val="3701911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F5151-12FC-8283-50B6-99CFA6A8A9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7B6A0A3-75DC-74B0-0A0F-7310B92D5B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3BD892-750F-2A58-7893-8654D97E0217}"/>
              </a:ext>
            </a:extLst>
          </p:cNvPr>
          <p:cNvSpPr>
            <a:spLocks noGrp="1"/>
          </p:cNvSpPr>
          <p:nvPr>
            <p:ph type="dt" sz="half" idx="10"/>
          </p:nvPr>
        </p:nvSpPr>
        <p:spPr/>
        <p:txBody>
          <a:bodyPr/>
          <a:lstStyle/>
          <a:p>
            <a:fld id="{F7070846-CE5B-4B2E-BDFA-A2CA94E6852B}" type="datetimeFigureOut">
              <a:rPr lang="en-US" smtClean="0"/>
              <a:t>10/16/2024</a:t>
            </a:fld>
            <a:endParaRPr lang="en-US"/>
          </a:p>
        </p:txBody>
      </p:sp>
      <p:sp>
        <p:nvSpPr>
          <p:cNvPr id="5" name="Footer Placeholder 4">
            <a:extLst>
              <a:ext uri="{FF2B5EF4-FFF2-40B4-BE49-F238E27FC236}">
                <a16:creationId xmlns:a16="http://schemas.microsoft.com/office/drawing/2014/main" id="{20756629-1351-B80D-451F-5BB545B8B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873010-DE61-A40B-D44F-D7D5A964DE19}"/>
              </a:ext>
            </a:extLst>
          </p:cNvPr>
          <p:cNvSpPr>
            <a:spLocks noGrp="1"/>
          </p:cNvSpPr>
          <p:nvPr>
            <p:ph type="sldNum" sz="quarter" idx="12"/>
          </p:nvPr>
        </p:nvSpPr>
        <p:spPr/>
        <p:txBody>
          <a:bodyPr/>
          <a:lstStyle/>
          <a:p>
            <a:fld id="{6383101F-FFCE-4A34-BF2B-00BA7A8109C5}" type="slidenum">
              <a:rPr lang="en-US" smtClean="0"/>
              <a:t>‹#›</a:t>
            </a:fld>
            <a:endParaRPr lang="en-US"/>
          </a:p>
        </p:txBody>
      </p:sp>
    </p:spTree>
    <p:extLst>
      <p:ext uri="{BB962C8B-B14F-4D97-AF65-F5344CB8AC3E}">
        <p14:creationId xmlns:p14="http://schemas.microsoft.com/office/powerpoint/2010/main" val="1213702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2B7E8-2A91-8654-7BC6-5D8BCCC64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AC6A5C-15E3-E6FF-0E8D-CBA1CC381F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99F9D8-B0D2-892B-DC1B-D90C9680743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6BF9EC-4177-D123-6535-E917B5F070DA}"/>
              </a:ext>
            </a:extLst>
          </p:cNvPr>
          <p:cNvSpPr>
            <a:spLocks noGrp="1"/>
          </p:cNvSpPr>
          <p:nvPr>
            <p:ph type="dt" sz="half" idx="10"/>
          </p:nvPr>
        </p:nvSpPr>
        <p:spPr/>
        <p:txBody>
          <a:bodyPr/>
          <a:lstStyle/>
          <a:p>
            <a:fld id="{F7070846-CE5B-4B2E-BDFA-A2CA94E6852B}" type="datetimeFigureOut">
              <a:rPr lang="en-US" smtClean="0"/>
              <a:t>10/16/2024</a:t>
            </a:fld>
            <a:endParaRPr lang="en-US"/>
          </a:p>
        </p:txBody>
      </p:sp>
      <p:sp>
        <p:nvSpPr>
          <p:cNvPr id="6" name="Footer Placeholder 5">
            <a:extLst>
              <a:ext uri="{FF2B5EF4-FFF2-40B4-BE49-F238E27FC236}">
                <a16:creationId xmlns:a16="http://schemas.microsoft.com/office/drawing/2014/main" id="{155D3C01-ED58-50A7-ABDF-56A7822EE0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AB7D95-6334-D9D6-F280-3562F7776F5D}"/>
              </a:ext>
            </a:extLst>
          </p:cNvPr>
          <p:cNvSpPr>
            <a:spLocks noGrp="1"/>
          </p:cNvSpPr>
          <p:nvPr>
            <p:ph type="sldNum" sz="quarter" idx="12"/>
          </p:nvPr>
        </p:nvSpPr>
        <p:spPr/>
        <p:txBody>
          <a:bodyPr/>
          <a:lstStyle/>
          <a:p>
            <a:fld id="{6383101F-FFCE-4A34-BF2B-00BA7A8109C5}" type="slidenum">
              <a:rPr lang="en-US" smtClean="0"/>
              <a:t>‹#›</a:t>
            </a:fld>
            <a:endParaRPr lang="en-US"/>
          </a:p>
        </p:txBody>
      </p:sp>
    </p:spTree>
    <p:extLst>
      <p:ext uri="{BB962C8B-B14F-4D97-AF65-F5344CB8AC3E}">
        <p14:creationId xmlns:p14="http://schemas.microsoft.com/office/powerpoint/2010/main" val="4221247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1541A-CBCC-B1D3-2333-7A1503A819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A51C90-6071-6C5B-7223-2BEBAE9ADD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D1333B-1078-ADB7-5FB4-03E08BE5D0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A3A745-1247-0EC4-5F70-7BE7863DD6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F22888-371F-FDCE-CD19-E54669DA92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EDA0B6-DC5B-551B-44C2-EFE56CD5C742}"/>
              </a:ext>
            </a:extLst>
          </p:cNvPr>
          <p:cNvSpPr>
            <a:spLocks noGrp="1"/>
          </p:cNvSpPr>
          <p:nvPr>
            <p:ph type="dt" sz="half" idx="10"/>
          </p:nvPr>
        </p:nvSpPr>
        <p:spPr/>
        <p:txBody>
          <a:bodyPr/>
          <a:lstStyle/>
          <a:p>
            <a:fld id="{F7070846-CE5B-4B2E-BDFA-A2CA94E6852B}" type="datetimeFigureOut">
              <a:rPr lang="en-US" smtClean="0"/>
              <a:t>10/16/2024</a:t>
            </a:fld>
            <a:endParaRPr lang="en-US"/>
          </a:p>
        </p:txBody>
      </p:sp>
      <p:sp>
        <p:nvSpPr>
          <p:cNvPr id="8" name="Footer Placeholder 7">
            <a:extLst>
              <a:ext uri="{FF2B5EF4-FFF2-40B4-BE49-F238E27FC236}">
                <a16:creationId xmlns:a16="http://schemas.microsoft.com/office/drawing/2014/main" id="{8A14FF79-6070-176A-9617-52E52A6F149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846CDB-7142-EE0A-CD7D-901986D5AEDF}"/>
              </a:ext>
            </a:extLst>
          </p:cNvPr>
          <p:cNvSpPr>
            <a:spLocks noGrp="1"/>
          </p:cNvSpPr>
          <p:nvPr>
            <p:ph type="sldNum" sz="quarter" idx="12"/>
          </p:nvPr>
        </p:nvSpPr>
        <p:spPr/>
        <p:txBody>
          <a:bodyPr/>
          <a:lstStyle/>
          <a:p>
            <a:fld id="{6383101F-FFCE-4A34-BF2B-00BA7A8109C5}" type="slidenum">
              <a:rPr lang="en-US" smtClean="0"/>
              <a:t>‹#›</a:t>
            </a:fld>
            <a:endParaRPr lang="en-US"/>
          </a:p>
        </p:txBody>
      </p:sp>
    </p:spTree>
    <p:extLst>
      <p:ext uri="{BB962C8B-B14F-4D97-AF65-F5344CB8AC3E}">
        <p14:creationId xmlns:p14="http://schemas.microsoft.com/office/powerpoint/2010/main" val="1341358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200FF-6C4D-8B1C-91D0-03A3AE40B5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BBAD16-7276-D102-B46E-E5B0D642B455}"/>
              </a:ext>
            </a:extLst>
          </p:cNvPr>
          <p:cNvSpPr>
            <a:spLocks noGrp="1"/>
          </p:cNvSpPr>
          <p:nvPr>
            <p:ph type="dt" sz="half" idx="10"/>
          </p:nvPr>
        </p:nvSpPr>
        <p:spPr/>
        <p:txBody>
          <a:bodyPr/>
          <a:lstStyle/>
          <a:p>
            <a:fld id="{F7070846-CE5B-4B2E-BDFA-A2CA94E6852B}" type="datetimeFigureOut">
              <a:rPr lang="en-US" smtClean="0"/>
              <a:t>10/16/2024</a:t>
            </a:fld>
            <a:endParaRPr lang="en-US"/>
          </a:p>
        </p:txBody>
      </p:sp>
      <p:sp>
        <p:nvSpPr>
          <p:cNvPr id="4" name="Footer Placeholder 3">
            <a:extLst>
              <a:ext uri="{FF2B5EF4-FFF2-40B4-BE49-F238E27FC236}">
                <a16:creationId xmlns:a16="http://schemas.microsoft.com/office/drawing/2014/main" id="{CB646332-944A-0BFE-4170-0447CA246F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8D17C7-DA44-EDA5-39D1-8B20AA3EC6EF}"/>
              </a:ext>
            </a:extLst>
          </p:cNvPr>
          <p:cNvSpPr>
            <a:spLocks noGrp="1"/>
          </p:cNvSpPr>
          <p:nvPr>
            <p:ph type="sldNum" sz="quarter" idx="12"/>
          </p:nvPr>
        </p:nvSpPr>
        <p:spPr/>
        <p:txBody>
          <a:bodyPr/>
          <a:lstStyle/>
          <a:p>
            <a:fld id="{6383101F-FFCE-4A34-BF2B-00BA7A8109C5}" type="slidenum">
              <a:rPr lang="en-US" smtClean="0"/>
              <a:t>‹#›</a:t>
            </a:fld>
            <a:endParaRPr lang="en-US"/>
          </a:p>
        </p:txBody>
      </p:sp>
    </p:spTree>
    <p:extLst>
      <p:ext uri="{BB962C8B-B14F-4D97-AF65-F5344CB8AC3E}">
        <p14:creationId xmlns:p14="http://schemas.microsoft.com/office/powerpoint/2010/main" val="1180075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8943B1-AA7E-C27A-A6D9-C8EE525C2981}"/>
              </a:ext>
            </a:extLst>
          </p:cNvPr>
          <p:cNvSpPr>
            <a:spLocks noGrp="1"/>
          </p:cNvSpPr>
          <p:nvPr>
            <p:ph type="dt" sz="half" idx="10"/>
          </p:nvPr>
        </p:nvSpPr>
        <p:spPr/>
        <p:txBody>
          <a:bodyPr/>
          <a:lstStyle/>
          <a:p>
            <a:fld id="{F7070846-CE5B-4B2E-BDFA-A2CA94E6852B}" type="datetimeFigureOut">
              <a:rPr lang="en-US" smtClean="0"/>
              <a:t>10/16/2024</a:t>
            </a:fld>
            <a:endParaRPr lang="en-US"/>
          </a:p>
        </p:txBody>
      </p:sp>
      <p:sp>
        <p:nvSpPr>
          <p:cNvPr id="3" name="Footer Placeholder 2">
            <a:extLst>
              <a:ext uri="{FF2B5EF4-FFF2-40B4-BE49-F238E27FC236}">
                <a16:creationId xmlns:a16="http://schemas.microsoft.com/office/drawing/2014/main" id="{7156545E-D706-BD94-457C-F6CC73C52BB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117BB67-013B-C4D5-0058-A33089FE2861}"/>
              </a:ext>
            </a:extLst>
          </p:cNvPr>
          <p:cNvSpPr>
            <a:spLocks noGrp="1"/>
          </p:cNvSpPr>
          <p:nvPr>
            <p:ph type="sldNum" sz="quarter" idx="12"/>
          </p:nvPr>
        </p:nvSpPr>
        <p:spPr/>
        <p:txBody>
          <a:bodyPr/>
          <a:lstStyle/>
          <a:p>
            <a:fld id="{6383101F-FFCE-4A34-BF2B-00BA7A8109C5}" type="slidenum">
              <a:rPr lang="en-US" smtClean="0"/>
              <a:t>‹#›</a:t>
            </a:fld>
            <a:endParaRPr lang="en-US"/>
          </a:p>
        </p:txBody>
      </p:sp>
    </p:spTree>
    <p:extLst>
      <p:ext uri="{BB962C8B-B14F-4D97-AF65-F5344CB8AC3E}">
        <p14:creationId xmlns:p14="http://schemas.microsoft.com/office/powerpoint/2010/main" val="9401139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51302-5326-F836-305B-998787412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C1F5DA-C40B-CF38-9D5D-93B1784630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696DB7-7D74-798A-3DF7-17B8827E8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CE8308-F455-D22A-C528-8BDA44543DC8}"/>
              </a:ext>
            </a:extLst>
          </p:cNvPr>
          <p:cNvSpPr>
            <a:spLocks noGrp="1"/>
          </p:cNvSpPr>
          <p:nvPr>
            <p:ph type="dt" sz="half" idx="10"/>
          </p:nvPr>
        </p:nvSpPr>
        <p:spPr/>
        <p:txBody>
          <a:bodyPr/>
          <a:lstStyle/>
          <a:p>
            <a:fld id="{F7070846-CE5B-4B2E-BDFA-A2CA94E6852B}" type="datetimeFigureOut">
              <a:rPr lang="en-US" smtClean="0"/>
              <a:t>10/16/2024</a:t>
            </a:fld>
            <a:endParaRPr lang="en-US"/>
          </a:p>
        </p:txBody>
      </p:sp>
      <p:sp>
        <p:nvSpPr>
          <p:cNvPr id="6" name="Footer Placeholder 5">
            <a:extLst>
              <a:ext uri="{FF2B5EF4-FFF2-40B4-BE49-F238E27FC236}">
                <a16:creationId xmlns:a16="http://schemas.microsoft.com/office/drawing/2014/main" id="{FB0E6322-2661-E446-8994-FCA647D816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E1DD4C-CB51-9EA5-990A-9E5496EEF98C}"/>
              </a:ext>
            </a:extLst>
          </p:cNvPr>
          <p:cNvSpPr>
            <a:spLocks noGrp="1"/>
          </p:cNvSpPr>
          <p:nvPr>
            <p:ph type="sldNum" sz="quarter" idx="12"/>
          </p:nvPr>
        </p:nvSpPr>
        <p:spPr/>
        <p:txBody>
          <a:bodyPr/>
          <a:lstStyle/>
          <a:p>
            <a:fld id="{6383101F-FFCE-4A34-BF2B-00BA7A8109C5}" type="slidenum">
              <a:rPr lang="en-US" smtClean="0"/>
              <a:t>‹#›</a:t>
            </a:fld>
            <a:endParaRPr lang="en-US"/>
          </a:p>
        </p:txBody>
      </p:sp>
    </p:spTree>
    <p:extLst>
      <p:ext uri="{BB962C8B-B14F-4D97-AF65-F5344CB8AC3E}">
        <p14:creationId xmlns:p14="http://schemas.microsoft.com/office/powerpoint/2010/main" val="3965876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01C9-A31E-A759-22E6-2FFC6C0381D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138EED-735A-68E0-F848-94B088A5D5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78B076-1BD6-B19E-29BE-DD3949A932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39286B-6795-E349-6F60-EB8273CD1C6F}"/>
              </a:ext>
            </a:extLst>
          </p:cNvPr>
          <p:cNvSpPr>
            <a:spLocks noGrp="1"/>
          </p:cNvSpPr>
          <p:nvPr>
            <p:ph type="dt" sz="half" idx="10"/>
          </p:nvPr>
        </p:nvSpPr>
        <p:spPr/>
        <p:txBody>
          <a:bodyPr/>
          <a:lstStyle/>
          <a:p>
            <a:fld id="{F7070846-CE5B-4B2E-BDFA-A2CA94E6852B}" type="datetimeFigureOut">
              <a:rPr lang="en-US" smtClean="0"/>
              <a:t>10/16/2024</a:t>
            </a:fld>
            <a:endParaRPr lang="en-US"/>
          </a:p>
        </p:txBody>
      </p:sp>
      <p:sp>
        <p:nvSpPr>
          <p:cNvPr id="6" name="Footer Placeholder 5">
            <a:extLst>
              <a:ext uri="{FF2B5EF4-FFF2-40B4-BE49-F238E27FC236}">
                <a16:creationId xmlns:a16="http://schemas.microsoft.com/office/drawing/2014/main" id="{26ECCEE5-BABF-0F29-2657-D96AF910D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CD19C5-8FD0-A0F5-7BF5-42501E8DF0AC}"/>
              </a:ext>
            </a:extLst>
          </p:cNvPr>
          <p:cNvSpPr>
            <a:spLocks noGrp="1"/>
          </p:cNvSpPr>
          <p:nvPr>
            <p:ph type="sldNum" sz="quarter" idx="12"/>
          </p:nvPr>
        </p:nvSpPr>
        <p:spPr/>
        <p:txBody>
          <a:bodyPr/>
          <a:lstStyle/>
          <a:p>
            <a:fld id="{6383101F-FFCE-4A34-BF2B-00BA7A8109C5}" type="slidenum">
              <a:rPr lang="en-US" smtClean="0"/>
              <a:t>‹#›</a:t>
            </a:fld>
            <a:endParaRPr lang="en-US"/>
          </a:p>
        </p:txBody>
      </p:sp>
    </p:spTree>
    <p:extLst>
      <p:ext uri="{BB962C8B-B14F-4D97-AF65-F5344CB8AC3E}">
        <p14:creationId xmlns:p14="http://schemas.microsoft.com/office/powerpoint/2010/main" val="38613639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2F6375-9846-C84E-EA10-4BB4FA2733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EB4C2D-5C88-A35F-7536-18D568F596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736C0F-3ECA-2EC0-6CFF-62B32DD8C5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070846-CE5B-4B2E-BDFA-A2CA94E6852B}" type="datetimeFigureOut">
              <a:rPr lang="en-US" smtClean="0"/>
              <a:t>10/16/2024</a:t>
            </a:fld>
            <a:endParaRPr lang="en-US"/>
          </a:p>
        </p:txBody>
      </p:sp>
      <p:sp>
        <p:nvSpPr>
          <p:cNvPr id="5" name="Footer Placeholder 4">
            <a:extLst>
              <a:ext uri="{FF2B5EF4-FFF2-40B4-BE49-F238E27FC236}">
                <a16:creationId xmlns:a16="http://schemas.microsoft.com/office/drawing/2014/main" id="{8A45D4C5-FAF2-1FC9-E680-50BE66DD86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EAD6C96-7A42-F55E-ACC5-557D3076AC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83101F-FFCE-4A34-BF2B-00BA7A8109C5}" type="slidenum">
              <a:rPr lang="en-US" smtClean="0"/>
              <a:t>‹#›</a:t>
            </a:fld>
            <a:endParaRPr lang="en-US"/>
          </a:p>
        </p:txBody>
      </p:sp>
    </p:spTree>
    <p:extLst>
      <p:ext uri="{BB962C8B-B14F-4D97-AF65-F5344CB8AC3E}">
        <p14:creationId xmlns:p14="http://schemas.microsoft.com/office/powerpoint/2010/main" val="29263692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fif"/><Relationship Id="rId7" Type="http://schemas.openxmlformats.org/officeDocument/2006/relationships/image" Target="../media/image13.jpeg"/><Relationship Id="rId12" Type="http://schemas.openxmlformats.org/officeDocument/2006/relationships/image" Target="../media/image18.jpeg"/><Relationship Id="rId2" Type="http://schemas.openxmlformats.org/officeDocument/2006/relationships/image" Target="../media/image8.jfif"/><Relationship Id="rId1" Type="http://schemas.openxmlformats.org/officeDocument/2006/relationships/slideLayout" Target="../slideLayouts/slideLayout2.xml"/><Relationship Id="rId6" Type="http://schemas.openxmlformats.org/officeDocument/2006/relationships/image" Target="../media/image12.jpg"/><Relationship Id="rId11" Type="http://schemas.openxmlformats.org/officeDocument/2006/relationships/image" Target="../media/image17.jpeg"/><Relationship Id="rId5" Type="http://schemas.openxmlformats.org/officeDocument/2006/relationships/image" Target="../media/image11.jpeg"/><Relationship Id="rId10" Type="http://schemas.openxmlformats.org/officeDocument/2006/relationships/image" Target="../media/image16.png"/><Relationship Id="rId4" Type="http://schemas.openxmlformats.org/officeDocument/2006/relationships/image" Target="../media/image10.jfif"/><Relationship Id="rId9" Type="http://schemas.openxmlformats.org/officeDocument/2006/relationships/image" Target="../media/image15.jpeg"/><Relationship Id="rId1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8EB68E-2C32-4A6F-92CB-49FC11BFA41C}"/>
              </a:ext>
            </a:extLst>
          </p:cNvPr>
          <p:cNvPicPr>
            <a:picLocks noChangeAspect="1"/>
          </p:cNvPicPr>
          <p:nvPr/>
        </p:nvPicPr>
        <p:blipFill>
          <a:blip r:embed="rId2">
            <a:extLst>
              <a:ext uri="{28A0092B-C50C-407E-A947-70E740481C1C}">
                <a14:useLocalDpi xmlns:a14="http://schemas.microsoft.com/office/drawing/2010/main" val="0"/>
              </a:ext>
            </a:extLst>
          </a:blip>
          <a:srcRect b="58021"/>
          <a:stretch/>
        </p:blipFill>
        <p:spPr>
          <a:xfrm>
            <a:off x="6367" y="0"/>
            <a:ext cx="12185633" cy="6858000"/>
          </a:xfrm>
          <a:prstGeom prst="rect">
            <a:avLst/>
          </a:prstGeom>
        </p:spPr>
      </p:pic>
      <p:sp>
        <p:nvSpPr>
          <p:cNvPr id="8" name="Rectangle 7">
            <a:extLst>
              <a:ext uri="{FF2B5EF4-FFF2-40B4-BE49-F238E27FC236}">
                <a16:creationId xmlns:a16="http://schemas.microsoft.com/office/drawing/2014/main" id="{282F562A-DE72-2550-8BCA-C064B575D4C9}"/>
              </a:ext>
            </a:extLst>
          </p:cNvPr>
          <p:cNvSpPr/>
          <p:nvPr/>
        </p:nvSpPr>
        <p:spPr>
          <a:xfrm>
            <a:off x="5067300" y="5191125"/>
            <a:ext cx="2486025" cy="14954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r" rtl="1"/>
            <a:r>
              <a:rPr lang="ar-DZ" dirty="0">
                <a:cs typeface="AdvertisingExtraBold" pitchFamily="2" charset="-78"/>
              </a:rPr>
              <a:t>من اعداد:</a:t>
            </a:r>
          </a:p>
          <a:p>
            <a:pPr algn="r" rtl="1"/>
            <a:r>
              <a:rPr lang="ar-DZ" dirty="0">
                <a:cs typeface="AdvertisingExtraBold" pitchFamily="2" charset="-78"/>
              </a:rPr>
              <a:t>اية صالحي</a:t>
            </a:r>
          </a:p>
          <a:p>
            <a:pPr algn="r" rtl="1"/>
            <a:r>
              <a:rPr lang="ar-DZ" dirty="0">
                <a:cs typeface="AdvertisingExtraBold" pitchFamily="2" charset="-78"/>
              </a:rPr>
              <a:t>شريف فاطمة الزهراء</a:t>
            </a:r>
          </a:p>
        </p:txBody>
      </p:sp>
    </p:spTree>
    <p:extLst>
      <p:ext uri="{BB962C8B-B14F-4D97-AF65-F5344CB8AC3E}">
        <p14:creationId xmlns:p14="http://schemas.microsoft.com/office/powerpoint/2010/main" val="743117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FBF7E6-E0F7-D2CE-255D-86D8C97E225E}"/>
              </a:ext>
            </a:extLst>
          </p:cNvPr>
          <p:cNvSpPr/>
          <p:nvPr/>
        </p:nvSpPr>
        <p:spPr>
          <a:xfrm>
            <a:off x="0" y="0"/>
            <a:ext cx="12192000" cy="132397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DZ" sz="7200" b="1" dirty="0">
                <a:solidFill>
                  <a:srgbClr val="FFC000"/>
                </a:solidFill>
              </a:rPr>
              <a:t>لشركة </a:t>
            </a:r>
            <a:r>
              <a:rPr lang="ar-DZ" sz="7200" b="1" dirty="0" err="1">
                <a:solidFill>
                  <a:srgbClr val="FFC000"/>
                </a:solidFill>
              </a:rPr>
              <a:t>كاتربيلر</a:t>
            </a:r>
            <a:r>
              <a:rPr lang="en-US" sz="7200" b="1" dirty="0">
                <a:solidFill>
                  <a:srgbClr val="FFC000"/>
                </a:solidFill>
              </a:rPr>
              <a:t> SWOT </a:t>
            </a:r>
            <a:r>
              <a:rPr lang="ar-DZ" sz="7200" b="1" dirty="0">
                <a:solidFill>
                  <a:srgbClr val="FFC000"/>
                </a:solidFill>
              </a:rPr>
              <a:t>تحليل</a:t>
            </a:r>
            <a:endParaRPr lang="fr-FR" sz="7200" b="1" dirty="0">
              <a:solidFill>
                <a:srgbClr val="FFC000"/>
              </a:solidFill>
            </a:endParaRPr>
          </a:p>
          <a:p>
            <a:pPr algn="ctr"/>
            <a:endParaRPr lang="en-US" dirty="0"/>
          </a:p>
        </p:txBody>
      </p:sp>
      <p:sp>
        <p:nvSpPr>
          <p:cNvPr id="2" name="Rectangle 1">
            <a:extLst>
              <a:ext uri="{FF2B5EF4-FFF2-40B4-BE49-F238E27FC236}">
                <a16:creationId xmlns:a16="http://schemas.microsoft.com/office/drawing/2014/main" id="{E2AF4DC9-C44C-A49E-3BA2-639D26C1F238}"/>
              </a:ext>
            </a:extLst>
          </p:cNvPr>
          <p:cNvSpPr/>
          <p:nvPr/>
        </p:nvSpPr>
        <p:spPr>
          <a:xfrm>
            <a:off x="171450" y="1447800"/>
            <a:ext cx="4781550" cy="260032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ar-DZ" sz="2800" b="1" u="sng" dirty="0">
                <a:solidFill>
                  <a:schemeClr val="tx1"/>
                </a:solidFill>
              </a:rPr>
              <a:t>نقاط الضعف :</a:t>
            </a:r>
          </a:p>
          <a:p>
            <a:pPr algn="ctr"/>
            <a:r>
              <a:rPr lang="ar-DZ" sz="2800" b="1" dirty="0">
                <a:solidFill>
                  <a:srgbClr val="FFC000"/>
                </a:solidFill>
              </a:rPr>
              <a:t>*</a:t>
            </a:r>
            <a:r>
              <a:rPr lang="ar-DZ" sz="2800" b="1" dirty="0">
                <a:solidFill>
                  <a:schemeClr val="tx1"/>
                </a:solidFill>
              </a:rPr>
              <a:t>اعتماد الشركة بشكل كبير على صناعات البناء والتعدين.</a:t>
            </a:r>
          </a:p>
          <a:p>
            <a:pPr algn="ctr"/>
            <a:r>
              <a:rPr lang="ar-DZ" sz="2800" b="1" dirty="0">
                <a:solidFill>
                  <a:srgbClr val="FFC000"/>
                </a:solidFill>
              </a:rPr>
              <a:t>*</a:t>
            </a:r>
            <a:r>
              <a:rPr lang="ar-DZ" sz="2800" b="1" dirty="0">
                <a:solidFill>
                  <a:schemeClr val="tx1"/>
                </a:solidFill>
              </a:rPr>
              <a:t>ارتفاع تكاليف التشغيل والتصنيع .</a:t>
            </a:r>
          </a:p>
          <a:p>
            <a:pPr algn="ctr"/>
            <a:r>
              <a:rPr lang="ar-DZ" sz="2800" b="1" dirty="0">
                <a:solidFill>
                  <a:srgbClr val="FFC000"/>
                </a:solidFill>
              </a:rPr>
              <a:t>*</a:t>
            </a:r>
            <a:r>
              <a:rPr lang="ar-DZ" sz="2800" b="1" dirty="0">
                <a:solidFill>
                  <a:schemeClr val="tx1"/>
                </a:solidFill>
              </a:rPr>
              <a:t>اضطرابات سلسلة التوريد المبيعات العالمية </a:t>
            </a:r>
            <a:endParaRPr lang="en-US" sz="2800" b="1" dirty="0"/>
          </a:p>
        </p:txBody>
      </p:sp>
      <p:sp>
        <p:nvSpPr>
          <p:cNvPr id="3" name="Rectangle 2">
            <a:extLst>
              <a:ext uri="{FF2B5EF4-FFF2-40B4-BE49-F238E27FC236}">
                <a16:creationId xmlns:a16="http://schemas.microsoft.com/office/drawing/2014/main" id="{700EC57B-F626-1E06-08AB-A28298ADB389}"/>
              </a:ext>
            </a:extLst>
          </p:cNvPr>
          <p:cNvSpPr/>
          <p:nvPr/>
        </p:nvSpPr>
        <p:spPr>
          <a:xfrm>
            <a:off x="6886575" y="1514475"/>
            <a:ext cx="4781550" cy="267652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rtl="1"/>
            <a:r>
              <a:rPr lang="ar-DZ" sz="2400" b="1" u="sng" dirty="0">
                <a:solidFill>
                  <a:schemeClr val="tx1"/>
                </a:solidFill>
              </a:rPr>
              <a:t>نقاط القوة:</a:t>
            </a:r>
            <a:endParaRPr lang="fr-FR" sz="2400" b="1" u="sng" dirty="0">
              <a:solidFill>
                <a:schemeClr val="tx1"/>
              </a:solidFill>
            </a:endParaRPr>
          </a:p>
          <a:p>
            <a:pPr algn="ctr" rtl="1"/>
            <a:r>
              <a:rPr lang="fr-FR" sz="2400" b="1" dirty="0">
                <a:solidFill>
                  <a:srgbClr val="FFC000"/>
                </a:solidFill>
              </a:rPr>
              <a:t>*</a:t>
            </a:r>
            <a:r>
              <a:rPr lang="ar-DZ" sz="2400" b="1" dirty="0">
                <a:solidFill>
                  <a:schemeClr val="tx1"/>
                </a:solidFill>
              </a:rPr>
              <a:t>محفظة منتجات واسعة النطاق </a:t>
            </a:r>
          </a:p>
          <a:p>
            <a:pPr algn="ctr" rtl="1"/>
            <a:r>
              <a:rPr lang="ar-DZ" sz="2400" b="1" dirty="0">
                <a:solidFill>
                  <a:srgbClr val="FFC000"/>
                </a:solidFill>
              </a:rPr>
              <a:t>*</a:t>
            </a:r>
            <a:r>
              <a:rPr lang="ar-DZ" sz="2400" b="1" dirty="0">
                <a:solidFill>
                  <a:schemeClr val="tx1"/>
                </a:solidFill>
              </a:rPr>
              <a:t>الاعتراف القوي بالعلامة التجارية والولاء بتاريخ يعود الى عام 1925.</a:t>
            </a:r>
          </a:p>
          <a:p>
            <a:pPr algn="ctr" rtl="1"/>
            <a:r>
              <a:rPr lang="ar-DZ" sz="2400" b="1" dirty="0">
                <a:solidFill>
                  <a:srgbClr val="FFC000"/>
                </a:solidFill>
              </a:rPr>
              <a:t>*</a:t>
            </a:r>
            <a:r>
              <a:rPr lang="ar-DZ" sz="2400" b="1" dirty="0">
                <a:solidFill>
                  <a:schemeClr val="tx1"/>
                </a:solidFill>
              </a:rPr>
              <a:t>شبكة توزيع وخدمات القوية التي تقدمها .</a:t>
            </a:r>
          </a:p>
          <a:p>
            <a:pPr algn="ctr" rtl="1"/>
            <a:r>
              <a:rPr lang="ar-DZ" sz="2400" b="1" dirty="0">
                <a:solidFill>
                  <a:srgbClr val="FFC000"/>
                </a:solidFill>
              </a:rPr>
              <a:t>*</a:t>
            </a:r>
            <a:r>
              <a:rPr lang="ar-DZ" sz="2400" b="1" dirty="0">
                <a:solidFill>
                  <a:schemeClr val="tx1"/>
                </a:solidFill>
              </a:rPr>
              <a:t>استثمارات الكبيرة في البحث والتطوير .</a:t>
            </a:r>
          </a:p>
          <a:p>
            <a:pPr algn="ctr" rtl="1"/>
            <a:r>
              <a:rPr lang="ar-DZ" sz="2400" b="1" dirty="0">
                <a:solidFill>
                  <a:schemeClr val="tx1"/>
                </a:solidFill>
              </a:rPr>
              <a:t>*الاستقرار المالي .</a:t>
            </a:r>
          </a:p>
          <a:p>
            <a:pPr algn="ctr"/>
            <a:endParaRPr lang="en-US" dirty="0"/>
          </a:p>
        </p:txBody>
      </p:sp>
      <p:pic>
        <p:nvPicPr>
          <p:cNvPr id="8" name="Picture 7">
            <a:extLst>
              <a:ext uri="{FF2B5EF4-FFF2-40B4-BE49-F238E27FC236}">
                <a16:creationId xmlns:a16="http://schemas.microsoft.com/office/drawing/2014/main" id="{3E2FAEAC-4B9E-4556-A2A6-DE423389B357}"/>
              </a:ext>
            </a:extLst>
          </p:cNvPr>
          <p:cNvPicPr>
            <a:picLocks noChangeAspect="1"/>
          </p:cNvPicPr>
          <p:nvPr/>
        </p:nvPicPr>
        <p:blipFill>
          <a:blip r:embed="rId2"/>
          <a:stretch>
            <a:fillRect/>
          </a:stretch>
        </p:blipFill>
        <p:spPr>
          <a:xfrm>
            <a:off x="8226889" y="4486926"/>
            <a:ext cx="2100921" cy="2036178"/>
          </a:xfrm>
          <a:prstGeom prst="rect">
            <a:avLst/>
          </a:prstGeom>
        </p:spPr>
      </p:pic>
      <p:pic>
        <p:nvPicPr>
          <p:cNvPr id="10" name="Picture 9">
            <a:extLst>
              <a:ext uri="{FF2B5EF4-FFF2-40B4-BE49-F238E27FC236}">
                <a16:creationId xmlns:a16="http://schemas.microsoft.com/office/drawing/2014/main" id="{0DE2541E-B01A-424A-03D9-6EB16A562105}"/>
              </a:ext>
            </a:extLst>
          </p:cNvPr>
          <p:cNvPicPr>
            <a:picLocks noChangeAspect="1"/>
          </p:cNvPicPr>
          <p:nvPr/>
        </p:nvPicPr>
        <p:blipFill>
          <a:blip r:embed="rId3"/>
          <a:stretch>
            <a:fillRect/>
          </a:stretch>
        </p:blipFill>
        <p:spPr>
          <a:xfrm>
            <a:off x="1067351" y="4048125"/>
            <a:ext cx="2989748" cy="2474979"/>
          </a:xfrm>
          <a:prstGeom prst="rect">
            <a:avLst/>
          </a:prstGeom>
        </p:spPr>
      </p:pic>
    </p:spTree>
    <p:extLst>
      <p:ext uri="{BB962C8B-B14F-4D97-AF65-F5344CB8AC3E}">
        <p14:creationId xmlns:p14="http://schemas.microsoft.com/office/powerpoint/2010/main" val="8476936"/>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FBF7E6-E0F7-D2CE-255D-86D8C97E225E}"/>
              </a:ext>
            </a:extLst>
          </p:cNvPr>
          <p:cNvSpPr/>
          <p:nvPr/>
        </p:nvSpPr>
        <p:spPr>
          <a:xfrm>
            <a:off x="0" y="0"/>
            <a:ext cx="12192000" cy="132397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DZ" sz="8000" b="1" dirty="0">
                <a:solidFill>
                  <a:srgbClr val="FFC000"/>
                </a:solidFill>
              </a:rPr>
              <a:t>لشركة </a:t>
            </a:r>
            <a:r>
              <a:rPr lang="ar-DZ" sz="8000" b="1" dirty="0" err="1">
                <a:solidFill>
                  <a:srgbClr val="FFC000"/>
                </a:solidFill>
              </a:rPr>
              <a:t>كاتربيلر</a:t>
            </a:r>
            <a:r>
              <a:rPr lang="en-US" sz="8000" b="1" dirty="0">
                <a:solidFill>
                  <a:srgbClr val="FFC000"/>
                </a:solidFill>
              </a:rPr>
              <a:t> SWOT </a:t>
            </a:r>
            <a:r>
              <a:rPr lang="ar-DZ" sz="8000" b="1" dirty="0">
                <a:solidFill>
                  <a:srgbClr val="FFC000"/>
                </a:solidFill>
              </a:rPr>
              <a:t>تحليل</a:t>
            </a:r>
            <a:endParaRPr lang="fr-FR" sz="8000" b="1" dirty="0">
              <a:solidFill>
                <a:srgbClr val="FFC000"/>
              </a:solidFill>
            </a:endParaRPr>
          </a:p>
          <a:p>
            <a:pPr algn="ctr"/>
            <a:endParaRPr lang="en-US" dirty="0"/>
          </a:p>
        </p:txBody>
      </p:sp>
      <p:sp>
        <p:nvSpPr>
          <p:cNvPr id="2" name="Rectangle 1">
            <a:extLst>
              <a:ext uri="{FF2B5EF4-FFF2-40B4-BE49-F238E27FC236}">
                <a16:creationId xmlns:a16="http://schemas.microsoft.com/office/drawing/2014/main" id="{30A4AAE2-9F84-E5FC-B7CB-9DF46F8AC7DB}"/>
              </a:ext>
            </a:extLst>
          </p:cNvPr>
          <p:cNvSpPr/>
          <p:nvPr/>
        </p:nvSpPr>
        <p:spPr>
          <a:xfrm>
            <a:off x="895351" y="1466850"/>
            <a:ext cx="4210050" cy="326707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rtl="1"/>
            <a:r>
              <a:rPr lang="ar-DZ" sz="2800" b="1" u="sng" dirty="0">
                <a:solidFill>
                  <a:schemeClr val="tx1"/>
                </a:solidFill>
              </a:rPr>
              <a:t>التهديدات:</a:t>
            </a:r>
          </a:p>
          <a:p>
            <a:pPr algn="ctr" rtl="1"/>
            <a:r>
              <a:rPr lang="ar-DZ" sz="2800" b="1" dirty="0">
                <a:solidFill>
                  <a:srgbClr val="FFC000"/>
                </a:solidFill>
              </a:rPr>
              <a:t>*</a:t>
            </a:r>
            <a:r>
              <a:rPr lang="ar-DZ" sz="2800" b="1" dirty="0">
                <a:solidFill>
                  <a:schemeClr val="tx1"/>
                </a:solidFill>
              </a:rPr>
              <a:t>منافسة شديدة من الشركات العملاقة  مثل </a:t>
            </a:r>
            <a:r>
              <a:rPr lang="ar-DZ" sz="2800" b="1" dirty="0" err="1">
                <a:solidFill>
                  <a:schemeClr val="tx1"/>
                </a:solidFill>
              </a:rPr>
              <a:t>كوماتسو</a:t>
            </a:r>
            <a:r>
              <a:rPr lang="ar-DZ" sz="2800" b="1" dirty="0">
                <a:solidFill>
                  <a:schemeClr val="tx1"/>
                </a:solidFill>
              </a:rPr>
              <a:t> وجون ديري وفولفو </a:t>
            </a:r>
          </a:p>
          <a:p>
            <a:pPr algn="ctr" rtl="1"/>
            <a:r>
              <a:rPr lang="ar-DZ" sz="2800" b="1" dirty="0">
                <a:solidFill>
                  <a:srgbClr val="FFC000"/>
                </a:solidFill>
              </a:rPr>
              <a:t>*</a:t>
            </a:r>
            <a:r>
              <a:rPr lang="ar-DZ" sz="2800" b="1" dirty="0">
                <a:solidFill>
                  <a:schemeClr val="tx1"/>
                </a:solidFill>
              </a:rPr>
              <a:t>الحساسية والتقلبات الاقتصادية .</a:t>
            </a:r>
          </a:p>
          <a:p>
            <a:pPr algn="ctr" rtl="1"/>
            <a:r>
              <a:rPr lang="ar-DZ" sz="2800" b="1" dirty="0">
                <a:solidFill>
                  <a:srgbClr val="FFC000"/>
                </a:solidFill>
              </a:rPr>
              <a:t>*</a:t>
            </a:r>
            <a:r>
              <a:rPr lang="ar-DZ" sz="2800" b="1" dirty="0">
                <a:solidFill>
                  <a:schemeClr val="tx1"/>
                </a:solidFill>
              </a:rPr>
              <a:t>الاضطرابات التكنولوجية.</a:t>
            </a:r>
          </a:p>
          <a:p>
            <a:pPr algn="ctr"/>
            <a:endParaRPr lang="en-US" dirty="0"/>
          </a:p>
        </p:txBody>
      </p:sp>
      <p:sp>
        <p:nvSpPr>
          <p:cNvPr id="3" name="Rectangle 2">
            <a:extLst>
              <a:ext uri="{FF2B5EF4-FFF2-40B4-BE49-F238E27FC236}">
                <a16:creationId xmlns:a16="http://schemas.microsoft.com/office/drawing/2014/main" id="{77CD68EF-87BC-E9D1-A0C4-5C54C21DE56B}"/>
              </a:ext>
            </a:extLst>
          </p:cNvPr>
          <p:cNvSpPr/>
          <p:nvPr/>
        </p:nvSpPr>
        <p:spPr>
          <a:xfrm>
            <a:off x="7099168" y="1466849"/>
            <a:ext cx="4010025" cy="3267075"/>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rtl="1"/>
            <a:r>
              <a:rPr lang="ar-DZ" sz="2800" b="1" u="sng" dirty="0">
                <a:solidFill>
                  <a:schemeClr val="tx1"/>
                </a:solidFill>
              </a:rPr>
              <a:t>الفرص:</a:t>
            </a:r>
          </a:p>
          <a:p>
            <a:pPr algn="ctr" rtl="1"/>
            <a:r>
              <a:rPr lang="ar-DZ" sz="2800" b="1" dirty="0">
                <a:solidFill>
                  <a:srgbClr val="FFC000"/>
                </a:solidFill>
              </a:rPr>
              <a:t>*</a:t>
            </a:r>
            <a:r>
              <a:rPr lang="ar-DZ" sz="2800" b="1" dirty="0">
                <a:solidFill>
                  <a:schemeClr val="tx1"/>
                </a:solidFill>
              </a:rPr>
              <a:t>الاسواق الناشئة .</a:t>
            </a:r>
          </a:p>
          <a:p>
            <a:pPr algn="ctr" rtl="1"/>
            <a:r>
              <a:rPr lang="ar-DZ" sz="2800" b="1" dirty="0">
                <a:solidFill>
                  <a:srgbClr val="FFC000"/>
                </a:solidFill>
              </a:rPr>
              <a:t>*</a:t>
            </a:r>
            <a:r>
              <a:rPr lang="ar-DZ" sz="2800" b="1" dirty="0">
                <a:solidFill>
                  <a:schemeClr val="tx1"/>
                </a:solidFill>
              </a:rPr>
              <a:t>الاتمتة والتقنيات الرقمية.</a:t>
            </a:r>
          </a:p>
          <a:p>
            <a:pPr algn="ctr" rtl="1"/>
            <a:r>
              <a:rPr lang="ar-DZ" sz="2800" b="1" dirty="0">
                <a:solidFill>
                  <a:srgbClr val="FFC000"/>
                </a:solidFill>
              </a:rPr>
              <a:t>*</a:t>
            </a:r>
            <a:r>
              <a:rPr lang="ar-DZ" sz="2800" b="1" dirty="0">
                <a:solidFill>
                  <a:schemeClr val="tx1"/>
                </a:solidFill>
              </a:rPr>
              <a:t>الاستدامة والابتكارات الصديقة للبيئة .</a:t>
            </a:r>
          </a:p>
          <a:p>
            <a:pPr algn="ctr"/>
            <a:endParaRPr lang="en-US" dirty="0"/>
          </a:p>
        </p:txBody>
      </p:sp>
      <p:pic>
        <p:nvPicPr>
          <p:cNvPr id="5" name="Picture 4">
            <a:extLst>
              <a:ext uri="{FF2B5EF4-FFF2-40B4-BE49-F238E27FC236}">
                <a16:creationId xmlns:a16="http://schemas.microsoft.com/office/drawing/2014/main" id="{88EE9F6E-7A26-284E-0262-96A1DC55B55E}"/>
              </a:ext>
            </a:extLst>
          </p:cNvPr>
          <p:cNvPicPr>
            <a:picLocks noChangeAspect="1"/>
          </p:cNvPicPr>
          <p:nvPr/>
        </p:nvPicPr>
        <p:blipFill>
          <a:blip r:embed="rId2"/>
          <a:stretch>
            <a:fillRect/>
          </a:stretch>
        </p:blipFill>
        <p:spPr>
          <a:xfrm>
            <a:off x="1436856" y="4733924"/>
            <a:ext cx="3260390" cy="2248194"/>
          </a:xfrm>
          <a:prstGeom prst="rect">
            <a:avLst/>
          </a:prstGeom>
        </p:spPr>
      </p:pic>
      <p:pic>
        <p:nvPicPr>
          <p:cNvPr id="8" name="Picture 7">
            <a:extLst>
              <a:ext uri="{FF2B5EF4-FFF2-40B4-BE49-F238E27FC236}">
                <a16:creationId xmlns:a16="http://schemas.microsoft.com/office/drawing/2014/main" id="{DC1188DC-BCA2-4C41-2382-8890A9F199E9}"/>
              </a:ext>
            </a:extLst>
          </p:cNvPr>
          <p:cNvPicPr>
            <a:picLocks noChangeAspect="1"/>
          </p:cNvPicPr>
          <p:nvPr/>
        </p:nvPicPr>
        <p:blipFill>
          <a:blip r:embed="rId3"/>
          <a:stretch>
            <a:fillRect/>
          </a:stretch>
        </p:blipFill>
        <p:spPr>
          <a:xfrm>
            <a:off x="7578762" y="4748212"/>
            <a:ext cx="3085501" cy="2109788"/>
          </a:xfrm>
          <a:prstGeom prst="rect">
            <a:avLst/>
          </a:prstGeom>
        </p:spPr>
      </p:pic>
    </p:spTree>
    <p:extLst>
      <p:ext uri="{BB962C8B-B14F-4D97-AF65-F5344CB8AC3E}">
        <p14:creationId xmlns:p14="http://schemas.microsoft.com/office/powerpoint/2010/main" val="240850651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FBF7E6-E0F7-D2CE-255D-86D8C97E225E}"/>
              </a:ext>
            </a:extLst>
          </p:cNvPr>
          <p:cNvSpPr/>
          <p:nvPr/>
        </p:nvSpPr>
        <p:spPr>
          <a:xfrm>
            <a:off x="0" y="0"/>
            <a:ext cx="12192000" cy="132397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DZ" sz="5400" dirty="0">
                <a:solidFill>
                  <a:srgbClr val="FFC000"/>
                </a:solidFill>
              </a:rPr>
              <a:t>تحليل </a:t>
            </a:r>
            <a:r>
              <a:rPr lang="ar-DZ" sz="5400" dirty="0" err="1">
                <a:solidFill>
                  <a:srgbClr val="FFC000"/>
                </a:solidFill>
              </a:rPr>
              <a:t>بورتر</a:t>
            </a:r>
            <a:r>
              <a:rPr lang="ar-DZ" sz="5400" dirty="0">
                <a:solidFill>
                  <a:srgbClr val="FFC000"/>
                </a:solidFill>
              </a:rPr>
              <a:t> (نموذج القوى الخمس) لشركة </a:t>
            </a:r>
            <a:r>
              <a:rPr lang="ar-DZ" sz="5400" dirty="0" err="1">
                <a:solidFill>
                  <a:srgbClr val="FFC000"/>
                </a:solidFill>
              </a:rPr>
              <a:t>كاتربيلر</a:t>
            </a:r>
            <a:endParaRPr lang="ar-DZ" sz="5400" dirty="0">
              <a:solidFill>
                <a:srgbClr val="FFC000"/>
              </a:solidFill>
            </a:endParaRPr>
          </a:p>
          <a:p>
            <a:pPr algn="ctr"/>
            <a:endParaRPr lang="en-US" dirty="0"/>
          </a:p>
        </p:txBody>
      </p:sp>
      <p:sp>
        <p:nvSpPr>
          <p:cNvPr id="2" name="Rectangle 1">
            <a:extLst>
              <a:ext uri="{FF2B5EF4-FFF2-40B4-BE49-F238E27FC236}">
                <a16:creationId xmlns:a16="http://schemas.microsoft.com/office/drawing/2014/main" id="{2A74219A-7ECD-CF12-1212-A43011D94AA3}"/>
              </a:ext>
            </a:extLst>
          </p:cNvPr>
          <p:cNvSpPr/>
          <p:nvPr/>
        </p:nvSpPr>
        <p:spPr>
          <a:xfrm>
            <a:off x="104776" y="1447800"/>
            <a:ext cx="11925300" cy="52578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indent="-342900" algn="ctr" rtl="1">
              <a:buAutoNum type="arabicPeriod"/>
            </a:pPr>
            <a:r>
              <a:rPr lang="ar-DZ" b="1" i="0" dirty="0">
                <a:solidFill>
                  <a:srgbClr val="FFC000"/>
                </a:solidFill>
                <a:effectLst/>
                <a:latin typeface="Segoe UI Historic" panose="020B0502040204020203" pitchFamily="34" charset="0"/>
              </a:rPr>
              <a:t>تهديد دخول منافسين جدد: </a:t>
            </a:r>
            <a:endParaRPr lang="en-US" b="1" i="0" dirty="0">
              <a:solidFill>
                <a:srgbClr val="FFC000"/>
              </a:solidFill>
              <a:effectLst/>
              <a:latin typeface="Segoe UI Historic" panose="020B0502040204020203" pitchFamily="34" charset="0"/>
            </a:endParaRPr>
          </a:p>
          <a:p>
            <a:pPr algn="ctr" rtl="1"/>
            <a:r>
              <a:rPr lang="ar-DZ" b="1" i="0" u="sng" dirty="0">
                <a:solidFill>
                  <a:srgbClr val="050505"/>
                </a:solidFill>
                <a:effectLst/>
                <a:latin typeface="Segoe UI Historic" panose="020B0502040204020203" pitchFamily="34" charset="0"/>
              </a:rPr>
              <a:t>الحواجز أمام الدخول</a:t>
            </a:r>
            <a:r>
              <a:rPr lang="ar-DZ" b="1" i="0" dirty="0">
                <a:solidFill>
                  <a:srgbClr val="050505"/>
                </a:solidFill>
                <a:effectLst/>
                <a:latin typeface="Segoe UI Historic" panose="020B0502040204020203" pitchFamily="34" charset="0"/>
              </a:rPr>
              <a:t>: سوق المعدات الثقيلة يتطلب استثمارات ضخمة في رأس المال، التكنولوجيا، البحث والتطوير، والبنية التحتية. إنشاء مصنع للمعدات الثقيلة وتطوير قنوات توزيع قوية يكلف مئات الملايين من الدولارات. هذه الحواجز المالية تُقلل من تهديد دخول منافسين جدد. </a:t>
            </a:r>
            <a:endParaRPr lang="en-US" b="1" i="0" dirty="0">
              <a:solidFill>
                <a:srgbClr val="050505"/>
              </a:solidFill>
              <a:effectLst/>
              <a:latin typeface="Segoe UI Historic" panose="020B0502040204020203" pitchFamily="34" charset="0"/>
            </a:endParaRPr>
          </a:p>
          <a:p>
            <a:pPr algn="ctr" rtl="1"/>
            <a:r>
              <a:rPr lang="ar-DZ" b="1" i="0" u="sng" dirty="0">
                <a:solidFill>
                  <a:srgbClr val="050505"/>
                </a:solidFill>
                <a:effectLst/>
                <a:latin typeface="Segoe UI Historic" panose="020B0502040204020203" pitchFamily="34" charset="0"/>
              </a:rPr>
              <a:t>الخبرة والتكنولوجيا</a:t>
            </a:r>
            <a:r>
              <a:rPr lang="ar-DZ" b="1" i="0" dirty="0">
                <a:solidFill>
                  <a:srgbClr val="050505"/>
                </a:solidFill>
                <a:effectLst/>
                <a:latin typeface="Segoe UI Historic" panose="020B0502040204020203" pitchFamily="34" charset="0"/>
              </a:rPr>
              <a:t>: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لديها سنوات طويلة من الخبرة والقدرات التكنولوجية المتقدمة، مما يمنحها ميزة تنافسية. أي شركة جديدة تحتاج إلى استثمار ضخم في التكنولوجيا للقدرة على المنافسة، وهو أمر مكلف ويستغرق وقتًا. </a:t>
            </a:r>
            <a:endParaRPr lang="en-US" b="1" i="0" dirty="0">
              <a:solidFill>
                <a:srgbClr val="050505"/>
              </a:solidFill>
              <a:effectLst/>
              <a:latin typeface="Segoe UI Historic" panose="020B0502040204020203" pitchFamily="34" charset="0"/>
            </a:endParaRPr>
          </a:p>
          <a:p>
            <a:pPr algn="ctr" rtl="1"/>
            <a:r>
              <a:rPr lang="ar-DZ" b="1" i="0" u="sng" dirty="0">
                <a:solidFill>
                  <a:schemeClr val="tx1"/>
                </a:solidFill>
                <a:effectLst/>
                <a:latin typeface="Segoe UI Historic" panose="020B0502040204020203" pitchFamily="34" charset="0"/>
              </a:rPr>
              <a:t>لعلامة التجارية</a:t>
            </a:r>
            <a:r>
              <a:rPr lang="ar-DZ" b="1" i="0" dirty="0">
                <a:solidFill>
                  <a:srgbClr val="FFC000"/>
                </a:solidFill>
                <a:effectLst/>
                <a:latin typeface="Segoe UI Historic" panose="020B0502040204020203" pitchFamily="34" charset="0"/>
              </a:rPr>
              <a:t>: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تتمتع بعلامة تجارية عالمية معروفة بجودتها العالية، المتانة، والاعتمادية، مما يجعل من الصعب على الشركات الجديدة بناء سمعة مماثلة.  </a:t>
            </a:r>
            <a:endParaRPr lang="en-US" b="1" i="0" dirty="0">
              <a:solidFill>
                <a:srgbClr val="050505"/>
              </a:solidFill>
              <a:effectLst/>
              <a:latin typeface="Segoe UI Historic" panose="020B0502040204020203" pitchFamily="34" charset="0"/>
            </a:endParaRPr>
          </a:p>
          <a:p>
            <a:pPr algn="ctr" rtl="1"/>
            <a:r>
              <a:rPr lang="ar-DZ" b="1" i="0" u="sng" dirty="0">
                <a:solidFill>
                  <a:srgbClr val="050505"/>
                </a:solidFill>
                <a:effectLst/>
                <a:latin typeface="Segoe UI Historic" panose="020B0502040204020203" pitchFamily="34" charset="0"/>
              </a:rPr>
              <a:t>الاقتصاديات الحجمية</a:t>
            </a:r>
            <a:r>
              <a:rPr lang="ar-DZ" b="1" i="0" dirty="0">
                <a:solidFill>
                  <a:srgbClr val="050505"/>
                </a:solidFill>
                <a:effectLst/>
                <a:latin typeface="Segoe UI Historic" panose="020B0502040204020203" pitchFamily="34" charset="0"/>
              </a:rPr>
              <a:t>: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تستفيد من حجمها الكبير في تحقيق </a:t>
            </a:r>
            <a:r>
              <a:rPr lang="ar-DZ" b="1" i="0" dirty="0" err="1">
                <a:solidFill>
                  <a:srgbClr val="050505"/>
                </a:solidFill>
                <a:effectLst/>
                <a:latin typeface="Segoe UI Historic" panose="020B0502040204020203" pitchFamily="34" charset="0"/>
              </a:rPr>
              <a:t>توفيرات</a:t>
            </a:r>
            <a:r>
              <a:rPr lang="ar-DZ" b="1" i="0" dirty="0">
                <a:solidFill>
                  <a:srgbClr val="050505"/>
                </a:solidFill>
                <a:effectLst/>
                <a:latin typeface="Segoe UI Historic" panose="020B0502040204020203" pitchFamily="34" charset="0"/>
              </a:rPr>
              <a:t> كبيرة في التكاليف، مما يجعل من الصعب على الشركات الصغيرة والجديدة المنافسة من حيث السعر. </a:t>
            </a:r>
            <a:endParaRPr lang="en-US" b="1" i="0" dirty="0">
              <a:solidFill>
                <a:srgbClr val="050505"/>
              </a:solidFill>
              <a:effectLst/>
              <a:latin typeface="Segoe UI Historic" panose="020B0502040204020203" pitchFamily="34" charset="0"/>
            </a:endParaRPr>
          </a:p>
          <a:p>
            <a:pPr algn="ctr" rtl="1"/>
            <a:r>
              <a:rPr lang="ar-DZ" b="1" i="0" dirty="0">
                <a:solidFill>
                  <a:srgbClr val="050505"/>
                </a:solidFill>
                <a:effectLst/>
                <a:latin typeface="Segoe UI Historic" panose="020B0502040204020203" pitchFamily="34" charset="0"/>
              </a:rPr>
              <a:t>الاستنتاج: التهديد منخفض بسبب التكلفة العالية للتكنولوجيا، والحاجة لبناء شبكة توزيع كبيرة، وصعوبة كسب الثقة في السوق.</a:t>
            </a:r>
            <a:endParaRPr lang="en-US" b="1" i="0" dirty="0">
              <a:solidFill>
                <a:srgbClr val="050505"/>
              </a:solidFill>
              <a:effectLst/>
              <a:latin typeface="Segoe UI Historic" panose="020B0502040204020203" pitchFamily="34" charset="0"/>
            </a:endParaRPr>
          </a:p>
          <a:p>
            <a:pPr algn="ctr" rtl="1"/>
            <a:r>
              <a:rPr lang="en-US" b="1" i="0" dirty="0">
                <a:solidFill>
                  <a:srgbClr val="FFC000"/>
                </a:solidFill>
                <a:effectLst/>
                <a:latin typeface="Segoe UI Historic" panose="020B0502040204020203" pitchFamily="34" charset="0"/>
              </a:rPr>
              <a:t>.2</a:t>
            </a:r>
            <a:r>
              <a:rPr lang="ar-DZ" b="1" i="0" dirty="0">
                <a:solidFill>
                  <a:srgbClr val="FFC000"/>
                </a:solidFill>
                <a:effectLst/>
                <a:latin typeface="Segoe UI Historic" panose="020B0502040204020203" pitchFamily="34" charset="0"/>
              </a:rPr>
              <a:t>قوة المورّدين: </a:t>
            </a:r>
            <a:endParaRPr lang="en-US" b="1" i="0" dirty="0">
              <a:solidFill>
                <a:srgbClr val="FFC000"/>
              </a:solidFill>
              <a:effectLst/>
              <a:latin typeface="Segoe UI Historic" panose="020B0502040204020203" pitchFamily="34" charset="0"/>
            </a:endParaRPr>
          </a:p>
          <a:p>
            <a:pPr algn="ctr" rtl="1"/>
            <a:r>
              <a:rPr lang="ar-DZ" b="1" i="0" u="sng" dirty="0">
                <a:solidFill>
                  <a:srgbClr val="050505"/>
                </a:solidFill>
                <a:effectLst/>
                <a:latin typeface="Segoe UI Historic" panose="020B0502040204020203" pitchFamily="34" charset="0"/>
              </a:rPr>
              <a:t>عدد المورّدين</a:t>
            </a:r>
            <a:r>
              <a:rPr lang="ar-DZ" b="1" i="0" dirty="0">
                <a:solidFill>
                  <a:srgbClr val="050505"/>
                </a:solidFill>
                <a:effectLst/>
                <a:latin typeface="Segoe UI Historic" panose="020B0502040204020203" pitchFamily="34" charset="0"/>
              </a:rPr>
              <a:t>: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تعتمد على عدد كبير من الموردين لتزويدها بالمواد الخام والمكونات الضرورية مثل الفولاذ، المحركات، والمكونات الكهربائية. مع وجود العديد من الموردين في السوق، تكون قوة التفاوض لصالح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a:t>
            </a:r>
            <a:endParaRPr lang="en-US" b="1" i="0" dirty="0">
              <a:solidFill>
                <a:srgbClr val="050505"/>
              </a:solidFill>
              <a:effectLst/>
              <a:latin typeface="Segoe UI Historic" panose="020B0502040204020203" pitchFamily="34" charset="0"/>
            </a:endParaRPr>
          </a:p>
          <a:p>
            <a:pPr algn="ctr" rtl="1"/>
            <a:r>
              <a:rPr lang="ar-DZ" b="1" i="0" u="sng" dirty="0">
                <a:solidFill>
                  <a:srgbClr val="050505"/>
                </a:solidFill>
                <a:effectLst/>
                <a:latin typeface="Segoe UI Historic" panose="020B0502040204020203" pitchFamily="34" charset="0"/>
              </a:rPr>
              <a:t>لاعتماد على المورّدين</a:t>
            </a:r>
            <a:r>
              <a:rPr lang="ar-DZ" b="1" i="0" dirty="0">
                <a:solidFill>
                  <a:srgbClr val="050505"/>
                </a:solidFill>
                <a:effectLst/>
                <a:latin typeface="Segoe UI Historic" panose="020B0502040204020203" pitchFamily="34" charset="0"/>
              </a:rPr>
              <a:t>: رغم أن بعض المكونات معقدة وتحتاج إلى تكنولوجيا متقدمة، إلا أن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غالبًا ما تكون قادرة على تنويع مصادر التوريد والضغط للحصول على أفضل العروض. </a:t>
            </a:r>
            <a:endParaRPr lang="en-US" b="1" i="0" dirty="0">
              <a:solidFill>
                <a:srgbClr val="050505"/>
              </a:solidFill>
              <a:effectLst/>
              <a:latin typeface="Segoe UI Historic" panose="020B0502040204020203" pitchFamily="34" charset="0"/>
            </a:endParaRPr>
          </a:p>
          <a:p>
            <a:pPr algn="ctr" rtl="1"/>
            <a:r>
              <a:rPr lang="ar-DZ" b="1" i="0" dirty="0">
                <a:solidFill>
                  <a:srgbClr val="050505"/>
                </a:solidFill>
                <a:effectLst/>
                <a:latin typeface="Segoe UI Historic" panose="020B0502040204020203" pitchFamily="34" charset="0"/>
              </a:rPr>
              <a:t> </a:t>
            </a:r>
            <a:r>
              <a:rPr lang="ar-DZ" b="1" i="0" u="sng" dirty="0">
                <a:solidFill>
                  <a:srgbClr val="050505"/>
                </a:solidFill>
                <a:effectLst/>
                <a:latin typeface="Segoe UI Historic" panose="020B0502040204020203" pitchFamily="34" charset="0"/>
              </a:rPr>
              <a:t>التكامل العكسي</a:t>
            </a:r>
            <a:r>
              <a:rPr lang="ar-DZ" b="1" i="0" dirty="0">
                <a:solidFill>
                  <a:srgbClr val="050505"/>
                </a:solidFill>
                <a:effectLst/>
                <a:latin typeface="Segoe UI Historic" panose="020B0502040204020203" pitchFamily="34" charset="0"/>
              </a:rPr>
              <a:t>: في بعض الحالات، قد تقرر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تصنيع بعض المكونات داخليًا لتقليل الاعتماد على الموردين، مما يقلل من قوة الموردين بشكل عام. الاستنتاج: قوة الموردين متوسطة إلى منخفضة، بسبب قدرة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على اختيار موردين متعددين وتنوع مصادر التوريد.</a:t>
            </a:r>
            <a:endParaRPr lang="en-US" b="1" dirty="0"/>
          </a:p>
        </p:txBody>
      </p:sp>
    </p:spTree>
    <p:extLst>
      <p:ext uri="{BB962C8B-B14F-4D97-AF65-F5344CB8AC3E}">
        <p14:creationId xmlns:p14="http://schemas.microsoft.com/office/powerpoint/2010/main" val="1422057046"/>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0E0AC2-4C04-888B-D9B7-37EF1DB42096}"/>
              </a:ext>
            </a:extLst>
          </p:cNvPr>
          <p:cNvSpPr>
            <a:spLocks noGrp="1"/>
          </p:cNvSpPr>
          <p:nvPr>
            <p:ph idx="1"/>
          </p:nvPr>
        </p:nvSpPr>
        <p:spPr>
          <a:xfrm>
            <a:off x="0" y="0"/>
            <a:ext cx="12192000" cy="6858000"/>
          </a:xfrm>
        </p:spPr>
        <p:txBody>
          <a:bodyPr>
            <a:normAutofit fontScale="92500" lnSpcReduction="20000"/>
          </a:bodyPr>
          <a:lstStyle/>
          <a:p>
            <a:pPr marL="0" indent="0" algn="ctr" rtl="1">
              <a:buNone/>
            </a:pPr>
            <a:r>
              <a:rPr lang="en-US" b="0" i="0" dirty="0">
                <a:solidFill>
                  <a:srgbClr val="FFC000"/>
                </a:solidFill>
                <a:effectLst/>
                <a:latin typeface="Segoe UI Historic" panose="020B0502040204020203" pitchFamily="34" charset="0"/>
              </a:rPr>
              <a:t>.3 </a:t>
            </a:r>
            <a:r>
              <a:rPr lang="ar-DZ" b="1" i="0" dirty="0">
                <a:solidFill>
                  <a:srgbClr val="FFC000"/>
                </a:solidFill>
                <a:effectLst/>
                <a:latin typeface="Segoe UI Historic" panose="020B0502040204020203" pitchFamily="34" charset="0"/>
              </a:rPr>
              <a:t>قوة العملاء: </a:t>
            </a:r>
            <a:endParaRPr lang="en-US" b="1" i="0" dirty="0">
              <a:solidFill>
                <a:srgbClr val="FFC000"/>
              </a:solidFill>
              <a:effectLst/>
              <a:latin typeface="Segoe UI Historic" panose="020B0502040204020203" pitchFamily="34" charset="0"/>
            </a:endParaRPr>
          </a:p>
          <a:p>
            <a:pPr marL="0" indent="0" algn="r" rtl="1">
              <a:buNone/>
            </a:pPr>
            <a:r>
              <a:rPr lang="ar-DZ" b="1" i="0" dirty="0">
                <a:solidFill>
                  <a:srgbClr val="050505"/>
                </a:solidFill>
                <a:effectLst/>
                <a:latin typeface="Segoe UI Historic" panose="020B0502040204020203" pitchFamily="34" charset="0"/>
              </a:rPr>
              <a:t> </a:t>
            </a:r>
            <a:r>
              <a:rPr lang="ar-DZ" b="1" i="0" u="sng" dirty="0">
                <a:solidFill>
                  <a:srgbClr val="050505"/>
                </a:solidFill>
                <a:effectLst/>
                <a:latin typeface="Segoe UI Historic" panose="020B0502040204020203" pitchFamily="34" charset="0"/>
              </a:rPr>
              <a:t>عدد العملاء وحجم الطلبات:</a:t>
            </a:r>
            <a:r>
              <a:rPr lang="ar-DZ" b="1" i="0" dirty="0">
                <a:solidFill>
                  <a:srgbClr val="050505"/>
                </a:solidFill>
                <a:effectLst/>
                <a:latin typeface="Segoe UI Historic" panose="020B0502040204020203" pitchFamily="34" charset="0"/>
              </a:rPr>
              <a:t> عملاء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عادةً ما يكونون شركات كبيرة تعمل في مجالات مثل البناء، التعدين، والنقل. هؤلاء العملاء يشترون كميات كبيرة من المعدات، مما يمنحهم قوة تفاوضية كبيرة خاصة عند طلبهم للمنتجات بكميات ضخمة. </a:t>
            </a:r>
            <a:endParaRPr lang="en-US" b="1" i="0" dirty="0">
              <a:solidFill>
                <a:srgbClr val="050505"/>
              </a:solidFill>
              <a:effectLst/>
              <a:latin typeface="Segoe UI Historic" panose="020B0502040204020203" pitchFamily="34" charset="0"/>
            </a:endParaRPr>
          </a:p>
          <a:p>
            <a:pPr marL="0" indent="0" algn="r" rtl="1">
              <a:buNone/>
            </a:pPr>
            <a:r>
              <a:rPr lang="ar-DZ" b="1" i="0" dirty="0">
                <a:solidFill>
                  <a:srgbClr val="050505"/>
                </a:solidFill>
                <a:effectLst/>
                <a:latin typeface="Segoe UI Historic" panose="020B0502040204020203" pitchFamily="34" charset="0"/>
              </a:rPr>
              <a:t>• </a:t>
            </a:r>
            <a:r>
              <a:rPr lang="ar-DZ" b="1" i="0" u="sng" dirty="0">
                <a:solidFill>
                  <a:srgbClr val="050505"/>
                </a:solidFill>
                <a:effectLst/>
                <a:latin typeface="Segoe UI Historic" panose="020B0502040204020203" pitchFamily="34" charset="0"/>
              </a:rPr>
              <a:t>التمايز: </a:t>
            </a:r>
            <a:r>
              <a:rPr lang="ar-DZ" b="1" i="0" dirty="0">
                <a:solidFill>
                  <a:srgbClr val="050505"/>
                </a:solidFill>
                <a:effectLst/>
                <a:latin typeface="Segoe UI Historic" panose="020B0502040204020203" pitchFamily="34" charset="0"/>
              </a:rPr>
              <a:t>تعتمد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على تقديم منتجات متميزة من حيث الجودة والمتانة، مما يقلل من اعتماد العملاء على السعر فقط عند اتخاذ قرار الشراء. العملاء يرون قيمة في خدمات ما بعد البيع والدعم الفني، مما يقلل من قدرتهم على التحول إلى موردين آخرين. </a:t>
            </a:r>
            <a:endParaRPr lang="en-US" b="1" i="0" dirty="0">
              <a:solidFill>
                <a:srgbClr val="050505"/>
              </a:solidFill>
              <a:effectLst/>
              <a:latin typeface="Segoe UI Historic" panose="020B0502040204020203" pitchFamily="34" charset="0"/>
            </a:endParaRPr>
          </a:p>
          <a:p>
            <a:pPr marL="0" indent="0" algn="r" rtl="1">
              <a:buNone/>
            </a:pPr>
            <a:r>
              <a:rPr lang="ar-DZ" b="1" i="0" dirty="0">
                <a:solidFill>
                  <a:srgbClr val="050505"/>
                </a:solidFill>
                <a:effectLst/>
                <a:latin typeface="Segoe UI Historic" panose="020B0502040204020203" pitchFamily="34" charset="0"/>
              </a:rPr>
              <a:t>• </a:t>
            </a:r>
            <a:r>
              <a:rPr lang="ar-DZ" b="1" i="0" u="sng" dirty="0">
                <a:solidFill>
                  <a:srgbClr val="050505"/>
                </a:solidFill>
                <a:effectLst/>
                <a:latin typeface="Segoe UI Historic" panose="020B0502040204020203" pitchFamily="34" charset="0"/>
              </a:rPr>
              <a:t>تكلفة التحول: </a:t>
            </a:r>
            <a:r>
              <a:rPr lang="ar-DZ" b="1" i="0" dirty="0">
                <a:solidFill>
                  <a:srgbClr val="050505"/>
                </a:solidFill>
                <a:effectLst/>
                <a:latin typeface="Segoe UI Historic" panose="020B0502040204020203" pitchFamily="34" charset="0"/>
              </a:rPr>
              <a:t>تكلفة تغيير المورد بالنسبة للعملاء مرتفعة، إذ تتطلب استبدال كامل المعدات والبنية التحتية المستخدمة، مما يقلل من قوتهم التفاوضية. </a:t>
            </a:r>
            <a:endParaRPr lang="en-US" b="1" i="0" dirty="0">
              <a:solidFill>
                <a:srgbClr val="050505"/>
              </a:solidFill>
              <a:effectLst/>
              <a:latin typeface="Segoe UI Historic" panose="020B0502040204020203" pitchFamily="34" charset="0"/>
            </a:endParaRPr>
          </a:p>
          <a:p>
            <a:pPr marL="0" indent="0" algn="r" rtl="1">
              <a:buNone/>
            </a:pPr>
            <a:r>
              <a:rPr lang="ar-DZ" b="1" i="0" dirty="0">
                <a:solidFill>
                  <a:srgbClr val="050505"/>
                </a:solidFill>
                <a:effectLst/>
                <a:latin typeface="Segoe UI Historic" panose="020B0502040204020203" pitchFamily="34" charset="0"/>
              </a:rPr>
              <a:t>الاستنتاج: قوة العملاء متوسطة إلى عالية، حيث أن الشركات الكبرى قد تمتلك قدرة على التفاوض نظرًا لحجم الطلبات، لكن جودة منتجات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تقلل من هذه القوة إلى حد ما. </a:t>
            </a:r>
            <a:endParaRPr lang="en-US" b="1" i="0" dirty="0">
              <a:solidFill>
                <a:srgbClr val="050505"/>
              </a:solidFill>
              <a:effectLst/>
              <a:latin typeface="Segoe UI Historic" panose="020B0502040204020203" pitchFamily="34" charset="0"/>
            </a:endParaRPr>
          </a:p>
          <a:p>
            <a:pPr marL="0" indent="0" algn="ctr" rtl="1">
              <a:buNone/>
            </a:pPr>
            <a:r>
              <a:rPr lang="ar-DZ" b="1" i="0" dirty="0">
                <a:solidFill>
                  <a:srgbClr val="FFC000"/>
                </a:solidFill>
                <a:effectLst/>
                <a:latin typeface="Segoe UI Historic" panose="020B0502040204020203" pitchFamily="34" charset="0"/>
              </a:rPr>
              <a:t>4. تهديد المنتجات البديلة: </a:t>
            </a:r>
            <a:endParaRPr lang="en-US" b="1" i="0" dirty="0">
              <a:solidFill>
                <a:srgbClr val="FFC000"/>
              </a:solidFill>
              <a:effectLst/>
              <a:latin typeface="Segoe UI Historic" panose="020B0502040204020203" pitchFamily="34" charset="0"/>
            </a:endParaRPr>
          </a:p>
          <a:p>
            <a:pPr marL="0" indent="0" algn="r" rtl="1">
              <a:buNone/>
            </a:pPr>
            <a:r>
              <a:rPr lang="ar-DZ" b="1" i="0" dirty="0">
                <a:solidFill>
                  <a:srgbClr val="050505"/>
                </a:solidFill>
                <a:effectLst/>
                <a:latin typeface="Segoe UI Historic" panose="020B0502040204020203" pitchFamily="34" charset="0"/>
              </a:rPr>
              <a:t>• </a:t>
            </a:r>
            <a:r>
              <a:rPr lang="ar-DZ" b="1" i="0" u="sng" dirty="0">
                <a:solidFill>
                  <a:srgbClr val="050505"/>
                </a:solidFill>
                <a:effectLst/>
                <a:latin typeface="Segoe UI Historic" panose="020B0502040204020203" pitchFamily="34" charset="0"/>
              </a:rPr>
              <a:t>قلة البدائل المباشرة:</a:t>
            </a:r>
            <a:r>
              <a:rPr lang="ar-DZ" b="1" i="0" dirty="0">
                <a:solidFill>
                  <a:srgbClr val="050505"/>
                </a:solidFill>
                <a:effectLst/>
                <a:latin typeface="Segoe UI Historic" panose="020B0502040204020203" pitchFamily="34" charset="0"/>
              </a:rPr>
              <a:t> المعدات الثقيلة التي تنتجها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تلعب دورًا حيويًا في مشاريع البنية التحتية الكبرى، ولا يوجد بدائل مباشرة تؤدي نفس الوظائف بكفاءة مماثلة. </a:t>
            </a:r>
            <a:endParaRPr lang="en-US" b="1" i="0" dirty="0">
              <a:solidFill>
                <a:srgbClr val="050505"/>
              </a:solidFill>
              <a:effectLst/>
              <a:latin typeface="Segoe UI Historic" panose="020B0502040204020203" pitchFamily="34" charset="0"/>
            </a:endParaRPr>
          </a:p>
          <a:p>
            <a:pPr marL="0" indent="0" algn="r" rtl="1">
              <a:buNone/>
            </a:pPr>
            <a:r>
              <a:rPr lang="ar-DZ" b="1" i="0" dirty="0">
                <a:solidFill>
                  <a:srgbClr val="050505"/>
                </a:solidFill>
                <a:effectLst/>
                <a:latin typeface="Segoe UI Historic" panose="020B0502040204020203" pitchFamily="34" charset="0"/>
              </a:rPr>
              <a:t>• </a:t>
            </a:r>
            <a:r>
              <a:rPr lang="ar-DZ" b="1" i="0" u="sng" dirty="0">
                <a:solidFill>
                  <a:srgbClr val="050505"/>
                </a:solidFill>
                <a:effectLst/>
                <a:latin typeface="Segoe UI Historic" panose="020B0502040204020203" pitchFamily="34" charset="0"/>
              </a:rPr>
              <a:t>الابتكارات التكنولوجية: </a:t>
            </a:r>
            <a:r>
              <a:rPr lang="ar-DZ" b="1" i="0" dirty="0">
                <a:solidFill>
                  <a:srgbClr val="050505"/>
                </a:solidFill>
                <a:effectLst/>
                <a:latin typeface="Segoe UI Historic" panose="020B0502040204020203" pitchFamily="34" charset="0"/>
              </a:rPr>
              <a:t>على الرغم من أن البدائل قد تظهر في المستقبل مع تطور التقنيات مثل الروبوتات أو السيارات الكهربائية الثقيلة، إلا أن هذه البدائل ما زالت في مراحل التطوير ولا تشكل تهديدًا كبيرًا في الوقت الحالي. • </a:t>
            </a:r>
            <a:r>
              <a:rPr lang="ar-DZ" b="1" i="0" u="sng" dirty="0">
                <a:solidFill>
                  <a:srgbClr val="050505"/>
                </a:solidFill>
                <a:effectLst/>
                <a:latin typeface="Segoe UI Historic" panose="020B0502040204020203" pitchFamily="34" charset="0"/>
              </a:rPr>
              <a:t>التكاليف:</a:t>
            </a:r>
            <a:r>
              <a:rPr lang="ar-DZ" b="1" i="0" dirty="0">
                <a:solidFill>
                  <a:srgbClr val="050505"/>
                </a:solidFill>
                <a:effectLst/>
                <a:latin typeface="Segoe UI Historic" panose="020B0502040204020203" pitchFamily="34" charset="0"/>
              </a:rPr>
              <a:t> البدائل التكنولوجية مثل المعدات المستدامة أو الذكية قد تكون مكلفة على العملاء، مما يجعل من الصعب تبنيها بسرعة. ا</a:t>
            </a:r>
            <a:endParaRPr lang="en-US" b="1" i="0" dirty="0">
              <a:solidFill>
                <a:srgbClr val="050505"/>
              </a:solidFill>
              <a:effectLst/>
              <a:latin typeface="Segoe UI Historic" panose="020B0502040204020203" pitchFamily="34" charset="0"/>
            </a:endParaRPr>
          </a:p>
          <a:p>
            <a:pPr marL="0" indent="0" algn="r" rtl="1">
              <a:buNone/>
            </a:pPr>
            <a:r>
              <a:rPr lang="ar-DZ" b="1" i="0" dirty="0">
                <a:solidFill>
                  <a:srgbClr val="050505"/>
                </a:solidFill>
                <a:effectLst/>
                <a:latin typeface="Segoe UI Historic" panose="020B0502040204020203" pitchFamily="34" charset="0"/>
              </a:rPr>
              <a:t>لاستنتاج: تهديد البدائل منخفض نظرًا لعدم وجود بدائل قوية حاليًا، ولكن قد يزيد هذا التهديد في المستقبل مع تطور الابتكارات التكنولوجية.</a:t>
            </a:r>
            <a:endParaRPr lang="en-US" b="1" dirty="0"/>
          </a:p>
        </p:txBody>
      </p:sp>
    </p:spTree>
    <p:extLst>
      <p:ext uri="{BB962C8B-B14F-4D97-AF65-F5344CB8AC3E}">
        <p14:creationId xmlns:p14="http://schemas.microsoft.com/office/powerpoint/2010/main" val="697804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183548-EE88-5E76-E64D-D4F92D6AA023}"/>
              </a:ext>
            </a:extLst>
          </p:cNvPr>
          <p:cNvSpPr>
            <a:spLocks noGrp="1"/>
          </p:cNvSpPr>
          <p:nvPr>
            <p:ph idx="1"/>
          </p:nvPr>
        </p:nvSpPr>
        <p:spPr>
          <a:xfrm>
            <a:off x="0" y="0"/>
            <a:ext cx="12192000" cy="6858000"/>
          </a:xfrm>
        </p:spPr>
        <p:txBody>
          <a:bodyPr/>
          <a:lstStyle/>
          <a:p>
            <a:pPr marL="0" indent="0" algn="ctr" rtl="1">
              <a:buNone/>
            </a:pPr>
            <a:r>
              <a:rPr lang="ar-DZ" b="0" i="0" dirty="0">
                <a:solidFill>
                  <a:srgbClr val="FFC000"/>
                </a:solidFill>
                <a:effectLst/>
                <a:latin typeface="Segoe UI Historic" panose="020B0502040204020203" pitchFamily="34" charset="0"/>
              </a:rPr>
              <a:t>5</a:t>
            </a:r>
            <a:r>
              <a:rPr lang="ar-DZ" b="1" i="0" dirty="0">
                <a:solidFill>
                  <a:srgbClr val="FFC000"/>
                </a:solidFill>
                <a:effectLst/>
                <a:latin typeface="Segoe UI Historic" panose="020B0502040204020203" pitchFamily="34" charset="0"/>
              </a:rPr>
              <a:t>. شدة المنافسة بين الشركات</a:t>
            </a:r>
            <a:r>
              <a:rPr lang="ar-DZ" b="0" i="0" dirty="0">
                <a:solidFill>
                  <a:srgbClr val="050505"/>
                </a:solidFill>
                <a:effectLst/>
                <a:latin typeface="Segoe UI Historic" panose="020B0502040204020203" pitchFamily="34" charset="0"/>
              </a:rPr>
              <a:t>: </a:t>
            </a:r>
            <a:endParaRPr lang="en-US" b="0" i="0" dirty="0">
              <a:solidFill>
                <a:srgbClr val="050505"/>
              </a:solidFill>
              <a:effectLst/>
              <a:latin typeface="Segoe UI Historic" panose="020B0502040204020203" pitchFamily="34" charset="0"/>
            </a:endParaRPr>
          </a:p>
          <a:p>
            <a:pPr marL="0" indent="0" algn="r" rtl="1">
              <a:lnSpc>
                <a:spcPct val="100000"/>
              </a:lnSpc>
              <a:buNone/>
            </a:pPr>
            <a:r>
              <a:rPr lang="ar-DZ" b="1" i="0" dirty="0">
                <a:solidFill>
                  <a:srgbClr val="050505"/>
                </a:solidFill>
                <a:effectLst/>
                <a:latin typeface="Segoe UI Historic" panose="020B0502040204020203" pitchFamily="34" charset="0"/>
              </a:rPr>
              <a:t>• </a:t>
            </a:r>
            <a:r>
              <a:rPr lang="ar-DZ" b="1" i="0" u="sng" dirty="0">
                <a:solidFill>
                  <a:srgbClr val="050505"/>
                </a:solidFill>
                <a:effectLst/>
                <a:latin typeface="Segoe UI Historic" panose="020B0502040204020203" pitchFamily="34" charset="0"/>
              </a:rPr>
              <a:t>المنافسون الرئيسيون: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تواجه منافسة شديدة من شركات عالمية مثل “</a:t>
            </a:r>
            <a:r>
              <a:rPr lang="ar-DZ" b="1" i="0" dirty="0" err="1">
                <a:solidFill>
                  <a:srgbClr val="050505"/>
                </a:solidFill>
                <a:effectLst/>
                <a:latin typeface="Segoe UI Historic" panose="020B0502040204020203" pitchFamily="34" charset="0"/>
              </a:rPr>
              <a:t>كوماتسو</a:t>
            </a:r>
            <a:r>
              <a:rPr lang="ar-DZ" b="1" i="0" dirty="0">
                <a:solidFill>
                  <a:srgbClr val="050505"/>
                </a:solidFill>
                <a:effectLst/>
                <a:latin typeface="Segoe UI Historic" panose="020B0502040204020203" pitchFamily="34" charset="0"/>
              </a:rPr>
              <a:t>” (</a:t>
            </a:r>
            <a:r>
              <a:rPr lang="en-US" b="1" i="0" dirty="0">
                <a:solidFill>
                  <a:srgbClr val="050505"/>
                </a:solidFill>
                <a:effectLst/>
                <a:latin typeface="Segoe UI Historic" panose="020B0502040204020203" pitchFamily="34" charset="0"/>
              </a:rPr>
              <a:t>Komatsu)، “</a:t>
            </a:r>
            <a:r>
              <a:rPr lang="ar-DZ" b="1" i="0" dirty="0">
                <a:solidFill>
                  <a:srgbClr val="050505"/>
                </a:solidFill>
                <a:effectLst/>
                <a:latin typeface="Segoe UI Historic" panose="020B0502040204020203" pitchFamily="34" charset="0"/>
              </a:rPr>
              <a:t>فولفو” (</a:t>
            </a:r>
            <a:r>
              <a:rPr lang="en-US" b="1" i="0" dirty="0">
                <a:solidFill>
                  <a:srgbClr val="050505"/>
                </a:solidFill>
                <a:effectLst/>
                <a:latin typeface="Segoe UI Historic" panose="020B0502040204020203" pitchFamily="34" charset="0"/>
              </a:rPr>
              <a:t>Volvo)، </a:t>
            </a:r>
            <a:r>
              <a:rPr lang="ar-DZ" b="1" i="0" dirty="0" err="1">
                <a:solidFill>
                  <a:srgbClr val="050505"/>
                </a:solidFill>
                <a:effectLst/>
                <a:latin typeface="Segoe UI Historic" panose="020B0502040204020203" pitchFamily="34" charset="0"/>
              </a:rPr>
              <a:t>و”هيتاشي</a:t>
            </a:r>
            <a:r>
              <a:rPr lang="ar-DZ" b="1" i="0" dirty="0">
                <a:solidFill>
                  <a:srgbClr val="050505"/>
                </a:solidFill>
                <a:effectLst/>
                <a:latin typeface="Segoe UI Historic" panose="020B0502040204020203" pitchFamily="34" charset="0"/>
              </a:rPr>
              <a:t>” (</a:t>
            </a:r>
            <a:r>
              <a:rPr lang="en-US" b="1" i="0" dirty="0">
                <a:solidFill>
                  <a:srgbClr val="050505"/>
                </a:solidFill>
                <a:effectLst/>
                <a:latin typeface="Segoe UI Historic" panose="020B0502040204020203" pitchFamily="34" charset="0"/>
              </a:rPr>
              <a:t>Hitachi)، </a:t>
            </a:r>
            <a:r>
              <a:rPr lang="ar-DZ" b="1" i="0" dirty="0">
                <a:solidFill>
                  <a:srgbClr val="050505"/>
                </a:solidFill>
                <a:effectLst/>
                <a:latin typeface="Segoe UI Historic" panose="020B0502040204020203" pitchFamily="34" charset="0"/>
              </a:rPr>
              <a:t>والتي تقدم منتجات مماثلة من حيث الجودة والتكنولوجيا. </a:t>
            </a:r>
            <a:endParaRPr lang="en-US" b="1" i="0" dirty="0">
              <a:solidFill>
                <a:srgbClr val="050505"/>
              </a:solidFill>
              <a:effectLst/>
              <a:latin typeface="Segoe UI Historic" panose="020B0502040204020203" pitchFamily="34" charset="0"/>
            </a:endParaRPr>
          </a:p>
          <a:p>
            <a:pPr marL="0" indent="0" algn="r" rtl="1">
              <a:lnSpc>
                <a:spcPct val="100000"/>
              </a:lnSpc>
              <a:buNone/>
            </a:pPr>
            <a:r>
              <a:rPr lang="ar-DZ" b="1" i="0" dirty="0">
                <a:solidFill>
                  <a:srgbClr val="050505"/>
                </a:solidFill>
                <a:effectLst/>
                <a:latin typeface="Segoe UI Historic" panose="020B0502040204020203" pitchFamily="34" charset="0"/>
              </a:rPr>
              <a:t>• </a:t>
            </a:r>
            <a:r>
              <a:rPr lang="ar-DZ" b="1" i="0" u="sng" dirty="0">
                <a:solidFill>
                  <a:srgbClr val="050505"/>
                </a:solidFill>
                <a:effectLst/>
                <a:latin typeface="Segoe UI Historic" panose="020B0502040204020203" pitchFamily="34" charset="0"/>
              </a:rPr>
              <a:t>الابتكار والتكنولوجيا</a:t>
            </a:r>
            <a:r>
              <a:rPr lang="ar-DZ" b="1" i="0" dirty="0">
                <a:solidFill>
                  <a:srgbClr val="050505"/>
                </a:solidFill>
                <a:effectLst/>
                <a:latin typeface="Segoe UI Historic" panose="020B0502040204020203" pitchFamily="34" charset="0"/>
              </a:rPr>
              <a:t>: المنافسة تعتمد بشكل كبير على الابتكار والتكنولوجيا، حيث تستثمر الشركات في البحث والتطوير لتحسين كفاءة المعدات وتقليل التكلفة التشغيلية. </a:t>
            </a:r>
            <a:endParaRPr lang="en-US" b="1" i="0" dirty="0">
              <a:solidFill>
                <a:srgbClr val="050505"/>
              </a:solidFill>
              <a:effectLst/>
              <a:latin typeface="Segoe UI Historic" panose="020B0502040204020203" pitchFamily="34" charset="0"/>
            </a:endParaRPr>
          </a:p>
          <a:p>
            <a:pPr marL="0" indent="0" algn="r" rtl="1">
              <a:lnSpc>
                <a:spcPct val="100000"/>
              </a:lnSpc>
              <a:buNone/>
            </a:pPr>
            <a:r>
              <a:rPr lang="ar-DZ" b="1" i="0" dirty="0">
                <a:solidFill>
                  <a:srgbClr val="050505"/>
                </a:solidFill>
                <a:effectLst/>
                <a:latin typeface="Segoe UI Historic" panose="020B0502040204020203" pitchFamily="34" charset="0"/>
              </a:rPr>
              <a:t>• </a:t>
            </a:r>
            <a:r>
              <a:rPr lang="ar-DZ" b="1" i="0" u="sng" dirty="0">
                <a:solidFill>
                  <a:srgbClr val="050505"/>
                </a:solidFill>
                <a:effectLst/>
                <a:latin typeface="Segoe UI Historic" panose="020B0502040204020203" pitchFamily="34" charset="0"/>
              </a:rPr>
              <a:t>الولاء للعلامة التجارية</a:t>
            </a:r>
            <a:r>
              <a:rPr lang="ar-DZ" b="1" i="0" dirty="0">
                <a:solidFill>
                  <a:srgbClr val="050505"/>
                </a:solidFill>
                <a:effectLst/>
                <a:latin typeface="Segoe UI Historic" panose="020B0502040204020203" pitchFamily="34" charset="0"/>
              </a:rPr>
              <a:t>: رغم المنافسة الشديدة، تتمتع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بولاء قوي من عملائها بفضل جودة منتجاتها وسمعتها الممتازة في السوق.</a:t>
            </a:r>
            <a:endParaRPr lang="en-US" b="1" i="0" dirty="0">
              <a:solidFill>
                <a:srgbClr val="050505"/>
              </a:solidFill>
              <a:effectLst/>
              <a:latin typeface="Segoe UI Historic" panose="020B0502040204020203" pitchFamily="34" charset="0"/>
            </a:endParaRPr>
          </a:p>
          <a:p>
            <a:pPr marL="0" indent="0" algn="r" rtl="1">
              <a:lnSpc>
                <a:spcPct val="100000"/>
              </a:lnSpc>
              <a:buNone/>
            </a:pPr>
            <a:r>
              <a:rPr lang="ar-DZ" b="1" i="0" dirty="0">
                <a:solidFill>
                  <a:srgbClr val="050505"/>
                </a:solidFill>
                <a:effectLst/>
                <a:latin typeface="Segoe UI Historic" panose="020B0502040204020203" pitchFamily="34" charset="0"/>
              </a:rPr>
              <a:t> الاستنتاج: المنافسة شديدة جدًا في السوق العالمي للمعدات الثقيلة، لكن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تحتفظ بموقع متميز بفضل تقنياتها المتقدمة وسمعتها القوية. </a:t>
            </a:r>
            <a:endParaRPr lang="en-US" b="1" i="0" dirty="0">
              <a:solidFill>
                <a:srgbClr val="050505"/>
              </a:solidFill>
              <a:effectLst/>
              <a:latin typeface="Segoe UI Historic" panose="020B0502040204020203" pitchFamily="34" charset="0"/>
            </a:endParaRPr>
          </a:p>
          <a:p>
            <a:pPr marL="0" indent="0" algn="r" rtl="1">
              <a:lnSpc>
                <a:spcPct val="100000"/>
              </a:lnSpc>
              <a:buNone/>
            </a:pPr>
            <a:r>
              <a:rPr lang="ar-DZ" b="1" i="0" dirty="0">
                <a:solidFill>
                  <a:srgbClr val="050505"/>
                </a:solidFill>
                <a:effectLst/>
                <a:latin typeface="Segoe UI Historic" panose="020B0502040204020203" pitchFamily="34" charset="0"/>
              </a:rPr>
              <a:t>خاتمة: </a:t>
            </a:r>
            <a:r>
              <a:rPr lang="ar-DZ" b="1" i="0" dirty="0" err="1">
                <a:solidFill>
                  <a:srgbClr val="050505"/>
                </a:solidFill>
                <a:effectLst/>
                <a:latin typeface="Segoe UI Historic" panose="020B0502040204020203" pitchFamily="34" charset="0"/>
              </a:rPr>
              <a:t>كاتربيلر</a:t>
            </a:r>
            <a:r>
              <a:rPr lang="ar-DZ" b="1" i="0" dirty="0">
                <a:solidFill>
                  <a:srgbClr val="050505"/>
                </a:solidFill>
                <a:effectLst/>
                <a:latin typeface="Segoe UI Historic" panose="020B0502040204020203" pitchFamily="34" charset="0"/>
              </a:rPr>
              <a:t> تعمل في سوق تنافسي للغاية، لكنها تتمتع بمزايا تنافسية قوية بسبب استثماراتها الكبيرة في التكنولوجيا والبحث والتطوير، علامتها التجارية القوية، وشبكة التوزيع العالمية.</a:t>
            </a:r>
            <a:endParaRPr lang="en-US" b="1" dirty="0"/>
          </a:p>
        </p:txBody>
      </p:sp>
    </p:spTree>
    <p:extLst>
      <p:ext uri="{BB962C8B-B14F-4D97-AF65-F5344CB8AC3E}">
        <p14:creationId xmlns:p14="http://schemas.microsoft.com/office/powerpoint/2010/main" val="3106111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G_3227">
            <a:hlinkClick r:id="" action="ppaction://media"/>
            <a:extLst>
              <a:ext uri="{FF2B5EF4-FFF2-40B4-BE49-F238E27FC236}">
                <a16:creationId xmlns:a16="http://schemas.microsoft.com/office/drawing/2014/main" id="{ECFBC784-FF88-A67A-F926-1A5AC0ADA346}"/>
              </a:ext>
            </a:extLst>
          </p:cNvPr>
          <p:cNvPicPr>
            <a:picLocks noChangeAspect="1"/>
          </p:cNvPicPr>
          <p:nvPr>
            <a:videoFile r:link="rId1"/>
            <p:extLst>
              <p:ext uri="{DAA4B4D4-6D71-4841-9C94-3DE7FCFB9230}">
                <p14:media xmlns:p14="http://schemas.microsoft.com/office/powerpoint/2010/main" r:embed="rId2">
                  <p14:trim st="3128"/>
                </p14:media>
              </p:ext>
            </p:extLst>
          </p:nvPr>
        </p:nvPicPr>
        <p:blipFill>
          <a:blip r:embed="rId4"/>
          <a:stretch>
            <a:fillRect/>
          </a:stretch>
        </p:blipFill>
        <p:spPr>
          <a:xfrm>
            <a:off x="-1" y="-1"/>
            <a:ext cx="12178903" cy="6858001"/>
          </a:xfrm>
          <a:prstGeom prst="rect">
            <a:avLst/>
          </a:prstGeom>
        </p:spPr>
      </p:pic>
    </p:spTree>
    <p:extLst>
      <p:ext uri="{BB962C8B-B14F-4D97-AF65-F5344CB8AC3E}">
        <p14:creationId xmlns:p14="http://schemas.microsoft.com/office/powerpoint/2010/main" val="9624187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70538F-1E03-FCF5-EDF1-D2A559376995}"/>
              </a:ext>
            </a:extLst>
          </p:cNvPr>
          <p:cNvPicPr>
            <a:picLocks noChangeAspect="1"/>
          </p:cNvPicPr>
          <p:nvPr/>
        </p:nvPicPr>
        <p:blipFill>
          <a:blip r:embed="rId2"/>
          <a:srcRect l="1542" r="1718"/>
          <a:stretch/>
        </p:blipFill>
        <p:spPr>
          <a:xfrm>
            <a:off x="0" y="0"/>
            <a:ext cx="12192000" cy="6858000"/>
          </a:xfrm>
          <a:prstGeom prst="rect">
            <a:avLst/>
          </a:prstGeom>
        </p:spPr>
      </p:pic>
    </p:spTree>
    <p:extLst>
      <p:ext uri="{BB962C8B-B14F-4D97-AF65-F5344CB8AC3E}">
        <p14:creationId xmlns:p14="http://schemas.microsoft.com/office/powerpoint/2010/main" val="39355978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FBF7E6-E0F7-D2CE-255D-86D8C97E225E}"/>
              </a:ext>
            </a:extLst>
          </p:cNvPr>
          <p:cNvSpPr/>
          <p:nvPr/>
        </p:nvSpPr>
        <p:spPr>
          <a:xfrm>
            <a:off x="0" y="0"/>
            <a:ext cx="12192000" cy="132397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solidFill>
                  <a:srgbClr val="FFFF00"/>
                </a:solidFill>
              </a:rPr>
              <a:t>  </a:t>
            </a:r>
            <a:r>
              <a:rPr lang="en-US" sz="6600" dirty="0">
                <a:solidFill>
                  <a:srgbClr val="FFFF00"/>
                </a:solidFill>
              </a:rPr>
              <a:t>( </a:t>
            </a:r>
            <a:r>
              <a:rPr lang="fr-FR" sz="6600" dirty="0">
                <a:solidFill>
                  <a:srgbClr val="FFFF00"/>
                </a:solidFill>
              </a:rPr>
              <a:t>Caterpillar )</a:t>
            </a:r>
            <a:r>
              <a:rPr lang="en-US" sz="6600" dirty="0">
                <a:solidFill>
                  <a:srgbClr val="FFFF00"/>
                </a:solidFill>
              </a:rPr>
              <a:t> </a:t>
            </a:r>
            <a:r>
              <a:rPr lang="ar-DZ" sz="6600" dirty="0">
                <a:solidFill>
                  <a:srgbClr val="FFFF00"/>
                </a:solidFill>
              </a:rPr>
              <a:t>التعريف بالشركة </a:t>
            </a:r>
            <a:r>
              <a:rPr lang="ar-DZ" sz="6600" dirty="0" err="1">
                <a:solidFill>
                  <a:srgbClr val="FFFF00"/>
                </a:solidFill>
              </a:rPr>
              <a:t>كاتربيلر</a:t>
            </a:r>
            <a:endParaRPr lang="en-US" sz="6600" dirty="0"/>
          </a:p>
        </p:txBody>
      </p:sp>
      <p:sp>
        <p:nvSpPr>
          <p:cNvPr id="7" name="Rectangle 6">
            <a:extLst>
              <a:ext uri="{FF2B5EF4-FFF2-40B4-BE49-F238E27FC236}">
                <a16:creationId xmlns:a16="http://schemas.microsoft.com/office/drawing/2014/main" id="{858DE1E2-7F72-7F0A-E816-E66A3474824D}"/>
              </a:ext>
            </a:extLst>
          </p:cNvPr>
          <p:cNvSpPr/>
          <p:nvPr/>
        </p:nvSpPr>
        <p:spPr>
          <a:xfrm>
            <a:off x="4505325" y="1543050"/>
            <a:ext cx="7486650" cy="52292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ar-DZ" sz="2800" b="1" dirty="0">
                <a:solidFill>
                  <a:schemeClr val="tx1"/>
                </a:solidFill>
              </a:rPr>
              <a:t>هي شركة أمريكية  تقوم بتصنيع، تصميم ، تسويق وبيع المعدات الثقيلة و المحركات و تبيع المنتجات المالية و التأمين للعملاء من خلال شبكة من العملاء في جميع انحاء العالم. و </a:t>
            </a:r>
            <a:r>
              <a:rPr lang="ar-DZ" sz="2800" b="1" dirty="0" err="1">
                <a:solidFill>
                  <a:schemeClr val="tx1"/>
                </a:solidFill>
              </a:rPr>
              <a:t>كاتربيلر</a:t>
            </a:r>
            <a:r>
              <a:rPr lang="ar-DZ" sz="2800" b="1" dirty="0">
                <a:solidFill>
                  <a:schemeClr val="tx1"/>
                </a:solidFill>
              </a:rPr>
              <a:t> هي اكبر منتج في العالم لمعدات الانشاء و التعدين، محركات الديزل و الغاز الطبيعي، و </a:t>
            </a:r>
            <a:r>
              <a:rPr lang="ar-DZ" sz="2800" b="1" dirty="0" err="1">
                <a:solidFill>
                  <a:schemeClr val="tx1"/>
                </a:solidFill>
              </a:rPr>
              <a:t>توربيات</a:t>
            </a:r>
            <a:r>
              <a:rPr lang="ar-DZ" sz="2800" b="1" dirty="0">
                <a:solidFill>
                  <a:schemeClr val="tx1"/>
                </a:solidFill>
              </a:rPr>
              <a:t> </a:t>
            </a:r>
            <a:r>
              <a:rPr lang="ar-DZ" sz="2800" b="1" dirty="0" err="1">
                <a:solidFill>
                  <a:schemeClr val="tx1"/>
                </a:solidFill>
              </a:rPr>
              <a:t>الغازالصناعية.تعود</a:t>
            </a:r>
            <a:r>
              <a:rPr lang="ar-DZ" sz="2800" b="1" dirty="0">
                <a:solidFill>
                  <a:schemeClr val="tx1"/>
                </a:solidFill>
              </a:rPr>
              <a:t> أصول الشركة الى عام 1925. وفي عام 1986، إعادة الشركة تنظيم نفسها تحت اسمها الحالي </a:t>
            </a:r>
            <a:r>
              <a:rPr lang="ar-DZ" sz="2800" b="1" dirty="0" err="1">
                <a:solidFill>
                  <a:schemeClr val="tx1"/>
                </a:solidFill>
              </a:rPr>
              <a:t>كاتربيلر</a:t>
            </a:r>
            <a:r>
              <a:rPr lang="ar-DZ" sz="2800" b="1" dirty="0">
                <a:solidFill>
                  <a:schemeClr val="tx1"/>
                </a:solidFill>
              </a:rPr>
              <a:t>. وتضم شركة </a:t>
            </a:r>
            <a:r>
              <a:rPr lang="ar-DZ" sz="2800" b="1" dirty="0" err="1">
                <a:solidFill>
                  <a:schemeClr val="tx1"/>
                </a:solidFill>
              </a:rPr>
              <a:t>كاتربيلر</a:t>
            </a:r>
            <a:r>
              <a:rPr lang="ar-DZ" sz="2800" b="1" dirty="0">
                <a:solidFill>
                  <a:schemeClr val="tx1"/>
                </a:solidFill>
              </a:rPr>
              <a:t> متعددة الجنسيات اليوم أكثر من 500 موقع تصنيع، و تصل خدماتها إلى حوالي 180 دولة حول العالم. ويقع مقر الشركة في ديرفيلد إلينوي بالولايات المتحدة</a:t>
            </a:r>
            <a:r>
              <a:rPr lang="ar-DZ" sz="2800" dirty="0"/>
              <a:t>.</a:t>
            </a:r>
          </a:p>
          <a:p>
            <a:pPr algn="ctr" rtl="1"/>
            <a:r>
              <a:rPr lang="ar-DZ" sz="2800" b="1" dirty="0">
                <a:solidFill>
                  <a:schemeClr val="tx1"/>
                </a:solidFill>
              </a:rPr>
              <a:t>يشار اليها باسم </a:t>
            </a:r>
            <a:r>
              <a:rPr lang="fr-FR" sz="2800" b="1" dirty="0">
                <a:solidFill>
                  <a:schemeClr val="tx1"/>
                </a:solidFill>
              </a:rPr>
              <a:t>Cat</a:t>
            </a:r>
          </a:p>
          <a:p>
            <a:pPr algn="ctr"/>
            <a:endParaRPr lang="en-US" dirty="0"/>
          </a:p>
        </p:txBody>
      </p:sp>
      <p:pic>
        <p:nvPicPr>
          <p:cNvPr id="1026" name="Picture 2" descr="لا يتوفر وصف للصورة.">
            <a:extLst>
              <a:ext uri="{FF2B5EF4-FFF2-40B4-BE49-F238E27FC236}">
                <a16:creationId xmlns:a16="http://schemas.microsoft.com/office/drawing/2014/main" id="{E1D8440C-F142-5155-575F-6A7D31FBBB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22"/>
          <a:stretch/>
        </p:blipFill>
        <p:spPr bwMode="auto">
          <a:xfrm>
            <a:off x="28576" y="1323975"/>
            <a:ext cx="4476750" cy="5448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871158"/>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FBF7E6-E0F7-D2CE-255D-86D8C97E225E}"/>
              </a:ext>
            </a:extLst>
          </p:cNvPr>
          <p:cNvSpPr/>
          <p:nvPr/>
        </p:nvSpPr>
        <p:spPr>
          <a:xfrm>
            <a:off x="0" y="0"/>
            <a:ext cx="12192000" cy="132397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DZ" sz="6000" b="1" dirty="0">
                <a:solidFill>
                  <a:srgbClr val="FFC000"/>
                </a:solidFill>
              </a:rPr>
              <a:t>تاريخ نشأة شركة </a:t>
            </a:r>
            <a:r>
              <a:rPr lang="ar-DZ" sz="6000" b="1" dirty="0" err="1">
                <a:solidFill>
                  <a:srgbClr val="FFC000"/>
                </a:solidFill>
              </a:rPr>
              <a:t>كاتربيلر</a:t>
            </a:r>
            <a:endParaRPr lang="fr-FR" sz="6000" b="1" dirty="0">
              <a:solidFill>
                <a:srgbClr val="FFC000"/>
              </a:solidFill>
            </a:endParaRPr>
          </a:p>
          <a:p>
            <a:pPr algn="ctr"/>
            <a:endParaRPr lang="en-US" dirty="0"/>
          </a:p>
        </p:txBody>
      </p:sp>
      <p:sp>
        <p:nvSpPr>
          <p:cNvPr id="2" name="Rectangle 1">
            <a:extLst>
              <a:ext uri="{FF2B5EF4-FFF2-40B4-BE49-F238E27FC236}">
                <a16:creationId xmlns:a16="http://schemas.microsoft.com/office/drawing/2014/main" id="{1C7C745C-DF4C-CC3D-5B3C-118A64C1AF4F}"/>
              </a:ext>
            </a:extLst>
          </p:cNvPr>
          <p:cNvSpPr/>
          <p:nvPr/>
        </p:nvSpPr>
        <p:spPr>
          <a:xfrm>
            <a:off x="5105401" y="1485900"/>
            <a:ext cx="7086599" cy="53721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ar-DZ" sz="2000" b="1" dirty="0">
                <a:solidFill>
                  <a:schemeClr val="tx1"/>
                </a:solidFill>
              </a:rPr>
              <a:t>شركة </a:t>
            </a:r>
            <a:r>
              <a:rPr lang="ar-DZ" sz="2000" b="1" dirty="0" err="1">
                <a:solidFill>
                  <a:schemeClr val="tx1"/>
                </a:solidFill>
              </a:rPr>
              <a:t>كاتربيلر</a:t>
            </a:r>
            <a:r>
              <a:rPr lang="ar-DZ" sz="2000" b="1" dirty="0">
                <a:solidFill>
                  <a:schemeClr val="tx1"/>
                </a:solidFill>
              </a:rPr>
              <a:t> </a:t>
            </a:r>
            <a:r>
              <a:rPr lang="fr-FR" sz="2000" b="1" dirty="0">
                <a:solidFill>
                  <a:schemeClr val="tx1"/>
                </a:solidFill>
              </a:rPr>
              <a:t>Caterpillar Inc.) </a:t>
            </a:r>
            <a:r>
              <a:rPr lang="ar-DZ" sz="2000" b="1" dirty="0">
                <a:solidFill>
                  <a:schemeClr val="tx1"/>
                </a:solidFill>
              </a:rPr>
              <a:t>) تأسست رسميًا في عام 1925، لكن جذورها تعود إلى أواخر القرن التاسع عشر. نشأت الشركة نتيجة اندماج بين شركتين رائدتين في مجال تصنيع المعدات الزراعية وهما:</a:t>
            </a:r>
          </a:p>
          <a:p>
            <a:pPr algn="ctr" rtl="1"/>
            <a:endParaRPr lang="ar-DZ" sz="2000" b="1" dirty="0">
              <a:solidFill>
                <a:schemeClr val="tx1"/>
              </a:solidFill>
            </a:endParaRPr>
          </a:p>
          <a:p>
            <a:pPr algn="ctr" rtl="1"/>
            <a:r>
              <a:rPr lang="ar-DZ" sz="2000" b="1" dirty="0">
                <a:solidFill>
                  <a:schemeClr val="tx1"/>
                </a:solidFill>
              </a:rPr>
              <a:t>1. شركة هولت لتصنيع الجرارات (</a:t>
            </a:r>
            <a:r>
              <a:rPr lang="fr-FR" sz="2000" b="1" dirty="0">
                <a:solidFill>
                  <a:schemeClr val="tx1"/>
                </a:solidFill>
              </a:rPr>
              <a:t>• </a:t>
            </a:r>
            <a:r>
              <a:rPr lang="ar-DZ" sz="2000" b="1" dirty="0">
                <a:solidFill>
                  <a:schemeClr val="tx1"/>
                </a:solidFill>
              </a:rPr>
              <a:t>أسسها بنجامين هولت في أواخر القرن التاسع عشر. بنجامين هولت كان مخترعًا لواحدة من أوائل الجرارات الزراعية المجنزرة في العالم عام 1904، حيث كانت هذه الجرارات تعمل في الأراضي الزراعية الوعرة بشكل أفضل من الجرارات التقليدية ذات العجلات. أطلق هولت على آلته اسم “</a:t>
            </a:r>
            <a:r>
              <a:rPr lang="ar-DZ" sz="2000" b="1" dirty="0" err="1">
                <a:solidFill>
                  <a:schemeClr val="tx1"/>
                </a:solidFill>
              </a:rPr>
              <a:t>كاتربيلر</a:t>
            </a:r>
            <a:r>
              <a:rPr lang="ar-DZ" sz="2000" b="1" dirty="0">
                <a:solidFill>
                  <a:schemeClr val="tx1"/>
                </a:solidFill>
              </a:rPr>
              <a:t>” (أي اليرقة) بسبب الطريقة التي تتحرك بها المجنزرات على الأرض.</a:t>
            </a:r>
          </a:p>
          <a:p>
            <a:pPr algn="ctr" rtl="1"/>
            <a:r>
              <a:rPr lang="ar-DZ" sz="2000" b="1" dirty="0">
                <a:solidFill>
                  <a:schemeClr val="tx1"/>
                </a:solidFill>
              </a:rPr>
              <a:t>2. شركة سي إل بيست للجرارات </a:t>
            </a:r>
            <a:r>
              <a:rPr lang="fr-FR" sz="2000" b="1" dirty="0">
                <a:solidFill>
                  <a:schemeClr val="tx1"/>
                </a:solidFill>
              </a:rPr>
              <a:t>C.L. Best </a:t>
            </a:r>
            <a:r>
              <a:rPr lang="fr-FR" sz="2000" b="1" dirty="0" err="1">
                <a:solidFill>
                  <a:schemeClr val="tx1"/>
                </a:solidFill>
              </a:rPr>
              <a:t>Tractor</a:t>
            </a:r>
            <a:r>
              <a:rPr lang="fr-FR" sz="2000" b="1" dirty="0">
                <a:solidFill>
                  <a:schemeClr val="tx1"/>
                </a:solidFill>
              </a:rPr>
              <a:t> </a:t>
            </a:r>
            <a:r>
              <a:rPr lang="fr-FR" sz="2000" b="1" dirty="0" err="1">
                <a:solidFill>
                  <a:schemeClr val="tx1"/>
                </a:solidFill>
              </a:rPr>
              <a:t>Company</a:t>
            </a:r>
            <a:r>
              <a:rPr lang="fr-FR" sz="2000" b="1" dirty="0">
                <a:solidFill>
                  <a:schemeClr val="tx1"/>
                </a:solidFill>
              </a:rPr>
              <a:t>):</a:t>
            </a:r>
            <a:r>
              <a:rPr lang="ar-DZ" sz="2000" b="1" dirty="0">
                <a:solidFill>
                  <a:schemeClr val="tx1"/>
                </a:solidFill>
              </a:rPr>
              <a:t>)</a:t>
            </a:r>
            <a:endParaRPr lang="fr-FR" sz="2000" b="1" dirty="0">
              <a:solidFill>
                <a:schemeClr val="tx1"/>
              </a:solidFill>
            </a:endParaRPr>
          </a:p>
          <a:p>
            <a:pPr algn="ctr" rtl="1"/>
            <a:r>
              <a:rPr lang="fr-FR" sz="2000" b="1" dirty="0">
                <a:solidFill>
                  <a:schemeClr val="tx1"/>
                </a:solidFill>
              </a:rPr>
              <a:t>• </a:t>
            </a:r>
            <a:r>
              <a:rPr lang="ar-DZ" sz="2000" b="1" dirty="0">
                <a:solidFill>
                  <a:schemeClr val="tx1"/>
                </a:solidFill>
              </a:rPr>
              <a:t>أسسها كلارنس ليونارد بيست، ابن مؤسس شركة أخرى لتصنيع المعدات الزراعية. كانت شركة بيست منافسًا قويًا لشركة هولت في تصنيع الجرارات والمعدات الثقيلة.</a:t>
            </a:r>
          </a:p>
          <a:p>
            <a:pPr algn="ctr" rtl="1"/>
            <a:endParaRPr lang="ar-DZ" sz="2000" b="1" dirty="0">
              <a:solidFill>
                <a:schemeClr val="tx1"/>
              </a:solidFill>
            </a:endParaRPr>
          </a:p>
          <a:p>
            <a:pPr algn="ctr" rtl="1"/>
            <a:r>
              <a:rPr lang="ar-DZ" sz="2000" b="1" dirty="0">
                <a:solidFill>
                  <a:schemeClr val="tx1"/>
                </a:solidFill>
              </a:rPr>
              <a:t>في عام 1925، اندمجت شركتا هولت وبيست لتأسيس شركة </a:t>
            </a:r>
            <a:r>
              <a:rPr lang="ar-DZ" sz="2000" b="1" dirty="0" err="1">
                <a:solidFill>
                  <a:schemeClr val="tx1"/>
                </a:solidFill>
              </a:rPr>
              <a:t>كاتربيلر</a:t>
            </a:r>
            <a:r>
              <a:rPr lang="ar-DZ" sz="2000" b="1" dirty="0">
                <a:solidFill>
                  <a:schemeClr val="tx1"/>
                </a:solidFill>
              </a:rPr>
              <a:t> تراكتور (</a:t>
            </a:r>
            <a:r>
              <a:rPr lang="fr-FR" sz="2000" b="1" dirty="0">
                <a:solidFill>
                  <a:schemeClr val="tx1"/>
                </a:solidFill>
              </a:rPr>
              <a:t>Caterpillar </a:t>
            </a:r>
            <a:r>
              <a:rPr lang="fr-FR" sz="2000" b="1" dirty="0" err="1">
                <a:solidFill>
                  <a:schemeClr val="tx1"/>
                </a:solidFill>
              </a:rPr>
              <a:t>Tractor</a:t>
            </a:r>
            <a:r>
              <a:rPr lang="fr-FR" sz="2000" b="1" dirty="0">
                <a:solidFill>
                  <a:schemeClr val="tx1"/>
                </a:solidFill>
              </a:rPr>
              <a:t> </a:t>
            </a:r>
            <a:r>
              <a:rPr lang="fr-FR" sz="2000" b="1" dirty="0" err="1">
                <a:solidFill>
                  <a:schemeClr val="tx1"/>
                </a:solidFill>
              </a:rPr>
              <a:t>Company</a:t>
            </a:r>
            <a:r>
              <a:rPr lang="fr-FR" sz="2000" b="1" dirty="0">
                <a:solidFill>
                  <a:schemeClr val="tx1"/>
                </a:solidFill>
              </a:rPr>
              <a:t>). </a:t>
            </a:r>
            <a:r>
              <a:rPr lang="ar-DZ" sz="2000" b="1" dirty="0">
                <a:solidFill>
                  <a:schemeClr val="tx1"/>
                </a:solidFill>
              </a:rPr>
              <a:t>كان الهدف من الاندماج هو الاستفادة من قوة كل شركة وتطوير صناعة الجرارات والمعدات الثقيلة بشكل أفضل.</a:t>
            </a:r>
            <a:endParaRPr lang="fr-FR" sz="2000" b="1" dirty="0">
              <a:solidFill>
                <a:schemeClr val="tx1"/>
              </a:solidFill>
            </a:endParaRPr>
          </a:p>
          <a:p>
            <a:pPr algn="ctr"/>
            <a:endParaRPr lang="en-US" dirty="0"/>
          </a:p>
        </p:txBody>
      </p:sp>
      <p:pic>
        <p:nvPicPr>
          <p:cNvPr id="2050" name="Picture 2" descr="كاتربيلر - ويكيبيديا">
            <a:extLst>
              <a:ext uri="{FF2B5EF4-FFF2-40B4-BE49-F238E27FC236}">
                <a16:creationId xmlns:a16="http://schemas.microsoft.com/office/drawing/2014/main" id="{6690DBEF-7803-FD8A-5C90-3F4DBD94B4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3" y="3238500"/>
            <a:ext cx="3100387" cy="21050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شعار شركة كاتربيلر. تصميم المنتجات, زاوية, نص png">
            <a:extLst>
              <a:ext uri="{FF2B5EF4-FFF2-40B4-BE49-F238E27FC236}">
                <a16:creationId xmlns:a16="http://schemas.microsoft.com/office/drawing/2014/main" id="{5F1AD89D-B94B-76D5-373D-22A33E963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499" y="5314083"/>
            <a:ext cx="3710902" cy="164782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كاتربيلر - ويكيبيديا">
            <a:extLst>
              <a:ext uri="{FF2B5EF4-FFF2-40B4-BE49-F238E27FC236}">
                <a16:creationId xmlns:a16="http://schemas.microsoft.com/office/drawing/2014/main" id="{FD88354C-8DCD-8D99-722D-DF9697180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4088" y="1733549"/>
            <a:ext cx="2819401" cy="166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18882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FBF7E6-E0F7-D2CE-255D-86D8C97E225E}"/>
              </a:ext>
            </a:extLst>
          </p:cNvPr>
          <p:cNvSpPr/>
          <p:nvPr/>
        </p:nvSpPr>
        <p:spPr>
          <a:xfrm>
            <a:off x="0" y="0"/>
            <a:ext cx="12192000" cy="132397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DZ" sz="7200" b="1" dirty="0">
                <a:solidFill>
                  <a:srgbClr val="FFC000"/>
                </a:solidFill>
              </a:rPr>
              <a:t>معلومات عامة عن شركة </a:t>
            </a:r>
            <a:r>
              <a:rPr lang="ar-DZ" sz="7200" b="1" dirty="0" err="1">
                <a:solidFill>
                  <a:srgbClr val="FFC000"/>
                </a:solidFill>
              </a:rPr>
              <a:t>كاتربيلر</a:t>
            </a:r>
            <a:endParaRPr lang="fr-FR" sz="7200" b="1" dirty="0">
              <a:solidFill>
                <a:srgbClr val="FFC000"/>
              </a:solidFill>
            </a:endParaRPr>
          </a:p>
          <a:p>
            <a:pPr algn="ctr"/>
            <a:endParaRPr lang="en-US" dirty="0"/>
          </a:p>
        </p:txBody>
      </p:sp>
      <p:sp>
        <p:nvSpPr>
          <p:cNvPr id="3" name="Rectangle 2">
            <a:extLst>
              <a:ext uri="{FF2B5EF4-FFF2-40B4-BE49-F238E27FC236}">
                <a16:creationId xmlns:a16="http://schemas.microsoft.com/office/drawing/2014/main" id="{8C8FD8B2-87D9-DED6-B7C8-D80ABF0F4EB5}"/>
              </a:ext>
            </a:extLst>
          </p:cNvPr>
          <p:cNvSpPr/>
          <p:nvPr/>
        </p:nvSpPr>
        <p:spPr>
          <a:xfrm>
            <a:off x="5676899" y="1438275"/>
            <a:ext cx="6429375" cy="54197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rtl="1"/>
            <a:r>
              <a:rPr lang="ar-DZ" sz="4000" b="1" dirty="0">
                <a:solidFill>
                  <a:schemeClr val="tx1"/>
                </a:solidFill>
              </a:rPr>
              <a:t>بلغ عدد موظفي شركة </a:t>
            </a:r>
            <a:r>
              <a:rPr lang="ar-DZ" sz="4000" b="1" dirty="0" err="1">
                <a:solidFill>
                  <a:schemeClr val="tx1"/>
                </a:solidFill>
              </a:rPr>
              <a:t>كاتربيلر</a:t>
            </a:r>
            <a:r>
              <a:rPr lang="ar-DZ" sz="4000" b="1" dirty="0">
                <a:solidFill>
                  <a:schemeClr val="tx1"/>
                </a:solidFill>
              </a:rPr>
              <a:t> في عام 2021 حوالي 97,300 موظف.</a:t>
            </a:r>
          </a:p>
          <a:p>
            <a:pPr algn="ctr" rtl="1"/>
            <a:r>
              <a:rPr lang="ar-DZ" sz="4000" b="1" dirty="0">
                <a:solidFill>
                  <a:schemeClr val="tx1"/>
                </a:solidFill>
              </a:rPr>
              <a:t>قدرت مجلة الفوربس القيمة السوقية لشركة </a:t>
            </a:r>
            <a:r>
              <a:rPr lang="ar-DZ" sz="4000" b="1" dirty="0" err="1">
                <a:solidFill>
                  <a:schemeClr val="tx1"/>
                </a:solidFill>
              </a:rPr>
              <a:t>كاتربيلر</a:t>
            </a:r>
            <a:r>
              <a:rPr lang="ar-DZ" sz="4000" b="1" dirty="0">
                <a:solidFill>
                  <a:schemeClr val="tx1"/>
                </a:solidFill>
              </a:rPr>
              <a:t> في الربع الأول من عام 2021 بحوالي 106.84 مليار دولار أمريكي.</a:t>
            </a:r>
          </a:p>
          <a:p>
            <a:pPr algn="ctr" rtl="1"/>
            <a:r>
              <a:rPr lang="ar-DZ" sz="4000" b="1" dirty="0">
                <a:solidFill>
                  <a:schemeClr val="tx1"/>
                </a:solidFill>
              </a:rPr>
              <a:t>بلغت قيمة مبيعات شركة </a:t>
            </a:r>
            <a:r>
              <a:rPr lang="ar-DZ" sz="4000" b="1" dirty="0" err="1">
                <a:solidFill>
                  <a:schemeClr val="tx1"/>
                </a:solidFill>
              </a:rPr>
              <a:t>كاتربيلر</a:t>
            </a:r>
            <a:r>
              <a:rPr lang="ar-DZ" sz="4000" b="1" dirty="0">
                <a:solidFill>
                  <a:schemeClr val="tx1"/>
                </a:solidFill>
              </a:rPr>
              <a:t> في عام 2020 حوالي 41.7 مليار دولار أمريكي.</a:t>
            </a:r>
          </a:p>
        </p:txBody>
      </p:sp>
      <p:pic>
        <p:nvPicPr>
          <p:cNvPr id="3082" name="Picture 10">
            <a:extLst>
              <a:ext uri="{FF2B5EF4-FFF2-40B4-BE49-F238E27FC236}">
                <a16:creationId xmlns:a16="http://schemas.microsoft.com/office/drawing/2014/main" id="{EA61869B-709D-6BDC-C1EA-B8C8A85F7F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175" y="3181349"/>
            <a:ext cx="4629150" cy="347186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CC427C38-3A11-E713-C103-59711E462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175" y="2133599"/>
            <a:ext cx="4522310"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73387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FBF7E6-E0F7-D2CE-255D-86D8C97E225E}"/>
              </a:ext>
            </a:extLst>
          </p:cNvPr>
          <p:cNvSpPr/>
          <p:nvPr/>
        </p:nvSpPr>
        <p:spPr>
          <a:xfrm>
            <a:off x="0" y="0"/>
            <a:ext cx="12192000" cy="132397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DZ" sz="6600" b="1" dirty="0">
                <a:solidFill>
                  <a:srgbClr val="FFC000"/>
                </a:solidFill>
              </a:rPr>
              <a:t>خدمات ومنتجات شركة </a:t>
            </a:r>
            <a:r>
              <a:rPr lang="ar-DZ" sz="6600" b="1" dirty="0" err="1">
                <a:solidFill>
                  <a:srgbClr val="FFC000"/>
                </a:solidFill>
              </a:rPr>
              <a:t>كاتربيلر</a:t>
            </a:r>
            <a:endParaRPr lang="fr-FR" sz="6600" b="1" dirty="0">
              <a:solidFill>
                <a:srgbClr val="FFC000"/>
              </a:solidFill>
            </a:endParaRPr>
          </a:p>
          <a:p>
            <a:pPr algn="ctr"/>
            <a:endParaRPr lang="en-US" dirty="0"/>
          </a:p>
        </p:txBody>
      </p:sp>
      <p:sp>
        <p:nvSpPr>
          <p:cNvPr id="2" name="Rectangle 1">
            <a:extLst>
              <a:ext uri="{FF2B5EF4-FFF2-40B4-BE49-F238E27FC236}">
                <a16:creationId xmlns:a16="http://schemas.microsoft.com/office/drawing/2014/main" id="{2FF6F300-64B7-319B-2837-0097DAE4CF2D}"/>
              </a:ext>
            </a:extLst>
          </p:cNvPr>
          <p:cNvSpPr/>
          <p:nvPr/>
        </p:nvSpPr>
        <p:spPr>
          <a:xfrm>
            <a:off x="-76200" y="1628775"/>
            <a:ext cx="12192000" cy="476250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marL="0" indent="0" algn="r" rtl="1">
              <a:buNone/>
            </a:pPr>
            <a:r>
              <a:rPr lang="ar-DZ" sz="200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تقدم عدة خدمات لزبائنها، وهي إما شراء المعدات الصناعية الجديدة، أو المستعملة، أو حتى استئجار المعدات. ويتكون خط إنتاج شركة كاتربيلر من أكثر من 300 آلة، وفيما يلي أبرز منتجات الشركة: </a:t>
            </a:r>
          </a:p>
          <a:p>
            <a:pPr marL="0" indent="0" algn="r" rtl="1">
              <a:buNone/>
            </a:pPr>
            <a:r>
              <a:rPr lang="ar-DZ" sz="2000">
                <a:solidFill>
                  <a:schemeClr val="accent4"/>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المعدات: </a:t>
            </a:r>
            <a:r>
              <a:rPr lang="ar-DZ" sz="200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وتشمل الشاحنات المفصلية، ومعدات رصف الإسفلت، والحفارات، وماكينات الكشط البارد، والمطاحن، والجرافات، وآلات الغابات، ومجارف التعدين الهيدروليكية، وممهدات السيارات، وآليات مد الأنابيب، ومعدات المناولة التليسكوبية، ومعدات حفر مترو الأنفاق، والرافعات الشوكية.</a:t>
            </a:r>
          </a:p>
          <a:p>
            <a:pPr marL="0" indent="0" algn="r" rtl="1">
              <a:buNone/>
            </a:pPr>
            <a:r>
              <a:rPr lang="ar-DZ" sz="2000" b="1">
                <a:solidFill>
                  <a:schemeClr val="accent4"/>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انظمة الطاقة: </a:t>
            </a:r>
            <a:r>
              <a:rPr lang="ar-DZ" sz="200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أيصنع هذا القسم المنتجات التي لها علاقة بالصناعات، والطاقة الكهربائية، وأنظمة القدرة البحرية، والنفط والغاز.</a:t>
            </a:r>
          </a:p>
          <a:p>
            <a:pPr marL="0" indent="0" algn="r" rtl="1">
              <a:buNone/>
            </a:pPr>
            <a:r>
              <a:rPr lang="ar-DZ" sz="2000" b="1">
                <a:solidFill>
                  <a:schemeClr val="accent4"/>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المرفقات:</a:t>
            </a:r>
            <a:r>
              <a:rPr lang="ar-DZ" sz="2000">
                <a:solidFill>
                  <a:schemeClr val="accent4"/>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 </a:t>
            </a:r>
            <a:r>
              <a:rPr lang="ar-DZ" sz="200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تصنع الشركة ضمن هذا القسم المحولات، والمكانس، وآلات القطع، والجرافات، والمطاحن، ولوحات التحكم في مجموعة المولدات، وخزانات الوقود، والمقصات، ونافخات الثلج، ودفعات الثلج، والمطاحن الجذعية، وأنظمة تدوير الإمالة، وأنظمة توصيل المياه،.</a:t>
            </a:r>
          </a:p>
          <a:p>
            <a:pPr marL="0" indent="0" algn="r" rtl="1">
              <a:buNone/>
            </a:pPr>
            <a:r>
              <a:rPr lang="ar-DZ" sz="2000" b="1">
                <a:solidFill>
                  <a:schemeClr val="accent4"/>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قطع متفرقة: </a:t>
            </a:r>
            <a:r>
              <a:rPr lang="ar-DZ" sz="200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أطقم تكييف الهواء، والبطاريات، والأحزمة، وأختام الأسطوانات، ومحركات القطارات، وأجزاء المحركات، والمرشحات، وأدوات الانخراط الأرضي، والمكونات الهيدروليكية، والمصابيح والإكسسوارات، وأنظمة أمان الماكينة، وأدوات خدمة الماكينة، وأجهزة الراديو وملحقاتها، والمنتجات المعاد تصنيعها، والأختام والحلقات، وإمدادات المتاجر، والإطارات.</a:t>
            </a:r>
          </a:p>
          <a:p>
            <a:pPr marL="0" indent="0" algn="r" rtl="1">
              <a:buNone/>
            </a:pPr>
            <a:r>
              <a:rPr lang="ar-DZ" sz="2000" b="1">
                <a:solidFill>
                  <a:schemeClr val="accent4"/>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منتجات أخرى:</a:t>
            </a:r>
            <a:r>
              <a:rPr lang="ar-DZ" sz="2000">
                <a:solidFill>
                  <a:schemeClr val="accent4"/>
                </a:solidFill>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 </a:t>
            </a:r>
            <a:r>
              <a:rPr lang="ar-DZ" sz="200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rPr>
              <a:t>تصنع الشركة أيضًا الأحذية، وملابس العمل، والهواتف، وبضائع أخرى مثل القبعات والنظارات، والساعات، والألعاب، والمجسمات الصغيرة.</a:t>
            </a:r>
            <a:endParaRPr lang="ar-DZ" sz="2000" dirty="0">
              <a:effectLst>
                <a:outerShdw blurRad="38100" dist="38100" dir="2700000" algn="tl">
                  <a:srgbClr val="000000">
                    <a:alpha val="43137"/>
                  </a:srgbClr>
                </a:outerShdw>
              </a:effectLst>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682165423"/>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Espace réservé du contenu 3">
            <a:extLst>
              <a:ext uri="{FF2B5EF4-FFF2-40B4-BE49-F238E27FC236}">
                <a16:creationId xmlns:a16="http://schemas.microsoft.com/office/drawing/2014/main" id="{B6F24322-06B0-F405-66C4-5294E0B9CB7D}"/>
              </a:ext>
            </a:extLst>
          </p:cNvPr>
          <p:cNvPicPr>
            <a:picLocks noGrp="1" noChangeAspect="1"/>
          </p:cNvPicPr>
          <p:nvPr/>
        </p:nvPicPr>
        <p:blipFill>
          <a:blip r:embed="rId2">
            <a:extLst>
              <a:ext uri="{28A0092B-C50C-407E-A947-70E740481C1C}">
                <a14:useLocalDpi xmlns:a14="http://schemas.microsoft.com/office/drawing/2010/main" val="0"/>
              </a:ext>
            </a:extLst>
          </a:blip>
          <a:stretch>
            <a:fillRect/>
          </a:stretch>
        </p:blipFill>
        <p:spPr>
          <a:xfrm>
            <a:off x="9323190" y="0"/>
            <a:ext cx="2868809" cy="2428875"/>
          </a:xfrm>
          <a:prstGeom prst="rect">
            <a:avLst/>
          </a:prstGeom>
        </p:spPr>
      </p:pic>
      <p:pic>
        <p:nvPicPr>
          <p:cNvPr id="12" name="Image 4">
            <a:extLst>
              <a:ext uri="{FF2B5EF4-FFF2-40B4-BE49-F238E27FC236}">
                <a16:creationId xmlns:a16="http://schemas.microsoft.com/office/drawing/2014/main" id="{36341B32-8387-7A8F-B935-2146FB73B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5719" y="0"/>
            <a:ext cx="2349011" cy="2436315"/>
          </a:xfrm>
          <a:prstGeom prst="rect">
            <a:avLst/>
          </a:prstGeom>
        </p:spPr>
      </p:pic>
      <p:pic>
        <p:nvPicPr>
          <p:cNvPr id="13" name="Image 5">
            <a:extLst>
              <a:ext uri="{FF2B5EF4-FFF2-40B4-BE49-F238E27FC236}">
                <a16:creationId xmlns:a16="http://schemas.microsoft.com/office/drawing/2014/main" id="{71419868-FAD8-767D-A13F-9121DF1C9C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7023" y="1"/>
            <a:ext cx="2798406" cy="2324100"/>
          </a:xfrm>
          <a:prstGeom prst="rect">
            <a:avLst/>
          </a:prstGeom>
        </p:spPr>
      </p:pic>
      <p:pic>
        <p:nvPicPr>
          <p:cNvPr id="14" name="Image 6">
            <a:extLst>
              <a:ext uri="{FF2B5EF4-FFF2-40B4-BE49-F238E27FC236}">
                <a16:creationId xmlns:a16="http://schemas.microsoft.com/office/drawing/2014/main" id="{E8A6B1F4-A8B6-40F5-1381-6A4F7EF838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731" y="0"/>
            <a:ext cx="2349010" cy="2324100"/>
          </a:xfrm>
          <a:prstGeom prst="rect">
            <a:avLst/>
          </a:prstGeom>
        </p:spPr>
      </p:pic>
      <p:pic>
        <p:nvPicPr>
          <p:cNvPr id="15" name="Image 7">
            <a:extLst>
              <a:ext uri="{FF2B5EF4-FFF2-40B4-BE49-F238E27FC236}">
                <a16:creationId xmlns:a16="http://schemas.microsoft.com/office/drawing/2014/main" id="{70D6CF1A-FDF1-10C2-1A2A-8CB511853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15" y="342900"/>
            <a:ext cx="2071482" cy="1693223"/>
          </a:xfrm>
          <a:prstGeom prst="rect">
            <a:avLst/>
          </a:prstGeom>
        </p:spPr>
      </p:pic>
      <p:pic>
        <p:nvPicPr>
          <p:cNvPr id="4098" name="Picture 2" descr="حملة مقاطعة لشركة &quot;كاتربيلر&quot; الأميركية بسبب علاقتها بالجيش الإسرائيلي -  تادامسا نيوز">
            <a:extLst>
              <a:ext uri="{FF2B5EF4-FFF2-40B4-BE49-F238E27FC236}">
                <a16:creationId xmlns:a16="http://schemas.microsoft.com/office/drawing/2014/main" id="{A467DDC3-02FD-C686-C0E1-3D1E5F2C79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28559" y="2482361"/>
            <a:ext cx="3095626" cy="205154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شاحنة التعدين 797F / شاحنة النقل 400 طن متري | Cat | Caterpillar‬‎">
            <a:extLst>
              <a:ext uri="{FF2B5EF4-FFF2-40B4-BE49-F238E27FC236}">
                <a16:creationId xmlns:a16="http://schemas.microsoft.com/office/drawing/2014/main" id="{ED025F01-EBF6-96CE-1AE7-10D3C3BF5F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70587" y="2482362"/>
            <a:ext cx="2738910" cy="205153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1622 pcs Reobrix 22025 Caterpillar 797 Mining Truck / Dump Truck Full RC –  Joy Bricks‬‏">
            <a:extLst>
              <a:ext uri="{FF2B5EF4-FFF2-40B4-BE49-F238E27FC236}">
                <a16:creationId xmlns:a16="http://schemas.microsoft.com/office/drawing/2014/main" id="{27E2D710-3F2E-DAF8-1C8F-4FE26DBACE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99986" y="2482361"/>
            <a:ext cx="2051539" cy="2051539"/>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صور شركة كاتربيلر png PNGEgg">
            <a:extLst>
              <a:ext uri="{FF2B5EF4-FFF2-40B4-BE49-F238E27FC236}">
                <a16:creationId xmlns:a16="http://schemas.microsoft.com/office/drawing/2014/main" id="{6563D2F3-990C-8332-8B95-4530C31C2B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3898" y="2324100"/>
            <a:ext cx="3483024" cy="232201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he INSANE Story of Caterpillar Inc. - YouTube">
            <a:extLst>
              <a:ext uri="{FF2B5EF4-FFF2-40B4-BE49-F238E27FC236}">
                <a16:creationId xmlns:a16="http://schemas.microsoft.com/office/drawing/2014/main" id="{F8C3801D-BBD7-F7BF-59F0-225E572096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0586" y="4579946"/>
            <a:ext cx="6021413" cy="227805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أدوات ومعدات caterpillar للمحترفين | jb tools‬‎">
            <a:extLst>
              <a:ext uri="{FF2B5EF4-FFF2-40B4-BE49-F238E27FC236}">
                <a16:creationId xmlns:a16="http://schemas.microsoft.com/office/drawing/2014/main" id="{89EB759B-77B2-2D45-B01B-A17F2C6A3C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41222" y="471487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Caterpillar | كاتربيلر – Campnsea">
            <a:extLst>
              <a:ext uri="{FF2B5EF4-FFF2-40B4-BE49-F238E27FC236}">
                <a16:creationId xmlns:a16="http://schemas.microsoft.com/office/drawing/2014/main" id="{FB59227A-C075-A5EC-60C7-60559D6DA79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88388" y="4723116"/>
            <a:ext cx="1587670" cy="1316832"/>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أدوات ومعدات caterpillar للمحترفين | jb tools‬‎">
            <a:extLst>
              <a:ext uri="{FF2B5EF4-FFF2-40B4-BE49-F238E27FC236}">
                <a16:creationId xmlns:a16="http://schemas.microsoft.com/office/drawing/2014/main" id="{73A61D63-8079-75A1-90FC-BD80589A3F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5268" y="4579946"/>
            <a:ext cx="1999460" cy="1999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702901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FBF7E6-E0F7-D2CE-255D-86D8C97E225E}"/>
              </a:ext>
            </a:extLst>
          </p:cNvPr>
          <p:cNvSpPr/>
          <p:nvPr/>
        </p:nvSpPr>
        <p:spPr>
          <a:xfrm>
            <a:off x="0" y="0"/>
            <a:ext cx="12192000" cy="132397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DZ" sz="6000" b="1" dirty="0">
                <a:solidFill>
                  <a:schemeClr val="accent4"/>
                </a:solidFill>
              </a:rPr>
              <a:t>المزيج التسويقي الصناعي لشركة </a:t>
            </a:r>
            <a:r>
              <a:rPr lang="ar-DZ" sz="6000" b="1" dirty="0" err="1">
                <a:solidFill>
                  <a:schemeClr val="accent4"/>
                </a:solidFill>
              </a:rPr>
              <a:t>كاتربيلر</a:t>
            </a:r>
            <a:endParaRPr lang="ar-DZ" sz="6000" b="1" dirty="0">
              <a:solidFill>
                <a:schemeClr val="accent4"/>
              </a:solidFill>
            </a:endParaRPr>
          </a:p>
          <a:p>
            <a:pPr algn="ctr"/>
            <a:endParaRPr lang="en-US" dirty="0"/>
          </a:p>
        </p:txBody>
      </p:sp>
      <p:sp>
        <p:nvSpPr>
          <p:cNvPr id="2" name="Rectangle 1">
            <a:extLst>
              <a:ext uri="{FF2B5EF4-FFF2-40B4-BE49-F238E27FC236}">
                <a16:creationId xmlns:a16="http://schemas.microsoft.com/office/drawing/2014/main" id="{04D9B788-C98E-9BBA-70CF-9FCF1EBAE635}"/>
              </a:ext>
            </a:extLst>
          </p:cNvPr>
          <p:cNvSpPr/>
          <p:nvPr/>
        </p:nvSpPr>
        <p:spPr>
          <a:xfrm>
            <a:off x="200024" y="1552575"/>
            <a:ext cx="5248275" cy="5162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r" rtl="1">
              <a:buNone/>
            </a:pPr>
            <a:r>
              <a:rPr lang="ar-DZ" dirty="0"/>
              <a:t> </a:t>
            </a:r>
            <a:r>
              <a:rPr lang="ar-DZ" sz="2800" dirty="0">
                <a:solidFill>
                  <a:schemeClr val="accent4"/>
                </a:solidFill>
                <a:effectLst>
                  <a:outerShdw blurRad="38100" dist="38100" dir="2700000" algn="tl">
                    <a:srgbClr val="000000">
                      <a:alpha val="43137"/>
                    </a:srgbClr>
                  </a:outerShdw>
                </a:effectLst>
              </a:rPr>
              <a:t>المكان (التوزيع ):</a:t>
            </a:r>
          </a:p>
          <a:p>
            <a:pPr marL="0" indent="0" algn="r" rtl="1">
              <a:buNone/>
            </a:pPr>
            <a:r>
              <a:rPr lang="ar-DZ" sz="2800" b="1" dirty="0"/>
              <a:t>تمتلك </a:t>
            </a:r>
            <a:r>
              <a:rPr lang="ar-DZ" sz="2800" b="1" dirty="0" err="1"/>
              <a:t>كاتربيلر</a:t>
            </a:r>
            <a:r>
              <a:rPr lang="ar-DZ" sz="2800" b="1" dirty="0"/>
              <a:t> شبكة واسعة من الوكلاء في جميع أنحاء العالم لتوفير الدعم الفني وقطع الغيار للعملاء.</a:t>
            </a:r>
          </a:p>
          <a:p>
            <a:pPr marL="0" indent="0" algn="r" rtl="1">
              <a:buNone/>
            </a:pPr>
            <a:r>
              <a:rPr lang="ar-DZ" sz="2800" b="1" dirty="0"/>
              <a:t>*تمتلك </a:t>
            </a:r>
            <a:r>
              <a:rPr lang="ar-DZ" sz="2800" b="1" dirty="0" err="1"/>
              <a:t>كاتربيلر</a:t>
            </a:r>
            <a:r>
              <a:rPr lang="ar-DZ" sz="2800" b="1" dirty="0"/>
              <a:t> مراكز لوجستية متطورة في جميع أنحاء العالم لتخزين وتوزيع قطع الغيار والمعدات. هذه المراكز تضمن توفر قطع الغيار اللازمة للعملاء في الوقت المناسب وتساهم في تقليل وقت التوقف عن العمل.</a:t>
            </a:r>
          </a:p>
          <a:p>
            <a:pPr algn="ctr"/>
            <a:endParaRPr lang="en-US" dirty="0"/>
          </a:p>
        </p:txBody>
      </p:sp>
      <p:sp>
        <p:nvSpPr>
          <p:cNvPr id="4" name="Rectangle 3">
            <a:extLst>
              <a:ext uri="{FF2B5EF4-FFF2-40B4-BE49-F238E27FC236}">
                <a16:creationId xmlns:a16="http://schemas.microsoft.com/office/drawing/2014/main" id="{27D802D6-6FB2-6450-0CF7-4A6DB8B399C9}"/>
              </a:ext>
            </a:extLst>
          </p:cNvPr>
          <p:cNvSpPr/>
          <p:nvPr/>
        </p:nvSpPr>
        <p:spPr>
          <a:xfrm>
            <a:off x="6353175" y="1552575"/>
            <a:ext cx="5715000" cy="516255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r" rtl="1">
              <a:buNone/>
            </a:pPr>
            <a:r>
              <a:rPr lang="ar-DZ" sz="2400" b="1" dirty="0"/>
              <a:t> </a:t>
            </a:r>
            <a:r>
              <a:rPr lang="ar-DZ" sz="2400" b="1" dirty="0">
                <a:solidFill>
                  <a:schemeClr val="accent4"/>
                </a:solidFill>
                <a:effectLst>
                  <a:outerShdw blurRad="38100" dist="38100" dir="2700000" algn="tl">
                    <a:srgbClr val="000000">
                      <a:alpha val="43137"/>
                    </a:srgbClr>
                  </a:outerShdw>
                </a:effectLst>
              </a:rPr>
              <a:t>السعر</a:t>
            </a:r>
          </a:p>
          <a:p>
            <a:pPr marL="0" indent="0" algn="r" rtl="1">
              <a:buNone/>
            </a:pPr>
            <a:r>
              <a:rPr lang="ar-DZ" sz="2400" b="1" dirty="0"/>
              <a:t>* تنفذ شركة </a:t>
            </a:r>
            <a:r>
              <a:rPr lang="ar-DZ" sz="2400" b="1" dirty="0" err="1"/>
              <a:t>كاتربيلر</a:t>
            </a:r>
            <a:r>
              <a:rPr lang="ar-DZ" sz="2400" b="1" dirty="0"/>
              <a:t> استراتيجية التسعير المتميزة والتي تركز على القيمة المقدمة لعملائها بدلا من التنافس على السعر فقط .تدعم هذه الاستراتيجية مكانتها في السوق كشركة مصنعة رائدة لمعدات البناء والتعدين .</a:t>
            </a:r>
          </a:p>
          <a:p>
            <a:pPr marL="0" indent="0" algn="r" rtl="1">
              <a:buNone/>
            </a:pPr>
            <a:r>
              <a:rPr lang="ar-DZ" sz="2400" b="1" dirty="0"/>
              <a:t>*تقدم الشركة خيارات تمويل وتأجير مرنة لاستيعاب قدرات الميزانية المتنوعة لقاعدة عملائها العالمية . تعتبر هذه الخيارات ضرورية لتسهيل وصول العملاء الى منتجاتها.</a:t>
            </a:r>
          </a:p>
          <a:p>
            <a:pPr marL="0" indent="0" algn="r" rtl="1">
              <a:buNone/>
            </a:pPr>
            <a:r>
              <a:rPr lang="ar-DZ" sz="2400" b="1" dirty="0"/>
              <a:t>توفر شركة </a:t>
            </a:r>
            <a:r>
              <a:rPr lang="ar-DZ" sz="2400" b="1" dirty="0" err="1"/>
              <a:t>كاتربيلر</a:t>
            </a:r>
            <a:r>
              <a:rPr lang="ar-DZ" sz="2400" b="1" dirty="0"/>
              <a:t> الخصومات والعروض الترويجية للعملاء على المدى الطويل مما يساعد على الحفاظ على ولاء العملاء وتشجيع تكرار الاعمال.  </a:t>
            </a:r>
            <a:endParaRPr lang="en-US" sz="2400" b="1" dirty="0"/>
          </a:p>
        </p:txBody>
      </p:sp>
    </p:spTree>
    <p:extLst>
      <p:ext uri="{BB962C8B-B14F-4D97-AF65-F5344CB8AC3E}">
        <p14:creationId xmlns:p14="http://schemas.microsoft.com/office/powerpoint/2010/main" val="872026585"/>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66FBF7E6-E0F7-D2CE-255D-86D8C97E225E}"/>
              </a:ext>
            </a:extLst>
          </p:cNvPr>
          <p:cNvSpPr/>
          <p:nvPr/>
        </p:nvSpPr>
        <p:spPr>
          <a:xfrm>
            <a:off x="0" y="0"/>
            <a:ext cx="12192000" cy="1323975"/>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DZ" sz="4000" b="1" dirty="0">
                <a:solidFill>
                  <a:schemeClr val="accent4"/>
                </a:solidFill>
              </a:rPr>
              <a:t>الترويج: بناء صورة علامة تجارية قوية في صناعة المعدات الثقيلة</a:t>
            </a:r>
          </a:p>
          <a:p>
            <a:pPr algn="ctr"/>
            <a:endParaRPr lang="en-US" dirty="0"/>
          </a:p>
        </p:txBody>
      </p:sp>
      <p:sp>
        <p:nvSpPr>
          <p:cNvPr id="2" name="Rectangle 1">
            <a:extLst>
              <a:ext uri="{FF2B5EF4-FFF2-40B4-BE49-F238E27FC236}">
                <a16:creationId xmlns:a16="http://schemas.microsoft.com/office/drawing/2014/main" id="{6F10DC29-2766-0C82-4CF9-1FAC238E90C6}"/>
              </a:ext>
            </a:extLst>
          </p:cNvPr>
          <p:cNvSpPr/>
          <p:nvPr/>
        </p:nvSpPr>
        <p:spPr>
          <a:xfrm>
            <a:off x="781052" y="1419224"/>
            <a:ext cx="4857750" cy="509587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r" rtl="1">
              <a:buNone/>
            </a:pPr>
            <a:r>
              <a:rPr lang="ar-DZ" sz="2800" b="1" u="sng" dirty="0">
                <a:solidFill>
                  <a:schemeClr val="accent4"/>
                </a:solidFill>
                <a:effectLst>
                  <a:outerShdw blurRad="38100" dist="38100" dir="2700000" algn="tl">
                    <a:srgbClr val="000000">
                      <a:alpha val="43137"/>
                    </a:srgbClr>
                  </a:outerShdw>
                </a:effectLst>
              </a:rPr>
              <a:t>التسويق الرقمي:</a:t>
            </a:r>
          </a:p>
          <a:p>
            <a:pPr marL="0" indent="0" algn="r" rtl="1">
              <a:buNone/>
            </a:pPr>
            <a:r>
              <a:rPr lang="ar-DZ" sz="2800" b="1" u="sng" dirty="0"/>
              <a:t>المواقع الإلكترونية: </a:t>
            </a:r>
            <a:r>
              <a:rPr lang="ar-DZ" sz="2800" b="1" dirty="0"/>
              <a:t>تمتلك </a:t>
            </a:r>
            <a:r>
              <a:rPr lang="ar-DZ" sz="2800" b="1" dirty="0" err="1"/>
              <a:t>كاتربيلر</a:t>
            </a:r>
            <a:r>
              <a:rPr lang="ar-DZ" sz="2800" b="1" dirty="0"/>
              <a:t> مواقع إلكترونية متعددة اللغات تقدم معلومات </a:t>
            </a:r>
            <a:r>
              <a:rPr lang="ar-DZ" sz="2400" b="1" dirty="0"/>
              <a:t>تفصيلية عن منتجاتها وخدماتها.</a:t>
            </a:r>
            <a:endParaRPr lang="en-US" sz="2400" b="1" dirty="0"/>
          </a:p>
          <a:p>
            <a:pPr marL="0" indent="0" algn="r" rtl="1">
              <a:buNone/>
            </a:pPr>
            <a:r>
              <a:rPr lang="ar-DZ" sz="2400" b="1" u="sng" dirty="0"/>
              <a:t>وسائل التواصل الاجتماعي: </a:t>
            </a:r>
            <a:r>
              <a:rPr lang="ar-DZ" sz="2400" b="1" dirty="0"/>
              <a:t>تستخدم الشركة منصات التواصل الاجتماعي مثل </a:t>
            </a:r>
            <a:r>
              <a:rPr lang="fr-FR" sz="2400" b="1" dirty="0"/>
              <a:t>LinkedIn </a:t>
            </a:r>
            <a:r>
              <a:rPr lang="ar-DZ" sz="2400" b="1" dirty="0"/>
              <a:t>و </a:t>
            </a:r>
            <a:r>
              <a:rPr lang="fr-FR" sz="2400" b="1" dirty="0"/>
              <a:t>Facebook </a:t>
            </a:r>
            <a:r>
              <a:rPr lang="ar-DZ" sz="2400" b="1" dirty="0"/>
              <a:t>و </a:t>
            </a:r>
            <a:r>
              <a:rPr lang="fr-FR" sz="2400" b="1" dirty="0"/>
              <a:t>YouTube </a:t>
            </a:r>
            <a:r>
              <a:rPr lang="ar-DZ" sz="2400" b="1" dirty="0"/>
              <a:t>للتواصل مع جمهورها المستهدف وتقديم محتوى جذاب.</a:t>
            </a:r>
          </a:p>
          <a:p>
            <a:pPr marL="0" indent="0" algn="r" rtl="1">
              <a:buNone/>
            </a:pPr>
            <a:r>
              <a:rPr lang="ar-DZ" sz="2400" b="1" u="sng" dirty="0"/>
              <a:t>الإعلانات الرقمية: </a:t>
            </a:r>
            <a:r>
              <a:rPr lang="ar-DZ" sz="2400" b="1" dirty="0"/>
              <a:t>تستخدم الشركة الإعلانات المدفوعة على محركات البحث ووسائل التواصل الاجتماعي للوصول إلى جمهور أوسع.</a:t>
            </a:r>
          </a:p>
          <a:p>
            <a:pPr marL="0" indent="0" algn="r" rtl="1">
              <a:buNone/>
            </a:pPr>
            <a:endParaRPr lang="ar-DZ" sz="2800" dirty="0"/>
          </a:p>
          <a:p>
            <a:pPr algn="ctr"/>
            <a:endParaRPr lang="en-US" dirty="0"/>
          </a:p>
        </p:txBody>
      </p:sp>
      <p:sp>
        <p:nvSpPr>
          <p:cNvPr id="3" name="Rectangle 2">
            <a:extLst>
              <a:ext uri="{FF2B5EF4-FFF2-40B4-BE49-F238E27FC236}">
                <a16:creationId xmlns:a16="http://schemas.microsoft.com/office/drawing/2014/main" id="{627B1CCC-2157-F941-414B-7FDA20651130}"/>
              </a:ext>
            </a:extLst>
          </p:cNvPr>
          <p:cNvSpPr/>
          <p:nvPr/>
        </p:nvSpPr>
        <p:spPr>
          <a:xfrm>
            <a:off x="6553199" y="1419224"/>
            <a:ext cx="5429250" cy="535305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r" rtl="1">
              <a:buNone/>
            </a:pPr>
            <a:r>
              <a:rPr lang="ar-DZ" sz="2800" b="1" u="sng" dirty="0">
                <a:solidFill>
                  <a:schemeClr val="accent4"/>
                </a:solidFill>
                <a:effectLst>
                  <a:outerShdw blurRad="38100" dist="38100" dir="2700000" algn="tl">
                    <a:srgbClr val="000000">
                      <a:alpha val="43137"/>
                    </a:srgbClr>
                  </a:outerShdw>
                </a:effectLst>
              </a:rPr>
              <a:t>التسويق المباشر:</a:t>
            </a:r>
          </a:p>
          <a:p>
            <a:pPr marL="0" indent="0" algn="r" rtl="1">
              <a:buNone/>
            </a:pPr>
            <a:r>
              <a:rPr lang="ar-DZ" sz="2800" b="1" u="sng" dirty="0"/>
              <a:t>العلاقات مع العملاء: </a:t>
            </a:r>
            <a:r>
              <a:rPr lang="ar-DZ" sz="2800" b="1" dirty="0"/>
              <a:t>تبني </a:t>
            </a:r>
            <a:r>
              <a:rPr lang="ar-DZ" sz="2800" b="1" dirty="0" err="1"/>
              <a:t>كاتربيلر</a:t>
            </a:r>
            <a:r>
              <a:rPr lang="ar-DZ" sz="2800" b="1" dirty="0"/>
              <a:t> علاقات قوية مع عملائها من الشركات الكبرى والمشاريع الضخمة من خلال تقديم خدمات مخصصة ودعم فني متكامل.</a:t>
            </a:r>
          </a:p>
          <a:p>
            <a:pPr marL="0" indent="0" algn="r" rtl="1">
              <a:buNone/>
            </a:pPr>
            <a:r>
              <a:rPr lang="ar-DZ" sz="2800" b="1" u="sng" dirty="0"/>
              <a:t>المعارض التجارية والمؤتمرات: </a:t>
            </a:r>
            <a:r>
              <a:rPr lang="ar-DZ" sz="2800" b="1" dirty="0"/>
              <a:t>تشارك الشركة بشكل نشط في المعارض التجارية والمؤتمرات المتخصصة لعرض أحدث منتجاتها والتواصل مع العملاء المحتملين.</a:t>
            </a:r>
          </a:p>
          <a:p>
            <a:pPr marL="0" indent="0" algn="r" rtl="1">
              <a:buNone/>
            </a:pPr>
            <a:r>
              <a:rPr lang="ar-DZ" sz="2800" b="1" u="sng" dirty="0"/>
              <a:t>الزيارات الميدانية: </a:t>
            </a:r>
            <a:r>
              <a:rPr lang="ar-DZ" sz="2800" b="1" dirty="0"/>
              <a:t>تقوم فرق المبيعات في </a:t>
            </a:r>
            <a:r>
              <a:rPr lang="ar-DZ" sz="2800" b="1" dirty="0" err="1"/>
              <a:t>كاتربيلر</a:t>
            </a:r>
            <a:r>
              <a:rPr lang="ar-DZ" sz="2800" b="1" dirty="0"/>
              <a:t> بزيارة مواقع العملاء لتقييم احتياجاتهم وتقديم الحلول المناسبة.</a:t>
            </a:r>
          </a:p>
          <a:p>
            <a:pPr algn="ctr"/>
            <a:endParaRPr lang="en-US" dirty="0"/>
          </a:p>
        </p:txBody>
      </p:sp>
    </p:spTree>
    <p:extLst>
      <p:ext uri="{BB962C8B-B14F-4D97-AF65-F5344CB8AC3E}">
        <p14:creationId xmlns:p14="http://schemas.microsoft.com/office/powerpoint/2010/main" val="59105873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E93CCA-8C6D-20C8-020F-DD308C4B1E29}"/>
              </a:ext>
            </a:extLst>
          </p:cNvPr>
          <p:cNvSpPr/>
          <p:nvPr/>
        </p:nvSpPr>
        <p:spPr>
          <a:xfrm>
            <a:off x="8410575" y="476250"/>
            <a:ext cx="3324225" cy="44577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r" rtl="1">
              <a:buNone/>
            </a:pPr>
            <a:r>
              <a:rPr lang="ar-DZ" sz="2800" b="1" u="sng" dirty="0">
                <a:solidFill>
                  <a:schemeClr val="accent4"/>
                </a:solidFill>
                <a:effectLst>
                  <a:outerShdw blurRad="38100" dist="38100" dir="2700000" algn="tl">
                    <a:srgbClr val="000000">
                      <a:alpha val="43137"/>
                    </a:srgbClr>
                  </a:outerShdw>
                </a:effectLst>
              </a:rPr>
              <a:t>التسويق التجريبي:</a:t>
            </a:r>
          </a:p>
          <a:p>
            <a:pPr marL="0" indent="0" algn="r" rtl="1">
              <a:buNone/>
            </a:pPr>
            <a:r>
              <a:rPr lang="ar-DZ" sz="2800" b="1" u="sng" dirty="0"/>
              <a:t>الاختبارات الميدانية: </a:t>
            </a:r>
            <a:r>
              <a:rPr lang="ar-DZ" sz="2800" b="1" dirty="0"/>
              <a:t>تسمح للعملاء باختبار منتجات </a:t>
            </a:r>
            <a:r>
              <a:rPr lang="ar-DZ" sz="2800" b="1" dirty="0" err="1"/>
              <a:t>كاتربيلر</a:t>
            </a:r>
            <a:r>
              <a:rPr lang="ar-DZ" sz="2800" b="1" dirty="0"/>
              <a:t> في ظروف العمل الفعلية.</a:t>
            </a:r>
          </a:p>
          <a:p>
            <a:pPr marL="0" indent="0" algn="r" rtl="1">
              <a:buNone/>
            </a:pPr>
            <a:r>
              <a:rPr lang="ar-DZ" sz="2800" b="1" u="sng" dirty="0"/>
              <a:t>برامج التدريب: </a:t>
            </a:r>
            <a:r>
              <a:rPr lang="ar-DZ" sz="2800" b="1" dirty="0"/>
              <a:t>تقدم الشركة برامج تدريبية للعملاء على كيفية استخدام منتجاتها بشكل فعال.</a:t>
            </a:r>
          </a:p>
          <a:p>
            <a:pPr algn="ctr"/>
            <a:endParaRPr lang="en-US" dirty="0"/>
          </a:p>
        </p:txBody>
      </p:sp>
      <p:sp>
        <p:nvSpPr>
          <p:cNvPr id="4" name="Rectangle 3">
            <a:extLst>
              <a:ext uri="{FF2B5EF4-FFF2-40B4-BE49-F238E27FC236}">
                <a16:creationId xmlns:a16="http://schemas.microsoft.com/office/drawing/2014/main" id="{5AA58489-0B59-6DB7-525B-675D616B4F49}"/>
              </a:ext>
            </a:extLst>
          </p:cNvPr>
          <p:cNvSpPr/>
          <p:nvPr/>
        </p:nvSpPr>
        <p:spPr>
          <a:xfrm>
            <a:off x="4548188" y="476249"/>
            <a:ext cx="2947988" cy="414337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r" rtl="1">
              <a:buNone/>
            </a:pPr>
            <a:r>
              <a:rPr lang="ar-DZ" sz="2800" b="1" u="sng" dirty="0">
                <a:solidFill>
                  <a:schemeClr val="accent4"/>
                </a:solidFill>
                <a:effectLst>
                  <a:outerShdw blurRad="38100" dist="38100" dir="2700000" algn="tl">
                    <a:srgbClr val="000000">
                      <a:alpha val="43137"/>
                    </a:srgbClr>
                  </a:outerShdw>
                </a:effectLst>
              </a:rPr>
              <a:t>التسويق بالشراكة:</a:t>
            </a:r>
          </a:p>
          <a:p>
            <a:pPr marL="0" indent="0" algn="r" rtl="1">
              <a:buNone/>
            </a:pPr>
            <a:r>
              <a:rPr lang="ar-DZ" sz="2800" b="1" u="sng" dirty="0"/>
              <a:t>الشراكات الاستراتيجية: </a:t>
            </a:r>
            <a:r>
              <a:rPr lang="ar-DZ" sz="2800" b="1" dirty="0"/>
              <a:t>تتعاون </a:t>
            </a:r>
            <a:r>
              <a:rPr lang="ar-DZ" sz="2800" b="1" dirty="0" err="1"/>
              <a:t>كاتربيلر</a:t>
            </a:r>
            <a:r>
              <a:rPr lang="ar-DZ" sz="2800" b="1" dirty="0"/>
              <a:t> مع شركات أخرى في الصناعة لتطوير منتجات وخدمات جديدة.</a:t>
            </a:r>
          </a:p>
          <a:p>
            <a:pPr algn="ctr"/>
            <a:endParaRPr lang="en-US" dirty="0"/>
          </a:p>
        </p:txBody>
      </p:sp>
      <p:sp>
        <p:nvSpPr>
          <p:cNvPr id="5" name="Rectangle 4">
            <a:extLst>
              <a:ext uri="{FF2B5EF4-FFF2-40B4-BE49-F238E27FC236}">
                <a16:creationId xmlns:a16="http://schemas.microsoft.com/office/drawing/2014/main" id="{6E26869B-96A2-22D3-9587-8F2544F9843E}"/>
              </a:ext>
            </a:extLst>
          </p:cNvPr>
          <p:cNvSpPr/>
          <p:nvPr/>
        </p:nvSpPr>
        <p:spPr>
          <a:xfrm>
            <a:off x="685799" y="476248"/>
            <a:ext cx="3467101" cy="473392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indent="0" algn="r" rtl="1">
              <a:buNone/>
            </a:pPr>
            <a:r>
              <a:rPr lang="ar-DZ" sz="2800" b="1" u="sng" dirty="0">
                <a:solidFill>
                  <a:schemeClr val="accent4"/>
                </a:solidFill>
                <a:effectLst>
                  <a:outerShdw blurRad="38100" dist="38100" dir="2700000" algn="tl">
                    <a:srgbClr val="000000">
                      <a:alpha val="43137"/>
                    </a:srgbClr>
                  </a:outerShdw>
                </a:effectLst>
              </a:rPr>
              <a:t>التسويق المستدام:</a:t>
            </a:r>
          </a:p>
          <a:p>
            <a:pPr marL="0" indent="0" algn="r" rtl="1">
              <a:buNone/>
            </a:pPr>
            <a:r>
              <a:rPr lang="ar-DZ" sz="2800" b="1" u="sng" dirty="0"/>
              <a:t>التركيز على الاستدامة: </a:t>
            </a:r>
            <a:r>
              <a:rPr lang="ar-DZ" sz="2800" b="1" dirty="0"/>
              <a:t>تسلط </a:t>
            </a:r>
            <a:r>
              <a:rPr lang="ar-DZ" sz="2800" b="1" dirty="0" err="1"/>
              <a:t>كاتربيلر</a:t>
            </a:r>
            <a:r>
              <a:rPr lang="ar-DZ" sz="2800" b="1" dirty="0"/>
              <a:t> الضوء على جهودها في مجال الاستدامة وتطوير منتجات صديقة للبيئة.</a:t>
            </a:r>
          </a:p>
          <a:p>
            <a:pPr marL="0" indent="0" algn="r" rtl="1">
              <a:buNone/>
            </a:pPr>
            <a:r>
              <a:rPr lang="ar-DZ" sz="2800" b="1" u="sng" dirty="0"/>
              <a:t>المشاركة في المبادرات</a:t>
            </a:r>
            <a:r>
              <a:rPr lang="ar-DZ" sz="2800" b="1" dirty="0"/>
              <a:t> </a:t>
            </a:r>
            <a:r>
              <a:rPr lang="ar-DZ" sz="2800" b="1" u="sng" dirty="0"/>
              <a:t>الخضراء: </a:t>
            </a:r>
            <a:r>
              <a:rPr lang="ar-DZ" sz="2800" b="1" dirty="0"/>
              <a:t>تدعم الشركة المبادرات العالمية المعنية بالحفاظ على البيئة </a:t>
            </a:r>
            <a:r>
              <a:rPr lang="en-US" sz="2800" b="1" dirty="0"/>
              <a:t>.</a:t>
            </a:r>
            <a:endParaRPr lang="ar-DZ" sz="2800" b="1" dirty="0"/>
          </a:p>
          <a:p>
            <a:pPr algn="ctr"/>
            <a:endParaRPr lang="en-US" dirty="0"/>
          </a:p>
        </p:txBody>
      </p:sp>
      <p:pic>
        <p:nvPicPr>
          <p:cNvPr id="7" name="Picture 12">
            <a:extLst>
              <a:ext uri="{FF2B5EF4-FFF2-40B4-BE49-F238E27FC236}">
                <a16:creationId xmlns:a16="http://schemas.microsoft.com/office/drawing/2014/main" id="{A718C2EA-8933-C1A9-F654-9E7D8A273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49" y="5581649"/>
            <a:ext cx="10125075" cy="800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823666"/>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TotalTime>
  <Words>1791</Words>
  <Application>Microsoft Office PowerPoint</Application>
  <PresentationFormat>Widescreen</PresentationFormat>
  <Paragraphs>98</Paragraphs>
  <Slides>16</Slides>
  <Notes>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AdvertisingExtraBold</vt:lpstr>
      <vt:lpstr>Arial</vt:lpstr>
      <vt:lpstr>Calibri</vt:lpstr>
      <vt:lpstr>Calibri Light</vt:lpstr>
      <vt:lpstr>Segoe UI Historic</vt:lpstr>
      <vt:lpstr>Simplified Arabic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BADREDDINE Salhi</dc:creator>
  <cp:lastModifiedBy>BADREDDINE Salhi</cp:lastModifiedBy>
  <cp:revision>10</cp:revision>
  <dcterms:created xsi:type="dcterms:W3CDTF">2024-10-15T19:52:57Z</dcterms:created>
  <dcterms:modified xsi:type="dcterms:W3CDTF">2024-10-16T09:36:36Z</dcterms:modified>
</cp:coreProperties>
</file>