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6"/>
  </p:notesMasterIdLst>
  <p:sldIdLst>
    <p:sldId id="256" r:id="rId3"/>
    <p:sldId id="264" r:id="rId4"/>
    <p:sldId id="265" r:id="rId5"/>
    <p:sldId id="266" r:id="rId6"/>
    <p:sldId id="267" r:id="rId7"/>
    <p:sldId id="269" r:id="rId8"/>
    <p:sldId id="270" r:id="rId9"/>
    <p:sldId id="285" r:id="rId10"/>
    <p:sldId id="268" r:id="rId11"/>
    <p:sldId id="272" r:id="rId12"/>
    <p:sldId id="286" r:id="rId13"/>
    <p:sldId id="287"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72"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D791A-0C3E-441C-93B2-8DF11F943D5B}" type="doc">
      <dgm:prSet loTypeId="urn:microsoft.com/office/officeart/2005/8/layout/bList2#1" loCatId="list" qsTypeId="urn:microsoft.com/office/officeart/2005/8/quickstyle/simple1" qsCatId="simple" csTypeId="urn:microsoft.com/office/officeart/2005/8/colors/colorful2" csCatId="colorful" phldr="1"/>
      <dgm:spPr/>
    </dgm:pt>
    <dgm:pt modelId="{1FB8B0EA-686D-4F73-9033-59BB624C068A}">
      <dgm:prSet phldrT="[Texte]"/>
      <dgm:spPr/>
      <dgm:t>
        <a:bodyPr/>
        <a:lstStyle/>
        <a:p>
          <a:r>
            <a:rPr lang="fr-FR" dirty="0" smtClean="0"/>
            <a:t>Council of </a:t>
          </a:r>
          <a:r>
            <a:rPr lang="fr-FR" dirty="0" err="1" smtClean="0"/>
            <a:t>logistic</a:t>
          </a:r>
          <a:r>
            <a:rPr lang="fr-FR" dirty="0" smtClean="0"/>
            <a:t> management</a:t>
          </a:r>
          <a:endParaRPr lang="fr-FR" dirty="0"/>
        </a:p>
      </dgm:t>
    </dgm:pt>
    <dgm:pt modelId="{691C7BF3-0955-49C2-96C7-A85162E2A24A}" type="parTrans" cxnId="{D1A78B68-FB0A-4BAC-BD39-A3A4D9639703}">
      <dgm:prSet/>
      <dgm:spPr/>
      <dgm:t>
        <a:bodyPr/>
        <a:lstStyle/>
        <a:p>
          <a:endParaRPr lang="fr-FR"/>
        </a:p>
      </dgm:t>
    </dgm:pt>
    <dgm:pt modelId="{1EE922AB-430F-4866-9F25-A226EF7F3F42}" type="sibTrans" cxnId="{D1A78B68-FB0A-4BAC-BD39-A3A4D9639703}">
      <dgm:prSet/>
      <dgm:spPr/>
      <dgm:t>
        <a:bodyPr/>
        <a:lstStyle/>
        <a:p>
          <a:endParaRPr lang="fr-FR"/>
        </a:p>
      </dgm:t>
    </dgm:pt>
    <dgm:pt modelId="{B3490F21-A4D8-49B9-A47A-6499D4C64150}">
      <dgm:prSet/>
      <dgm:spPr/>
      <dgm:t>
        <a:bodyPr/>
        <a:lstStyle/>
        <a:p>
          <a:r>
            <a:rPr lang="en-US" dirty="0" smtClean="0"/>
            <a:t>the process of planning, implementing and controlling the efficient, effective flow and storage of goods, services and related information from point of origin to the point of consumption for conforming to customer requirements. </a:t>
          </a:r>
          <a:endParaRPr lang="fr-FR" dirty="0"/>
        </a:p>
      </dgm:t>
    </dgm:pt>
    <dgm:pt modelId="{BC62660E-CD44-43E2-A7A2-A603CA768470}" type="parTrans" cxnId="{AE418FAB-F2D9-469F-8A45-1415E193C1F4}">
      <dgm:prSet/>
      <dgm:spPr/>
      <dgm:t>
        <a:bodyPr/>
        <a:lstStyle/>
        <a:p>
          <a:pPr rtl="1"/>
          <a:endParaRPr lang="ar-DZ"/>
        </a:p>
      </dgm:t>
    </dgm:pt>
    <dgm:pt modelId="{D0EC3206-F192-4C8B-A78F-D89E044763A9}" type="sibTrans" cxnId="{AE418FAB-F2D9-469F-8A45-1415E193C1F4}">
      <dgm:prSet/>
      <dgm:spPr/>
      <dgm:t>
        <a:bodyPr/>
        <a:lstStyle/>
        <a:p>
          <a:pPr rtl="1"/>
          <a:endParaRPr lang="ar-DZ"/>
        </a:p>
      </dgm:t>
    </dgm:pt>
    <dgm:pt modelId="{12E60BC5-7000-4AF4-85A0-F26A10889F09}" type="pres">
      <dgm:prSet presAssocID="{BD0D791A-0C3E-441C-93B2-8DF11F943D5B}" presName="diagram" presStyleCnt="0">
        <dgm:presLayoutVars>
          <dgm:dir/>
          <dgm:animLvl val="lvl"/>
          <dgm:resizeHandles val="exact"/>
        </dgm:presLayoutVars>
      </dgm:prSet>
      <dgm:spPr/>
    </dgm:pt>
    <dgm:pt modelId="{D4EACDF5-DE57-48F8-8B32-DAFCF06FF91E}" type="pres">
      <dgm:prSet presAssocID="{1FB8B0EA-686D-4F73-9033-59BB624C068A}" presName="compNode" presStyleCnt="0"/>
      <dgm:spPr/>
    </dgm:pt>
    <dgm:pt modelId="{1D6968FD-BD4C-4604-9B99-92E1F6D0EAB4}" type="pres">
      <dgm:prSet presAssocID="{1FB8B0EA-686D-4F73-9033-59BB624C068A}" presName="childRect" presStyleLbl="bgAcc1" presStyleIdx="0" presStyleCnt="1" custLinFactNeighborY="-778">
        <dgm:presLayoutVars>
          <dgm:bulletEnabled val="1"/>
        </dgm:presLayoutVars>
      </dgm:prSet>
      <dgm:spPr/>
      <dgm:t>
        <a:bodyPr/>
        <a:lstStyle/>
        <a:p>
          <a:endParaRPr lang="fr-FR"/>
        </a:p>
      </dgm:t>
    </dgm:pt>
    <dgm:pt modelId="{8B4F5BB0-8A52-48F3-8F90-E0E2B7ACAFE9}" type="pres">
      <dgm:prSet presAssocID="{1FB8B0EA-686D-4F73-9033-59BB624C068A}" presName="parentText" presStyleLbl="node1" presStyleIdx="0" presStyleCnt="0">
        <dgm:presLayoutVars>
          <dgm:chMax val="0"/>
          <dgm:bulletEnabled val="1"/>
        </dgm:presLayoutVars>
      </dgm:prSet>
      <dgm:spPr/>
      <dgm:t>
        <a:bodyPr/>
        <a:lstStyle/>
        <a:p>
          <a:endParaRPr lang="fr-FR"/>
        </a:p>
      </dgm:t>
    </dgm:pt>
    <dgm:pt modelId="{644C4E61-BA2E-45A5-AC04-A6752B51E606}" type="pres">
      <dgm:prSet presAssocID="{1FB8B0EA-686D-4F73-9033-59BB624C068A}" presName="parentRect" presStyleLbl="alignNode1" presStyleIdx="0" presStyleCnt="1"/>
      <dgm:spPr/>
      <dgm:t>
        <a:bodyPr/>
        <a:lstStyle/>
        <a:p>
          <a:endParaRPr lang="fr-FR"/>
        </a:p>
      </dgm:t>
    </dgm:pt>
    <dgm:pt modelId="{40227315-8619-43AE-BD25-FF83E4EF83D5}" type="pres">
      <dgm:prSet presAssocID="{1FB8B0EA-686D-4F73-9033-59BB624C068A}" presName="adorn" presStyleLbl="fgAccFollow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79000" r="-79000"/>
          </a:stretch>
        </a:blipFill>
      </dgm:spPr>
    </dgm:pt>
  </dgm:ptLst>
  <dgm:cxnLst>
    <dgm:cxn modelId="{AE418FAB-F2D9-469F-8A45-1415E193C1F4}" srcId="{1FB8B0EA-686D-4F73-9033-59BB624C068A}" destId="{B3490F21-A4D8-49B9-A47A-6499D4C64150}" srcOrd="0" destOrd="0" parTransId="{BC62660E-CD44-43E2-A7A2-A603CA768470}" sibTransId="{D0EC3206-F192-4C8B-A78F-D89E044763A9}"/>
    <dgm:cxn modelId="{5B074517-EED7-41F0-9F3F-B8F4CD101E48}" type="presOf" srcId="{1FB8B0EA-686D-4F73-9033-59BB624C068A}" destId="{644C4E61-BA2E-45A5-AC04-A6752B51E606}" srcOrd="1" destOrd="0" presId="urn:microsoft.com/office/officeart/2005/8/layout/bList2#1"/>
    <dgm:cxn modelId="{D1A78B68-FB0A-4BAC-BD39-A3A4D9639703}" srcId="{BD0D791A-0C3E-441C-93B2-8DF11F943D5B}" destId="{1FB8B0EA-686D-4F73-9033-59BB624C068A}" srcOrd="0" destOrd="0" parTransId="{691C7BF3-0955-49C2-96C7-A85162E2A24A}" sibTransId="{1EE922AB-430F-4866-9F25-A226EF7F3F42}"/>
    <dgm:cxn modelId="{5B97966C-43F1-4673-8BCC-75BB090E6C85}" type="presOf" srcId="{BD0D791A-0C3E-441C-93B2-8DF11F943D5B}" destId="{12E60BC5-7000-4AF4-85A0-F26A10889F09}" srcOrd="0" destOrd="0" presId="urn:microsoft.com/office/officeart/2005/8/layout/bList2#1"/>
    <dgm:cxn modelId="{B94C9F5C-AF47-4619-9263-7A728D0FF69E}" type="presOf" srcId="{B3490F21-A4D8-49B9-A47A-6499D4C64150}" destId="{1D6968FD-BD4C-4604-9B99-92E1F6D0EAB4}" srcOrd="0" destOrd="0" presId="urn:microsoft.com/office/officeart/2005/8/layout/bList2#1"/>
    <dgm:cxn modelId="{B4F7274A-6AF5-47D9-A6E5-E799720B2895}" type="presOf" srcId="{1FB8B0EA-686D-4F73-9033-59BB624C068A}" destId="{8B4F5BB0-8A52-48F3-8F90-E0E2B7ACAFE9}" srcOrd="0" destOrd="0" presId="urn:microsoft.com/office/officeart/2005/8/layout/bList2#1"/>
    <dgm:cxn modelId="{C10B0CEE-8491-4908-89E1-6D4ED672C113}" type="presParOf" srcId="{12E60BC5-7000-4AF4-85A0-F26A10889F09}" destId="{D4EACDF5-DE57-48F8-8B32-DAFCF06FF91E}" srcOrd="0" destOrd="0" presId="urn:microsoft.com/office/officeart/2005/8/layout/bList2#1"/>
    <dgm:cxn modelId="{74F5093B-B33D-4C0B-BB65-BA10D6E87F15}" type="presParOf" srcId="{D4EACDF5-DE57-48F8-8B32-DAFCF06FF91E}" destId="{1D6968FD-BD4C-4604-9B99-92E1F6D0EAB4}" srcOrd="0" destOrd="0" presId="urn:microsoft.com/office/officeart/2005/8/layout/bList2#1"/>
    <dgm:cxn modelId="{6056603C-76AF-4142-B043-34EA1733B5B4}" type="presParOf" srcId="{D4EACDF5-DE57-48F8-8B32-DAFCF06FF91E}" destId="{8B4F5BB0-8A52-48F3-8F90-E0E2B7ACAFE9}" srcOrd="1" destOrd="0" presId="urn:microsoft.com/office/officeart/2005/8/layout/bList2#1"/>
    <dgm:cxn modelId="{B8BF2E85-F5F0-4B4D-B9C0-3EB1674BA152}" type="presParOf" srcId="{D4EACDF5-DE57-48F8-8B32-DAFCF06FF91E}" destId="{644C4E61-BA2E-45A5-AC04-A6752B51E606}" srcOrd="2" destOrd="0" presId="urn:microsoft.com/office/officeart/2005/8/layout/bList2#1"/>
    <dgm:cxn modelId="{8B963CAC-4A86-4977-AE33-6216AC45E8F5}" type="presParOf" srcId="{D4EACDF5-DE57-48F8-8B32-DAFCF06FF91E}" destId="{40227315-8619-43AE-BD25-FF83E4EF83D5}"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68FD-BD4C-4604-9B99-92E1F6D0EAB4}">
      <dsp:nvSpPr>
        <dsp:cNvPr id="0" name=""/>
        <dsp:cNvSpPr/>
      </dsp:nvSpPr>
      <dsp:spPr>
        <a:xfrm>
          <a:off x="2047951" y="0"/>
          <a:ext cx="3818609" cy="2850511"/>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the process of planning, implementing and controlling the efficient, effective flow and storage of goods, services and related information from point of origin to the point of consumption for conforming to customer requirements. </a:t>
          </a:r>
          <a:endParaRPr lang="fr-FR" sz="2100" kern="1200" dirty="0"/>
        </a:p>
      </dsp:txBody>
      <dsp:txXfrm>
        <a:off x="2114742" y="66791"/>
        <a:ext cx="3685027" cy="2783720"/>
      </dsp:txXfrm>
    </dsp:sp>
    <dsp:sp modelId="{644C4E61-BA2E-45A5-AC04-A6752B51E606}">
      <dsp:nvSpPr>
        <dsp:cNvPr id="0" name=""/>
        <dsp:cNvSpPr/>
      </dsp:nvSpPr>
      <dsp:spPr>
        <a:xfrm>
          <a:off x="2047951" y="2854370"/>
          <a:ext cx="3818609" cy="1225719"/>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39370" bIns="0" numCol="1" spcCol="1270" anchor="ctr" anchorCtr="0">
          <a:noAutofit/>
        </a:bodyPr>
        <a:lstStyle/>
        <a:p>
          <a:pPr lvl="0" algn="l" defTabSz="1377950">
            <a:lnSpc>
              <a:spcPct val="90000"/>
            </a:lnSpc>
            <a:spcBef>
              <a:spcPct val="0"/>
            </a:spcBef>
            <a:spcAft>
              <a:spcPct val="35000"/>
            </a:spcAft>
          </a:pPr>
          <a:r>
            <a:rPr lang="fr-FR" sz="3100" kern="1200" dirty="0" smtClean="0"/>
            <a:t>Council of </a:t>
          </a:r>
          <a:r>
            <a:rPr lang="fr-FR" sz="3100" kern="1200" dirty="0" err="1" smtClean="0"/>
            <a:t>logistic</a:t>
          </a:r>
          <a:r>
            <a:rPr lang="fr-FR" sz="3100" kern="1200" dirty="0" smtClean="0"/>
            <a:t> management</a:t>
          </a:r>
          <a:endParaRPr lang="fr-FR" sz="3100" kern="1200" dirty="0"/>
        </a:p>
      </dsp:txBody>
      <dsp:txXfrm>
        <a:off x="2047951" y="2854370"/>
        <a:ext cx="2689161" cy="1225719"/>
      </dsp:txXfrm>
    </dsp:sp>
    <dsp:sp modelId="{40227315-8619-43AE-BD25-FF83E4EF83D5}">
      <dsp:nvSpPr>
        <dsp:cNvPr id="0" name=""/>
        <dsp:cNvSpPr/>
      </dsp:nvSpPr>
      <dsp:spPr>
        <a:xfrm>
          <a:off x="4845135" y="3049064"/>
          <a:ext cx="1336513" cy="13365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9000" r="-79000"/>
          </a:stretch>
        </a:blip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2/11/2025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‹N°›</a:t>
            </a:fld>
            <a:endParaRPr lang="en-US"/>
          </a:p>
        </p:txBody>
      </p:sp>
    </p:spTree>
    <p:extLst>
      <p:ext uri="{BB962C8B-B14F-4D97-AF65-F5344CB8AC3E}">
        <p14:creationId xmlns:p14="http://schemas.microsoft.com/office/powerpoint/2010/main" val="322404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fr-FR" smtClean="0"/>
              <a:t>Modifiez le style du titre</a:t>
            </a:r>
            <a:endParaRPr kumimoji="0" lang="en-US"/>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2/11/2025</a:t>
            </a:fld>
            <a:endParaRPr lang="en-US"/>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2/11/2025</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‹N°›</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‹N°›</a:t>
            </a:fld>
            <a:endParaRPr lang="en-US"/>
          </a:p>
        </p:txBody>
      </p:sp>
      <p:sp>
        <p:nvSpPr>
          <p:cNvPr id="12" name="Footer Placeholder 11"/>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Title 10"/>
          <p:cNvSpPr>
            <a:spLocks noGrp="1"/>
          </p:cNvSpPr>
          <p:nvPr>
            <p:ph type="title"/>
          </p:nvPr>
        </p:nvSpPr>
        <p:spPr/>
        <p:txBody>
          <a:bodyPr/>
          <a:lstStyle/>
          <a:p>
            <a:r>
              <a:rPr lang="fr-FR" smtClean="0"/>
              <a:t>Modifiez le style du titre</a:t>
            </a:r>
            <a:endParaRPr lang="en-US"/>
          </a:p>
        </p:txBody>
      </p:sp>
      <p:sp>
        <p:nvSpPr>
          <p:cNvPr id="12" name="Date Placeholder 11"/>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‹N°›</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fr-FR" smtClean="0"/>
              <a:t>Modifiez le style du titre</a:t>
            </a:r>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‹N°›</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‹N°›</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fr-FR" smtClean="0"/>
              <a:t>Modifiez les styles du texte du masque</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fr-FR" smtClean="0"/>
              <a:t>Modifiez les styles du texte du masque</a:t>
            </a:r>
          </a:p>
        </p:txBody>
      </p:sp>
      <p:sp>
        <p:nvSpPr>
          <p:cNvPr id="17" name="Title 16"/>
          <p:cNvSpPr>
            <a:spLocks noGrp="1"/>
          </p:cNvSpPr>
          <p:nvPr>
            <p:ph type="title"/>
          </p:nvPr>
        </p:nvSpPr>
        <p:spPr/>
        <p:txBody>
          <a:bodyPr/>
          <a:lstStyle/>
          <a:p>
            <a:r>
              <a:rPr lang="fr-FR" smtClean="0"/>
              <a:t>Modifiez le style du titre</a:t>
            </a:r>
            <a:endParaRPr lang="en-US"/>
          </a:p>
        </p:txBody>
      </p:sp>
      <p:sp>
        <p:nvSpPr>
          <p:cNvPr id="18" name="Date Placeholder 17"/>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‹N°›</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fld id="{DA480A42-1B47-4A74-9A1D-F67E9D003F15}" type="datetimeFigureOut">
              <a:rPr lang="en-US" smtClean="0"/>
              <a:pPr/>
              <a:t>2/11/2025</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‹N°›</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2/11/2025</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‹N°›</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Title 7"/>
          <p:cNvSpPr>
            <a:spLocks noGrp="1"/>
          </p:cNvSpPr>
          <p:nvPr>
            <p:ph type="title"/>
          </p:nvPr>
        </p:nvSpPr>
        <p:spPr/>
        <p:txBody>
          <a:bodyPr/>
          <a:lstStyle/>
          <a:p>
            <a:r>
              <a:rPr lang="fr-FR" smtClean="0"/>
              <a:t>Modifiez le style du titre</a:t>
            </a:r>
            <a:endParaRPr lang="en-US"/>
          </a:p>
        </p:txBody>
      </p:sp>
      <p:sp>
        <p:nvSpPr>
          <p:cNvPr id="10" name="Date Placeholder 9"/>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‹N°›</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fr-FR" smtClean="0"/>
              <a:t>Cliquez sur l'icône pour ajouter une image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2/11/2025</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‹N°›</a:t>
            </a:fld>
            <a:endParaRPr lang="en-US"/>
          </a:p>
        </p:txBody>
      </p:sp>
      <p:sp>
        <p:nvSpPr>
          <p:cNvPr id="17" name="Footer Placeholder 16"/>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fr-FR" smtClean="0"/>
              <a:t>Modifiez le style du titre</a:t>
            </a:r>
            <a:endParaRPr kumimoji="0" lang="en-US"/>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2/11/2025</a:t>
            </a:fld>
            <a:endParaRPr lang="en-US"/>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077072"/>
            <a:ext cx="7467600" cy="1066800"/>
          </a:xfrm>
        </p:spPr>
        <p:txBody>
          <a:bodyPr>
            <a:normAutofit/>
          </a:bodyPr>
          <a:lstStyle/>
          <a:p>
            <a:pPr algn="r"/>
            <a:r>
              <a:rPr lang="ar-DZ" dirty="0" smtClean="0"/>
              <a:t>مفاهيم أساسية حول الامداد وسلسة الامداد</a:t>
            </a:r>
            <a:endParaRPr lang="en-US" dirty="0"/>
          </a:p>
        </p:txBody>
      </p:sp>
      <p:sp>
        <p:nvSpPr>
          <p:cNvPr id="3" name="Subtitle 2"/>
          <p:cNvSpPr>
            <a:spLocks noGrp="1"/>
          </p:cNvSpPr>
          <p:nvPr>
            <p:ph type="subTitle" idx="1"/>
          </p:nvPr>
        </p:nvSpPr>
        <p:spPr/>
        <p:txBody>
          <a:bodyPr/>
          <a:lstStyle/>
          <a:p>
            <a:pPr algn="ctr"/>
            <a:r>
              <a:rPr lang="ar-DZ" b="1" dirty="0" smtClean="0">
                <a:solidFill>
                  <a:srgbClr val="FFFF00"/>
                </a:solidFill>
              </a:rPr>
              <a:t>طاهري فاطمة الزهراء</a:t>
            </a:r>
            <a:endParaRPr lang="en-US" b="1" dirty="0">
              <a:solidFill>
                <a:srgbClr val="FFFF00"/>
              </a:solidFill>
            </a:endParaRPr>
          </a:p>
        </p:txBody>
      </p:sp>
      <p:sp>
        <p:nvSpPr>
          <p:cNvPr id="4" name="ZoneTexte 3"/>
          <p:cNvSpPr txBox="1"/>
          <p:nvPr/>
        </p:nvSpPr>
        <p:spPr>
          <a:xfrm>
            <a:off x="6012160" y="3212976"/>
            <a:ext cx="3024336" cy="954107"/>
          </a:xfrm>
          <a:prstGeom prst="rect">
            <a:avLst/>
          </a:prstGeom>
          <a:noFill/>
        </p:spPr>
        <p:txBody>
          <a:bodyPr wrap="square" rtlCol="1">
            <a:spAutoFit/>
          </a:bodyPr>
          <a:lstStyle/>
          <a:p>
            <a:pPr algn="ctr" rtl="1"/>
            <a:r>
              <a:rPr lang="ar-DZ" sz="2800" b="1" dirty="0" smtClean="0">
                <a:solidFill>
                  <a:srgbClr val="FF0000"/>
                </a:solidFill>
              </a:rPr>
              <a:t>محاضرات مقدمة لللسنة الثالثة ادارة أعمال</a:t>
            </a:r>
            <a:endParaRPr lang="ar-DZ" sz="2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733256"/>
          </a:xfrm>
          <a:prstGeom prst="rect">
            <a:avLst/>
          </a:prstGeom>
        </p:spPr>
      </p:pic>
    </p:spTree>
    <p:extLst>
      <p:ext uri="{BB962C8B-B14F-4D97-AF65-F5344CB8AC3E}">
        <p14:creationId xmlns:p14="http://schemas.microsoft.com/office/powerpoint/2010/main" val="307785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D8%B3%D9%84%D8%B3%D9%84%D8%A9 %D8%A7%D9%84%D8%A7%D9%85%D8%AF%D8%A7%D8%AF\%D8%B5%D9%88%D8%B1\What-is-Logistics-Management-1200x675.jpg.web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428625"/>
            <a:ext cx="10081120"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1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4704"/>
            <a:ext cx="9144000" cy="5544616"/>
          </a:xfrm>
          <a:prstGeom prst="rect">
            <a:avLst/>
          </a:prstGeom>
        </p:spPr>
      </p:pic>
    </p:spTree>
    <p:extLst>
      <p:ext uri="{BB962C8B-B14F-4D97-AF65-F5344CB8AC3E}">
        <p14:creationId xmlns:p14="http://schemas.microsoft.com/office/powerpoint/2010/main" val="219432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188640"/>
            <a:ext cx="4248472" cy="707886"/>
          </a:xfrm>
          <a:prstGeom prst="rect">
            <a:avLst/>
          </a:prstGeom>
          <a:noFill/>
        </p:spPr>
        <p:txBody>
          <a:bodyPr wrap="square" rtlCol="1">
            <a:spAutoFit/>
          </a:bodyPr>
          <a:lstStyle/>
          <a:p>
            <a:pPr algn="ctr" rtl="1"/>
            <a:r>
              <a:rPr lang="ar-DZ" sz="4000" b="1" dirty="0" smtClean="0">
                <a:solidFill>
                  <a:srgbClr val="FF0000"/>
                </a:solidFill>
              </a:rPr>
              <a:t>سلسلة الامداد</a:t>
            </a:r>
            <a:endParaRPr lang="ar-DZ" sz="4000" b="1" dirty="0">
              <a:solidFill>
                <a:srgbClr val="FF0000"/>
              </a:solidFill>
            </a:endParaRPr>
          </a:p>
        </p:txBody>
      </p:sp>
      <p:sp>
        <p:nvSpPr>
          <p:cNvPr id="3" name="Double flèche horizontale 2"/>
          <p:cNvSpPr/>
          <p:nvPr/>
        </p:nvSpPr>
        <p:spPr>
          <a:xfrm>
            <a:off x="251520" y="1340768"/>
            <a:ext cx="8568952" cy="1080120"/>
          </a:xfrm>
          <a:prstGeom prst="left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DZ" sz="2800" b="1" dirty="0" smtClean="0">
                <a:solidFill>
                  <a:schemeClr val="tx1"/>
                </a:solidFill>
              </a:rPr>
              <a:t>التدفق المعلوماتي</a:t>
            </a:r>
            <a:endParaRPr lang="ar-DZ" sz="2800" b="1" dirty="0">
              <a:solidFill>
                <a:schemeClr val="tx1"/>
              </a:solidFill>
            </a:endParaRPr>
          </a:p>
        </p:txBody>
      </p:sp>
      <p:sp>
        <p:nvSpPr>
          <p:cNvPr id="4" name="Cadre 3"/>
          <p:cNvSpPr/>
          <p:nvPr/>
        </p:nvSpPr>
        <p:spPr>
          <a:xfrm>
            <a:off x="107504" y="2564904"/>
            <a:ext cx="1368152" cy="1008112"/>
          </a:xfrm>
          <a:prstGeom prst="frame">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solidFill>
                  <a:schemeClr val="tx1"/>
                </a:solidFill>
              </a:rPr>
              <a:t>المستهلك</a:t>
            </a:r>
            <a:endParaRPr lang="ar-DZ" b="1" dirty="0">
              <a:solidFill>
                <a:schemeClr val="tx1"/>
              </a:solidFill>
            </a:endParaRPr>
          </a:p>
        </p:txBody>
      </p:sp>
      <p:sp>
        <p:nvSpPr>
          <p:cNvPr id="5" name="Cadre 4"/>
          <p:cNvSpPr/>
          <p:nvPr/>
        </p:nvSpPr>
        <p:spPr>
          <a:xfrm>
            <a:off x="1547664" y="2564904"/>
            <a:ext cx="1368152" cy="1008112"/>
          </a:xfrm>
          <a:prstGeom prst="frame">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solidFill>
                  <a:schemeClr val="tx1"/>
                </a:solidFill>
              </a:rPr>
              <a:t>تجار التجزئة</a:t>
            </a:r>
            <a:endParaRPr lang="ar-DZ" b="1" dirty="0">
              <a:solidFill>
                <a:schemeClr val="tx1"/>
              </a:solidFill>
            </a:endParaRPr>
          </a:p>
        </p:txBody>
      </p:sp>
      <p:sp>
        <p:nvSpPr>
          <p:cNvPr id="6" name="Cadre 5"/>
          <p:cNvSpPr/>
          <p:nvPr/>
        </p:nvSpPr>
        <p:spPr>
          <a:xfrm>
            <a:off x="3059832" y="2564904"/>
            <a:ext cx="1368152" cy="1008112"/>
          </a:xfrm>
          <a:prstGeom prst="fram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solidFill>
                  <a:schemeClr val="tx1"/>
                </a:solidFill>
              </a:rPr>
              <a:t>تجار الجملة </a:t>
            </a:r>
            <a:endParaRPr lang="ar-DZ" b="1" dirty="0">
              <a:solidFill>
                <a:schemeClr val="tx1"/>
              </a:solidFill>
            </a:endParaRPr>
          </a:p>
        </p:txBody>
      </p:sp>
      <p:sp>
        <p:nvSpPr>
          <p:cNvPr id="7" name="Cadre 6"/>
          <p:cNvSpPr/>
          <p:nvPr/>
        </p:nvSpPr>
        <p:spPr>
          <a:xfrm>
            <a:off x="4572000" y="2564904"/>
            <a:ext cx="1368152" cy="1008112"/>
          </a:xfrm>
          <a:prstGeom prst="fram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solidFill>
                  <a:schemeClr val="tx1"/>
                </a:solidFill>
              </a:rPr>
              <a:t>المنتج</a:t>
            </a:r>
            <a:endParaRPr lang="ar-DZ" b="1" dirty="0">
              <a:solidFill>
                <a:schemeClr val="tx1"/>
              </a:solidFill>
            </a:endParaRPr>
          </a:p>
        </p:txBody>
      </p:sp>
      <p:sp>
        <p:nvSpPr>
          <p:cNvPr id="8" name="Cadre 7"/>
          <p:cNvSpPr/>
          <p:nvPr/>
        </p:nvSpPr>
        <p:spPr>
          <a:xfrm>
            <a:off x="6084168" y="2564904"/>
            <a:ext cx="1368152" cy="1008112"/>
          </a:xfrm>
          <a:prstGeom prst="fram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solidFill>
                  <a:schemeClr val="tx1"/>
                </a:solidFill>
              </a:rPr>
              <a:t>المورد الجزئي</a:t>
            </a:r>
            <a:endParaRPr lang="ar-DZ" b="1" dirty="0">
              <a:solidFill>
                <a:schemeClr val="tx1"/>
              </a:solidFill>
            </a:endParaRPr>
          </a:p>
        </p:txBody>
      </p:sp>
      <p:sp>
        <p:nvSpPr>
          <p:cNvPr id="9" name="Cadre 8"/>
          <p:cNvSpPr/>
          <p:nvPr/>
        </p:nvSpPr>
        <p:spPr>
          <a:xfrm>
            <a:off x="7632340" y="2564904"/>
            <a:ext cx="1368152" cy="1008112"/>
          </a:xfrm>
          <a:prstGeom prst="frame">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solidFill>
                  <a:schemeClr val="tx1"/>
                </a:solidFill>
              </a:rPr>
              <a:t>مورد المواد الأولية</a:t>
            </a:r>
            <a:endParaRPr lang="ar-DZ" b="1" dirty="0">
              <a:solidFill>
                <a:schemeClr val="tx1"/>
              </a:solidFill>
            </a:endParaRPr>
          </a:p>
        </p:txBody>
      </p:sp>
      <p:sp>
        <p:nvSpPr>
          <p:cNvPr id="11" name="Flèche droite 10"/>
          <p:cNvSpPr/>
          <p:nvPr/>
        </p:nvSpPr>
        <p:spPr>
          <a:xfrm>
            <a:off x="143508" y="4581128"/>
            <a:ext cx="8892988" cy="108012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t>التدفق النقدي</a:t>
            </a:r>
            <a:endParaRPr lang="ar-DZ" sz="2800" b="1" dirty="0"/>
          </a:p>
        </p:txBody>
      </p:sp>
      <p:sp>
        <p:nvSpPr>
          <p:cNvPr id="13" name="Double flèche horizontale 12"/>
          <p:cNvSpPr/>
          <p:nvPr/>
        </p:nvSpPr>
        <p:spPr>
          <a:xfrm>
            <a:off x="107504" y="3789040"/>
            <a:ext cx="8928992" cy="936104"/>
          </a:xfrm>
          <a:prstGeom prst="leftRightArrow">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DZ" sz="2400" b="1" dirty="0" smtClean="0"/>
              <a:t>التدفق الفيزيائي</a:t>
            </a:r>
            <a:endParaRPr lang="ar-DZ" sz="2400" b="1" dirty="0"/>
          </a:p>
        </p:txBody>
      </p:sp>
    </p:spTree>
    <p:extLst>
      <p:ext uri="{BB962C8B-B14F-4D97-AF65-F5344CB8AC3E}">
        <p14:creationId xmlns:p14="http://schemas.microsoft.com/office/powerpoint/2010/main" val="223284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52736"/>
            <a:ext cx="8208912" cy="461665"/>
          </a:xfrm>
          <a:prstGeom prst="rect">
            <a:avLst/>
          </a:prstGeom>
        </p:spPr>
        <p:txBody>
          <a:bodyPr wrap="square">
            <a:spAutoFit/>
          </a:bodyPr>
          <a:lstStyle/>
          <a:p>
            <a:pPr algn="r" rtl="1"/>
            <a:r>
              <a:rPr lang="ar-DZ" sz="2400" b="1" dirty="0"/>
              <a:t>يعود أصل كلمة اللوجستيات </a:t>
            </a:r>
            <a:r>
              <a:rPr lang="en-US" sz="2400" b="1" dirty="0">
                <a:solidFill>
                  <a:srgbClr val="FF0000"/>
                </a:solidFill>
              </a:rPr>
              <a:t>Logistics</a:t>
            </a:r>
            <a:r>
              <a:rPr lang="en-US" sz="2400" b="1" dirty="0"/>
              <a:t> </a:t>
            </a:r>
            <a:r>
              <a:rPr lang="ar-DZ" sz="2400" b="1" dirty="0" smtClean="0"/>
              <a:t> إلى </a:t>
            </a:r>
            <a:r>
              <a:rPr lang="ar-DZ" sz="2400" b="1" dirty="0"/>
              <a:t>اللغة </a:t>
            </a:r>
            <a:r>
              <a:rPr lang="ar-DZ" sz="2400" b="1" dirty="0" smtClean="0"/>
              <a:t>الإغريقية  </a:t>
            </a:r>
            <a:r>
              <a:rPr lang="en-US" sz="2400" b="1" dirty="0" err="1">
                <a:solidFill>
                  <a:srgbClr val="00B050"/>
                </a:solidFill>
              </a:rPr>
              <a:t>Logistikos</a:t>
            </a:r>
            <a:endParaRPr lang="ar-DZ" sz="2400" b="1" dirty="0">
              <a:solidFill>
                <a:srgbClr val="00B050"/>
              </a:solidFill>
            </a:endParaRPr>
          </a:p>
        </p:txBody>
      </p:sp>
      <p:sp>
        <p:nvSpPr>
          <p:cNvPr id="3" name="Rectangle 2"/>
          <p:cNvSpPr/>
          <p:nvPr/>
        </p:nvSpPr>
        <p:spPr>
          <a:xfrm>
            <a:off x="1331640" y="2474893"/>
            <a:ext cx="6840760" cy="954107"/>
          </a:xfrm>
          <a:prstGeom prst="rect">
            <a:avLst/>
          </a:prstGeom>
        </p:spPr>
        <p:txBody>
          <a:bodyPr wrap="square">
            <a:spAutoFit/>
          </a:bodyPr>
          <a:lstStyle/>
          <a:p>
            <a:pPr algn="ctr" rtl="1"/>
            <a:r>
              <a:rPr lang="ar-DZ" sz="2800" b="1" dirty="0"/>
              <a:t>وفي أوائل القرن التاسع </a:t>
            </a:r>
            <a:r>
              <a:rPr lang="ar-DZ" sz="2800" b="1" dirty="0" smtClean="0"/>
              <a:t>عشر، تم </a:t>
            </a:r>
            <a:r>
              <a:rPr lang="ar-DZ" sz="2800" b="1" dirty="0"/>
              <a:t>تقديم اللوجستيات وتعريفها من قبل الجيش على أنها تخطيط وحركة القوات</a:t>
            </a:r>
          </a:p>
        </p:txBody>
      </p:sp>
      <p:sp>
        <p:nvSpPr>
          <p:cNvPr id="4" name="Flèche vers le bas 3"/>
          <p:cNvSpPr/>
          <p:nvPr/>
        </p:nvSpPr>
        <p:spPr>
          <a:xfrm>
            <a:off x="4355976" y="1628799"/>
            <a:ext cx="396044" cy="846093"/>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5" name="Rectangle 4"/>
          <p:cNvSpPr/>
          <p:nvPr/>
        </p:nvSpPr>
        <p:spPr>
          <a:xfrm>
            <a:off x="899592" y="4276253"/>
            <a:ext cx="7272808" cy="1384995"/>
          </a:xfrm>
          <a:prstGeom prst="rect">
            <a:avLst/>
          </a:prstGeom>
        </p:spPr>
        <p:txBody>
          <a:bodyPr wrap="square">
            <a:spAutoFit/>
          </a:bodyPr>
          <a:lstStyle/>
          <a:p>
            <a:pPr algn="ctr" rtl="1"/>
            <a:r>
              <a:rPr lang="ar-DZ" sz="2800" b="1" dirty="0"/>
              <a:t>وفي الحرب العالمية الثانية كان الإمداد أحد عوامل انتصار جيوش الحلفاء، أثناء هبوطهم على شواطئ </a:t>
            </a:r>
            <a:r>
              <a:rPr lang="ar-DZ" sz="2800" b="1" dirty="0" err="1" smtClean="0"/>
              <a:t>نورماندي</a:t>
            </a:r>
            <a:r>
              <a:rPr lang="ar-DZ" sz="2800" b="1" dirty="0" smtClean="0"/>
              <a:t> في </a:t>
            </a:r>
            <a:r>
              <a:rPr lang="ar-DZ" sz="2800" b="1" dirty="0"/>
              <a:t>جوان 1944 بفرنسا</a:t>
            </a:r>
          </a:p>
        </p:txBody>
      </p:sp>
      <p:sp>
        <p:nvSpPr>
          <p:cNvPr id="6" name="Flèche vers le bas 5"/>
          <p:cNvSpPr/>
          <p:nvPr/>
        </p:nvSpPr>
        <p:spPr>
          <a:xfrm>
            <a:off x="4355976" y="3573016"/>
            <a:ext cx="396044" cy="648072"/>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193682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69811"/>
            <a:ext cx="7704856" cy="830997"/>
          </a:xfrm>
          <a:prstGeom prst="rect">
            <a:avLst/>
          </a:prstGeom>
        </p:spPr>
        <p:txBody>
          <a:bodyPr wrap="square">
            <a:spAutoFit/>
          </a:bodyPr>
          <a:lstStyle/>
          <a:p>
            <a:pPr algn="ctr" rtl="1"/>
            <a:r>
              <a:rPr lang="ar-DZ" sz="2400" b="1" dirty="0" smtClean="0"/>
              <a:t>بعد الحرب العالمية الثانية ظهرت دراسات </a:t>
            </a:r>
            <a:r>
              <a:rPr lang="ar-DZ" sz="2400" b="1" dirty="0"/>
              <a:t>ترمى إلى تطبيق </a:t>
            </a:r>
            <a:r>
              <a:rPr lang="ar-DZ" sz="2400" b="1" dirty="0" err="1"/>
              <a:t>اللوجيستيات</a:t>
            </a:r>
            <a:endParaRPr lang="ar-DZ" sz="2400" b="1" dirty="0"/>
          </a:p>
          <a:p>
            <a:pPr algn="ctr" rtl="1"/>
            <a:r>
              <a:rPr lang="ar-DZ" sz="2400" b="1" dirty="0"/>
              <a:t>في مجال الأعمال، فيما عرف </a:t>
            </a:r>
            <a:r>
              <a:rPr lang="ar-DZ" sz="2400" b="1" dirty="0" err="1"/>
              <a:t>بإسم</a:t>
            </a:r>
            <a:r>
              <a:rPr lang="ar-DZ" sz="2400" b="1" dirty="0"/>
              <a:t> </a:t>
            </a:r>
            <a:r>
              <a:rPr lang="en-US" sz="2400" b="1" dirty="0"/>
              <a:t>Business Logistics</a:t>
            </a:r>
            <a:endParaRPr lang="ar-DZ" sz="2400" b="1" dirty="0"/>
          </a:p>
        </p:txBody>
      </p:sp>
      <p:sp>
        <p:nvSpPr>
          <p:cNvPr id="3" name="Flèche vers le bas 2"/>
          <p:cNvSpPr/>
          <p:nvPr/>
        </p:nvSpPr>
        <p:spPr>
          <a:xfrm>
            <a:off x="4355976" y="188640"/>
            <a:ext cx="396044" cy="648072"/>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4" name="Rectangle 3"/>
          <p:cNvSpPr/>
          <p:nvPr/>
        </p:nvSpPr>
        <p:spPr>
          <a:xfrm>
            <a:off x="1079612" y="2420888"/>
            <a:ext cx="6984776" cy="2308324"/>
          </a:xfrm>
          <a:prstGeom prst="rect">
            <a:avLst/>
          </a:prstGeom>
        </p:spPr>
        <p:txBody>
          <a:bodyPr wrap="square">
            <a:spAutoFit/>
          </a:bodyPr>
          <a:lstStyle/>
          <a:p>
            <a:pPr algn="ctr" rtl="1"/>
            <a:r>
              <a:rPr lang="ar-DZ" sz="2400" b="1" dirty="0"/>
              <a:t>وظهرت د </a:t>
            </a:r>
            <a:r>
              <a:rPr lang="ar-DZ" sz="2400" b="1" dirty="0" smtClean="0"/>
              <a:t>راسات </a:t>
            </a:r>
            <a:r>
              <a:rPr lang="ar-DZ" sz="2400" b="1" dirty="0"/>
              <a:t>وممارسة التوزيع المادي واللوجستيات في الستينيات والسبعينيات من القرن </a:t>
            </a:r>
            <a:r>
              <a:rPr lang="ar-DZ" sz="2400" b="1" dirty="0" smtClean="0"/>
              <a:t>الماضي </a:t>
            </a:r>
            <a:r>
              <a:rPr lang="ar-DZ" sz="2400" b="1" dirty="0" smtClean="0">
                <a:latin typeface="Simplified Arabic"/>
                <a:cs typeface="Simplified Arabic"/>
              </a:rPr>
              <a:t>حيث كانت </a:t>
            </a:r>
            <a:r>
              <a:rPr lang="ar-DZ" sz="2400" b="1" dirty="0">
                <a:latin typeface="Simplified Arabic"/>
                <a:cs typeface="Simplified Arabic"/>
              </a:rPr>
              <a:t>تكاليف النقل والإمداد مرتفعة مما ادى إلى اعتبار التوزيع المادي كواحد من </a:t>
            </a:r>
            <a:r>
              <a:rPr lang="ar-DZ" sz="2400" b="1" dirty="0" smtClean="0">
                <a:latin typeface="Simplified Arabic"/>
                <a:cs typeface="Simplified Arabic"/>
              </a:rPr>
              <a:t>أكثر المجالات اهمالا في الأعمال التجارية، </a:t>
            </a:r>
            <a:r>
              <a:rPr lang="ar-DZ" sz="2400" b="1" dirty="0">
                <a:latin typeface="Arial"/>
                <a:cs typeface="Arial"/>
              </a:rPr>
              <a:t>حيث تبين من الدراسات التي أجريت في هذا المجال </a:t>
            </a:r>
            <a:r>
              <a:rPr lang="ar-DZ" sz="2400" b="1" dirty="0" smtClean="0">
                <a:latin typeface="Arial"/>
                <a:cs typeface="Arial"/>
              </a:rPr>
              <a:t>أن نحو </a:t>
            </a:r>
            <a:r>
              <a:rPr lang="ar-DZ" sz="2400" b="1" dirty="0">
                <a:latin typeface="Times New Roman"/>
              </a:rPr>
              <a:t>40 % </a:t>
            </a:r>
            <a:r>
              <a:rPr lang="ar-DZ" sz="2400" b="1" dirty="0" smtClean="0">
                <a:latin typeface="Arial"/>
                <a:cs typeface="Arial"/>
              </a:rPr>
              <a:t>في المتوسط من </a:t>
            </a:r>
            <a:r>
              <a:rPr lang="ar-DZ" sz="2400" b="1" dirty="0">
                <a:latin typeface="Arial"/>
                <a:cs typeface="Arial"/>
              </a:rPr>
              <a:t>تكلفة إنتاج أي سلعة في الدول المتقدمة يمكن ردها الى الأنشطة </a:t>
            </a:r>
            <a:r>
              <a:rPr lang="ar-DZ" sz="2400" b="1" dirty="0" err="1">
                <a:latin typeface="Arial"/>
                <a:cs typeface="Arial"/>
              </a:rPr>
              <a:t>اللوجيستية</a:t>
            </a:r>
            <a:endParaRPr lang="ar-DZ" sz="2400" b="1" dirty="0"/>
          </a:p>
        </p:txBody>
      </p:sp>
      <p:sp>
        <p:nvSpPr>
          <p:cNvPr id="5" name="Flèche vers le bas 4"/>
          <p:cNvSpPr/>
          <p:nvPr/>
        </p:nvSpPr>
        <p:spPr>
          <a:xfrm>
            <a:off x="4355976" y="1772816"/>
            <a:ext cx="396044" cy="648072"/>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6" name="Rectangle 5"/>
          <p:cNvSpPr/>
          <p:nvPr/>
        </p:nvSpPr>
        <p:spPr>
          <a:xfrm>
            <a:off x="683568" y="5373216"/>
            <a:ext cx="7848872" cy="1200329"/>
          </a:xfrm>
          <a:prstGeom prst="rect">
            <a:avLst/>
          </a:prstGeom>
        </p:spPr>
        <p:txBody>
          <a:bodyPr wrap="square">
            <a:spAutoFit/>
          </a:bodyPr>
          <a:lstStyle/>
          <a:p>
            <a:pPr algn="ctr" rtl="1"/>
            <a:r>
              <a:rPr lang="ar-DZ" sz="2400" b="1" dirty="0"/>
              <a:t>ولما كانت معظم الشركات في تلك الدول تستخدم تقنيات إنتاجية متشابهة، أصبح من غير الممكن تحقيق </a:t>
            </a:r>
            <a:r>
              <a:rPr lang="ar-DZ" sz="2400" b="1" dirty="0" smtClean="0"/>
              <a:t>ميزة تنافسية </a:t>
            </a:r>
            <a:r>
              <a:rPr lang="ar-DZ" sz="2400" b="1" dirty="0"/>
              <a:t>أو تعزيزها إلا من خلال خفض تكلفة الأنشطة </a:t>
            </a:r>
            <a:r>
              <a:rPr lang="ar-DZ" sz="2400" b="1" dirty="0" err="1"/>
              <a:t>اللوجيستية</a:t>
            </a:r>
            <a:endParaRPr lang="ar-DZ" sz="2400" b="1" dirty="0"/>
          </a:p>
        </p:txBody>
      </p:sp>
      <p:sp>
        <p:nvSpPr>
          <p:cNvPr id="7" name="Flèche vers le bas 6"/>
          <p:cNvSpPr/>
          <p:nvPr/>
        </p:nvSpPr>
        <p:spPr>
          <a:xfrm>
            <a:off x="4355976" y="4797152"/>
            <a:ext cx="396044" cy="576064"/>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419860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3684" y="548680"/>
            <a:ext cx="4400564" cy="584775"/>
          </a:xfrm>
          <a:prstGeom prst="rect">
            <a:avLst/>
          </a:prstGeom>
        </p:spPr>
        <p:txBody>
          <a:bodyPr wrap="none">
            <a:spAutoFit/>
          </a:bodyPr>
          <a:lstStyle/>
          <a:p>
            <a:pPr algn="r" rtl="1"/>
            <a:r>
              <a:rPr lang="fr-FR" sz="3200" b="1" dirty="0" smtClean="0">
                <a:solidFill>
                  <a:srgbClr val="FF0000"/>
                </a:solidFill>
              </a:rPr>
              <a:t> </a:t>
            </a:r>
            <a:r>
              <a:rPr lang="ar-DZ" sz="3200" b="1" dirty="0" smtClean="0">
                <a:solidFill>
                  <a:srgbClr val="FF0000"/>
                </a:solidFill>
              </a:rPr>
              <a:t>تعريف الإمداد </a:t>
            </a:r>
            <a:r>
              <a:rPr lang="ar-DZ" sz="3200" b="1" dirty="0">
                <a:solidFill>
                  <a:srgbClr val="FF0000"/>
                </a:solidFill>
              </a:rPr>
              <a:t>" اللوجستيات":</a:t>
            </a:r>
          </a:p>
        </p:txBody>
      </p:sp>
      <p:sp>
        <p:nvSpPr>
          <p:cNvPr id="3" name="Rectangle 2"/>
          <p:cNvSpPr/>
          <p:nvPr/>
        </p:nvSpPr>
        <p:spPr>
          <a:xfrm>
            <a:off x="971600" y="1340768"/>
            <a:ext cx="7632848" cy="707886"/>
          </a:xfrm>
          <a:prstGeom prst="rect">
            <a:avLst/>
          </a:prstGeom>
        </p:spPr>
        <p:txBody>
          <a:bodyPr wrap="square">
            <a:spAutoFit/>
          </a:bodyPr>
          <a:lstStyle/>
          <a:p>
            <a:pPr algn="ctr" rtl="1"/>
            <a:r>
              <a:rPr lang="ar-DZ" sz="2000" dirty="0" smtClean="0"/>
              <a:t>تحدد </a:t>
            </a:r>
            <a:r>
              <a:rPr lang="ar-DZ" sz="2000" dirty="0" err="1"/>
              <a:t>اللوجيستيات</a:t>
            </a:r>
            <a:r>
              <a:rPr lang="ar-DZ" sz="2000" dirty="0"/>
              <a:t> العملية الكاملة للمواد والمنتجات التي تنتقل إلى المؤسسة وعبرها </a:t>
            </a:r>
            <a:r>
              <a:rPr lang="ar-DZ" sz="2000" dirty="0" smtClean="0"/>
              <a:t>وخارجها حيث يمكن تلخيص </a:t>
            </a:r>
            <a:r>
              <a:rPr lang="ar-DZ" sz="2000" dirty="0"/>
              <a:t>العمليات اللوجستية </a:t>
            </a:r>
            <a:r>
              <a:rPr lang="ar-DZ" sz="2000" dirty="0" smtClean="0"/>
              <a:t>في:</a:t>
            </a:r>
            <a:endParaRPr lang="ar-DZ" sz="2000" dirty="0"/>
          </a:p>
        </p:txBody>
      </p:sp>
      <p:sp>
        <p:nvSpPr>
          <p:cNvPr id="4" name="Rectangle 3"/>
          <p:cNvSpPr/>
          <p:nvPr/>
        </p:nvSpPr>
        <p:spPr>
          <a:xfrm>
            <a:off x="323528" y="2828836"/>
            <a:ext cx="8640960" cy="1107996"/>
          </a:xfrm>
          <a:prstGeom prst="rect">
            <a:avLst/>
          </a:prstGeom>
        </p:spPr>
        <p:txBody>
          <a:bodyPr wrap="square">
            <a:spAutoFit/>
          </a:bodyPr>
          <a:lstStyle/>
          <a:p>
            <a:pPr algn="r" rtl="1"/>
            <a:r>
              <a:rPr lang="ar-DZ" sz="2400" b="1" dirty="0"/>
              <a:t>الخدمات اللوجستية = اللوجستيات الواردة + إدارة المواد + </a:t>
            </a:r>
            <a:r>
              <a:rPr lang="ar-DZ" sz="2400" b="1" dirty="0" smtClean="0"/>
              <a:t>التوزيع المادي</a:t>
            </a:r>
          </a:p>
          <a:p>
            <a:pPr algn="r" rtl="1"/>
            <a:endParaRPr lang="ar-DZ" sz="2400" b="1" dirty="0"/>
          </a:p>
          <a:p>
            <a:pPr algn="ctr"/>
            <a:r>
              <a:rPr lang="en-US" dirty="0"/>
              <a:t>Inbound logistics + Material Management + Physical Distribution </a:t>
            </a:r>
            <a:r>
              <a:rPr lang="en-US" dirty="0" smtClean="0"/>
              <a:t>= Logistics</a:t>
            </a:r>
            <a:endParaRPr lang="ar-DZ" dirty="0"/>
          </a:p>
        </p:txBody>
      </p:sp>
      <p:cxnSp>
        <p:nvCxnSpPr>
          <p:cNvPr id="6" name="Connecteur droit avec flèche 5"/>
          <p:cNvCxnSpPr/>
          <p:nvPr/>
        </p:nvCxnSpPr>
        <p:spPr>
          <a:xfrm flipH="1">
            <a:off x="1619672" y="3936832"/>
            <a:ext cx="504056" cy="8603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Ellipse 6"/>
          <p:cNvSpPr/>
          <p:nvPr/>
        </p:nvSpPr>
        <p:spPr>
          <a:xfrm>
            <a:off x="179512" y="4869160"/>
            <a:ext cx="2448272" cy="1008112"/>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a:solidFill>
                  <a:schemeClr val="tx1"/>
                </a:solidFill>
                <a:latin typeface="Simplified Arabic"/>
                <a:cs typeface="Simplified Arabic"/>
              </a:rPr>
              <a:t>حركة المواد الواردة من الموردين</a:t>
            </a:r>
            <a:endParaRPr lang="ar-DZ" b="1" dirty="0">
              <a:solidFill>
                <a:schemeClr val="tx1"/>
              </a:solidFill>
            </a:endParaRPr>
          </a:p>
        </p:txBody>
      </p:sp>
      <p:cxnSp>
        <p:nvCxnSpPr>
          <p:cNvPr id="10" name="Connecteur droit avec flèche 9"/>
          <p:cNvCxnSpPr/>
          <p:nvPr/>
        </p:nvCxnSpPr>
        <p:spPr>
          <a:xfrm>
            <a:off x="4067944" y="3936832"/>
            <a:ext cx="0" cy="8603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Ellipse 10"/>
          <p:cNvSpPr/>
          <p:nvPr/>
        </p:nvSpPr>
        <p:spPr>
          <a:xfrm>
            <a:off x="2699792" y="4869160"/>
            <a:ext cx="2808312" cy="100811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b="1" dirty="0" smtClean="0">
                <a:solidFill>
                  <a:schemeClr val="tx1"/>
                </a:solidFill>
              </a:rPr>
              <a:t>حركة </a:t>
            </a:r>
            <a:r>
              <a:rPr lang="ar-DZ" b="1" dirty="0">
                <a:solidFill>
                  <a:schemeClr val="tx1"/>
                </a:solidFill>
              </a:rPr>
              <a:t>المواد والمكونات داخل المؤسسة</a:t>
            </a:r>
          </a:p>
        </p:txBody>
      </p:sp>
      <p:cxnSp>
        <p:nvCxnSpPr>
          <p:cNvPr id="13" name="Connecteur droit avec flèche 12"/>
          <p:cNvCxnSpPr/>
          <p:nvPr/>
        </p:nvCxnSpPr>
        <p:spPr>
          <a:xfrm>
            <a:off x="6660232" y="3936832"/>
            <a:ext cx="144016" cy="8603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Ellipse 14"/>
          <p:cNvSpPr/>
          <p:nvPr/>
        </p:nvSpPr>
        <p:spPr>
          <a:xfrm>
            <a:off x="5652120" y="4869160"/>
            <a:ext cx="3096344" cy="864096"/>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rtl="1"/>
            <a:r>
              <a:rPr lang="ar-DZ" b="1" dirty="0">
                <a:solidFill>
                  <a:schemeClr val="tx1"/>
                </a:solidFill>
              </a:rPr>
              <a:t>حركة البضائع للخارج من نهاية خط التجميع إلى</a:t>
            </a:r>
          </a:p>
          <a:p>
            <a:pPr algn="ctr" rtl="1"/>
            <a:r>
              <a:rPr lang="ar-DZ" b="1" dirty="0">
                <a:solidFill>
                  <a:schemeClr val="tx1"/>
                </a:solidFill>
              </a:rPr>
              <a:t>العميل</a:t>
            </a:r>
          </a:p>
        </p:txBody>
      </p:sp>
    </p:spTree>
    <p:extLst>
      <p:ext uri="{BB962C8B-B14F-4D97-AF65-F5344CB8AC3E}">
        <p14:creationId xmlns:p14="http://schemas.microsoft.com/office/powerpoint/2010/main" val="407841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7056784" cy="1569660"/>
          </a:xfrm>
          <a:prstGeom prst="rect">
            <a:avLst/>
          </a:prstGeom>
        </p:spPr>
        <p:txBody>
          <a:bodyPr wrap="square">
            <a:spAutoFit/>
          </a:bodyPr>
          <a:lstStyle/>
          <a:p>
            <a:pPr algn="just" rtl="1"/>
            <a:r>
              <a:rPr lang="ar-DZ" sz="2400" b="1" dirty="0" smtClean="0"/>
              <a:t>يرى </a:t>
            </a:r>
            <a:r>
              <a:rPr lang="en-US" sz="2400" b="1" dirty="0" err="1"/>
              <a:t>Mangan</a:t>
            </a:r>
            <a:r>
              <a:rPr lang="en-US" sz="2400" b="1" dirty="0"/>
              <a:t> </a:t>
            </a:r>
            <a:r>
              <a:rPr lang="en-US" sz="2400" b="1" dirty="0" smtClean="0"/>
              <a:t>, </a:t>
            </a:r>
            <a:r>
              <a:rPr lang="en-US" sz="2400" b="1" dirty="0" err="1" smtClean="0"/>
              <a:t>Lalwani</a:t>
            </a:r>
            <a:r>
              <a:rPr lang="fr-FR" sz="2400" b="1" dirty="0"/>
              <a:t>,</a:t>
            </a:r>
            <a:r>
              <a:rPr lang="en-US" sz="2400" b="1" dirty="0" smtClean="0"/>
              <a:t> Butcher </a:t>
            </a:r>
            <a:r>
              <a:rPr lang="ar-DZ" sz="2400" b="1" dirty="0" smtClean="0"/>
              <a:t> أن</a:t>
            </a:r>
            <a:r>
              <a:rPr lang="ar-DZ" sz="2400" b="1" dirty="0"/>
              <a:t>: "</a:t>
            </a:r>
            <a:r>
              <a:rPr lang="ar-DZ" sz="2400" b="1" dirty="0" err="1"/>
              <a:t>اللوجيستيات</a:t>
            </a:r>
            <a:r>
              <a:rPr lang="ar-DZ" sz="2400" b="1" dirty="0"/>
              <a:t> تتضمن الحصول </a:t>
            </a:r>
            <a:r>
              <a:rPr lang="ar-DZ" sz="2400" b="1" dirty="0" smtClean="0"/>
              <a:t>بالطريقة الصحيحة، </a:t>
            </a:r>
            <a:r>
              <a:rPr lang="ar-DZ" sz="2400" b="1" dirty="0"/>
              <a:t>على المنتج </a:t>
            </a:r>
            <a:r>
              <a:rPr lang="ar-DZ" sz="2400" b="1" dirty="0" smtClean="0"/>
              <a:t>المناسب، </a:t>
            </a:r>
            <a:r>
              <a:rPr lang="ar-DZ" sz="2400" b="1" dirty="0"/>
              <a:t>بالكمية المناسبة والجودة </a:t>
            </a:r>
            <a:r>
              <a:rPr lang="ar-DZ" sz="2400" b="1" dirty="0" smtClean="0"/>
              <a:t>المناسبة، </a:t>
            </a:r>
            <a:r>
              <a:rPr lang="ar-DZ" sz="2400" b="1" dirty="0"/>
              <a:t>في المكان المناسب وفي </a:t>
            </a:r>
            <a:r>
              <a:rPr lang="ar-DZ" sz="2400" b="1" dirty="0" smtClean="0"/>
              <a:t>الوقت المناسب، </a:t>
            </a:r>
            <a:r>
              <a:rPr lang="ar-DZ" sz="2400" b="1" dirty="0"/>
              <a:t>للعميل المناسب بالتكلفة المناسبة "</a:t>
            </a:r>
          </a:p>
        </p:txBody>
      </p:sp>
      <p:sp>
        <p:nvSpPr>
          <p:cNvPr id="9" name="Rectangle 8"/>
          <p:cNvSpPr/>
          <p:nvPr/>
        </p:nvSpPr>
        <p:spPr>
          <a:xfrm>
            <a:off x="395537" y="3429000"/>
            <a:ext cx="8136904" cy="1200329"/>
          </a:xfrm>
          <a:prstGeom prst="rect">
            <a:avLst/>
          </a:prstGeom>
        </p:spPr>
        <p:txBody>
          <a:bodyPr wrap="square">
            <a:spAutoFit/>
          </a:bodyPr>
          <a:lstStyle/>
          <a:p>
            <a:pPr algn="ctr" rtl="1"/>
            <a:r>
              <a:rPr lang="ar-DZ" sz="2400" b="1" dirty="0"/>
              <a:t>ميثاق معهد اللوجستيات والنقل </a:t>
            </a:r>
            <a:r>
              <a:rPr lang="en-US" sz="2400" b="1" dirty="0" smtClean="0"/>
              <a:t>(CILT</a:t>
            </a:r>
            <a:r>
              <a:rPr lang="en-US" sz="2400" b="1" dirty="0"/>
              <a:t>) </a:t>
            </a:r>
            <a:r>
              <a:rPr lang="en-US" sz="2400" b="1" dirty="0" smtClean="0"/>
              <a:t>2012 </a:t>
            </a:r>
            <a:r>
              <a:rPr lang="ar-DZ" sz="2400" b="1" dirty="0" smtClean="0"/>
              <a:t> يعرّف </a:t>
            </a:r>
            <a:r>
              <a:rPr lang="ar-DZ" sz="2400" b="1" dirty="0"/>
              <a:t>اللوجستيات على أنها "عملية تصميم وادارة وتحسين سلاسل التوريد والتي قد تشمل </a:t>
            </a:r>
            <a:r>
              <a:rPr lang="ar-DZ" sz="2400" b="1" dirty="0" smtClean="0"/>
              <a:t>الشراء والتصنيع والتخزين، </a:t>
            </a:r>
            <a:r>
              <a:rPr lang="ar-DZ" sz="2400" b="1" dirty="0"/>
              <a:t>وبالطبع النقل"</a:t>
            </a:r>
            <a:r>
              <a:rPr lang="ar-DZ" sz="2400" b="1" dirty="0" smtClean="0"/>
              <a:t> </a:t>
            </a:r>
            <a:endParaRPr lang="ar-DZ" sz="2400" b="1" dirty="0"/>
          </a:p>
        </p:txBody>
      </p:sp>
    </p:spTree>
    <p:extLst>
      <p:ext uri="{BB962C8B-B14F-4D97-AF65-F5344CB8AC3E}">
        <p14:creationId xmlns:p14="http://schemas.microsoft.com/office/powerpoint/2010/main" val="332276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3"/>
          <p:cNvGraphicFramePr>
            <a:graphicFrameLocks/>
          </p:cNvGraphicFramePr>
          <p:nvPr>
            <p:extLst>
              <p:ext uri="{D42A27DB-BD31-4B8C-83A1-F6EECF244321}">
                <p14:modId xmlns:p14="http://schemas.microsoft.com/office/powerpoint/2010/main" val="1462713917"/>
              </p:ext>
            </p:extLst>
          </p:nvPr>
        </p:nvGraphicFramePr>
        <p:xfrm>
          <a:off x="457200" y="980728"/>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64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5896" y="332656"/>
            <a:ext cx="1853392" cy="584775"/>
          </a:xfrm>
          <a:prstGeom prst="rect">
            <a:avLst/>
          </a:prstGeom>
        </p:spPr>
        <p:txBody>
          <a:bodyPr wrap="none">
            <a:spAutoFit/>
          </a:bodyPr>
          <a:lstStyle/>
          <a:p>
            <a:r>
              <a:rPr lang="ar-DZ" sz="3200" b="1" dirty="0">
                <a:solidFill>
                  <a:srgbClr val="FF0000"/>
                </a:solidFill>
              </a:rPr>
              <a:t>أهمية الإمداد</a:t>
            </a:r>
            <a:endParaRPr lang="ar-DZ" sz="3200" dirty="0">
              <a:solidFill>
                <a:srgbClr val="FF0000"/>
              </a:solidFill>
            </a:endParaRPr>
          </a:p>
        </p:txBody>
      </p:sp>
      <p:sp>
        <p:nvSpPr>
          <p:cNvPr id="4" name="Ellipse 3"/>
          <p:cNvSpPr/>
          <p:nvPr/>
        </p:nvSpPr>
        <p:spPr>
          <a:xfrm>
            <a:off x="6588224" y="1124744"/>
            <a:ext cx="2016224" cy="13681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DZ" sz="2000" b="1" dirty="0"/>
              <a:t>المنفعة المكانية</a:t>
            </a:r>
            <a:endParaRPr lang="ar-DZ" sz="2000" dirty="0"/>
          </a:p>
        </p:txBody>
      </p:sp>
      <p:sp>
        <p:nvSpPr>
          <p:cNvPr id="5" name="Ellipse 4"/>
          <p:cNvSpPr/>
          <p:nvPr/>
        </p:nvSpPr>
        <p:spPr>
          <a:xfrm>
            <a:off x="3131840" y="2636912"/>
            <a:ext cx="2448272" cy="11521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t>المنفعة الزمانية</a:t>
            </a:r>
            <a:endParaRPr lang="ar-DZ" dirty="0"/>
          </a:p>
        </p:txBody>
      </p:sp>
      <p:sp>
        <p:nvSpPr>
          <p:cNvPr id="6" name="Ellipse 5"/>
          <p:cNvSpPr/>
          <p:nvPr/>
        </p:nvSpPr>
        <p:spPr>
          <a:xfrm>
            <a:off x="6156176" y="4293096"/>
            <a:ext cx="2448272" cy="10801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t>المنفعة الكمية</a:t>
            </a:r>
            <a:endParaRPr lang="ar-DZ" dirty="0"/>
          </a:p>
        </p:txBody>
      </p:sp>
      <p:sp>
        <p:nvSpPr>
          <p:cNvPr id="7" name="Ellipse 6"/>
          <p:cNvSpPr/>
          <p:nvPr/>
        </p:nvSpPr>
        <p:spPr>
          <a:xfrm>
            <a:off x="35496" y="4077072"/>
            <a:ext cx="2808312" cy="14401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b="1" dirty="0">
                <a:solidFill>
                  <a:schemeClr val="tx1"/>
                </a:solidFill>
              </a:rPr>
              <a:t>المنفعة </a:t>
            </a:r>
            <a:r>
              <a:rPr lang="ar-DZ" b="1" dirty="0" err="1" smtClean="0">
                <a:solidFill>
                  <a:schemeClr val="tx1"/>
                </a:solidFill>
              </a:rPr>
              <a:t>الحيازية</a:t>
            </a:r>
            <a:endParaRPr lang="ar-DZ" b="1" dirty="0" smtClean="0">
              <a:solidFill>
                <a:schemeClr val="tx1"/>
              </a:solidFill>
            </a:endParaRPr>
          </a:p>
          <a:p>
            <a:pPr algn="ctr" rtl="1"/>
            <a:r>
              <a:rPr lang="ar-DZ" b="1" dirty="0" smtClean="0">
                <a:solidFill>
                  <a:schemeClr val="tx1"/>
                </a:solidFill>
              </a:rPr>
              <a:t>  الملكية</a:t>
            </a:r>
            <a:endParaRPr lang="ar-DZ" dirty="0">
              <a:solidFill>
                <a:schemeClr val="tx1"/>
              </a:solidFill>
            </a:endParaRPr>
          </a:p>
        </p:txBody>
      </p:sp>
      <p:sp>
        <p:nvSpPr>
          <p:cNvPr id="8" name="Ellipse 7"/>
          <p:cNvSpPr/>
          <p:nvPr/>
        </p:nvSpPr>
        <p:spPr>
          <a:xfrm>
            <a:off x="107504" y="1124744"/>
            <a:ext cx="2376264" cy="158417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smtClean="0">
                <a:solidFill>
                  <a:schemeClr val="tx1"/>
                </a:solidFill>
              </a:rPr>
              <a:t>المنفعة الشكلية</a:t>
            </a:r>
            <a:endParaRPr lang="ar-DZ" b="1" dirty="0">
              <a:solidFill>
                <a:schemeClr val="tx1"/>
              </a:solidFill>
            </a:endParaRPr>
          </a:p>
        </p:txBody>
      </p:sp>
    </p:spTree>
    <p:extLst>
      <p:ext uri="{BB962C8B-B14F-4D97-AF65-F5344CB8AC3E}">
        <p14:creationId xmlns:p14="http://schemas.microsoft.com/office/powerpoint/2010/main" val="286444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3470"/>
            <a:ext cx="9252520" cy="501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34951" y="836712"/>
            <a:ext cx="3537249" cy="646331"/>
          </a:xfrm>
          <a:prstGeom prst="rect">
            <a:avLst/>
          </a:prstGeom>
        </p:spPr>
        <p:txBody>
          <a:bodyPr wrap="square">
            <a:spAutoFit/>
          </a:bodyPr>
          <a:lstStyle/>
          <a:p>
            <a:pPr algn="ctr"/>
            <a:r>
              <a:rPr lang="ar-DZ" sz="3600" b="1" dirty="0">
                <a:solidFill>
                  <a:srgbClr val="FF0000"/>
                </a:solidFill>
              </a:rPr>
              <a:t>أهداف الإمداد</a:t>
            </a:r>
            <a:endParaRPr lang="ar-DZ" sz="3600" dirty="0">
              <a:solidFill>
                <a:srgbClr val="FF0000"/>
              </a:solidFill>
            </a:endParaRPr>
          </a:p>
        </p:txBody>
      </p:sp>
    </p:spTree>
    <p:extLst>
      <p:ext uri="{BB962C8B-B14F-4D97-AF65-F5344CB8AC3E}">
        <p14:creationId xmlns:p14="http://schemas.microsoft.com/office/powerpoint/2010/main" val="43366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255" y="548680"/>
            <a:ext cx="6017993" cy="584775"/>
          </a:xfrm>
          <a:prstGeom prst="rect">
            <a:avLst/>
          </a:prstGeom>
        </p:spPr>
        <p:txBody>
          <a:bodyPr wrap="none">
            <a:spAutoFit/>
          </a:bodyPr>
          <a:lstStyle/>
          <a:p>
            <a:pPr algn="r" rtl="1"/>
            <a:r>
              <a:rPr lang="fr-FR" sz="3200" b="1" dirty="0" smtClean="0">
                <a:solidFill>
                  <a:srgbClr val="FF0000"/>
                </a:solidFill>
              </a:rPr>
              <a:t> </a:t>
            </a:r>
            <a:r>
              <a:rPr lang="ar-DZ" sz="3200" b="1" dirty="0" smtClean="0">
                <a:solidFill>
                  <a:srgbClr val="FF0000"/>
                </a:solidFill>
              </a:rPr>
              <a:t>تعريف سلسلة الإمداد </a:t>
            </a:r>
            <a:r>
              <a:rPr lang="fr-FR" sz="3200" b="1" dirty="0" err="1" smtClean="0">
                <a:solidFill>
                  <a:srgbClr val="FF0000"/>
                </a:solidFill>
              </a:rPr>
              <a:t>Supply</a:t>
            </a:r>
            <a:r>
              <a:rPr lang="fr-FR" sz="3200" b="1" dirty="0" smtClean="0">
                <a:solidFill>
                  <a:srgbClr val="FF0000"/>
                </a:solidFill>
              </a:rPr>
              <a:t> </a:t>
            </a:r>
            <a:r>
              <a:rPr lang="fr-FR" sz="3200" b="1" dirty="0" err="1" smtClean="0">
                <a:solidFill>
                  <a:srgbClr val="FF0000"/>
                </a:solidFill>
              </a:rPr>
              <a:t>chain</a:t>
            </a:r>
            <a:r>
              <a:rPr lang="ar-DZ" sz="3200" b="1" dirty="0" smtClean="0">
                <a:solidFill>
                  <a:srgbClr val="FF0000"/>
                </a:solidFill>
              </a:rPr>
              <a:t>:</a:t>
            </a:r>
            <a:endParaRPr lang="ar-DZ" sz="3200" b="1" dirty="0">
              <a:solidFill>
                <a:srgbClr val="FF0000"/>
              </a:solidFill>
            </a:endParaRPr>
          </a:p>
        </p:txBody>
      </p:sp>
      <p:sp>
        <p:nvSpPr>
          <p:cNvPr id="3" name="Rectangle 2"/>
          <p:cNvSpPr/>
          <p:nvPr/>
        </p:nvSpPr>
        <p:spPr>
          <a:xfrm>
            <a:off x="1043608" y="1772816"/>
            <a:ext cx="6998092" cy="1323439"/>
          </a:xfrm>
          <a:prstGeom prst="rect">
            <a:avLst/>
          </a:prstGeom>
        </p:spPr>
        <p:txBody>
          <a:bodyPr wrap="square">
            <a:spAutoFit/>
          </a:bodyPr>
          <a:lstStyle/>
          <a:p>
            <a:pPr algn="ctr" rtl="1"/>
            <a:r>
              <a:rPr lang="ar-DZ" sz="2000" b="1" dirty="0"/>
              <a:t>تعرف سلسلة الامداد على انها عبارة عن نظام من المنظمات </a:t>
            </a:r>
            <a:r>
              <a:rPr lang="ar-DZ" sz="2000" b="1" dirty="0" smtClean="0"/>
              <a:t>والأفراد </a:t>
            </a:r>
            <a:r>
              <a:rPr lang="ar-DZ" sz="2000" b="1" dirty="0"/>
              <a:t>والأنشطة </a:t>
            </a:r>
            <a:r>
              <a:rPr lang="fr-FR" sz="2000" b="1" dirty="0" smtClean="0"/>
              <a:t>  </a:t>
            </a:r>
            <a:r>
              <a:rPr lang="ar-DZ" sz="2000" b="1" dirty="0" smtClean="0"/>
              <a:t>والمعلومات والموارد المشاركة </a:t>
            </a:r>
            <a:r>
              <a:rPr lang="ar-DZ" sz="2000" b="1" dirty="0"/>
              <a:t>في تخطيط أو نقل أو تخزين منتج أو خدمة من المورد إلى العميل. و تعمل أنشطة سلسلة </a:t>
            </a:r>
            <a:r>
              <a:rPr lang="ar-DZ" sz="2000" b="1" dirty="0" smtClean="0"/>
              <a:t>الامداد على </a:t>
            </a:r>
            <a:r>
              <a:rPr lang="ar-DZ" sz="2000" b="1" dirty="0"/>
              <a:t>تحويل الموارد الطبيعية والمواد الخام والمكونات إلى منتج نهائي يتم تسليمه إلى العميل النهائي</a:t>
            </a:r>
          </a:p>
        </p:txBody>
      </p:sp>
      <p:sp>
        <p:nvSpPr>
          <p:cNvPr id="4" name="Rectangle 3"/>
          <p:cNvSpPr/>
          <p:nvPr/>
        </p:nvSpPr>
        <p:spPr>
          <a:xfrm>
            <a:off x="1331640" y="3884855"/>
            <a:ext cx="6480720" cy="1631216"/>
          </a:xfrm>
          <a:prstGeom prst="rect">
            <a:avLst/>
          </a:prstGeom>
        </p:spPr>
        <p:txBody>
          <a:bodyPr wrap="square">
            <a:spAutoFit/>
          </a:bodyPr>
          <a:lstStyle/>
          <a:p>
            <a:pPr algn="ctr" rtl="1"/>
            <a:r>
              <a:rPr lang="ar-DZ" sz="2000" b="1" dirty="0"/>
              <a:t>هي سلسلة من الأنشطة التي تنتقل فيها المواد الخاِم من المورد </a:t>
            </a:r>
            <a:r>
              <a:rPr lang="ar-DZ" sz="2000" b="1" dirty="0" smtClean="0"/>
              <a:t>الأولي إلى </a:t>
            </a:r>
            <a:r>
              <a:rPr lang="ar-DZ" sz="2000" b="1" dirty="0"/>
              <a:t>العميل النهائي وتربط سلسلة التوريد العديد من المؤسسات معًا من حيث تبادل المواد و المعلومات </a:t>
            </a:r>
            <a:r>
              <a:rPr lang="ar-DZ" sz="2000" b="1" dirty="0" smtClean="0"/>
              <a:t>في العمليات </a:t>
            </a:r>
            <a:r>
              <a:rPr lang="ar-DZ" sz="2000" b="1" dirty="0"/>
              <a:t>اللوجستية التي تمتد من الحصول على المواد الخام إلى تسليم المنتجات النهائية إلى </a:t>
            </a:r>
            <a:r>
              <a:rPr lang="ar-DZ" sz="2000" b="1" dirty="0" smtClean="0"/>
              <a:t>المستخدِم النهائي</a:t>
            </a:r>
            <a:r>
              <a:rPr lang="ar-DZ" sz="2000" b="1" dirty="0"/>
              <a:t>، ومن ثم الى جميع البائعين ومقدمي الخدِمات والعملاء</a:t>
            </a:r>
          </a:p>
        </p:txBody>
      </p:sp>
    </p:spTree>
    <p:extLst>
      <p:ext uri="{BB962C8B-B14F-4D97-AF65-F5344CB8AC3E}">
        <p14:creationId xmlns:p14="http://schemas.microsoft.com/office/powerpoint/2010/main" val="2978994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amworkPresentation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70FFD5-B1B6-41A3-BD7B-00D5975DE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TeamworkPresentation2</Template>
  <TotalTime>1053</TotalTime>
  <Words>488</Words>
  <Application>Microsoft Office PowerPoint</Application>
  <PresentationFormat>Affichage à l'écran (4:3)</PresentationFormat>
  <Paragraphs>44</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TeamworkPresentation2</vt:lpstr>
      <vt:lpstr>مفاهيم أساسية حول الامداد وسلسة الامداد</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أساسية حول الامداد وسلسة الامداد</dc:title>
  <dc:creator>TAHRI</dc:creator>
  <cp:lastModifiedBy>TAHRI</cp:lastModifiedBy>
  <cp:revision>37</cp:revision>
  <dcterms:created xsi:type="dcterms:W3CDTF">2025-02-04T05:42:28Z</dcterms:created>
  <dcterms:modified xsi:type="dcterms:W3CDTF">2025-02-11T13:22:19Z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