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67" r:id="rId4"/>
    <p:sldId id="268" r:id="rId5"/>
    <p:sldId id="269" r:id="rId6"/>
    <p:sldId id="258" r:id="rId7"/>
    <p:sldId id="260" r:id="rId8"/>
    <p:sldId id="262" r:id="rId9"/>
    <p:sldId id="270" r:id="rId10"/>
    <p:sldId id="261" r:id="rId11"/>
    <p:sldId id="266" r:id="rId12"/>
    <p:sldId id="271" r:id="rId13"/>
    <p:sldId id="26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0" d="100"/>
          <a:sy n="60" d="100"/>
        </p:scale>
        <p:origin x="16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351ADC-7CAA-4099-A379-1AAD8DC77351}" type="datetimeFigureOut">
              <a:rPr lang="fr-FR" smtClean="0"/>
              <a:pPr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52D9-070A-4C80-9AF4-0A9397F773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714348" y="2387603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fr-FR" sz="6600" dirty="0">
                <a:solidFill>
                  <a:schemeClr val="accent3">
                    <a:lumMod val="75000"/>
                  </a:schemeClr>
                </a:solidFill>
              </a:rPr>
              <a:t>TP</a:t>
            </a:r>
            <a:r>
              <a:rPr lang="fr-FR" sz="66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6600" dirty="0">
                <a:solidFill>
                  <a:schemeClr val="accent3">
                    <a:lumMod val="75000"/>
                  </a:schemeClr>
                </a:solidFill>
              </a:rPr>
              <a:t>: Séparation des mélanges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292080" y="4365104"/>
            <a:ext cx="3671268" cy="584775"/>
          </a:xfrm>
          <a:prstGeom prst="rect">
            <a:avLst/>
          </a:prstGeom>
          <a:solidFill>
            <a:schemeClr val="accent2">
              <a:alpha val="33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b="1" dirty="0"/>
              <a:t>Par: GAOUAOUI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15374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filtration.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6968" y="2819420"/>
            <a:ext cx="5305428" cy="3771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100042" y="1500174"/>
            <a:ext cx="9043958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Séparation Solides </a:t>
            </a:r>
            <a:r>
              <a:rPr lang="fr-FR" sz="2800" dirty="0"/>
              <a:t>–liquides                    La  Filtration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lvl="0" indent="-320040">
              <a:buClr>
                <a:schemeClr val="accent1"/>
              </a:buClr>
              <a:buSzPct val="80000"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Vidéo</a:t>
            </a:r>
            <a:r>
              <a:rPr lang="fr-FR" sz="2800" dirty="0"/>
              <a:t>:</a:t>
            </a:r>
            <a:r>
              <a:rPr lang="fr-FR" sz="2800" dirty="0">
                <a:solidFill>
                  <a:srgbClr val="0070C0"/>
                </a:solidFill>
              </a:rPr>
              <a:t> https://youtu.be/13LPWvtCRSI</a:t>
            </a:r>
            <a:r>
              <a:rPr lang="fr-FR" sz="2800" dirty="0"/>
              <a:t>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EX: L’eau</a:t>
            </a:r>
            <a:r>
              <a:rPr kumimoji="0" lang="fr-FR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boueuse (eau + terre)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4929190" y="185577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Techniques de séparation des mélanges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14678" y="2428868"/>
            <a:ext cx="2545309" cy="7143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Séparation des Mélanges Homogènes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456288" y="3934430"/>
            <a:ext cx="2071702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Evaporation</a:t>
            </a:r>
          </a:p>
          <a:p>
            <a:r>
              <a:rPr lang="fr-FR" b="1" dirty="0">
                <a:solidFill>
                  <a:srgbClr val="FF0000"/>
                </a:solidFill>
              </a:rPr>
              <a:t>Distillation</a:t>
            </a:r>
          </a:p>
          <a:p>
            <a:r>
              <a:rPr lang="fr-FR" dirty="0"/>
              <a:t>Chromatographie</a:t>
            </a:r>
          </a:p>
        </p:txBody>
      </p:sp>
      <p:cxnSp>
        <p:nvCxnSpPr>
          <p:cNvPr id="26" name="Connecteur droit avec flèche 25"/>
          <p:cNvCxnSpPr>
            <a:stCxn id="7" idx="2"/>
            <a:endCxn id="12" idx="0"/>
          </p:cNvCxnSpPr>
          <p:nvPr/>
        </p:nvCxnSpPr>
        <p:spPr>
          <a:xfrm rot="16200000" flipH="1">
            <a:off x="4094145" y="3536436"/>
            <a:ext cx="791182" cy="48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 animBg="1"/>
      <p:bldP spid="1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distillation.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b="1" dirty="0"/>
              <a:t>Principe:</a:t>
            </a:r>
            <a:r>
              <a:rPr lang="fr-FR" dirty="0"/>
              <a:t> On fait chauffer un mélange jusqu’à ébullition afin de récupérer les gaz produits (évaporation du solvant). On refroidit ensuite ces gaz pour les liquéfie.</a:t>
            </a:r>
          </a:p>
          <a:p>
            <a:pPr algn="just">
              <a:buNone/>
            </a:pPr>
            <a:endParaRPr lang="fr-FR" dirty="0"/>
          </a:p>
          <a:p>
            <a:pPr algn="just">
              <a:buFont typeface="Wingdings" pitchFamily="2" charset="2"/>
              <a:buChar char="§"/>
            </a:pPr>
            <a:r>
              <a:rPr lang="fr-FR" b="1" dirty="0"/>
              <a:t>Utilité: </a:t>
            </a:r>
            <a:r>
              <a:rPr lang="fr-FR" dirty="0"/>
              <a:t>Pour séparer les solutés des solvants dans des solutions en phase liquide et pour récupérer les phases liquides des mélanges hétérogènes.</a:t>
            </a:r>
          </a:p>
          <a:p>
            <a:pPr>
              <a:buFont typeface="Wingdings" pitchFamily="2" charset="2"/>
              <a:buChar char="§"/>
            </a:pPr>
            <a:endParaRPr lang="fr-FR" dirty="0"/>
          </a:p>
          <a:p>
            <a:pPr>
              <a:buFont typeface="Wingdings" pitchFamily="2" charset="2"/>
              <a:buChar char="§"/>
            </a:pPr>
            <a:r>
              <a:rPr lang="fr-FR" b="1" dirty="0"/>
              <a:t>Matériel de base:</a:t>
            </a:r>
            <a:r>
              <a:rPr lang="fr-FR" dirty="0"/>
              <a:t> Distillateur.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distillation.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42844" y="1428736"/>
            <a:ext cx="8229600" cy="15109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/>
              <a:t>Séparation en solution  Liquides                  Distillation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err="1"/>
              <a:t>Video</a:t>
            </a:r>
            <a:r>
              <a:rPr lang="fr-FR" sz="2800" dirty="0"/>
              <a:t>:</a:t>
            </a:r>
            <a:r>
              <a:rPr lang="fr-FR" sz="2800" dirty="0">
                <a:solidFill>
                  <a:srgbClr val="0070C0"/>
                </a:solidFill>
              </a:rPr>
              <a:t> https://youtu.be/nRz5rdfn-vg</a:t>
            </a:r>
          </a:p>
          <a:p>
            <a:pPr>
              <a:buNone/>
            </a:pPr>
            <a:r>
              <a:rPr lang="fr-FR" dirty="0"/>
              <a:t> 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5143504" y="1758630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428868"/>
            <a:ext cx="8929717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C2600-624D-5EEF-8F3E-660F0B8EE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66AF6B-C378-D8CA-FDDF-6DED2C05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r-FR" b="1" dirty="0"/>
              <a:t>Définition:</a:t>
            </a:r>
          </a:p>
          <a:p>
            <a:pPr marL="118872" indent="0" algn="just" fontAlgn="base">
              <a:buNone/>
            </a:pPr>
            <a:r>
              <a:rPr lang="fr-FR" b="1" dirty="0">
                <a:solidFill>
                  <a:srgbClr val="FF0000"/>
                </a:solidFill>
              </a:rPr>
              <a:t>Un mélange </a:t>
            </a:r>
            <a:r>
              <a:rPr lang="fr-FR" dirty="0"/>
              <a:t>est la combinaison physique de deux substances ou plus, dans lequel les substances conservent leur identité distincte.</a:t>
            </a:r>
          </a:p>
          <a:p>
            <a:pPr algn="just">
              <a:buNone/>
            </a:pPr>
            <a:r>
              <a:rPr lang="fr-FR" dirty="0"/>
              <a:t> </a:t>
            </a:r>
          </a:p>
          <a:p>
            <a:pPr algn="just"/>
            <a:r>
              <a:rPr lang="fr-FR" b="1" dirty="0">
                <a:solidFill>
                  <a:srgbClr val="0070C0"/>
                </a:solidFill>
              </a:rPr>
              <a:t>Exemple: </a:t>
            </a:r>
          </a:p>
          <a:p>
            <a:pPr marL="176213" indent="0" algn="just">
              <a:buNone/>
            </a:pPr>
            <a:r>
              <a:rPr lang="fr-FR" b="1" dirty="0">
                <a:solidFill>
                  <a:srgbClr val="FF0000"/>
                </a:solidFill>
              </a:rPr>
              <a:t>L’eau salée</a:t>
            </a:r>
            <a:r>
              <a:rPr lang="fr-FR" dirty="0"/>
              <a:t> est un mélange constitué de chlorure de sodium (</a:t>
            </a:r>
            <a:r>
              <a:rPr lang="fr-FR" dirty="0" err="1"/>
              <a:t>NaCl</a:t>
            </a:r>
            <a:r>
              <a:rPr lang="fr-FR" dirty="0"/>
              <a:t>) et d’eau (H2O). 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9F2FE62A-15C7-38A5-2FA2-7EB6A4284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mélanges </a:t>
            </a:r>
          </a:p>
        </p:txBody>
      </p:sp>
    </p:spTree>
    <p:extLst>
      <p:ext uri="{BB962C8B-B14F-4D97-AF65-F5344CB8AC3E}">
        <p14:creationId xmlns:p14="http://schemas.microsoft.com/office/powerpoint/2010/main" val="290396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2749" y="1772816"/>
            <a:ext cx="8229601" cy="4625609"/>
          </a:xfrm>
        </p:spPr>
        <p:txBody>
          <a:bodyPr>
            <a:normAutofit fontScale="70000" lnSpcReduction="20000"/>
          </a:bodyPr>
          <a:lstStyle/>
          <a:p>
            <a:pPr marL="118872" indent="0" algn="just">
              <a:buNone/>
            </a:pPr>
            <a:r>
              <a:rPr lang="fr-FR" sz="4000" dirty="0"/>
              <a:t>Deux types de mélanges:</a:t>
            </a:r>
          </a:p>
          <a:p>
            <a:pPr algn="just"/>
            <a:endParaRPr lang="fr-FR" sz="4000" dirty="0"/>
          </a:p>
          <a:p>
            <a:pPr algn="just"/>
            <a:r>
              <a:rPr lang="fr-FR" sz="4000" dirty="0">
                <a:solidFill>
                  <a:srgbClr val="FF0000"/>
                </a:solidFill>
              </a:rPr>
              <a:t>Un </a:t>
            </a:r>
            <a:r>
              <a:rPr lang="fr-FR" sz="4000" b="1" dirty="0">
                <a:solidFill>
                  <a:srgbClr val="FF0000"/>
                </a:solidFill>
              </a:rPr>
              <a:t>mélange homogène</a:t>
            </a:r>
            <a:r>
              <a:rPr lang="fr-FR" sz="4000" b="1" dirty="0"/>
              <a:t> </a:t>
            </a:r>
            <a:r>
              <a:rPr lang="fr-FR" sz="4000" dirty="0"/>
              <a:t>est un mélange d'au moins deux substances dans lequel une seule phase est visible (une composition uniforme). </a:t>
            </a:r>
            <a:r>
              <a:rPr lang="fr-FR" sz="4000" b="1" dirty="0"/>
              <a:t>Les différents constituants sont impossibles à distinguer.</a:t>
            </a:r>
            <a:r>
              <a:rPr lang="fr-FR" sz="4000" dirty="0"/>
              <a:t> C’est ce qu’on appelle aussi une solution.</a:t>
            </a:r>
            <a:endParaRPr lang="fr-FR" sz="4000" b="1" dirty="0"/>
          </a:p>
          <a:p>
            <a:pPr algn="just"/>
            <a:endParaRPr lang="fr-FR" sz="4000" b="1" dirty="0"/>
          </a:p>
          <a:p>
            <a:pPr algn="just"/>
            <a:r>
              <a:rPr lang="fr-FR" sz="4000" dirty="0">
                <a:solidFill>
                  <a:srgbClr val="FF0000"/>
                </a:solidFill>
              </a:rPr>
              <a:t>Un</a:t>
            </a:r>
            <a:r>
              <a:rPr lang="fr-FR" sz="4000" b="1" dirty="0">
                <a:solidFill>
                  <a:srgbClr val="FF0000"/>
                </a:solidFill>
              </a:rPr>
              <a:t> mélange hétérogène</a:t>
            </a:r>
            <a:r>
              <a:rPr lang="fr-FR" sz="4000" dirty="0"/>
              <a:t> est un mélange dans lequel deux ou plusieurs phases sont visibles </a:t>
            </a:r>
          </a:p>
          <a:p>
            <a:pPr marL="118872" indent="0">
              <a:buNone/>
            </a:pPr>
            <a:r>
              <a:rPr lang="fr-FR" sz="4000" dirty="0"/>
              <a:t>(plusieurs constituants visibles).</a:t>
            </a:r>
            <a:br>
              <a:rPr lang="fr-FR" dirty="0"/>
            </a:br>
            <a:endParaRPr lang="fr-FR" dirty="0"/>
          </a:p>
          <a:p>
            <a:pPr>
              <a:buNone/>
            </a:pPr>
            <a:r>
              <a:rPr lang="fr-FR" dirty="0"/>
              <a:t>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mélanges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Techniques de séparation des mélanges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214678" y="2148480"/>
            <a:ext cx="264320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Séparation des Mélanges Hétérogènes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071670" y="3509000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Solide - Liquide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3505802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Liquide- Liquide</a:t>
            </a:r>
          </a:p>
        </p:txBody>
      </p:sp>
      <p:cxnSp>
        <p:nvCxnSpPr>
          <p:cNvPr id="12" name="Connecteur droit avec flèche 11"/>
          <p:cNvCxnSpPr>
            <a:stCxn id="5" idx="2"/>
            <a:endCxn id="7" idx="0"/>
          </p:cNvCxnSpPr>
          <p:nvPr/>
        </p:nvCxnSpPr>
        <p:spPr>
          <a:xfrm rot="5400000">
            <a:off x="3570269" y="2542988"/>
            <a:ext cx="646140" cy="128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" idx="2"/>
            <a:endCxn id="8" idx="0"/>
          </p:cNvCxnSpPr>
          <p:nvPr/>
        </p:nvCxnSpPr>
        <p:spPr>
          <a:xfrm rot="16200000" flipH="1">
            <a:off x="4822033" y="2577108"/>
            <a:ext cx="642942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071670" y="4363058"/>
            <a:ext cx="235745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Décantation </a:t>
            </a:r>
          </a:p>
          <a:p>
            <a:r>
              <a:rPr lang="fr-FR" b="1" dirty="0">
                <a:solidFill>
                  <a:srgbClr val="FF0000"/>
                </a:solidFill>
              </a:rPr>
              <a:t>Filtration</a:t>
            </a:r>
          </a:p>
          <a:p>
            <a:r>
              <a:rPr lang="fr-FR" dirty="0"/>
              <a:t>Centrifugation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572000" y="4363058"/>
            <a:ext cx="235745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Décantation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build="p" animBg="1"/>
      <p:bldP spid="18" grpId="0" build="p" animBg="1"/>
      <p:bldP spid="1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décantation.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043890" cy="4625609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b="1" dirty="0"/>
              <a:t>Principe:</a:t>
            </a:r>
            <a:r>
              <a:rPr lang="fr-FR" dirty="0"/>
              <a:t> Les constituants d’un mélange hétérogène se séparent sous l’action de la gravité.</a:t>
            </a:r>
          </a:p>
          <a:p>
            <a:pPr algn="just">
              <a:buFont typeface="Wingdings" pitchFamily="2" charset="2"/>
              <a:buChar char="§"/>
            </a:pPr>
            <a:endParaRPr lang="fr-FR" dirty="0"/>
          </a:p>
          <a:p>
            <a:pPr algn="just">
              <a:buFont typeface="Wingdings" pitchFamily="2" charset="2"/>
              <a:buChar char="§"/>
            </a:pPr>
            <a:r>
              <a:rPr lang="fr-FR" b="1" dirty="0"/>
              <a:t>Utilité:</a:t>
            </a:r>
            <a:r>
              <a:rPr lang="fr-FR" dirty="0"/>
              <a:t> Pour séparer les constituants </a:t>
            </a:r>
            <a:r>
              <a:rPr lang="fr-FR" b="1" dirty="0"/>
              <a:t>solides</a:t>
            </a:r>
            <a:r>
              <a:rPr lang="fr-FR" dirty="0"/>
              <a:t> des constituants </a:t>
            </a:r>
            <a:r>
              <a:rPr lang="fr-FR" b="1" dirty="0"/>
              <a:t>liquides</a:t>
            </a:r>
            <a:r>
              <a:rPr lang="fr-FR" dirty="0"/>
              <a:t> ou deux constituants </a:t>
            </a:r>
            <a:r>
              <a:rPr lang="fr-FR" b="1" dirty="0"/>
              <a:t>liquides</a:t>
            </a:r>
            <a:r>
              <a:rPr lang="fr-FR" dirty="0"/>
              <a:t> qui sont </a:t>
            </a:r>
            <a:r>
              <a:rPr lang="fr-FR" b="1" dirty="0"/>
              <a:t>non miscibles.</a:t>
            </a:r>
          </a:p>
          <a:p>
            <a:pPr algn="just">
              <a:buFont typeface="Wingdings" pitchFamily="2" charset="2"/>
              <a:buChar char="§"/>
            </a:pPr>
            <a:endParaRPr lang="fr-FR" dirty="0"/>
          </a:p>
          <a:p>
            <a:pPr>
              <a:buFont typeface="Wingdings" pitchFamily="2" charset="2"/>
              <a:buChar char="§"/>
            </a:pPr>
            <a:r>
              <a:rPr lang="fr-FR" b="1" dirty="0"/>
              <a:t>Matériel de base:</a:t>
            </a:r>
            <a:r>
              <a:rPr lang="fr-FR" dirty="0"/>
              <a:t> contenant en verre (bécher), tige de verre, ampoule à décantation.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42" y="1500174"/>
            <a:ext cx="9329742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/>
              <a:t> Séparation: Solides –liquides                   Décantation </a:t>
            </a:r>
          </a:p>
          <a:p>
            <a:pPr>
              <a:buNone/>
            </a:pPr>
            <a:r>
              <a:rPr lang="fr-FR" sz="2800" dirty="0"/>
              <a:t>    EX L’eau+ terre                                        (Sédimentation)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décantation.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H="1" flipV="1">
            <a:off x="148202" y="2571743"/>
            <a:ext cx="878151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Connecteur droit avec flèche 14"/>
          <p:cNvCxnSpPr/>
          <p:nvPr/>
        </p:nvCxnSpPr>
        <p:spPr>
          <a:xfrm>
            <a:off x="4643438" y="185736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1678"/>
            <a:ext cx="6786610" cy="432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8"/>
          <p:cNvSpPr txBox="1">
            <a:spLocks noGrp="1"/>
          </p:cNvSpPr>
          <p:nvPr>
            <p:ph type="title"/>
          </p:nvPr>
        </p:nvSpPr>
        <p:spPr>
          <a:xfrm>
            <a:off x="214282" y="30210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Décantation Solide – Liquide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8229600" cy="1428760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Séparation Liquides –liquides                 Décantation                </a:t>
            </a:r>
          </a:p>
          <a:p>
            <a:r>
              <a:rPr lang="fr-FR" sz="2800" dirty="0"/>
              <a:t>Vidéo : </a:t>
            </a:r>
            <a:r>
              <a:rPr lang="fr-FR" sz="2800" dirty="0">
                <a:solidFill>
                  <a:srgbClr val="0070C0"/>
                </a:solidFill>
              </a:rPr>
              <a:t>https://youtu.be/LNT4kpFWnIs</a:t>
            </a:r>
          </a:p>
          <a:p>
            <a:pPr>
              <a:buNone/>
            </a:pPr>
            <a:r>
              <a:rPr lang="fr-FR" dirty="0"/>
              <a:t> 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décantation.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643182"/>
            <a:ext cx="514353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Connecteur droit avec flèche 8"/>
          <p:cNvCxnSpPr/>
          <p:nvPr/>
        </p:nvCxnSpPr>
        <p:spPr>
          <a:xfrm>
            <a:off x="4854554" y="186942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Séparation par filtration.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800" b="1" dirty="0"/>
              <a:t>Principe:</a:t>
            </a:r>
            <a:r>
              <a:rPr lang="fr-FR" sz="2800" dirty="0"/>
              <a:t> Faire passer un mélange à travers un filtre, habituellement en papier. Le </a:t>
            </a:r>
            <a:r>
              <a:rPr lang="fr-FR" sz="2800" b="1" dirty="0"/>
              <a:t>filtre</a:t>
            </a:r>
            <a:r>
              <a:rPr lang="fr-FR" sz="2800" dirty="0"/>
              <a:t> retient les constituants </a:t>
            </a:r>
            <a:r>
              <a:rPr lang="fr-FR" sz="2800" b="1" dirty="0"/>
              <a:t>solides</a:t>
            </a:r>
            <a:r>
              <a:rPr lang="fr-FR" sz="2800" dirty="0"/>
              <a:t> et laisse passer les constituants </a:t>
            </a:r>
            <a:r>
              <a:rPr lang="fr-FR" sz="2800" b="1" dirty="0"/>
              <a:t>liquides</a:t>
            </a:r>
            <a:r>
              <a:rPr lang="fr-FR" sz="2800" dirty="0"/>
              <a:t>.</a:t>
            </a:r>
          </a:p>
          <a:p>
            <a:endParaRPr lang="fr-FR" sz="2800" dirty="0"/>
          </a:p>
          <a:p>
            <a:pPr algn="just"/>
            <a:r>
              <a:rPr lang="fr-FR" sz="2800" b="1" dirty="0"/>
              <a:t>Utilité:</a:t>
            </a:r>
            <a:r>
              <a:rPr lang="fr-FR" sz="2800" dirty="0"/>
              <a:t> Pour séparer les constituants solides des constituants liquides dans les mélanges hétérogènes.</a:t>
            </a:r>
          </a:p>
          <a:p>
            <a:endParaRPr lang="fr-FR" sz="2800" dirty="0"/>
          </a:p>
          <a:p>
            <a:pPr algn="just"/>
            <a:r>
              <a:rPr lang="fr-FR" sz="2800" b="1" dirty="0"/>
              <a:t>Matériel de base:</a:t>
            </a:r>
            <a:r>
              <a:rPr lang="fr-FR" sz="2800" dirty="0"/>
              <a:t> Entonnoir avec papier filtre, Becher.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1200</TotalTime>
  <Words>423</Words>
  <Application>Microsoft Office PowerPoint</Application>
  <PresentationFormat>Affichage à l'écran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Corbel</vt:lpstr>
      <vt:lpstr>Wingdings</vt:lpstr>
      <vt:lpstr>Wingdings 2</vt:lpstr>
      <vt:lpstr>Wingdings 3</vt:lpstr>
      <vt:lpstr>Module</vt:lpstr>
      <vt:lpstr>TP1: Séparation des mélanges</vt:lpstr>
      <vt:lpstr>Les mélanges </vt:lpstr>
      <vt:lpstr>Les mélanges </vt:lpstr>
      <vt:lpstr>Techniques de séparation des mélanges</vt:lpstr>
      <vt:lpstr>Séparation par décantation.</vt:lpstr>
      <vt:lpstr>Séparation par décantation.</vt:lpstr>
      <vt:lpstr>Décantation Solide – Liquide    </vt:lpstr>
      <vt:lpstr>Séparation par décantation.</vt:lpstr>
      <vt:lpstr>Séparation par filtration.</vt:lpstr>
      <vt:lpstr>Séparation par filtration.</vt:lpstr>
      <vt:lpstr>Techniques de séparation des mélanges</vt:lpstr>
      <vt:lpstr>Séparation par distillation.</vt:lpstr>
      <vt:lpstr>Séparation par distillation.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mélanges</dc:title>
  <dc:creator>MICRO</dc:creator>
  <cp:lastModifiedBy>Amir Zeroual</cp:lastModifiedBy>
  <cp:revision>24</cp:revision>
  <dcterms:created xsi:type="dcterms:W3CDTF">2021-01-14T14:40:18Z</dcterms:created>
  <dcterms:modified xsi:type="dcterms:W3CDTF">2024-11-08T01:40:26Z</dcterms:modified>
</cp:coreProperties>
</file>