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317" r:id="rId3"/>
    <p:sldId id="282" r:id="rId4"/>
    <p:sldId id="301" r:id="rId5"/>
    <p:sldId id="302" r:id="rId6"/>
    <p:sldId id="318" r:id="rId7"/>
    <p:sldId id="319" r:id="rId8"/>
    <p:sldId id="321" r:id="rId9"/>
    <p:sldId id="320" r:id="rId10"/>
    <p:sldId id="322" r:id="rId11"/>
    <p:sldId id="323" r:id="rId12"/>
    <p:sldId id="324" r:id="rId13"/>
    <p:sldId id="325" r:id="rId14"/>
    <p:sldId id="326" r:id="rId15"/>
    <p:sldId id="327" r:id="rId16"/>
    <p:sldId id="328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9T18:25:43.2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9T18:25:44.4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13/12/2025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032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13/12/2025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629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13/12/2025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571399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13/12/2025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9013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13/12/2025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49532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13/12/2025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93668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13/12/2025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014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13/12/2025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363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13/12/2025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425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13/12/2025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7506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13/12/2025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588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13/12/2025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6217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13/12/2025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7176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13/12/2025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164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13/12/2025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038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13/12/2025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830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361A7-2707-4FA5-B93B-B0E719ED0509}" type="datetimeFigureOut">
              <a:rPr lang="en-GB" smtClean="0"/>
              <a:t>13/12/2025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634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4" Type="http://schemas.openxmlformats.org/officeDocument/2006/relationships/customXml" Target="../ink/ink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707FE0E-BD29-7324-593D-0F2EB1A987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5035" y="238539"/>
            <a:ext cx="9144000" cy="3758441"/>
          </a:xfrm>
        </p:spPr>
        <p:txBody>
          <a:bodyPr>
            <a:normAutofit fontScale="90000"/>
          </a:bodyPr>
          <a:lstStyle/>
          <a:p>
            <a:pPr algn="ctr"/>
            <a: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جامعة بسكرة </a:t>
            </a:r>
            <a:b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كلية الحقوق و العلوم السياسية  </a:t>
            </a:r>
            <a:b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قسم القانون الخاص </a:t>
            </a:r>
            <a:b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sz="49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السنة الأولى ليسانس جذع مشترك حقوق </a:t>
            </a:r>
            <a:br>
              <a:rPr lang="ar-DZ" dirty="0"/>
            </a:br>
            <a:endParaRPr lang="en-GB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14FFC7A-7E46-4251-E581-DAF986E005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76261"/>
            <a:ext cx="9144000" cy="2743200"/>
          </a:xfrm>
        </p:spPr>
        <p:txBody>
          <a:bodyPr>
            <a:normAutofit fontScale="77500" lnSpcReduction="20000"/>
          </a:bodyPr>
          <a:lstStyle/>
          <a:p>
            <a:endParaRPr lang="ar-DZ" dirty="0"/>
          </a:p>
          <a:p>
            <a:pPr algn="ctr"/>
            <a:r>
              <a:rPr lang="ar-DZ" sz="7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محاضرات في مقياس مدخل للعلوم القانونية </a:t>
            </a:r>
          </a:p>
          <a:p>
            <a:pPr algn="ctr"/>
            <a:endParaRPr lang="ar-DZ" sz="70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/>
            <a:r>
              <a:rPr lang="ar-DZ" sz="70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من إعداد : أد / عبد الغني حسونة </a:t>
            </a:r>
            <a:endParaRPr lang="en-GB" sz="7000" b="1" dirty="0">
              <a:solidFill>
                <a:srgbClr val="7030A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حبر 4">
                <a:extLst>
                  <a:ext uri="{FF2B5EF4-FFF2-40B4-BE49-F238E27FC236}">
                    <a16:creationId xmlns:a16="http://schemas.microsoft.com/office/drawing/2014/main" id="{FE81659D-FA33-3D8F-933A-C5A29514582F}"/>
                  </a:ext>
                </a:extLst>
              </p14:cNvPr>
              <p14:cNvContentPartPr/>
              <p14:nvPr/>
            </p14:nvContentPartPr>
            <p14:xfrm>
              <a:off x="8120223" y="2523991"/>
              <a:ext cx="360" cy="360"/>
            </p14:xfrm>
          </p:contentPart>
        </mc:Choice>
        <mc:Fallback xmlns="">
          <p:pic>
            <p:nvPicPr>
              <p:cNvPr id="5" name="حبر 4">
                <a:extLst>
                  <a:ext uri="{FF2B5EF4-FFF2-40B4-BE49-F238E27FC236}">
                    <a16:creationId xmlns:a16="http://schemas.microsoft.com/office/drawing/2014/main" id="{FE81659D-FA33-3D8F-933A-C5A29514582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111583" y="251535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حبر 5">
                <a:extLst>
                  <a:ext uri="{FF2B5EF4-FFF2-40B4-BE49-F238E27FC236}">
                    <a16:creationId xmlns:a16="http://schemas.microsoft.com/office/drawing/2014/main" id="{98936734-98D5-AE93-CB9C-C7ACDB4C370A}"/>
                  </a:ext>
                </a:extLst>
              </p14:cNvPr>
              <p14:cNvContentPartPr/>
              <p14:nvPr/>
            </p14:nvContentPartPr>
            <p14:xfrm>
              <a:off x="7086303" y="3160111"/>
              <a:ext cx="360" cy="360"/>
            </p14:xfrm>
          </p:contentPart>
        </mc:Choice>
        <mc:Fallback xmlns="">
          <p:pic>
            <p:nvPicPr>
              <p:cNvPr id="6" name="حبر 5">
                <a:extLst>
                  <a:ext uri="{FF2B5EF4-FFF2-40B4-BE49-F238E27FC236}">
                    <a16:creationId xmlns:a16="http://schemas.microsoft.com/office/drawing/2014/main" id="{98936734-98D5-AE93-CB9C-C7ACDB4C370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077303" y="3151471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22559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3149" y="675861"/>
            <a:ext cx="2763076" cy="4422914"/>
          </a:xfrm>
        </p:spPr>
        <p:txBody>
          <a:bodyPr>
            <a:normAutofit fontScale="92500" lnSpcReduction="20000"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kumimoji="0" lang="ar-DZ" sz="6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: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lang="ar-DZ" sz="60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قيود ترد على استعمال الحق العيني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kumimoji="0" lang="ar-DZ" sz="4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8845826" cy="6609522"/>
          </a:xfrm>
        </p:spPr>
        <p:txBody>
          <a:bodyPr>
            <a:normAutofit/>
          </a:bodyPr>
          <a:lstStyle/>
          <a:p>
            <a:pPr algn="just" rtl="1"/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أولا: نزع الملكية العقارية الخاصة للمنفعة العامة :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يعرف نظام نزع الملكية العقارية الخاصة للمنفعة العامة بأنه إجراء من شأنه حرمان شخص ما من ملكيته العقارية بشكل جبري و ذلك لتخصيصها للمنفعة العامة مقابل تعويض عادل يدفع لهذا الأخير  ،       و لأن هذا الإجراء يعد خطيرا على الملكية الفردية فإنه لا يجوز اللجوء إليه إلا وفق نصوص قانونية تجيزه صراحة و في الحدود التي ترسمها هذه النصوص و التي منها المادة 677 من القانون المدني و كذا القانون 91- 11 المتعلق بنزع الملكية الخاصة للمنفعة العمومية . </a:t>
            </a:r>
          </a:p>
        </p:txBody>
      </p:sp>
    </p:spTree>
    <p:extLst>
      <p:ext uri="{BB962C8B-B14F-4D97-AF65-F5344CB8AC3E}">
        <p14:creationId xmlns:p14="http://schemas.microsoft.com/office/powerpoint/2010/main" val="795465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3149" y="675861"/>
            <a:ext cx="2763076" cy="4422914"/>
          </a:xfrm>
        </p:spPr>
        <p:txBody>
          <a:bodyPr>
            <a:normAutofit fontScale="62500" lnSpcReduction="20000"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kumimoji="0" lang="ar-DZ" sz="6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: </a:t>
            </a:r>
            <a:r>
              <a:rPr kumimoji="0" lang="ar-DZ" sz="8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lang="ar-DZ" sz="80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قيود ترد على استعمال الحق العيني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lang="ar-DZ" sz="6000" b="1" dirty="0">
              <a:solidFill>
                <a:srgbClr val="00B05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kumimoji="0" lang="ar-DZ" sz="4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8845826" cy="6609522"/>
          </a:xfrm>
        </p:spPr>
        <p:txBody>
          <a:bodyPr>
            <a:normAutofit fontScale="92500"/>
          </a:bodyPr>
          <a:lstStyle/>
          <a:p>
            <a:pPr algn="just" rtl="1"/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ثانيا: الاستيلاء المؤقت :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الأصل أن الإدارة تحصل على الأموال و الخدمات لضمان سير المرافق العمومية عن طريق الاتفاق الرضائي مع أشخاص القانون الخاص ، غير أنه في حالات استثنائية و استعجالية و ضمانا لسير المرفق العمومي يجوز للإدارة الحصول على الأموال و الخدمات عن طريق ما يسمى بالاستيلاء . 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فالاستيلاء إذن هو إجراء مشروع تمارسه السلطة العامة المختصة في الحالات الاستعجالية و الاستثنائية بصفة جبرية لضمان حاجات سير المرافق العمومية ، على أن هذا الاستيلاء يصبح غير مشروع في الحالات المخالفة التي لا تكون فيها الظروف الاستثنائية و الاستعجالية قائمة  </a:t>
            </a:r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685604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3149" y="675861"/>
            <a:ext cx="2763076" cy="4422914"/>
          </a:xfrm>
        </p:spPr>
        <p:txBody>
          <a:bodyPr>
            <a:normAutofit fontScale="92500" lnSpcReduction="20000"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kumimoji="0" lang="ar-DZ" sz="6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: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lang="ar-DZ" sz="60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قيود ترد على استعمال الحق العيني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kumimoji="0" lang="ar-DZ" sz="4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8845826" cy="6609522"/>
          </a:xfrm>
        </p:spPr>
        <p:txBody>
          <a:bodyPr>
            <a:normAutofit fontScale="25000" lnSpcReduction="20000"/>
          </a:bodyPr>
          <a:lstStyle/>
          <a:p>
            <a:pPr algn="just" rtl="1"/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</a:t>
            </a:r>
            <a:r>
              <a:rPr lang="ar-DZ" sz="16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الثا: تقيد حق الملكية العقارية بفرض اللوائح الخاصة بتنظيم العمران : </a:t>
            </a:r>
          </a:p>
          <a:p>
            <a:pPr algn="just" rtl="1"/>
            <a:r>
              <a:rPr lang="ar-DZ" sz="16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16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يترتب على حق الملكية كأصل عام حق و حرية الأشخاص الكاملة في التمتع بهذا الحق بالشكل و الطريقة التي يرونها مناسبة و التي تلبي مختلف احتياجاتهم ، فلهم أن ينتفعوا بها كما هي ، أو أن يدخلوا عليها التعديلات الضرورية للانتفاع بها بشكل أكبر ، و  من بين هذه التعديلات التي يمكن أن ترد  على حق الملكية العقارية لا سيما الأراضي القابلة للعمران منها هو  إقامة  و تشيد منشآت على هذه الأراضي من قبل أصحابها . </a:t>
            </a:r>
          </a:p>
          <a:p>
            <a:pPr algn="just" rtl="1"/>
            <a:r>
              <a:rPr lang="ar-DZ" sz="16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غير أن هذا الحق المرتبط بحق الملكية و المتمثل في تشيد بنايات على حدود هذه الملكية ، قيده المشرع بضرورة مراعاة الشخص صاحب الملكية للنظام العام  العمراني ، بما يشتمل عليه من قواعد  و أدوات تحكم عمليات تنظيم البناء و العمران ، حيث يأتي على رأس هذه الأدوات العمرانية  التراخيص الخاصة بالبناء ، و التي يتعين الحصول عليها قبل بداية مباشرة أعمال البناء من طرف صاحب الملكية ، و إلا اعتبر بناؤه غير مشروع و يمكن أن يتعرض للإزالة و الهدم </a:t>
            </a:r>
          </a:p>
        </p:txBody>
      </p:sp>
    </p:spTree>
    <p:extLst>
      <p:ext uri="{BB962C8B-B14F-4D97-AF65-F5344CB8AC3E}">
        <p14:creationId xmlns:p14="http://schemas.microsoft.com/office/powerpoint/2010/main" val="2324353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22295" y="675861"/>
            <a:ext cx="2623929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قيود ترد على استعمال الحق العيني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8845826" cy="6609522"/>
          </a:xfrm>
        </p:spPr>
        <p:txBody>
          <a:bodyPr>
            <a:normAutofit fontScale="92500" lnSpcReduction="20000"/>
          </a:bodyPr>
          <a:lstStyle/>
          <a:p>
            <a:pPr algn="just" rtl="1"/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رابعا : تقيد حق الملكية العقارية  بتقرير حق الارتفاق :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سبق و أن أشرنا في المبحث الخاص بتقسيمات الحقوق إلى حق الارتفاق باعتباره من الحقوق العينية الاصلية المتفرعة عن حق الملكية ، حيث يعتبر  تكليف يتقرر على عقار  يسمى العقار الخادم أو المرتفق به لصالح عقار آخر  مملوك للغير يسمى العقار المخدوم أو  المرتفق ، و مثاله حق المرور ، و هو حق صاحب العقار المخدوم غير المتصل بالطريق العام أن يمر في عقار الجار الذي يوصله إلى هذا الطريق ، و كذا حق المطل الذي يسمح فتح المطلات على ملك الجار بالمسافة  القانونية ، و أيضا حق السقي . 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بهذه الصورة يشكل حق الارتفاق قيد قانوني على استعمال الشخص لملكيته العقارية  المثقلة بهذا الحق ، حيث يقلص هذا القيد من انتفاع المالك من كامل عقاره . </a:t>
            </a:r>
          </a:p>
        </p:txBody>
      </p:sp>
    </p:spTree>
    <p:extLst>
      <p:ext uri="{BB962C8B-B14F-4D97-AF65-F5344CB8AC3E}">
        <p14:creationId xmlns:p14="http://schemas.microsoft.com/office/powerpoint/2010/main" val="39276803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3149" y="675861"/>
            <a:ext cx="2763076" cy="4422914"/>
          </a:xfrm>
        </p:spPr>
        <p:txBody>
          <a:bodyPr>
            <a:normAutofit fontScale="92500" lnSpcReduction="20000"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kumimoji="0" lang="ar-DZ" sz="6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: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lang="ar-DZ" sz="60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القيود القانونية على استعمال الحق الشخصي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kumimoji="0" lang="ar-DZ" sz="4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8845826" cy="6609522"/>
          </a:xfrm>
        </p:spPr>
        <p:txBody>
          <a:bodyPr>
            <a:normAutofit/>
          </a:bodyPr>
          <a:lstStyle/>
          <a:p>
            <a:pPr algn="just" rtl="1"/>
            <a:endParaRPr lang="ar-DZ" sz="40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حتى تنشأ التصرفات القانونية و التي تعد مصدرا للحقوق الشخصية أثارها القانونية  يتعين أن تكون هلك التصرفات  مكتملة الأركان ، و بالتالي فإن أي خلل يصيب أحد أركان هذه التصرفات يترتب عليه انهيار هذه الأخيرة و يقضى ببطلانها ،كما تعود أسباب بطلان التصرفات القانونية أيضا إلى كون أحد أشخاص التصرف القانوني لا يجيز له القانون القيام بذلك التصرف ، بالنظر إلى توفره على صفة تمنعه قانونا من ابرام تصرفات معينة . </a:t>
            </a:r>
          </a:p>
          <a:p>
            <a:pPr algn="just" rtl="1"/>
            <a:r>
              <a:rPr lang="ar-DZ" sz="4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بالتالي فإن هذا البطلان يشكل في حد ذاته قيدا على أطراف التصرف القانوني في استعمال حقوقهم الشخصية من خلال منعهم من إعمال إرادتهم لترتيب حقوق شخصية رغبوا في إنشائها  و اكتسابها   .</a:t>
            </a:r>
          </a:p>
        </p:txBody>
      </p:sp>
    </p:spTree>
    <p:extLst>
      <p:ext uri="{BB962C8B-B14F-4D97-AF65-F5344CB8AC3E}">
        <p14:creationId xmlns:p14="http://schemas.microsoft.com/office/powerpoint/2010/main" val="18042442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3149" y="675861"/>
            <a:ext cx="2763076" cy="4422914"/>
          </a:xfrm>
        </p:spPr>
        <p:txBody>
          <a:bodyPr>
            <a:normAutofit fontScale="92500" lnSpcReduction="20000"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kumimoji="0" lang="ar-DZ" sz="6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: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lang="ar-DZ" sz="60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القيود القانونية على استعمال الحق الشخصي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kumimoji="0" lang="ar-DZ" sz="4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8845826" cy="6609522"/>
          </a:xfrm>
        </p:spPr>
        <p:txBody>
          <a:bodyPr>
            <a:normAutofit/>
          </a:bodyPr>
          <a:lstStyle/>
          <a:p>
            <a:pPr algn="just" rtl="1"/>
            <a:endParaRPr lang="ar-DZ" sz="4000" b="1" dirty="0"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أولا: تقيد الحقوق الشخصية بسبب خلل في أركان التصرف القانوني </a:t>
            </a:r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</a:t>
            </a:r>
          </a:p>
          <a:p>
            <a:pPr algn="just" rtl="1"/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تتمثل أركان التصرف القانوني  في كل من ركن رضا أطراف التصرف ،  و كذا ركن المحل الخاص بهذا التصرف بالإضافة إلى ركن السبب ، و هذا فضلا عن ركن الشكلية التي يتطلبها القانون في بعض التصرفات . </a:t>
            </a:r>
          </a:p>
          <a:p>
            <a:pPr algn="just" rtl="1"/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بالتالي فتخلف أحد أركان التصرف القانوني المذكورة أعلاه ، يترتب عليها بطلان هذا الأخير ، و بالتالي بطلان كل الحقوق الشخصية المنبثقة عن هذا التصرف ، و هو ما يشكل تقيدا في استعمال تلك الحقوق . </a:t>
            </a:r>
          </a:p>
        </p:txBody>
      </p:sp>
    </p:spTree>
    <p:extLst>
      <p:ext uri="{BB962C8B-B14F-4D97-AF65-F5344CB8AC3E}">
        <p14:creationId xmlns:p14="http://schemas.microsoft.com/office/powerpoint/2010/main" val="1990396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3149" y="675861"/>
            <a:ext cx="2763076" cy="4422914"/>
          </a:xfrm>
        </p:spPr>
        <p:txBody>
          <a:bodyPr>
            <a:normAutofit fontScale="92500" lnSpcReduction="20000"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kumimoji="0" lang="ar-DZ" sz="6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: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lang="ar-DZ" sz="60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القيود القانونية على استعمال الحق الشخصي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kumimoji="0" lang="ar-DZ" sz="4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8845826" cy="6609522"/>
          </a:xfrm>
        </p:spPr>
        <p:txBody>
          <a:bodyPr>
            <a:normAutofit/>
          </a:bodyPr>
          <a:lstStyle/>
          <a:p>
            <a:pPr algn="just" rtl="1"/>
            <a:r>
              <a:rPr lang="ar-DZ" sz="42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ثانيا: تقيد الحقوق الشخصية بسبب أشخاص ممنوعون من إجراء التصرف </a:t>
            </a:r>
            <a:r>
              <a:rPr lang="ar-DZ" sz="4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</a:t>
            </a:r>
          </a:p>
          <a:p>
            <a:pPr algn="just" rtl="1"/>
            <a:r>
              <a:rPr lang="ar-DZ" sz="4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تناول المشرع الجزائري في إطار القانون المدني حالات خاصة لبطلان بعض التصرفات القانونية ، حيث يتصل سبب هذا البطلان بكون أحد أشخاص التصرف القانوني يدخل في دائرة الأشخاص الممنوعون من مباشرة بعض التصرفات القانونية بالنظر إلى توفرهم على صفة مانعة . </a:t>
            </a:r>
          </a:p>
          <a:p>
            <a:pPr algn="just" rtl="1"/>
            <a:r>
              <a:rPr lang="ar-DZ" sz="4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حيث أكد هذا المعنى من خلال ما جاء في المادة 402 و  كذا في  المادة 403 من القانون المدني ، و التي منعت رجال القضاء و مساعدوهم من شراء الحقوق المتنازع عليها و التي يدخل النظر فيها في اختصاص الجهة القضائية التي يباشرون وظيفتهم أمامها ، سواء كان ذلك بأنفسهم و لا بأسماء مستعارة  . </a:t>
            </a:r>
            <a:endParaRPr lang="ar-DZ" sz="44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4490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C2C421F-B045-4387-701C-75430CF69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226" y="624109"/>
            <a:ext cx="10888385" cy="5925778"/>
          </a:xfrm>
        </p:spPr>
        <p:txBody>
          <a:bodyPr>
            <a:normAutofit fontScale="90000"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             المبحث </a:t>
            </a:r>
            <a:r>
              <a:rPr lang="ar-DZ" sz="6000" b="1" dirty="0">
                <a:solidFill>
                  <a:srgbClr val="0070C0"/>
                </a:solidFill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السادس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: استعمال الحق                     . </a:t>
            </a:r>
            <a:b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r>
              <a:rPr lang="ar-DZ" sz="4900" b="1" dirty="0">
                <a:solidFill>
                  <a:schemeClr val="tx1"/>
                </a:solidFill>
                <a:effectLst/>
                <a:latin typeface="Arabic Typesetting" panose="03020402040406030203" pitchFamily="66" charset="-78"/>
                <a:ea typeface="SimSun" panose="02010600030101010101" pitchFamily="2" charset="-122"/>
                <a:cs typeface="Arabic Typesetting" panose="03020402040406030203" pitchFamily="66" charset="-78"/>
              </a:rPr>
              <a:t>من بين الأهداف الأساسية و الغايات المرجوة من وجود الحق   و تقريره و حمايته هو تمكين صاحبه من استعماله بالطريقة التي يشاء و  في الوقت الذي يريد ، و بالشكل الذي يحقق رغباته المشروعة  ، غير أن هذا الأصل يصطدم أحيانا ببعض الضوابط القانونية التي تحد من هذا الاستعمال للحق و  تضيق من نطاق التمتع به  :              </a:t>
            </a:r>
            <a:br>
              <a:rPr lang="ar-DZ" sz="4900" b="1" dirty="0">
                <a:solidFill>
                  <a:schemeClr val="tx1"/>
                </a:solidFill>
                <a:effectLst/>
                <a:latin typeface="Arabic Typesetting" panose="03020402040406030203" pitchFamily="66" charset="-78"/>
                <a:ea typeface="SimSun" panose="02010600030101010101" pitchFamily="2" charset="-122"/>
                <a:cs typeface="Arabic Typesetting" panose="03020402040406030203" pitchFamily="66" charset="-78"/>
              </a:rPr>
            </a:br>
            <a:r>
              <a:rPr lang="ar-DZ" sz="4900" b="1" dirty="0">
                <a:solidFill>
                  <a:srgbClr val="C00000"/>
                </a:solidFill>
                <a:effectLst/>
                <a:latin typeface="Arabic Typesetting" panose="03020402040406030203" pitchFamily="66" charset="-78"/>
                <a:ea typeface="SimSun" panose="02010600030101010101" pitchFamily="2" charset="-122"/>
                <a:cs typeface="Arabic Typesetting" panose="03020402040406030203" pitchFamily="66" charset="-78"/>
              </a:rPr>
              <a:t>حيث ترجع أسباب ذلك إما لخروج صاحب الحق عن نطاق المشروعية و دخوله في مجال التعسف في استعمال حقه ،</a:t>
            </a:r>
            <a:br>
              <a:rPr lang="ar-DZ" sz="4900" b="1" dirty="0">
                <a:solidFill>
                  <a:srgbClr val="C00000"/>
                </a:solidFill>
                <a:effectLst/>
                <a:latin typeface="Arabic Typesetting" panose="03020402040406030203" pitchFamily="66" charset="-78"/>
                <a:ea typeface="SimSun" panose="02010600030101010101" pitchFamily="2" charset="-122"/>
                <a:cs typeface="Arabic Typesetting" panose="03020402040406030203" pitchFamily="66" charset="-78"/>
              </a:rPr>
            </a:br>
            <a:r>
              <a:rPr lang="ar-DZ" sz="4900" b="1" dirty="0">
                <a:solidFill>
                  <a:srgbClr val="C00000"/>
                </a:solidFill>
                <a:effectLst/>
                <a:latin typeface="Arabic Typesetting" panose="03020402040406030203" pitchFamily="66" charset="-78"/>
                <a:ea typeface="SimSun" panose="02010600030101010101" pitchFamily="2" charset="-122"/>
                <a:cs typeface="Arabic Typesetting" panose="03020402040406030203" pitchFamily="66" charset="-78"/>
              </a:rPr>
              <a:t> أو قد يعود ذلك لأسباب أخرى يقررها القانون  و لا تكون لها علاقة لها بفكرة التعسف                 </a:t>
            </a:r>
            <a:r>
              <a:rPr lang="ar-DZ" sz="5300" b="1" dirty="0">
                <a:solidFill>
                  <a:srgbClr val="C00000"/>
                </a:solidFill>
                <a:effectLst/>
                <a:latin typeface="Arabic Typesetting" panose="03020402040406030203" pitchFamily="66" charset="-78"/>
                <a:ea typeface="SimSun" panose="02010600030101010101" pitchFamily="2" charset="-122"/>
                <a:cs typeface="Arabic Typesetting" panose="03020402040406030203" pitchFamily="66" charset="-78"/>
              </a:rPr>
              <a:t>  </a:t>
            </a:r>
            <a:r>
              <a:rPr lang="ar-DZ" sz="5300" b="1" dirty="0">
                <a:solidFill>
                  <a:srgbClr val="FF0000"/>
                </a:solidFill>
                <a:effectLst/>
                <a:latin typeface="Arabic Typesetting" panose="03020402040406030203" pitchFamily="66" charset="-78"/>
                <a:ea typeface="SimSun" panose="02010600030101010101" pitchFamily="2" charset="-122"/>
                <a:cs typeface="Arabic Typesetting" panose="03020402040406030203" pitchFamily="66" charset="-78"/>
              </a:rPr>
              <a:t>. </a:t>
            </a:r>
            <a:br>
              <a:rPr lang="ar-DZ" sz="5400" b="1" dirty="0">
                <a:solidFill>
                  <a:srgbClr val="FF0000"/>
                </a:solidFill>
                <a:effectLst/>
                <a:ea typeface="SimSun" panose="02010600030101010101" pitchFamily="2" charset="-122"/>
                <a:cs typeface="Sakkal Majalla" panose="02000000000000000000" pitchFamily="2" charset="-78"/>
              </a:rPr>
            </a:br>
            <a:b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b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8516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C2C421F-B045-4387-701C-75430CF69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226" y="624109"/>
            <a:ext cx="10888385" cy="5925778"/>
          </a:xfrm>
        </p:spPr>
        <p:txBody>
          <a:bodyPr>
            <a:normAutofit fontScale="90000"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           </a:t>
            </a:r>
            <a:b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                    </a:t>
            </a:r>
            <a:r>
              <a:rPr kumimoji="0" lang="ar-DZ" sz="73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المبحث </a:t>
            </a:r>
            <a:r>
              <a:rPr lang="ar-DZ" sz="7300" b="1" dirty="0">
                <a:solidFill>
                  <a:srgbClr val="0070C0"/>
                </a:solidFill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السادس</a:t>
            </a:r>
            <a:r>
              <a:rPr kumimoji="0" lang="ar-DZ" sz="73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: استعمال الحق </a:t>
            </a:r>
            <a:b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r>
              <a:rPr lang="ar-DZ" sz="5300" b="1" dirty="0">
                <a:solidFill>
                  <a:srgbClr val="FF0000"/>
                </a:solidFill>
                <a:effectLst/>
                <a:latin typeface="Arabic Typesetting" panose="03020402040406030203" pitchFamily="66" charset="-78"/>
                <a:ea typeface="SimSun" panose="02010600030101010101" pitchFamily="2" charset="-122"/>
                <a:cs typeface="Arabic Typesetting" panose="03020402040406030203" pitchFamily="66" charset="-78"/>
              </a:rPr>
              <a:t>المطلب الأول : ضوابط استعمال الحق المستمدة من نظرية التعسف في استعمال الحق :</a:t>
            </a:r>
            <a:br>
              <a:rPr kumimoji="0" lang="en-GB" sz="53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r>
              <a:rPr lang="ar-DZ" sz="5300" b="1" dirty="0">
                <a:solidFill>
                  <a:srgbClr val="FF0000"/>
                </a:solidFill>
                <a:effectLst/>
                <a:latin typeface="Arabic Typesetting" panose="03020402040406030203" pitchFamily="66" charset="-78"/>
                <a:ea typeface="SimSun" panose="02010600030101010101" pitchFamily="2" charset="-122"/>
                <a:cs typeface="Arabic Typesetting" panose="03020402040406030203" pitchFamily="66" charset="-78"/>
              </a:rPr>
              <a:t>المطلب الثاني: الضوابط الواردة على استعمال الحق في الإطار غير التعسفي : </a:t>
            </a:r>
            <a:br>
              <a:rPr lang="ar-DZ" sz="5400" b="1" dirty="0">
                <a:solidFill>
                  <a:srgbClr val="FF0000"/>
                </a:solidFill>
                <a:effectLst/>
                <a:ea typeface="SimSun" panose="02010600030101010101" pitchFamily="2" charset="-122"/>
                <a:cs typeface="Sakkal Majalla" panose="02000000000000000000" pitchFamily="2" charset="-78"/>
              </a:rPr>
            </a:br>
            <a:b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b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3021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6" y="99391"/>
            <a:ext cx="11509513" cy="6609522"/>
          </a:xfrm>
        </p:spPr>
        <p:txBody>
          <a:bodyPr>
            <a:normAutofit/>
          </a:bodyPr>
          <a:lstStyle/>
          <a:p>
            <a:pPr algn="just" rtl="1"/>
            <a:r>
              <a:rPr lang="ar-DZ" sz="4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المطلب الأول : ضوابط استعمال الحق المستمدة من نظرية التعسف في استعمال الحق : </a:t>
            </a:r>
          </a:p>
          <a:p>
            <a:pPr algn="just" rtl="1"/>
            <a:r>
              <a:rPr lang="ar-DZ" sz="4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تستمد نظرية التعسف في استعمال الحق أساسها القانوني من مضمون أحكام المادة 124 مكرر من القانون المدني الجزائري ، و التي نصت على أنه " يشكل الاستعمال التعسفي للحق خطأ لاسيما في الحالات التالية : </a:t>
            </a:r>
          </a:p>
          <a:p>
            <a:pPr marL="342900" lvl="0" indent="-342900" algn="just" rtl="1">
              <a:lnSpc>
                <a:spcPct val="115000"/>
              </a:lnSpc>
              <a:buFont typeface="Wingdings" panose="05000000000000000000" pitchFamily="2" charset="2"/>
              <a:buChar char=""/>
              <a:tabLst>
                <a:tab pos="179070" algn="r"/>
              </a:tabLst>
            </a:pPr>
            <a:r>
              <a:rPr lang="ar-DZ" sz="40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Sakkal Majalla" panose="02000000000000000000" pitchFamily="2" charset="-78"/>
              </a:rPr>
              <a:t>إذا وقع بقصد الإضرار بالغير . </a:t>
            </a:r>
            <a:endParaRPr lang="en-GB" sz="24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1">
              <a:lnSpc>
                <a:spcPct val="115000"/>
              </a:lnSpc>
              <a:buFont typeface="Wingdings" panose="05000000000000000000" pitchFamily="2" charset="2"/>
              <a:buChar char=""/>
              <a:tabLst>
                <a:tab pos="179070" algn="r"/>
              </a:tabLst>
            </a:pPr>
            <a:r>
              <a:rPr lang="ar-DZ" sz="40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Sakkal Majalla" panose="02000000000000000000" pitchFamily="2" charset="-78"/>
              </a:rPr>
              <a:t>إذا كان يرمي للحصول على فائدة قليلة بالنسبة للضرر الناشئ للغير  .</a:t>
            </a:r>
            <a:endParaRPr lang="en-GB" sz="24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"/>
              <a:tabLst>
                <a:tab pos="179070" algn="r"/>
              </a:tabLst>
            </a:pPr>
            <a:r>
              <a:rPr lang="ar-DZ" sz="40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Sakkal Majalla" panose="02000000000000000000" pitchFamily="2" charset="-78"/>
              </a:rPr>
              <a:t>إذا كان الغرض منه الحصول على فائدة غير مشروعة .</a:t>
            </a:r>
            <a:endParaRPr lang="en-GB" sz="24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/>
            <a:endParaRPr lang="ar-DZ" sz="40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08864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3149" y="675861"/>
            <a:ext cx="2763076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: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إذا وقع بقصد الإضرار بالغير .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8845826" cy="6609522"/>
          </a:xfrm>
        </p:spPr>
        <p:txBody>
          <a:bodyPr>
            <a:normAutofit fontScale="92500" lnSpcReduction="10000"/>
          </a:bodyPr>
          <a:lstStyle/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الأصل في نظرية الحقوق أن كل  الشخص لدية  كامل الحق في استعمال مختلف حقوقه القانونية الثابتة مهما كان مصدرها ، غير أنه و في إطار  ضمان التوازن في المصالح المتعارضة للأشخاص يتعين أن لا يكون استعمال الشخص لحقوقه مضرا بالغير  بنية القصد ، ذلك أن للغير  في المقابل الحق في عدم الإضرار بهم  و بمصالحهم  . 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من بين التطبيقات الواقعية التي تكرس هذا القيد ، ما ذهب إليه القضاء بالحكم بهدم مدخنة  قام  الجار  بتشييدها في منزله  بجوار شباك جاره بقصد ارسال الأدخنة السوداء الخانقة و الروائح الكريهة  بشكل يمنع الهواء و الضوء على عقار الجار  ، في الوقت الذي كان بإمكانه أن يقوم بتشييدها في مكان آخر بعيد عن شباك جاره   . </a:t>
            </a:r>
          </a:p>
        </p:txBody>
      </p:sp>
    </p:spTree>
    <p:extLst>
      <p:ext uri="{BB962C8B-B14F-4D97-AF65-F5344CB8AC3E}">
        <p14:creationId xmlns:p14="http://schemas.microsoft.com/office/powerpoint/2010/main" val="3361348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3149" y="675861"/>
            <a:ext cx="2763076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: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لحصول على فائدة قليلة بالنسبة للضرر الناشئ للغير .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8845826" cy="6609522"/>
          </a:xfrm>
        </p:spPr>
        <p:txBody>
          <a:bodyPr>
            <a:normAutofit lnSpcReduction="10000"/>
          </a:bodyPr>
          <a:lstStyle/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ضبط المشرع الجزائري استعمال الحق بقيد  ثاني للحيلولة دون وقوع صاحبه  في فكرة التعسف في استعمال الحق ، حيث يتعلق هذا القيد بوجوب مراعاة  الطابع المشروع للحقوق و المصالح المراد  تحقيقها . 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حيث ينبغي أن يبلغ الضرر الذي يقع على الغير حدا معينا من الجسامة بشكل ينعكس أثره على المصلحة التي تعود على صاحب الحق ، لوصفها بالتفاهة و عدم الجدية ، فإذا أقدم صاحب الحق مع ذلك على استعماله اعتبر متعسفا في استعمال حقه إذ يحقق مصلحة تافهة بالمقارنة مع يصيب الغير من ضرر بسببها . </a:t>
            </a:r>
          </a:p>
        </p:txBody>
      </p:sp>
    </p:spTree>
    <p:extLst>
      <p:ext uri="{BB962C8B-B14F-4D97-AF65-F5344CB8AC3E}">
        <p14:creationId xmlns:p14="http://schemas.microsoft.com/office/powerpoint/2010/main" val="1416398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3149" y="675861"/>
            <a:ext cx="2763076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الثالث :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إذا كان الغرض منه الحصول على فائدة غير مشروعة .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kumimoji="0" lang="ar-DZ" sz="4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8845826" cy="6609522"/>
          </a:xfrm>
        </p:spPr>
        <p:txBody>
          <a:bodyPr>
            <a:normAutofit lnSpcReduction="10000"/>
          </a:bodyPr>
          <a:lstStyle/>
          <a:p>
            <a:pPr algn="just" rtl="1"/>
            <a:endParaRPr lang="ar-DZ" sz="48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يقصد بهذا المبدأ أنه يتعين الموازنة بين ما يصيب الغير من ضرر بالغ و جسيم ، و بين ما يحققه صاحب الحق من نفع ضئيل  و قليل الأهمية عند تقرير  استعمال حقه   ، فإذا كان الاستعمال من شأنه أن يضر بمصالح الغير بشكل جسيم في مقابل المنفعة الضئيلة التي تعود على صاحب الحق ، فإنه يتعين على صاحب الحق اتقاء البدء في ممارسة استعمال ذلك الحق ، أما إذا كان صاحب الحق في دخل في مرحلة الاستعمال فعليه أن يتوقف فورا  و  يلزم بإعادة الحال إلى ما كان إليه .</a:t>
            </a:r>
          </a:p>
        </p:txBody>
      </p:sp>
    </p:spTree>
    <p:extLst>
      <p:ext uri="{BB962C8B-B14F-4D97-AF65-F5344CB8AC3E}">
        <p14:creationId xmlns:p14="http://schemas.microsoft.com/office/powerpoint/2010/main" val="2549834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6" y="99391"/>
            <a:ext cx="11509513" cy="6609522"/>
          </a:xfrm>
        </p:spPr>
        <p:txBody>
          <a:bodyPr>
            <a:normAutofit/>
          </a:bodyPr>
          <a:lstStyle/>
          <a:p>
            <a:pPr algn="just" rtl="1"/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المطلب الثاني: الضوابط الواردة على استعمال الحق في الإطار غير التعسفي :</a:t>
            </a:r>
          </a:p>
          <a:p>
            <a:pPr algn="just" rtl="1"/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يصطدم استعمال الحق في الإطار غير التعسفي بعدد من القيود تحد من استعماله و الانتفاع به  و حتى التصرف بمحله ،و لأن الحق يتفرع إلى قسمين أساسيين هما الحق العيني و الحق الشخصي ، فإن القيود الواردة على الحق تنقسم بدورها إلى  قسمين: </a:t>
            </a:r>
          </a:p>
          <a:p>
            <a:pPr algn="just" rtl="1"/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قيود ترد على الحق العيني </a:t>
            </a:r>
          </a:p>
          <a:p>
            <a:pPr algn="just" rtl="1"/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أخرى ترد على الحق الشخصي . </a:t>
            </a:r>
            <a:endParaRPr lang="ar-DZ" sz="44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9630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3149" y="675861"/>
            <a:ext cx="2763076" cy="4422914"/>
          </a:xfrm>
        </p:spPr>
        <p:txBody>
          <a:bodyPr>
            <a:normAutofit fontScale="92500" lnSpcReduction="20000"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kumimoji="0" lang="ar-DZ" sz="6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: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lang="ar-DZ" sz="60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قيود ترد على استعمال الحق العيني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kumimoji="0" lang="ar-DZ" sz="4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8845826" cy="6609522"/>
          </a:xfrm>
        </p:spPr>
        <p:txBody>
          <a:bodyPr>
            <a:normAutofit/>
          </a:bodyPr>
          <a:lstStyle/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  <a:p>
            <a:pPr algn="just" rtl="1"/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من بين الضوابط الواردة على استعمال الحق في الإطار غير التعسفي ، نجد القيود المقررة على استعمال الحق العيني و التي تظهر من خلال: </a:t>
            </a:r>
          </a:p>
          <a:p>
            <a:pPr algn="just" rtl="1"/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أولا: نزع الملكية الخاصة للمنفعة العامة </a:t>
            </a:r>
          </a:p>
          <a:p>
            <a:pPr algn="just" rtl="1"/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ثانيا: الاستيلاء المؤقت </a:t>
            </a:r>
          </a:p>
          <a:p>
            <a:pPr algn="just" rtl="1"/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ثالثا: تقيد حق الملكية العقارية بفرض اللوائح الخاصة بتنظيم العمران : </a:t>
            </a:r>
          </a:p>
          <a:p>
            <a:pPr algn="just" rtl="1"/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رابعا : تقيد حق الملكية العقارية  بتقرير حق الارتفاق </a:t>
            </a:r>
          </a:p>
        </p:txBody>
      </p:sp>
    </p:spTree>
    <p:extLst>
      <p:ext uri="{BB962C8B-B14F-4D97-AF65-F5344CB8AC3E}">
        <p14:creationId xmlns:p14="http://schemas.microsoft.com/office/powerpoint/2010/main" val="548026119"/>
      </p:ext>
    </p:extLst>
  </p:cSld>
  <p:clrMapOvr>
    <a:masterClrMapping/>
  </p:clrMapOvr>
</p:sld>
</file>

<file path=ppt/theme/theme1.xml><?xml version="1.0" encoding="utf-8"?>
<a:theme xmlns:a="http://schemas.openxmlformats.org/drawingml/2006/main" name="ربطة">
  <a:themeElements>
    <a:clrScheme name="ربطة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ربط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ربطة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937</TotalTime>
  <Words>1578</Words>
  <Application>Microsoft Office PowerPoint</Application>
  <PresentationFormat>شاشة عريضة</PresentationFormat>
  <Paragraphs>77</Paragraphs>
  <Slides>16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23" baseType="lpstr">
      <vt:lpstr>Arabic Typesetting</vt:lpstr>
      <vt:lpstr>Arial</vt:lpstr>
      <vt:lpstr>Calibri</vt:lpstr>
      <vt:lpstr>Century Gothic</vt:lpstr>
      <vt:lpstr>Wingdings</vt:lpstr>
      <vt:lpstr>Wingdings 3</vt:lpstr>
      <vt:lpstr>ربطة</vt:lpstr>
      <vt:lpstr>جامعة بسكرة  كلية الحقوق و العلوم السياسية   قسم القانون الخاص  السنة الأولى ليسانس جذع مشترك حقوق  </vt:lpstr>
      <vt:lpstr>              المبحث السادس : استعمال الحق                     .  من بين الأهداف الأساسية و الغايات المرجوة من وجود الحق   و تقريره و حمايته هو تمكين صاحبه من استعماله بالطريقة التي يشاء و  في الوقت الذي يريد ، و بالشكل الذي يحقق رغباته المشروعة  ، غير أن هذا الأصل يصطدم أحيانا ببعض الضوابط القانونية التي تحد من هذا الاستعمال للحق و  تضيق من نطاق التمتع به  :               حيث ترجع أسباب ذلك إما لخروج صاحب الحق عن نطاق المشروعية و دخوله في مجال التعسف في استعمال حقه ،  أو قد يعود ذلك لأسباب أخرى يقررها القانون  و لا تكون لها علاقة لها بفكرة التعسف                   .    </vt:lpstr>
      <vt:lpstr>                                  المبحث السادس : استعمال الحق  المطلب الأول : ضوابط استعمال الحق المستمدة من نظرية التعسف في استعمال الحق : المطلب الثاني: الضوابط الواردة على استعمال الحق في الإطار غير التعسفي :  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جامعة بسكرة  كلية الحقوق و العلوم السياسية   قسم القانون الخاص  السنة الأولى ليسانس جذع مشترك حقوق  </dc:title>
  <dc:creator>ANIS INFO</dc:creator>
  <cp:lastModifiedBy>ANIS INFO</cp:lastModifiedBy>
  <cp:revision>295</cp:revision>
  <dcterms:created xsi:type="dcterms:W3CDTF">2025-09-29T18:29:53Z</dcterms:created>
  <dcterms:modified xsi:type="dcterms:W3CDTF">2025-12-13T21:23:03Z</dcterms:modified>
</cp:coreProperties>
</file>