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sigs" ContentType="application/vnd.openxmlformats-package.digital-signature-origi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_xmlsignatures/sig1.xml" ContentType="application/vnd.openxmlformats-package.digital-signature-xmlsignatur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package/2006/relationships/digital-signature/origin" Target="_xmlsignatures/origin.sigs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9" r:id="rId4"/>
    <p:sldId id="266" r:id="rId5"/>
    <p:sldId id="272" r:id="rId6"/>
    <p:sldId id="265" r:id="rId7"/>
    <p:sldId id="270" r:id="rId8"/>
    <p:sldId id="267" r:id="rId9"/>
    <p:sldId id="271" r:id="rId10"/>
    <p:sldId id="268" r:id="rId11"/>
    <p:sldId id="273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736" y="-2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F658D8-9ED1-4E07-AE27-F70B6313B9CF}" type="datetimeFigureOut">
              <a:rPr lang="fr-FR" smtClean="0"/>
              <a:pPr/>
              <a:t>01/10/2025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echnology Biology Gif By Valeris Find Share On Giphy | My XXX Hot Gir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BIOLOGIE MOLECULAIRE ET GENIE GENETIQUE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err="1" smtClean="0"/>
              <a:t>Dr.Charifi</a:t>
            </a:r>
            <a:r>
              <a:rPr lang="fr-FR" b="1" dirty="0" smtClean="0"/>
              <a:t> Samia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3995678"/>
            <a:ext cx="91440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mRNA maturation (only in eukaryotes):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Before mRNA can be translated into a protein, it must undergo post-transcriptional modifications. These steps include the addition of a 5' cap at the beginning of the mRNA, the addition of a poly-A tail (a series of adenines) at the 3' end, and splicing to remove </a:t>
            </a:r>
            <a:r>
              <a:rPr lang="en-US" sz="2000" dirty="0" err="1" smtClean="0"/>
              <a:t>introns</a:t>
            </a:r>
            <a:r>
              <a:rPr lang="en-US" sz="2000" dirty="0" smtClean="0"/>
              <a:t> (non-coding sequences) while keeping only </a:t>
            </a:r>
            <a:r>
              <a:rPr lang="en-US" sz="2000" dirty="0" err="1" smtClean="0"/>
              <a:t>exons</a:t>
            </a:r>
            <a:r>
              <a:rPr lang="en-US" sz="2000" dirty="0" smtClean="0"/>
              <a:t> (coding sequences).</a:t>
            </a:r>
          </a:p>
          <a:p>
            <a:r>
              <a:rPr lang="en-US" sz="2000" b="1" dirty="0" smtClean="0"/>
              <a:t>Export of mRNA: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Once the mRNA has matured, it is exported from the nucleus to the cytoplasm through nuclear pores for the next phase: translation.</a:t>
            </a:r>
            <a:endParaRPr lang="en-US" sz="2000" dirty="0"/>
          </a:p>
        </p:txBody>
      </p:sp>
      <p:pic>
        <p:nvPicPr>
          <p:cNvPr id="28676" name="Picture 4" descr="Mécanisme de la maturation de l'ARNm chez les eucaryotes - SVTE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'écran 2024-10-08 1033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Image 11" descr="Capture d'écran 2024-10-08 1034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Image 15" descr="Capture d'écran 2024-10-08 1035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" name="Image 16" descr="Capture d'écran 2024-10-08 10354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Image 18" descr="Capture d'écran 2024-10-08 1036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5" y="0"/>
            <a:ext cx="9049109" cy="6858000"/>
          </a:xfrm>
          <a:prstGeom prst="rect">
            <a:avLst/>
          </a:prstGeom>
        </p:spPr>
      </p:pic>
      <p:pic>
        <p:nvPicPr>
          <p:cNvPr id="20" name="Image 19" descr="Capture d'écran 2024-10-08 10372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142"/>
            <a:ext cx="9144000" cy="677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8858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/>
              <a:t>Expression of genetic information: protein synthesis (Transcription, Translation).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2910" y="1643050"/>
            <a:ext cx="2773798" cy="230832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Expression of genetic information:</a:t>
            </a:r>
            <a:endParaRPr lang="fr-FR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57620" y="1643050"/>
            <a:ext cx="4572000" cy="20621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information contained in DNA is used to synthesize proteins.</a:t>
            </a:r>
            <a:endParaRPr lang="fr-F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28" y="4643446"/>
            <a:ext cx="328614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Transcription </a:t>
            </a:r>
            <a:endParaRPr lang="fr-FR" sz="3200" dirty="0"/>
          </a:p>
        </p:txBody>
      </p:sp>
      <p:sp>
        <p:nvSpPr>
          <p:cNvPr id="20" name="Rectangle 19"/>
          <p:cNvSpPr/>
          <p:nvPr/>
        </p:nvSpPr>
        <p:spPr>
          <a:xfrm>
            <a:off x="5429256" y="4643446"/>
            <a:ext cx="2690288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Translation</a:t>
            </a:r>
            <a:endParaRPr lang="fr-F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rot="10800000" flipV="1">
            <a:off x="3286116" y="3714752"/>
            <a:ext cx="1428760" cy="78581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6858016" y="3714752"/>
            <a:ext cx="1428760" cy="857256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28728" y="4643446"/>
            <a:ext cx="3286148" cy="571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Capture d'écran 2024-10-06 1758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Transcription de l'ADN en ARNm 00_00_05-00_00_2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 descr="Capture d'écran 2024-10-08 1027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149523"/>
          </a:xfrm>
          <a:prstGeom prst="rect">
            <a:avLst/>
          </a:prstGeom>
        </p:spPr>
      </p:pic>
      <p:pic>
        <p:nvPicPr>
          <p:cNvPr id="8" name="Image 7" descr="Capture d'écran 2024-10-08 1027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3248"/>
            <a:ext cx="9144000" cy="371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.5 RNA is Translated into a Polypeptide – The Evolution and Biology of Sex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286116" y="5857892"/>
            <a:ext cx="2157065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Au niveau du noyau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 INITIATION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Opening of the DNA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The enzyme RNA polymerase attaches to a specific region of the DNA called the promoter and separates the two DNA strands. The DNA begins to unwind, forming a kind of “transcription fork.”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9" name="Picture 3" descr="Transcription on emaz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596" y="3714752"/>
            <a:ext cx="3451404" cy="3143248"/>
          </a:xfrm>
          <a:prstGeom prst="ellipse">
            <a:avLst/>
          </a:prstGeom>
          <a:noFill/>
        </p:spPr>
      </p:pic>
      <p:cxnSp>
        <p:nvCxnSpPr>
          <p:cNvPr id="11" name="Connecteur droit avec flèche 10"/>
          <p:cNvCxnSpPr>
            <a:stCxn id="9" idx="2"/>
          </p:cNvCxnSpPr>
          <p:nvPr/>
        </p:nvCxnSpPr>
        <p:spPr>
          <a:xfrm rot="10800000">
            <a:off x="1428728" y="3571876"/>
            <a:ext cx="4263868" cy="17145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 descr="Capture d'écran 2024-10-06 1758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Capture d'écran 2024-10-06 1758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Capture d'écran 2024-10-06 1759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 descr="Capture d'écran 2024-10-06 1759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438" y="0"/>
            <a:ext cx="9286908" cy="6858000"/>
          </a:xfrm>
          <a:prstGeom prst="rect">
            <a:avLst/>
          </a:prstGeom>
        </p:spPr>
      </p:pic>
      <p:pic>
        <p:nvPicPr>
          <p:cNvPr id="9" name="Image 8" descr="Capture d'écran 2024-10-06 1759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728"/>
            <a:ext cx="9144000" cy="4643470"/>
          </a:xfrm>
          <a:prstGeom prst="rect">
            <a:avLst/>
          </a:prstGeom>
        </p:spPr>
      </p:pic>
      <p:pic>
        <p:nvPicPr>
          <p:cNvPr id="10" name="Image 9" descr="Capture d'écran 2024-10-06 1759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7166"/>
            <a:ext cx="9144000" cy="4500594"/>
          </a:xfrm>
          <a:prstGeom prst="rect">
            <a:avLst/>
          </a:prstGeom>
        </p:spPr>
      </p:pic>
      <p:pic>
        <p:nvPicPr>
          <p:cNvPr id="11" name="Image 10" descr="Capture d'écran 2024-10-06 18002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ranscription de l'ADN en ARNm 00_00_35-00_01_2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3214686"/>
            <a:ext cx="892971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3. Elongation of the mRNA strand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As RNA polymerase moves along the DNA strand, it continues to assemble the mRNA strand by adding complementary nucleotides one by one.</a:t>
            </a:r>
          </a:p>
          <a:p>
            <a:r>
              <a:rPr lang="en-US" sz="2400" b="1" dirty="0" smtClean="0"/>
              <a:t>Release of the mRNA strand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At the end of transcription, RNA polymerase reaches a termination sequence on the DNA that signals it to stop transcription. The mRNA is released. In eukaryotic cells, it is still immature and must undergo additional modifications (</a:t>
            </a:r>
            <a:r>
              <a:rPr lang="en-US" sz="2400" b="1" dirty="0" smtClean="0"/>
              <a:t>maturation</a:t>
            </a:r>
            <a:r>
              <a:rPr lang="en-US" sz="2400" dirty="0" smtClean="0"/>
              <a:t>) before being translated into a protein.</a:t>
            </a:r>
          </a:p>
          <a:p>
            <a:endParaRPr lang="fr-FR" sz="2000" dirty="0"/>
          </a:p>
        </p:txBody>
      </p:sp>
      <p:sp>
        <p:nvSpPr>
          <p:cNvPr id="13" name="Rectangle 12"/>
          <p:cNvSpPr/>
          <p:nvPr/>
        </p:nvSpPr>
        <p:spPr>
          <a:xfrm>
            <a:off x="0" y="-5875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2. ELONGATION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Synthesis of mRNA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RNA polymerase begins copying one of the DNA strands, called the </a:t>
            </a:r>
            <a:r>
              <a:rPr lang="en-US" sz="2400" b="1" dirty="0" smtClean="0"/>
              <a:t>template strand</a:t>
            </a:r>
            <a:r>
              <a:rPr lang="en-US" sz="2400" dirty="0" smtClean="0"/>
              <a:t> or </a:t>
            </a:r>
            <a:r>
              <a:rPr lang="en-US" sz="2400" b="1" dirty="0" smtClean="0"/>
              <a:t>transcribed strand</a:t>
            </a:r>
            <a:r>
              <a:rPr lang="en-US" sz="2400" dirty="0" smtClean="0"/>
              <a:t>, to produce a messenger RNA (mRNA) molecule.</a:t>
            </a:r>
            <a:br>
              <a:rPr lang="en-US" sz="2400" dirty="0" smtClean="0"/>
            </a:br>
            <a:r>
              <a:rPr lang="en-US" sz="2400" dirty="0" smtClean="0"/>
              <a:t>The nitrogenous bases of the DNA template strand are read, and complementary RNA nucleotides are added. This is where you see </a:t>
            </a:r>
            <a:r>
              <a:rPr lang="en-US" sz="2400" b="1" dirty="0" smtClean="0"/>
              <a:t>U (</a:t>
            </a:r>
            <a:r>
              <a:rPr lang="en-US" sz="2400" b="1" dirty="0" err="1" smtClean="0"/>
              <a:t>uracil</a:t>
            </a:r>
            <a:r>
              <a:rPr lang="en-US" sz="2400" b="1" dirty="0" smtClean="0"/>
              <a:t>)</a:t>
            </a:r>
            <a:r>
              <a:rPr lang="en-US" sz="2400" dirty="0" smtClean="0"/>
              <a:t> in RNA instead of </a:t>
            </a:r>
            <a:r>
              <a:rPr lang="en-US" sz="2400" b="1" dirty="0" smtClean="0"/>
              <a:t>T (thymine)</a:t>
            </a:r>
            <a:r>
              <a:rPr lang="en-US" sz="2400" dirty="0" smtClean="0"/>
              <a:t>: </a:t>
            </a:r>
            <a:r>
              <a:rPr lang="en-US" sz="2400" b="1" dirty="0" smtClean="0"/>
              <a:t>A (adenine)</a:t>
            </a:r>
            <a:r>
              <a:rPr lang="en-US" sz="2400" dirty="0" smtClean="0"/>
              <a:t> in DNA pairs with </a:t>
            </a:r>
            <a:r>
              <a:rPr lang="en-US" sz="2400" b="1" dirty="0" smtClean="0"/>
              <a:t>U (</a:t>
            </a:r>
            <a:r>
              <a:rPr lang="en-US" sz="2400" b="1" dirty="0" err="1" smtClean="0"/>
              <a:t>uracil</a:t>
            </a:r>
            <a:r>
              <a:rPr lang="en-US" sz="2400" b="1" dirty="0" smtClean="0"/>
              <a:t>)</a:t>
            </a:r>
            <a:r>
              <a:rPr lang="en-US" sz="2400" dirty="0" smtClean="0"/>
              <a:t> in RNA.</a:t>
            </a: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apture d'écran 2024-10-06 1800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 12" descr="Capture d'écran 2024-10-06 1800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Image 13" descr="Capture d'écran 2024-10-06 1800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Image 14" descr="Capture d'écran 2024-10-06 1801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Image 15" descr="Capture d'écran 2024-10-06 1801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728"/>
            <a:ext cx="9144000" cy="1956779"/>
          </a:xfrm>
          <a:prstGeom prst="rect">
            <a:avLst/>
          </a:prstGeom>
        </p:spPr>
      </p:pic>
      <p:pic>
        <p:nvPicPr>
          <p:cNvPr id="17" name="Image 16" descr="Capture d'écran 2024-10-06 1801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728" y="2071678"/>
            <a:ext cx="6496957" cy="1066949"/>
          </a:xfrm>
          <a:prstGeom prst="rect">
            <a:avLst/>
          </a:prstGeom>
        </p:spPr>
      </p:pic>
      <p:pic>
        <p:nvPicPr>
          <p:cNvPr id="18" name="Image 17" descr="Capture d'écran 2024-10-06 18013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URI="#idPackageObject" Type="http://www.w3.org/2000/09/xmldsig#Object">
      <DigestMethod Algorithm="http://www.w3.org/2000/09/xmldsig#sha1"/>
      <DigestValue>RTU5ALs+BuqxjlNTjRzSlGojlxY=</DigestValue>
    </Reference>
    <Reference URI="#idOfficeObject" Type="http://www.w3.org/2000/09/xmldsig#Object">
      <DigestMethod Algorithm="http://www.w3.org/2000/09/xmldsig#sha1"/>
      <DigestValue>YHwDaB6+okkL497p/gDaqSovCQM=</DigestValue>
    </Reference>
  </SignedInfo>
  <SignatureValue>
    RqJnkkllUcgeh3Hp4QnzVbNjJ6xTr7kGFJIQY1usIgDQfmJltIPCxInPcoI4QSCt1OWybE8j
    EztYnD16glX+KYygRLtkEtJclJxG5dv8aCsp5x6A7lJY61LfyllleXtcHpH0J91/+0shfsuS
    NSDkAHkvXfWMVc/4vxGDCEVjjEM=
  </SignatureValue>
  <KeyInfo>
    <KeyValue>
      <RSAKeyValue>
        <Modulus>
            xcVvKYg+dJPwIP9BJjVZY/+eLSqVr0eyg9/caIa0mSV/+9KUK36y0ecmXmJ7xFEjIatS4Hj2
            Iaes1wYFIDdgkRYS5AnE4YOd+IPSqe2cp4ADH4BnRWui+zkFHnKx35+/MdRRMQzap7cqnHff
            0PUVm1VyehnL/4WUT3o2z7ecyX0=
          </Modulus>
        <Exponent>AQAB</Exponent>
      </RSAKeyValue>
    </KeyValue>
    <X509Data>
      <X509Certificate>
          MIIBuDCCASGgAwIBAgIQQDNozGeIqJtC+X7K2G9YkDANBgkqhkiG9w0BAQUFADASMRAwDgYD
          VQQDEwdDSEFSSUZJMB4XDTI0MTAwNzE1NDgwMFoXDTI1MTAwNzIxNDgwMFowEjEQMA4GA1UE
          AxMHQ0hBUklGSTCBnzANBgkqhkiG9w0BAQEFAAOBjQAwgYkCgYEAxcVvKYg+dJPwIP9BJjVZ
          Y/+eLSqVr0eyg9/caIa0mSV/+9KUK36y0ecmXmJ7xFEjIatS4Hj2Iaes1wYFIDdgkRYS5AnE
          4YOd+IPSqe2cp4ADH4BnRWui+zkFHnKx35+/MdRRMQzap7cqnHff0PUVm1VyehnL/4WUT3o2
          z7ecyX0CAwEAAaMPMA0wCwYDVR0PBAQDAgbAMA0GCSqGSIb3DQEBBQUAA4GBALQLVTMvrkFL
          aTIYzI+TYskoEV1pfsG81YageDu7CCUkylblI2tkL7pY22lKBALr50eNWwtUNziBKHJeMuUo
          oGlCiOBSToo27PD6pp/rTUoWJGCRCtndFTK0hdDF4se42nXxsP3i4aleK9mjnWNdKF/CwhqY
          Esr55ZAgBF4wRGWh
        </X509Certificate>
    </X509Data>
  </KeyInfo>
  <Object xmlns:mdssi="http://schemas.openxmlformats.org/package/2006/digital-signature"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12"/>
            <mdssi:RelationshipReference SourceId="rId2"/>
            <mdssi:RelationshipReference SourceId="rId16"/>
            <mdssi:RelationshipReference SourceId="rId1"/>
            <mdssi:RelationshipReference SourceId="rId6"/>
            <mdssi:RelationshipReference SourceId="rId11"/>
            <mdssi:RelationshipReference SourceId="rId5"/>
            <mdssi:RelationshipReference SourceId="rId15"/>
            <mdssi:RelationshipReference SourceId="rId10"/>
            <mdssi:RelationshipReference SourceId="rId4"/>
            <mdssi:RelationshipReference SourceId="rId9"/>
          </Transform>
          <Transform Algorithm="http://www.w3.org/TR/2001/REC-xml-c14n-20010315"/>
        </Transforms>
        <DigestMethod Algorithm="http://www.w3.org/2000/09/xmldsig#sha1"/>
        <DigestValue>BFCJJw02u9VPtUn2tYid5cPEi+g=</DigestValue>
      </Reference>
      <Reference URI="/ppt/media/image1.jpeg?ContentType=image/jpeg">
        <DigestMethod Algorithm="http://www.w3.org/2000/09/xmldsig#sha1"/>
        <DigestValue>Jn52N0Tx/aKLzS4Sp72IAKoi3ac=</DigestValue>
      </Reference>
      <Reference URI="/ppt/media/image10.png?ContentType=image/png">
        <DigestMethod Algorithm="http://www.w3.org/2000/09/xmldsig#sha1"/>
        <DigestValue>PDD4U9CcyO/9OQuxnF07+vVyUUI=</DigestValue>
      </Reference>
      <Reference URI="/ppt/media/image11.png?ContentType=image/png">
        <DigestMethod Algorithm="http://www.w3.org/2000/09/xmldsig#sha1"/>
        <DigestValue>7Dh0oFxlJL6nqiAfJH8N8OvbqBI=</DigestValue>
      </Reference>
      <Reference URI="/ppt/media/image12.png?ContentType=image/png">
        <DigestMethod Algorithm="http://www.w3.org/2000/09/xmldsig#sha1"/>
        <DigestValue>ElQAO+nNBtDjZ1U8o0nPWOTiu7E=</DigestValue>
      </Reference>
      <Reference URI="/ppt/media/image13.png?ContentType=image/png">
        <DigestMethod Algorithm="http://www.w3.org/2000/09/xmldsig#sha1"/>
        <DigestValue>wUx+dATXTtldgO89fHtGqU5tT98=</DigestValue>
      </Reference>
      <Reference URI="/ppt/media/image14.png?ContentType=image/png">
        <DigestMethod Algorithm="http://www.w3.org/2000/09/xmldsig#sha1"/>
        <DigestValue>BhKtSl/23ft0Pen8b2/KS6BbODM=</DigestValue>
      </Reference>
      <Reference URI="/ppt/media/image15.png?ContentType=image/png">
        <DigestMethod Algorithm="http://www.w3.org/2000/09/xmldsig#sha1"/>
        <DigestValue>3wmN8U0I+yAl2uN63mlzmwn3UHM=</DigestValue>
      </Reference>
      <Reference URI="/ppt/media/image16.png?ContentType=image/png">
        <DigestMethod Algorithm="http://www.w3.org/2000/09/xmldsig#sha1"/>
        <DigestValue>AsogVPJwdR2foOQK3HB0ih3Hams=</DigestValue>
      </Reference>
      <Reference URI="/ppt/media/image17.png?ContentType=image/png">
        <DigestMethod Algorithm="http://www.w3.org/2000/09/xmldsig#sha1"/>
        <DigestValue>RalUm1/9Mad2Rvu8nl+9fI8XYK4=</DigestValue>
      </Reference>
      <Reference URI="/ppt/media/image18.png?ContentType=image/png">
        <DigestMethod Algorithm="http://www.w3.org/2000/09/xmldsig#sha1"/>
        <DigestValue>o/rLFZxZhH9UN/y3U1snKCPVVag=</DigestValue>
      </Reference>
      <Reference URI="/ppt/media/image19.gif?ContentType=image/gif">
        <DigestMethod Algorithm="http://www.w3.org/2000/09/xmldsig#sha1"/>
        <DigestValue>Dvbmc6Xwn9C8RGvQ8AkA1gm03D4=</DigestValue>
      </Reference>
      <Reference URI="/ppt/media/image2.gif?ContentType=image/gif">
        <DigestMethod Algorithm="http://www.w3.org/2000/09/xmldsig#sha1"/>
        <DigestValue>5LkBJCGXiuAc0w7xbtMJNRdorNs=</DigestValue>
      </Reference>
      <Reference URI="/ppt/media/image20.gif?ContentType=image/gif">
        <DigestMethod Algorithm="http://www.w3.org/2000/09/xmldsig#sha1"/>
        <DigestValue>gxmz4zU9/tzyn8wMMprH63/hZ8c=</DigestValue>
      </Reference>
      <Reference URI="/ppt/media/image21.gif?ContentType=image/gif">
        <DigestMethod Algorithm="http://www.w3.org/2000/09/xmldsig#sha1"/>
        <DigestValue>M0QsMRVWjCOrxItrvsxg28t5NSI=</DigestValue>
      </Reference>
      <Reference URI="/ppt/media/image22.png?ContentType=image/png">
        <DigestMethod Algorithm="http://www.w3.org/2000/09/xmldsig#sha1"/>
        <DigestValue>FwcZE7X47BwPzJ3Pc1fI9gjwYkE=</DigestValue>
      </Reference>
      <Reference URI="/ppt/media/image23.png?ContentType=image/png">
        <DigestMethod Algorithm="http://www.w3.org/2000/09/xmldsig#sha1"/>
        <DigestValue>Uu/QGYTPOacfSBOJK/91prqGMpc=</DigestValue>
      </Reference>
      <Reference URI="/ppt/media/image24.png?ContentType=image/png">
        <DigestMethod Algorithm="http://www.w3.org/2000/09/xmldsig#sha1"/>
        <DigestValue>yOUfAo6G8BIcgrBOH0aHM4i9VUk=</DigestValue>
      </Reference>
      <Reference URI="/ppt/media/image25.png?ContentType=image/png">
        <DigestMethod Algorithm="http://www.w3.org/2000/09/xmldsig#sha1"/>
        <DigestValue>FbvjfwltdwtzbcLULZEpWOOiMlE=</DigestValue>
      </Reference>
      <Reference URI="/ppt/media/image26.png?ContentType=image/png">
        <DigestMethod Algorithm="http://www.w3.org/2000/09/xmldsig#sha1"/>
        <DigestValue>gzAdgeIuUvFuUPcHAp/JeZUlSUA=</DigestValue>
      </Reference>
      <Reference URI="/ppt/media/image27.png?ContentType=image/png">
        <DigestMethod Algorithm="http://www.w3.org/2000/09/xmldsig#sha1"/>
        <DigestValue>no+ZUhO37UqWwNejh0zXZiQLPvY=</DigestValue>
      </Reference>
      <Reference URI="/ppt/media/image28.png?ContentType=image/png">
        <DigestMethod Algorithm="http://www.w3.org/2000/09/xmldsig#sha1"/>
        <DigestValue>ZB29l56nPiACdYo7AopjGii8FhI=</DigestValue>
      </Reference>
      <Reference URI="/ppt/media/image29.png?ContentType=image/png">
        <DigestMethod Algorithm="http://www.w3.org/2000/09/xmldsig#sha1"/>
        <DigestValue>QWE1DrmsSVZvyB3PmKvf/JNd53U=</DigestValue>
      </Reference>
      <Reference URI="/ppt/media/image3.png?ContentType=image/png">
        <DigestMethod Algorithm="http://www.w3.org/2000/09/xmldsig#sha1"/>
        <DigestValue>T8yHPuLD0mOWpvmsgDhFtrTURdw=</DigestValue>
      </Reference>
      <Reference URI="/ppt/media/image30.png?ContentType=image/png">
        <DigestMethod Algorithm="http://www.w3.org/2000/09/xmldsig#sha1"/>
        <DigestValue>QC0K8qnwsyK0mdJXVKWpKPkQELs=</DigestValue>
      </Reference>
      <Reference URI="/ppt/media/image4.gif?ContentType=image/gif">
        <DigestMethod Algorithm="http://www.w3.org/2000/09/xmldsig#sha1"/>
        <DigestValue>9pRPMvAxMcvirZRcMj2KV6VEsxY=</DigestValue>
      </Reference>
      <Reference URI="/ppt/media/image5.png?ContentType=image/png">
        <DigestMethod Algorithm="http://www.w3.org/2000/09/xmldsig#sha1"/>
        <DigestValue>XmQVNwN38t05Ia/EtCVLUI3e/j0=</DigestValue>
      </Reference>
      <Reference URI="/ppt/media/image6.png?ContentType=image/png">
        <DigestMethod Algorithm="http://www.w3.org/2000/09/xmldsig#sha1"/>
        <DigestValue>uox/9j39fQzTrUfrAy8zgIipr+s=</DigestValue>
      </Reference>
      <Reference URI="/ppt/media/image7.png?ContentType=image/png">
        <DigestMethod Algorithm="http://www.w3.org/2000/09/xmldsig#sha1"/>
        <DigestValue>Hntdbq86gokAI+ATprAHnq0FjxM=</DigestValue>
      </Reference>
      <Reference URI="/ppt/media/image8.png?ContentType=image/png">
        <DigestMethod Algorithm="http://www.w3.org/2000/09/xmldsig#sha1"/>
        <DigestValue>NUCfVTFLJtCyLDYUnp5O2qjtgfA=</DigestValue>
      </Reference>
      <Reference URI="/ppt/media/image9.png?ContentType=image/png">
        <DigestMethod Algorithm="http://www.w3.org/2000/09/xmldsig#sha1"/>
        <DigestValue>wL49fPDBbDw7zFU0b9335DtMXVU=</DigestValue>
      </Reference>
      <Reference URI="/ppt/presentation.xml?ContentType=application/vnd.openxmlformats-officedocument.presentationml.presentation.main+xml">
        <DigestMethod Algorithm="http://www.w3.org/2000/09/xmldsig#sha1"/>
        <DigestValue>ftjoSA+TkQLkFrIqoQRHR3p7k0I=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0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slideLayout1.xml?ContentType=application/vnd.openxmlformats-officedocument.presentationml.slideLayout+xml">
        <DigestMethod Algorithm="http://www.w3.org/2000/09/xmldsig#sha1"/>
        <DigestValue>2aF4GdOA5hrTTIwVujOgpaYwIRg=</DigestValue>
      </Reference>
      <Reference URI="/ppt/slideLayouts/slideLayout10.xml?ContentType=application/vnd.openxmlformats-officedocument.presentationml.slideLayout+xml">
        <DigestMethod Algorithm="http://www.w3.org/2000/09/xmldsig#sha1"/>
        <DigestValue>k9V2hZNpQghGz1KLzcAKpbaqnD0=</DigestValue>
      </Reference>
      <Reference URI="/ppt/slideLayouts/slideLayout11.xml?ContentType=application/vnd.openxmlformats-officedocument.presentationml.slideLayout+xml">
        <DigestMethod Algorithm="http://www.w3.org/2000/09/xmldsig#sha1"/>
        <DigestValue>yu3iS6gkvOOACbdOPI8dMus21OE=</DigestValue>
      </Reference>
      <Reference URI="/ppt/slideLayouts/slideLayout2.xml?ContentType=application/vnd.openxmlformats-officedocument.presentationml.slideLayout+xml">
        <DigestMethod Algorithm="http://www.w3.org/2000/09/xmldsig#sha1"/>
        <DigestValue>C9Qi2zU3iDhE7+leR5ASjSNovaw=</DigestValue>
      </Reference>
      <Reference URI="/ppt/slideLayouts/slideLayout3.xml?ContentType=application/vnd.openxmlformats-officedocument.presentationml.slideLayout+xml">
        <DigestMethod Algorithm="http://www.w3.org/2000/09/xmldsig#sha1"/>
        <DigestValue>n/xzo5Kgk4AXHNtLf8MTEUtOr84=</DigestValue>
      </Reference>
      <Reference URI="/ppt/slideLayouts/slideLayout4.xml?ContentType=application/vnd.openxmlformats-officedocument.presentationml.slideLayout+xml">
        <DigestMethod Algorithm="http://www.w3.org/2000/09/xmldsig#sha1"/>
        <DigestValue>rjlD0UyH9oH+GooJj0R2aWY7dv4=</DigestValue>
      </Reference>
      <Reference URI="/ppt/slideLayouts/slideLayout5.xml?ContentType=application/vnd.openxmlformats-officedocument.presentationml.slideLayout+xml">
        <DigestMethod Algorithm="http://www.w3.org/2000/09/xmldsig#sha1"/>
        <DigestValue>5FTwbYEdcCMxyyNcpFb0Z9FDtKM=</DigestValue>
      </Reference>
      <Reference URI="/ppt/slideLayouts/slideLayout6.xml?ContentType=application/vnd.openxmlformats-officedocument.presentationml.slideLayout+xml">
        <DigestMethod Algorithm="http://www.w3.org/2000/09/xmldsig#sha1"/>
        <DigestValue>8rcLTOaoIb5/KFAf1Ysc6GRCaAE=</DigestValue>
      </Reference>
      <Reference URI="/ppt/slideLayouts/slideLayout7.xml?ContentType=application/vnd.openxmlformats-officedocument.presentationml.slideLayout+xml">
        <DigestMethod Algorithm="http://www.w3.org/2000/09/xmldsig#sha1"/>
        <DigestValue>PAu6mGucVeb1eL1U3X+1nUrebP8=</DigestValue>
      </Reference>
      <Reference URI="/ppt/slideLayouts/slideLayout8.xml?ContentType=application/vnd.openxmlformats-officedocument.presentationml.slideLayout+xml">
        <DigestMethod Algorithm="http://www.w3.org/2000/09/xmldsig#sha1"/>
        <DigestValue>4JEAj/NmOSOBqbqKxIf6dWJmFU4=</DigestValue>
      </Reference>
      <Reference URI="/ppt/slideLayouts/slideLayout9.xml?ContentType=application/vnd.openxmlformats-officedocument.presentationml.slideLayout+xml">
        <DigestMethod Algorithm="http://www.w3.org/2000/09/xmldsig#sha1"/>
        <DigestValue>WugV/gXwcyYyRspFETAXNTo7dvk=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12"/>
            <mdssi:RelationshipReference SourceId="rId2"/>
            <mdssi:RelationshipReference SourceId="rId1"/>
            <mdssi:RelationshipReference SourceId="rId6"/>
            <mdssi:RelationshipReference SourceId="rId11"/>
            <mdssi:RelationshipReference SourceId="rId5"/>
            <mdssi:RelationshipReference SourceId="rId10"/>
            <mdssi:RelationshipReference SourceId="rId4"/>
            <mdssi:RelationshipReference SourceId="rId9"/>
          </Transform>
          <Transform Algorithm="http://www.w3.org/TR/2001/REC-xml-c14n-20010315"/>
        </Transforms>
        <DigestMethod Algorithm="http://www.w3.org/2000/09/xmldsig#sha1"/>
        <DigestValue>FKAuz83PS8d31d6TrfNpQ0KriEI=</DigestValue>
      </Reference>
      <Reference URI="/ppt/slideMasters/slideMaster1.xml?ContentType=application/vnd.openxmlformats-officedocument.presentationml.slideMaster+xml">
        <DigestMethod Algorithm="http://www.w3.org/2000/09/xmldsig#sha1"/>
        <DigestValue>Nj9uLZmnHQtw1EPS19mt7y8hVZg=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xUWQFX1S+rvFta4t+WAo8T0F0FE=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eE8fvTxq3UVDsBstBOExth8Sgto=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uumjK17olkeRGFsOTTDxMDV2WVE=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Y4xwN4sffvEqfZ8Jv9at7OGSPhE=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XpeJjCjjFkt1aWA9R+2a0VLmSiQ=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9qSBMIDrzEFJS5KQ4MwBxpOIHh4=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ukXhPRX5IRKGVQg943JNPqST0G4=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3g58LvZhj+it7O+2trVl7iKVg9o=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WXO5ohYMNazh3IPWm+Y3fO9CXxE=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fWvSL6F0jc8jgW/TrNWgcdGALtg=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1861FP2wxU1nDgCw4kgk2glh4dw=</DigestValue>
      </Reference>
      <Reference URI="/ppt/slides/slide1.xml?ContentType=application/vnd.openxmlformats-officedocument.presentationml.slide+xml">
        <DigestMethod Algorithm="http://www.w3.org/2000/09/xmldsig#sha1"/>
        <DigestValue>Ve07YtFnVbGGSKh2TjJzZ6JUVrA=</DigestValue>
      </Reference>
      <Reference URI="/ppt/slides/slide10.xml?ContentType=application/vnd.openxmlformats-officedocument.presentationml.slide+xml">
        <DigestMethod Algorithm="http://www.w3.org/2000/09/xmldsig#sha1"/>
        <DigestValue>TRtLDVY4SkghtBaXybDHVW9s/70=</DigestValue>
      </Reference>
      <Reference URI="/ppt/slides/slide11.xml?ContentType=application/vnd.openxmlformats-officedocument.presentationml.slide+xml">
        <DigestMethod Algorithm="http://www.w3.org/2000/09/xmldsig#sha1"/>
        <DigestValue>j2smLRKyN9AAzlI3FrHaDNuSggw=</DigestValue>
      </Reference>
      <Reference URI="/ppt/slides/slide2.xml?ContentType=application/vnd.openxmlformats-officedocument.presentationml.slide+xml">
        <DigestMethod Algorithm="http://www.w3.org/2000/09/xmldsig#sha1"/>
        <DigestValue>zeHQYAk88tIPu2huG1EF9NJ48z8=</DigestValue>
      </Reference>
      <Reference URI="/ppt/slides/slide3.xml?ContentType=application/vnd.openxmlformats-officedocument.presentationml.slide+xml">
        <DigestMethod Algorithm="http://www.w3.org/2000/09/xmldsig#sha1"/>
        <DigestValue>oVXmQehhg02flAYtnXaRbfWSDY4=</DigestValue>
      </Reference>
      <Reference URI="/ppt/slides/slide4.xml?ContentType=application/vnd.openxmlformats-officedocument.presentationml.slide+xml">
        <DigestMethod Algorithm="http://www.w3.org/2000/09/xmldsig#sha1"/>
        <DigestValue>VhCf7DVKjIivIagcfSl7RIzTTJY=</DigestValue>
      </Reference>
      <Reference URI="/ppt/slides/slide5.xml?ContentType=application/vnd.openxmlformats-officedocument.presentationml.slide+xml">
        <DigestMethod Algorithm="http://www.w3.org/2000/09/xmldsig#sha1"/>
        <DigestValue>GVUjbuQNNx2z2RH+qxJaB3M8lpc=</DigestValue>
      </Reference>
      <Reference URI="/ppt/slides/slide6.xml?ContentType=application/vnd.openxmlformats-officedocument.presentationml.slide+xml">
        <DigestMethod Algorithm="http://www.w3.org/2000/09/xmldsig#sha1"/>
        <DigestValue>3V5EMCvpurCH5QGYLyPVbfJxPkA=</DigestValue>
      </Reference>
      <Reference URI="/ppt/slides/slide7.xml?ContentType=application/vnd.openxmlformats-officedocument.presentationml.slide+xml">
        <DigestMethod Algorithm="http://www.w3.org/2000/09/xmldsig#sha1"/>
        <DigestValue>up6JgWQpw0PPjQPwNHmy2Fj3sjk=</DigestValue>
      </Reference>
      <Reference URI="/ppt/slides/slide8.xml?ContentType=application/vnd.openxmlformats-officedocument.presentationml.slide+xml">
        <DigestMethod Algorithm="http://www.w3.org/2000/09/xmldsig#sha1"/>
        <DigestValue>a4fTW9Zm6uQOO2rw4QMSwv2vmzM=</DigestValue>
      </Reference>
      <Reference URI="/ppt/slides/slide9.xml?ContentType=application/vnd.openxmlformats-officedocument.presentationml.slide+xml">
        <DigestMethod Algorithm="http://www.w3.org/2000/09/xmldsig#sha1"/>
        <DigestValue>i6uZFAewXN031PbneE2vS9rMnec=</DigestValue>
      </Reference>
      <Reference URI="/ppt/tableStyles.xml?ContentType=application/vnd.openxmlformats-officedocument.presentationml.tableStyles+xml">
        <DigestMethod Algorithm="http://www.w3.org/2000/09/xmldsig#sha1"/>
        <DigestValue>Sb/RPtAhmbAEvwoBmllvEndY2SY=</DigestValue>
      </Reference>
      <Reference URI="/ppt/theme/_rels/theme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1BBpj2jAlVTMOUsDXEcb09MQuQQ=</DigestValue>
      </Reference>
      <Reference URI="/ppt/theme/theme1.xml?ContentType=application/vnd.openxmlformats-officedocument.theme+xml">
        <DigestMethod Algorithm="http://www.w3.org/2000/09/xmldsig#sha1"/>
        <DigestValue>P+iL55glj3UQa6nNh2TcO2OXQ4k=</DigestValue>
      </Reference>
    </Manifest>
    <SignatureProperties>
      <SignatureProperty Id="idSignatureTime" Target="#idPackageSignature">
        <mdssi:SignatureTime>
          <mdssi:Format>YYYY-MM-DDThh:mm:ssTZD</mdssi:Format>
          <mdssi:Value>2024-10-12T15:19:23Z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>Charifi Samia </SignatureComments>
          <WindowsVersion>6.2</WindowsVersion>
          <OfficeVersion>12.0</OfficeVersion>
          <ApplicationVersion>12.0</ApplicationVersion>
          <Monitors>1</Monitors>
          <HorizontalResolution>1920</HorizontalResolution>
          <VerticalResolution>1080</VerticalResolution>
          <ColorDepth>32</ColorDepth>
          <SignatureProviderId>{00000000-0000-0000-0000-000000000000}</SignatureProviderId>
          <SignatureProviderUrl/>
          <SignatureProviderDetails>9</SignatureProviderDetails>
          <ManifestHashAlgorithm>http://www.w3.org/2000/09/xmldsig#sha1</ManifestHashAlgorithm>
          <SignatureType>1</SignatureType>
        </SignatureInfoV1>
      </SignatureProperty>
    </Signature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3831</TotalTime>
  <Words>61</Words>
  <Application>Microsoft Office PowerPoint</Application>
  <PresentationFormat>Affichage à l'écran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Débit</vt:lpstr>
      <vt:lpstr>BIOLOGIE MOLECULAIRE ET GENIE GENETIQUE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BIOLOGIE MOLECULAIRE ET GENIE GENETIQUE</dc:title>
  <dc:creator>pc</dc:creator>
  <cp:lastModifiedBy>pc</cp:lastModifiedBy>
  <cp:revision>132</cp:revision>
  <dcterms:created xsi:type="dcterms:W3CDTF">2024-09-15T15:54:10Z</dcterms:created>
  <dcterms:modified xsi:type="dcterms:W3CDTF">2025-10-01T14:24:54Z</dcterms:modified>
</cp:coreProperties>
</file>