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83"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5FC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9" d="100"/>
          <a:sy n="59" d="100"/>
        </p:scale>
        <p:origin x="-418" y="-67"/>
      </p:cViewPr>
      <p:guideLst>
        <p:guide orient="horz" pos="3240"/>
        <p:guide pos="576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a:prstGeom prst="rect">
            <a:avLst/>
          </a:prstGeom>
        </p:spPr>
      </p:sp>
      <p:sp>
        <p:nvSpPr>
          <p:cNvPr id="3" name="Notes Placeholder 2"/>
          <p:cNvSpPr>
            <a:spLocks noGrp="1"/>
          </p:cNvSpPr>
          <p:nvPr>
            <p:ph type="body" idx="1"/>
          </p:nvPr>
        </p:nvSpPr>
        <p:spPr>
          <a:xfrm>
            <a:off x="1028700" y="8686800"/>
            <a:ext cx="8229600" cy="8229600"/>
          </a:xfrm>
          <a:prstGeom prst="rect">
            <a:avLst/>
          </a:prstGeom>
        </p:spPr>
        <p:txBody>
          <a:bodyPr/>
          <a:lstStyle/>
          <a:p>
            <a:endParaRPr lang="en-US" dirty="0"/>
          </a:p>
        </p:txBody>
      </p:sp>
      <p:sp>
        <p:nvSpPr>
          <p:cNvPr id="4" name="Slide Number Placeholder 3"/>
          <p:cNvSpPr>
            <a:spLocks noGrp="1"/>
          </p:cNvSpPr>
          <p:nvPr>
            <p:ph type="sldNum" sz="quarter" idx="10"/>
          </p:nvPr>
        </p:nvSpPr>
        <p:spPr>
          <a:xfrm>
            <a:off x="5827713" y="17370425"/>
            <a:ext cx="4457700" cy="914400"/>
          </a:xfrm>
          <a:prstGeom prst="rect">
            <a:avLst/>
          </a:prstGeom>
        </p:spPr>
        <p:txBody>
          <a:bodyPr/>
          <a:lstStyle/>
          <a:p>
            <a:fld id="{F7021451-1387-4CA6-816F-3879F97B5CBC}" type="slidenum">
              <a:rPr lang="en-US"/>
              <a:pPr/>
              <a:t>1</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10</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11</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12</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13</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14</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15</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16</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17</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18</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19</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20</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21</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22</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23</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24</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25</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26</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27</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3</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4</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5</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6</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7</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8</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9</a:t>
            </a:fld>
            <a:endParaRPr lang="en-US"/>
          </a:p>
        </p:txBody>
      </p:sp>
    </p:spTree>
    <p:extLst>
      <p:ext uri="{BB962C8B-B14F-4D97-AF65-F5344CB8AC3E}">
        <p14:creationId xmlns=""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0-3.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1-3.sv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2.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2.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2.sv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5-4.svg"/><Relationship Id="rId5" Type="http://schemas.openxmlformats.org/officeDocument/2006/relationships/image" Target="../media/image1.png"/><Relationship Id="rId4" Type="http://schemas.openxmlformats.org/officeDocument/2006/relationships/image" Target="../media/image-15-2.sv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6-4.svg"/><Relationship Id="rId5" Type="http://schemas.openxmlformats.org/officeDocument/2006/relationships/image" Target="../media/image1.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7-3.sv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8-3.sv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9-3.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0-4.svg"/><Relationship Id="rId5" Type="http://schemas.openxmlformats.org/officeDocument/2006/relationships/image" Target="../media/image1.png"/><Relationship Id="rId4" Type="http://schemas.openxmlformats.org/officeDocument/2006/relationships/image" Target="../media/image-20-2.sv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1-3.sv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2-2.sv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3-2.sv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4-4.svg"/><Relationship Id="rId5" Type="http://schemas.openxmlformats.org/officeDocument/2006/relationships/image" Target="../media/image1.png"/><Relationship Id="rId4" Type="http://schemas.openxmlformats.org/officeDocument/2006/relationships/image" Target="../media/image-24-2.sv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5-3.sv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6-3.sv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7-2.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3.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3.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2.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4.svg"/><Relationship Id="rId5" Type="http://schemas.openxmlformats.org/officeDocument/2006/relationships/image" Target="../media/image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3.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2.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9-3.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D5FCB">
            <a:alpha val="76000"/>
          </a:srgbClr>
        </a:solidFill>
        <a:effectLst/>
      </p:bgPr>
    </p:bg>
    <p:spTree>
      <p:nvGrpSpPr>
        <p:cNvPr id="1" name=""/>
        <p:cNvGrpSpPr/>
        <p:nvPr/>
      </p:nvGrpSpPr>
      <p:grpSpPr>
        <a:xfrm>
          <a:off x="0" y="0"/>
          <a:ext cx="0" cy="0"/>
          <a:chOff x="0" y="0"/>
          <a:chExt cx="0" cy="0"/>
        </a:xfrm>
      </p:grpSpPr>
      <p:pic>
        <p:nvPicPr>
          <p:cNvPr id="3" name="Image 1" descr="/images/icons/lara-icon-talk.sv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16754475" y="8858250"/>
            <a:ext cx="762000" cy="762000"/>
          </a:xfrm>
          <a:prstGeom prst="rect">
            <a:avLst/>
          </a:prstGeom>
        </p:spPr>
      </p:pic>
      <p:sp>
        <p:nvSpPr>
          <p:cNvPr id="4" name="Shape 0"/>
          <p:cNvSpPr/>
          <p:nvPr/>
        </p:nvSpPr>
        <p:spPr>
          <a:xfrm>
            <a:off x="1285875" y="9029700"/>
            <a:ext cx="5857875" cy="152400"/>
          </a:xfrm>
          <a:prstGeom prst="rect">
            <a:avLst/>
          </a:prstGeom>
          <a:solidFill>
            <a:srgbClr val="FFE080"/>
          </a:solidFill>
          <a:ln w="12700">
            <a:solidFill>
              <a:srgbClr val="FFE080"/>
            </a:solidFill>
            <a:prstDash val="solid"/>
          </a:ln>
        </p:spPr>
      </p:sp>
      <p:sp>
        <p:nvSpPr>
          <p:cNvPr id="5" name="Shape 1"/>
          <p:cNvSpPr/>
          <p:nvPr/>
        </p:nvSpPr>
        <p:spPr>
          <a:xfrm>
            <a:off x="12092591" y="283335"/>
            <a:ext cx="5857875" cy="152400"/>
          </a:xfrm>
          <a:prstGeom prst="rect">
            <a:avLst/>
          </a:prstGeom>
          <a:solidFill>
            <a:srgbClr val="FFE080"/>
          </a:solidFill>
          <a:ln w="12700">
            <a:solidFill>
              <a:srgbClr val="FFE080"/>
            </a:solidFill>
            <a:prstDash val="solid"/>
          </a:ln>
        </p:spPr>
      </p:sp>
      <p:sp>
        <p:nvSpPr>
          <p:cNvPr id="10" name="Espace réservé du contenu 2"/>
          <p:cNvSpPr txBox="1">
            <a:spLocks/>
          </p:cNvSpPr>
          <p:nvPr/>
        </p:nvSpPr>
        <p:spPr>
          <a:xfrm>
            <a:off x="2691684" y="435736"/>
            <a:ext cx="13200845" cy="8593964"/>
          </a:xfrm>
          <a:prstGeom prst="rect">
            <a:avLst/>
          </a:prstGeom>
        </p:spPr>
        <p:txBody>
          <a:bodyPr>
            <a:normAutofit fontScale="92500" lnSpcReduction="10000"/>
          </a:bodyPr>
          <a:lstStyle/>
          <a:p>
            <a:pPr marL="342900" marR="0" lvl="0" indent="-342900" algn="ctr" defTabSz="914400" rtl="0" eaLnBrk="1" fontAlgn="auto" latinLnBrk="0" hangingPunct="1">
              <a:lnSpc>
                <a:spcPct val="80000"/>
              </a:lnSpc>
              <a:spcBef>
                <a:spcPct val="20000"/>
              </a:spcBef>
              <a:spcAft>
                <a:spcPts val="0"/>
              </a:spcAft>
              <a:buClrTx/>
              <a:buSzTx/>
              <a:buFont typeface="Arial" pitchFamily="34" charset="0"/>
              <a:buNone/>
              <a:tabLst/>
              <a:defRPr/>
            </a:pPr>
            <a:r>
              <a:rPr kumimoji="0" lang="en-GB" sz="32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Ministry of Higher Education and Scientific Research</a:t>
            </a:r>
          </a:p>
          <a:p>
            <a:pPr marL="342900" marR="0" lvl="0" indent="-342900" algn="ctr" defTabSz="914400" rtl="0" eaLnBrk="1" fontAlgn="auto" latinLnBrk="0" hangingPunct="1">
              <a:lnSpc>
                <a:spcPct val="80000"/>
              </a:lnSpc>
              <a:spcBef>
                <a:spcPct val="20000"/>
              </a:spcBef>
              <a:spcAft>
                <a:spcPts val="0"/>
              </a:spcAft>
              <a:buClrTx/>
              <a:buSzTx/>
              <a:buFont typeface="Arial" pitchFamily="34" charset="0"/>
              <a:buNone/>
              <a:tabLst/>
              <a:defRPr/>
            </a:pPr>
            <a:r>
              <a:rPr kumimoji="0" lang="en-GB" sz="32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MOHAMED KHIDER UNIVERSITY, BISKRA</a:t>
            </a:r>
          </a:p>
          <a:p>
            <a:pPr marL="342900" marR="0" lvl="0" indent="-342900" algn="ctr" defTabSz="914400" rtl="0" eaLnBrk="1" fontAlgn="auto" latinLnBrk="0" hangingPunct="1">
              <a:lnSpc>
                <a:spcPct val="80000"/>
              </a:lnSpc>
              <a:spcBef>
                <a:spcPct val="20000"/>
              </a:spcBef>
              <a:spcAft>
                <a:spcPts val="0"/>
              </a:spcAft>
              <a:buClrTx/>
              <a:buSzTx/>
              <a:buFont typeface="Arial" pitchFamily="34" charset="0"/>
              <a:buNone/>
              <a:tabLst/>
              <a:defRPr/>
            </a:pPr>
            <a:r>
              <a:rPr kumimoji="0" lang="en-GB" sz="32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Faculty of Exact Sciences</a:t>
            </a:r>
          </a:p>
          <a:p>
            <a:pPr marL="342900" marR="0" lvl="0" indent="-342900" algn="ctr" defTabSz="914400" rtl="0" eaLnBrk="1" fontAlgn="auto" latinLnBrk="0" hangingPunct="1">
              <a:lnSpc>
                <a:spcPct val="80000"/>
              </a:lnSpc>
              <a:spcBef>
                <a:spcPct val="20000"/>
              </a:spcBef>
              <a:spcAft>
                <a:spcPts val="0"/>
              </a:spcAft>
              <a:buClrTx/>
              <a:buSzTx/>
              <a:buFont typeface="Arial" pitchFamily="34" charset="0"/>
              <a:buNone/>
              <a:tabLst/>
              <a:defRPr/>
            </a:pPr>
            <a:r>
              <a:rPr kumimoji="0" lang="en-GB" sz="32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DEPARTMENT OF MATHEMATICS</a:t>
            </a:r>
          </a:p>
          <a:p>
            <a:pPr marL="342900" marR="0" lvl="0" indent="-342900" algn="ctr" defTabSz="914400" rtl="0" eaLnBrk="1" fontAlgn="auto" latinLnBrk="0" hangingPunct="1">
              <a:lnSpc>
                <a:spcPct val="80000"/>
              </a:lnSpc>
              <a:spcBef>
                <a:spcPct val="20000"/>
              </a:spcBef>
              <a:spcAft>
                <a:spcPts val="0"/>
              </a:spcAft>
              <a:buClrTx/>
              <a:buSzTx/>
              <a:buFont typeface="Arial" pitchFamily="34" charset="0"/>
              <a:buNone/>
              <a:tabLst/>
              <a:defRPr/>
            </a:pPr>
            <a:endParaRPr kumimoji="0" lang="fr-FR" sz="32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ctr" defTabSz="914400" rtl="0" eaLnBrk="1" fontAlgn="auto" latinLnBrk="0" hangingPunct="1">
              <a:lnSpc>
                <a:spcPct val="80000"/>
              </a:lnSpc>
              <a:spcBef>
                <a:spcPct val="20000"/>
              </a:spcBef>
              <a:spcAft>
                <a:spcPts val="0"/>
              </a:spcAft>
              <a:buClrTx/>
              <a:buSzTx/>
              <a:buFont typeface="Arial" pitchFamily="34" charset="0"/>
              <a:buNone/>
              <a:tabLst/>
              <a:defRPr/>
            </a:pPr>
            <a:endParaRPr kumimoji="0" lang="fr-FR" sz="32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ctr" defTabSz="914400" rtl="0" eaLnBrk="1" fontAlgn="auto" latinLnBrk="0" hangingPunct="1">
              <a:lnSpc>
                <a:spcPct val="80000"/>
              </a:lnSpc>
              <a:spcBef>
                <a:spcPct val="20000"/>
              </a:spcBef>
              <a:spcAft>
                <a:spcPts val="0"/>
              </a:spcAft>
              <a:buClrTx/>
              <a:buSzTx/>
              <a:buFont typeface="Arial" pitchFamily="34" charset="0"/>
              <a:buNone/>
              <a:tabLst/>
              <a:defRPr/>
            </a:pPr>
            <a:endParaRPr kumimoji="0" lang="fr-FR" sz="32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ctr" defTabSz="914400" rtl="0" eaLnBrk="1" fontAlgn="auto" latinLnBrk="0" hangingPunct="1">
              <a:lnSpc>
                <a:spcPct val="80000"/>
              </a:lnSpc>
              <a:spcBef>
                <a:spcPct val="20000"/>
              </a:spcBef>
              <a:spcAft>
                <a:spcPts val="0"/>
              </a:spcAft>
              <a:buClrTx/>
              <a:buSzTx/>
              <a:buFont typeface="Arial" pitchFamily="34" charset="0"/>
              <a:buNone/>
              <a:tabLst/>
              <a:defRPr/>
            </a:pPr>
            <a:endParaRPr kumimoji="0" lang="fr-FR" sz="32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ctr" defTabSz="914400" rtl="0" eaLnBrk="1" fontAlgn="auto" latinLnBrk="0" hangingPunct="1">
              <a:lnSpc>
                <a:spcPct val="80000"/>
              </a:lnSpc>
              <a:spcBef>
                <a:spcPct val="20000"/>
              </a:spcBef>
              <a:spcAft>
                <a:spcPts val="0"/>
              </a:spcAft>
              <a:buClrTx/>
              <a:buSzTx/>
              <a:buFont typeface="Arial" pitchFamily="34" charset="0"/>
              <a:buNone/>
              <a:tabLst/>
              <a:defRPr/>
            </a:pPr>
            <a:endParaRPr kumimoji="0" lang="fr-FR" sz="32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ctr" defTabSz="914400" rtl="0" eaLnBrk="1" fontAlgn="auto" latinLnBrk="0" hangingPunct="1">
              <a:lnSpc>
                <a:spcPct val="80000"/>
              </a:lnSpc>
              <a:spcBef>
                <a:spcPct val="20000"/>
              </a:spcBef>
              <a:spcAft>
                <a:spcPts val="0"/>
              </a:spcAft>
              <a:buClrTx/>
              <a:buSzTx/>
              <a:buFont typeface="Arial" pitchFamily="34" charset="0"/>
              <a:buNone/>
              <a:tabLst/>
              <a:defRPr/>
            </a:pPr>
            <a:endParaRPr kumimoji="0" lang="fr-FR" sz="3200" b="0" i="0" u="none" strike="noStrike" kern="1200" cap="none" spc="0" normalizeH="0" baseline="0" noProof="0" dirty="0" smtClean="0">
              <a:ln>
                <a:noFill/>
              </a:ln>
              <a:solidFill>
                <a:schemeClr val="bg1"/>
              </a:solidFill>
              <a:effectLst/>
              <a:uLnTx/>
              <a:uFillTx/>
              <a:latin typeface="+mn-lt"/>
              <a:ea typeface="+mn-ea"/>
              <a:cs typeface="+mn-cs"/>
            </a:endParaRPr>
          </a:p>
          <a:p>
            <a:pPr marL="342900" indent="-342900" algn="ctr">
              <a:lnSpc>
                <a:spcPct val="80000"/>
              </a:lnSpc>
              <a:spcBef>
                <a:spcPct val="20000"/>
              </a:spcBef>
            </a:pPr>
            <a:r>
              <a:rPr lang="en-GB" sz="3200" b="1" u="sng" spc="-105" dirty="0" smtClean="0">
                <a:solidFill>
                  <a:schemeClr val="bg1"/>
                </a:solidFill>
                <a:latin typeface="Palatino Linotype"/>
                <a:cs typeface="Palatino Linotype"/>
              </a:rPr>
              <a:t>English 1 – Level A2</a:t>
            </a:r>
            <a:r>
              <a:rPr lang="fr-FR" sz="3200" b="1" u="sng" spc="-105" dirty="0" smtClean="0">
                <a:solidFill>
                  <a:schemeClr val="bg1"/>
                </a:solidFill>
                <a:latin typeface="Palatino Linotype"/>
                <a:cs typeface="Palatino Linotype"/>
              </a:rPr>
              <a:t>:</a:t>
            </a:r>
          </a:p>
          <a:p>
            <a:pPr marL="342900" indent="-342900" algn="ctr">
              <a:lnSpc>
                <a:spcPct val="80000"/>
              </a:lnSpc>
              <a:spcBef>
                <a:spcPct val="20000"/>
              </a:spcBef>
            </a:pPr>
            <a:endParaRPr lang="fr-FR" sz="3200" b="1" u="sng" spc="-105" dirty="0" smtClean="0">
              <a:solidFill>
                <a:schemeClr val="bg1"/>
              </a:solidFill>
              <a:latin typeface="Palatino Linotype"/>
              <a:cs typeface="Palatino Linotype"/>
            </a:endParaRPr>
          </a:p>
          <a:p>
            <a:pPr marL="342900" marR="0" lvl="0" indent="-342900" algn="ctr" defTabSz="914400" rtl="0" eaLnBrk="1" fontAlgn="auto" latinLnBrk="0" hangingPunct="1">
              <a:lnSpc>
                <a:spcPct val="80000"/>
              </a:lnSpc>
              <a:spcBef>
                <a:spcPct val="20000"/>
              </a:spcBef>
              <a:spcAft>
                <a:spcPts val="0"/>
              </a:spcAft>
              <a:buClrTx/>
              <a:buSzTx/>
              <a:buFont typeface="Arial" pitchFamily="34" charset="0"/>
              <a:buNone/>
              <a:tabLst/>
              <a:defRPr/>
            </a:pPr>
            <a:r>
              <a:rPr kumimoji="0" lang="fr-FR" sz="6600" b="1" i="0" u="none" strike="noStrike" kern="1200" cap="none" spc="0" normalizeH="0" baseline="0" noProof="0" dirty="0" err="1" smtClean="0">
                <a:ln>
                  <a:noFill/>
                </a:ln>
                <a:solidFill>
                  <a:schemeClr val="bg1"/>
                </a:solidFill>
                <a:effectLst/>
                <a:uLnTx/>
                <a:uFillTx/>
                <a:latin typeface="+mn-lt"/>
                <a:ea typeface="+mn-ea"/>
                <a:cs typeface="+mn-cs"/>
              </a:rPr>
              <a:t>Lesson</a:t>
            </a:r>
            <a:r>
              <a:rPr kumimoji="0" lang="fr-FR" sz="6600" b="1" i="0" u="none" strike="noStrike" kern="1200" cap="none" spc="0" normalizeH="0" noProof="0" dirty="0" smtClean="0">
                <a:ln>
                  <a:noFill/>
                </a:ln>
                <a:solidFill>
                  <a:schemeClr val="bg1"/>
                </a:solidFill>
                <a:effectLst/>
                <a:uLnTx/>
                <a:uFillTx/>
                <a:latin typeface="+mn-lt"/>
                <a:ea typeface="+mn-ea"/>
                <a:cs typeface="+mn-cs"/>
              </a:rPr>
              <a:t> 3: Parts of Speech</a:t>
            </a:r>
          </a:p>
          <a:p>
            <a:pPr marL="342900" marR="0" lvl="0" indent="-342900" algn="ctr" defTabSz="914400" rtl="0" eaLnBrk="1" fontAlgn="auto" latinLnBrk="0" hangingPunct="1">
              <a:lnSpc>
                <a:spcPct val="80000"/>
              </a:lnSpc>
              <a:spcBef>
                <a:spcPct val="20000"/>
              </a:spcBef>
              <a:spcAft>
                <a:spcPts val="0"/>
              </a:spcAft>
              <a:buClrTx/>
              <a:buSzTx/>
              <a:buFont typeface="Arial" pitchFamily="34" charset="0"/>
              <a:buNone/>
              <a:tabLst/>
              <a:defRPr/>
            </a:pPr>
            <a:endParaRPr lang="fr-FR" sz="3200" b="1" noProof="0" dirty="0" smtClean="0">
              <a:solidFill>
                <a:schemeClr val="bg1"/>
              </a:solidFill>
            </a:endParaRPr>
          </a:p>
          <a:p>
            <a:pPr marL="342900" marR="0" lvl="0" indent="-342900" algn="ctr" defTabSz="914400" rtl="0" eaLnBrk="1" fontAlgn="auto" latinLnBrk="0" hangingPunct="1">
              <a:lnSpc>
                <a:spcPct val="80000"/>
              </a:lnSpc>
              <a:spcBef>
                <a:spcPct val="20000"/>
              </a:spcBef>
              <a:spcAft>
                <a:spcPts val="0"/>
              </a:spcAft>
              <a:buClrTx/>
              <a:buSzTx/>
              <a:buFont typeface="Arial" pitchFamily="34" charset="0"/>
              <a:buNone/>
              <a:tabLst/>
              <a:defRPr/>
            </a:pPr>
            <a:endParaRPr kumimoji="0" lang="en-GB" sz="3200" b="1"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ctr" defTabSz="914400" rtl="0" eaLnBrk="1" fontAlgn="auto" latinLnBrk="0" hangingPunct="1">
              <a:lnSpc>
                <a:spcPct val="80000"/>
              </a:lnSpc>
              <a:spcBef>
                <a:spcPct val="20000"/>
              </a:spcBef>
              <a:spcAft>
                <a:spcPts val="0"/>
              </a:spcAft>
              <a:buClrTx/>
              <a:buSzTx/>
              <a:buFont typeface="Arial" pitchFamily="34" charset="0"/>
              <a:buNone/>
              <a:tabLst/>
              <a:defRPr/>
            </a:pPr>
            <a:r>
              <a:rPr kumimoji="0" lang="en-GB" sz="3200" b="0" i="0" u="sng" strike="noStrike" kern="1200" cap="none" spc="0" normalizeH="0" baseline="0" noProof="0" dirty="0" smtClean="0">
                <a:ln>
                  <a:noFill/>
                </a:ln>
                <a:solidFill>
                  <a:schemeClr val="bg1"/>
                </a:solidFill>
                <a:effectLst/>
                <a:uLnTx/>
                <a:uFillTx/>
                <a:latin typeface="+mn-lt"/>
                <a:ea typeface="+mn-ea"/>
                <a:cs typeface="+mn-cs"/>
              </a:rPr>
              <a:t>Presented by:</a:t>
            </a:r>
            <a:endParaRPr kumimoji="0" lang="en-GB" sz="32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ctr" defTabSz="914400" rtl="0" eaLnBrk="1" fontAlgn="auto" latinLnBrk="0" hangingPunct="1">
              <a:lnSpc>
                <a:spcPct val="80000"/>
              </a:lnSpc>
              <a:spcBef>
                <a:spcPct val="20000"/>
              </a:spcBef>
              <a:spcAft>
                <a:spcPts val="0"/>
              </a:spcAft>
              <a:buClrTx/>
              <a:buSzTx/>
              <a:buFont typeface="Arial" pitchFamily="34" charset="0"/>
              <a:buNone/>
              <a:tabLst/>
              <a:defRPr/>
            </a:pPr>
            <a:r>
              <a:rPr kumimoji="0" lang="en-GB" sz="3200" b="1" i="0" u="none" strike="noStrike" kern="1200" cap="none" spc="0" normalizeH="0" baseline="0" noProof="0" dirty="0" smtClean="0">
                <a:ln>
                  <a:noFill/>
                </a:ln>
                <a:solidFill>
                  <a:schemeClr val="bg1"/>
                </a:solidFill>
                <a:effectLst/>
                <a:uLnTx/>
                <a:uFillTx/>
                <a:latin typeface="+mn-lt"/>
                <a:ea typeface="+mn-ea"/>
                <a:cs typeface="+mn-cs"/>
              </a:rPr>
              <a:t>Dr. OUAAR Fatima</a:t>
            </a:r>
          </a:p>
          <a:p>
            <a:pPr marL="342900" marR="0" lvl="0" indent="-342900" algn="ctr" defTabSz="914400" rtl="0" eaLnBrk="1" fontAlgn="auto" latinLnBrk="0" hangingPunct="1">
              <a:lnSpc>
                <a:spcPct val="100000"/>
              </a:lnSpc>
              <a:spcBef>
                <a:spcPct val="20000"/>
              </a:spcBef>
              <a:spcAft>
                <a:spcPts val="0"/>
              </a:spcAft>
              <a:buClrTx/>
              <a:buSzTx/>
              <a:tabLst/>
              <a:defRPr/>
            </a:pPr>
            <a:endParaRPr lang="en-GB" sz="2000" b="1" dirty="0" smtClean="0">
              <a:solidFill>
                <a:schemeClr val="bg1"/>
              </a:solidFill>
            </a:endParaRPr>
          </a:p>
          <a:p>
            <a:pPr marL="342900" marR="0" lvl="0" indent="-342900" algn="ctr" defTabSz="914400" rtl="0" eaLnBrk="1" fontAlgn="auto" latinLnBrk="0" hangingPunct="1">
              <a:lnSpc>
                <a:spcPct val="100000"/>
              </a:lnSpc>
              <a:spcBef>
                <a:spcPct val="20000"/>
              </a:spcBef>
              <a:spcAft>
                <a:spcPts val="0"/>
              </a:spcAft>
              <a:buClrTx/>
              <a:buSzTx/>
              <a:tabLst/>
              <a:defRPr/>
            </a:pPr>
            <a:r>
              <a:rPr kumimoji="0" lang="fr-FR" sz="2400" b="0" i="0" u="none" strike="noStrike" kern="1200" cap="none" spc="0" normalizeH="0" baseline="0" noProof="0" dirty="0" smtClean="0">
                <a:ln>
                  <a:noFill/>
                </a:ln>
                <a:solidFill>
                  <a:schemeClr val="bg1"/>
                </a:solidFill>
                <a:effectLst/>
                <a:uLnTx/>
                <a:uFillTx/>
                <a:latin typeface="+mn-lt"/>
                <a:ea typeface="+mn-ea"/>
                <a:cs typeface="+mn-cs"/>
              </a:rPr>
              <a:t>2025</a:t>
            </a:r>
            <a:endParaRPr kumimoji="0" lang="en-GB" sz="2400" b="0" i="0" u="none" strike="noStrike" kern="1200" cap="none" spc="0" normalizeH="0" baseline="0" noProof="0" dirty="0" smtClean="0">
              <a:ln>
                <a:noFill/>
              </a:ln>
              <a:solidFill>
                <a:schemeClr val="bg1"/>
              </a:solidFill>
              <a:effectLst/>
              <a:uLnTx/>
              <a:uFillTx/>
              <a:latin typeface="+mn-lt"/>
              <a:ea typeface="+mn-ea"/>
              <a:cs typeface="+mn-cs"/>
            </a:endParaRPr>
          </a:p>
        </p:txBody>
      </p:sp>
      <p:pic>
        <p:nvPicPr>
          <p:cNvPr id="11" name="Picture 2" descr="D:\Fati Youtube maths chanel videos\video1\FB_IMG_1744573968355.jpg"/>
          <p:cNvPicPr>
            <a:picLocks noChangeAspect="1" noChangeArrowheads="1"/>
          </p:cNvPicPr>
          <p:nvPr/>
        </p:nvPicPr>
        <p:blipFill>
          <a:blip r:embed="rId5" cstate="print"/>
          <a:stretch>
            <a:fillRect/>
          </a:stretch>
        </p:blipFill>
        <p:spPr bwMode="auto">
          <a:xfrm>
            <a:off x="8445113" y="2411569"/>
            <a:ext cx="1542901" cy="1542901"/>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5880F1"/>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12338" b="12338"/>
          <a:stretch/>
        </p:blipFill>
        <p:spPr>
          <a:xfrm>
            <a:off x="1285875" y="1638300"/>
            <a:ext cx="7000875" cy="7000875"/>
          </a:xfrm>
          <a:prstGeom prst="rect">
            <a:avLst/>
          </a:prstGeom>
        </p:spPr>
      </p:pic>
      <p:sp>
        <p:nvSpPr>
          <p:cNvPr id="3" name="Shape 0"/>
          <p:cNvSpPr/>
          <p:nvPr/>
        </p:nvSpPr>
        <p:spPr>
          <a:xfrm>
            <a:off x="1285875" y="9029700"/>
            <a:ext cx="5857875" cy="152400"/>
          </a:xfrm>
          <a:prstGeom prst="rect">
            <a:avLst/>
          </a:prstGeom>
          <a:solidFill>
            <a:srgbClr val="FFE080"/>
          </a:solidFill>
          <a:ln w="12700">
            <a:solidFill>
              <a:srgbClr val="FFE080"/>
            </a:solidFill>
            <a:prstDash val="solid"/>
          </a:ln>
        </p:spPr>
      </p:sp>
      <p:sp>
        <p:nvSpPr>
          <p:cNvPr id="4" name="Shape 1"/>
          <p:cNvSpPr/>
          <p:nvPr/>
        </p:nvSpPr>
        <p:spPr>
          <a:xfrm>
            <a:off x="9877425" y="1304925"/>
            <a:ext cx="5857875" cy="152400"/>
          </a:xfrm>
          <a:prstGeom prst="rect">
            <a:avLst/>
          </a:prstGeom>
          <a:solidFill>
            <a:srgbClr val="FFE080"/>
          </a:solidFill>
          <a:ln w="12700">
            <a:solidFill>
              <a:srgbClr val="FFE080"/>
            </a:solidFill>
            <a:prstDash val="solid"/>
          </a:ln>
        </p:spPr>
      </p:sp>
      <p:pic>
        <p:nvPicPr>
          <p:cNvPr id="5" name="Image 1" descr="/images/icons/lara-icon-talk.sv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6754475" y="8858250"/>
            <a:ext cx="762000" cy="762000"/>
          </a:xfrm>
          <a:prstGeom prst="rect">
            <a:avLst/>
          </a:prstGeom>
        </p:spPr>
      </p:pic>
      <p:sp>
        <p:nvSpPr>
          <p:cNvPr id="6" name="Text 2"/>
          <p:cNvSpPr/>
          <p:nvPr/>
        </p:nvSpPr>
        <p:spPr>
          <a:xfrm>
            <a:off x="9639300" y="1933575"/>
            <a:ext cx="7362825" cy="1657836"/>
          </a:xfrm>
          <a:prstGeom prst="rect">
            <a:avLst/>
          </a:prstGeom>
          <a:noFill/>
          <a:ln/>
        </p:spPr>
        <p:txBody>
          <a:bodyPr wrap="square" rtlCol="0" anchor="ctr"/>
          <a:lstStyle/>
          <a:p>
            <a:pPr marL="0" indent="0" algn="l">
              <a:buNone/>
            </a:pPr>
            <a:r>
              <a:rPr lang="en-US" sz="6150" b="1" dirty="0">
                <a:solidFill>
                  <a:srgbClr val="FFFFFF"/>
                </a:solidFill>
                <a:latin typeface="Quicksand" pitchFamily="34" charset="0"/>
                <a:ea typeface="Quicksand" pitchFamily="34" charset="-122"/>
                <a:cs typeface="Quicksand" pitchFamily="34" charset="-120"/>
              </a:rPr>
              <a:t>Adjectives: Modifying Nouns</a:t>
            </a:r>
            <a:endParaRPr lang="en-US" sz="6150" dirty="0"/>
          </a:p>
        </p:txBody>
      </p:sp>
      <p:sp>
        <p:nvSpPr>
          <p:cNvPr id="7" name="Text 3"/>
          <p:cNvSpPr/>
          <p:nvPr/>
        </p:nvSpPr>
        <p:spPr>
          <a:xfrm>
            <a:off x="9639300" y="3981450"/>
            <a:ext cx="7362825" cy="518074"/>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 Qualify or specify nouns and pronouns.</a:t>
            </a:r>
            <a:endParaRPr lang="en-US" sz="3000" dirty="0"/>
          </a:p>
        </p:txBody>
      </p:sp>
      <p:sp>
        <p:nvSpPr>
          <p:cNvPr id="8" name="Text 4"/>
          <p:cNvSpPr/>
          <p:nvPr/>
        </p:nvSpPr>
        <p:spPr>
          <a:xfrm>
            <a:off x="9639300" y="4895850"/>
            <a:ext cx="7362825" cy="1036147"/>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 E.g., *brilliant* idea, *complex* system, *empirical* data.</a:t>
            </a:r>
            <a:endParaRPr lang="en-US" sz="3000" dirty="0"/>
          </a:p>
        </p:txBody>
      </p:sp>
      <p:sp>
        <p:nvSpPr>
          <p:cNvPr id="9" name="Text 5"/>
          <p:cNvSpPr/>
          <p:nvPr/>
        </p:nvSpPr>
        <p:spPr>
          <a:xfrm>
            <a:off x="9639300" y="6343650"/>
            <a:ext cx="7362825" cy="1036147"/>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 Attributive (before noun) vs. Predicative (after linking verb).</a:t>
            </a:r>
            <a:endParaRPr lang="en-US" sz="3000" dirty="0"/>
          </a:p>
        </p:txBody>
      </p:sp>
      <p:sp>
        <p:nvSpPr>
          <p:cNvPr id="10" name="Text 6"/>
          <p:cNvSpPr/>
          <p:nvPr/>
        </p:nvSpPr>
        <p:spPr>
          <a:xfrm>
            <a:off x="9639300" y="7791450"/>
            <a:ext cx="7362825" cy="1036147"/>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 Positive, comparative, and superlative degrees of comparison.</a:t>
            </a:r>
            <a:endParaRPr lang="en-US" sz="3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5880F1"/>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l="5556" r="5556"/>
          <a:stretch/>
        </p:blipFill>
        <p:spPr>
          <a:xfrm>
            <a:off x="9144000" y="0"/>
            <a:ext cx="9144000" cy="10287000"/>
          </a:xfrm>
          <a:prstGeom prst="rect">
            <a:avLst/>
          </a:prstGeom>
        </p:spPr>
      </p:pic>
      <p:pic>
        <p:nvPicPr>
          <p:cNvPr id="3" name="Image 1" descr="/images/icons/lara-icon-talk.sv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6754475" y="8858250"/>
            <a:ext cx="762000" cy="762000"/>
          </a:xfrm>
          <a:prstGeom prst="rect">
            <a:avLst/>
          </a:prstGeom>
        </p:spPr>
      </p:pic>
      <p:sp>
        <p:nvSpPr>
          <p:cNvPr id="4" name="Text 0"/>
          <p:cNvSpPr/>
          <p:nvPr/>
        </p:nvSpPr>
        <p:spPr>
          <a:xfrm>
            <a:off x="1285875" y="1933575"/>
            <a:ext cx="6572250" cy="2486754"/>
          </a:xfrm>
          <a:prstGeom prst="rect">
            <a:avLst/>
          </a:prstGeom>
          <a:noFill/>
          <a:ln/>
        </p:spPr>
        <p:txBody>
          <a:bodyPr wrap="square" rtlCol="0" anchor="ctr"/>
          <a:lstStyle/>
          <a:p>
            <a:pPr marL="0" indent="0" algn="l">
              <a:buNone/>
            </a:pPr>
            <a:r>
              <a:rPr lang="en-US" sz="6150" b="1" dirty="0">
                <a:solidFill>
                  <a:srgbClr val="FFEAAB"/>
                </a:solidFill>
                <a:latin typeface="Quicksand" pitchFamily="34" charset="0"/>
                <a:ea typeface="Quicksand" pitchFamily="34" charset="-122"/>
                <a:cs typeface="Quicksand" pitchFamily="34" charset="-120"/>
              </a:rPr>
              <a:t>Adverbs: Modifying Broadly</a:t>
            </a:r>
            <a:endParaRPr lang="en-US" sz="6150" dirty="0"/>
          </a:p>
        </p:txBody>
      </p:sp>
      <p:sp>
        <p:nvSpPr>
          <p:cNvPr id="5" name="Text 1"/>
          <p:cNvSpPr/>
          <p:nvPr/>
        </p:nvSpPr>
        <p:spPr>
          <a:xfrm>
            <a:off x="1285875" y="4838700"/>
            <a:ext cx="6572250" cy="4662663"/>
          </a:xfrm>
          <a:prstGeom prst="rect">
            <a:avLst/>
          </a:prstGeom>
          <a:noFill/>
          <a:ln/>
        </p:spPr>
        <p:txBody>
          <a:bodyPr wrap="square" rtlCol="0" anchor="ctr"/>
          <a:lstStyle/>
          <a:p>
            <a:pPr marL="0" indent="0" algn="l">
              <a:buNone/>
            </a:pPr>
            <a:r>
              <a:rPr lang="en-US" sz="2850" dirty="0">
                <a:solidFill>
                  <a:srgbClr val="FFFFFF"/>
                </a:solidFill>
                <a:latin typeface="Quicksand" pitchFamily="34" charset="0"/>
                <a:ea typeface="Quicksand" pitchFamily="34" charset="-122"/>
                <a:cs typeface="Quicksand" pitchFamily="34" charset="-120"/>
              </a:rPr>
              <a:t>Adverbs are words that modify verbs, adjectives, or other adverbs, providing crucial detail about how, when, where, or to what extent an action or quality occurs. For instance, "She sings beautifully" (how) and "He arrived yesterday" (when) exemplify their descriptive power. Adverbs enrich sentences by precisely qualifying other word classes.</a:t>
            </a:r>
            <a:endParaRPr lang="en-US" sz="28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5880F1"/>
        </a:solidFill>
        <a:effectLst/>
      </p:bgPr>
    </p:bg>
    <p:spTree>
      <p:nvGrpSpPr>
        <p:cNvPr id="1" name=""/>
        <p:cNvGrpSpPr/>
        <p:nvPr/>
      </p:nvGrpSpPr>
      <p:grpSpPr>
        <a:xfrm>
          <a:off x="0" y="0"/>
          <a:ext cx="0" cy="0"/>
          <a:chOff x="0" y="0"/>
          <a:chExt cx="0" cy="0"/>
        </a:xfrm>
      </p:grpSpPr>
      <p:sp>
        <p:nvSpPr>
          <p:cNvPr id="2" name="Shape 0"/>
          <p:cNvSpPr/>
          <p:nvPr/>
        </p:nvSpPr>
        <p:spPr>
          <a:xfrm>
            <a:off x="1285875" y="9029700"/>
            <a:ext cx="5857875" cy="152400"/>
          </a:xfrm>
          <a:prstGeom prst="rect">
            <a:avLst/>
          </a:prstGeom>
          <a:solidFill>
            <a:srgbClr val="FFE080"/>
          </a:solidFill>
          <a:ln w="12700">
            <a:solidFill>
              <a:srgbClr val="FFE080"/>
            </a:solidFill>
            <a:prstDash val="solid"/>
          </a:ln>
        </p:spPr>
      </p:sp>
      <p:sp>
        <p:nvSpPr>
          <p:cNvPr id="3" name="Shape 1"/>
          <p:cNvSpPr/>
          <p:nvPr/>
        </p:nvSpPr>
        <p:spPr>
          <a:xfrm>
            <a:off x="9877425" y="1304925"/>
            <a:ext cx="5857875" cy="152400"/>
          </a:xfrm>
          <a:prstGeom prst="rect">
            <a:avLst/>
          </a:prstGeom>
          <a:solidFill>
            <a:srgbClr val="FFE080"/>
          </a:solidFill>
          <a:ln w="12700">
            <a:solidFill>
              <a:srgbClr val="FFE080"/>
            </a:solidFill>
            <a:prstDash val="solid"/>
          </a:ln>
        </p:spPr>
      </p:sp>
      <p:pic>
        <p:nvPicPr>
          <p:cNvPr id="4" name="Image 0" descr="/images/icons/lara-icon-talk.sv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16754475" y="8858250"/>
            <a:ext cx="762000" cy="762000"/>
          </a:xfrm>
          <a:prstGeom prst="rect">
            <a:avLst/>
          </a:prstGeom>
        </p:spPr>
      </p:pic>
      <p:sp>
        <p:nvSpPr>
          <p:cNvPr id="5" name="Text 2"/>
          <p:cNvSpPr/>
          <p:nvPr/>
        </p:nvSpPr>
        <p:spPr>
          <a:xfrm>
            <a:off x="2562225" y="2600325"/>
            <a:ext cx="13173075" cy="984341"/>
          </a:xfrm>
          <a:prstGeom prst="rect">
            <a:avLst/>
          </a:prstGeom>
          <a:noFill/>
          <a:ln/>
        </p:spPr>
        <p:txBody>
          <a:bodyPr wrap="square" rtlCol="0" anchor="ctr"/>
          <a:lstStyle/>
          <a:p>
            <a:pPr marL="0" indent="0" algn="l">
              <a:buNone/>
            </a:pPr>
            <a:r>
              <a:rPr lang="en-US" sz="7200" b="1" dirty="0">
                <a:solidFill>
                  <a:srgbClr val="FFEAAB"/>
                </a:solidFill>
                <a:latin typeface="Quicksand" pitchFamily="34" charset="0"/>
                <a:ea typeface="Quicksand" pitchFamily="34" charset="-122"/>
                <a:cs typeface="Quicksand" pitchFamily="34" charset="-120"/>
              </a:rPr>
              <a:t>Prepositions &amp; Relationships</a:t>
            </a:r>
            <a:endParaRPr lang="en-US" sz="7200" dirty="0"/>
          </a:p>
        </p:txBody>
      </p:sp>
      <p:sp>
        <p:nvSpPr>
          <p:cNvPr id="6" name="Text 3"/>
          <p:cNvSpPr/>
          <p:nvPr/>
        </p:nvSpPr>
        <p:spPr>
          <a:xfrm>
            <a:off x="2562225" y="3933825"/>
            <a:ext cx="13173075" cy="2590368"/>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Prepositions are words that show the relationship between a noun or pronoun (their object) and other words in a sentence. They indicate location, time, or direction, as in "The keys are *on* the desk" or "We arrived *after* noon." These words initiate prepositional phrases, which modify other sentence elements.</a:t>
            </a:r>
            <a:endParaRPr lang="en-US" sz="3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5880F1"/>
        </a:solidFill>
        <a:effectLst/>
      </p:bgPr>
    </p:bg>
    <p:spTree>
      <p:nvGrpSpPr>
        <p:cNvPr id="1" name=""/>
        <p:cNvGrpSpPr/>
        <p:nvPr/>
      </p:nvGrpSpPr>
      <p:grpSpPr>
        <a:xfrm>
          <a:off x="0" y="0"/>
          <a:ext cx="0" cy="0"/>
          <a:chOff x="0" y="0"/>
          <a:chExt cx="0" cy="0"/>
        </a:xfrm>
      </p:grpSpPr>
      <p:pic>
        <p:nvPicPr>
          <p:cNvPr id="2" name="Image 0" descr="/images/icons/lara-icon-talk.sv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16754475" y="8858250"/>
            <a:ext cx="762000" cy="762000"/>
          </a:xfrm>
          <a:prstGeom prst="rect">
            <a:avLst/>
          </a:prstGeom>
        </p:spPr>
      </p:pic>
      <p:sp>
        <p:nvSpPr>
          <p:cNvPr id="3" name="Shape 0"/>
          <p:cNvSpPr/>
          <p:nvPr/>
        </p:nvSpPr>
        <p:spPr>
          <a:xfrm>
            <a:off x="1285875" y="9029700"/>
            <a:ext cx="5857875" cy="152400"/>
          </a:xfrm>
          <a:prstGeom prst="rect">
            <a:avLst/>
          </a:prstGeom>
          <a:solidFill>
            <a:srgbClr val="FFE080"/>
          </a:solidFill>
          <a:ln w="12700">
            <a:solidFill>
              <a:srgbClr val="FFE080"/>
            </a:solidFill>
            <a:prstDash val="solid"/>
          </a:ln>
        </p:spPr>
      </p:sp>
      <p:sp>
        <p:nvSpPr>
          <p:cNvPr id="4" name="Shape 1"/>
          <p:cNvSpPr/>
          <p:nvPr/>
        </p:nvSpPr>
        <p:spPr>
          <a:xfrm>
            <a:off x="9877425" y="1304925"/>
            <a:ext cx="5857875" cy="152400"/>
          </a:xfrm>
          <a:prstGeom prst="rect">
            <a:avLst/>
          </a:prstGeom>
          <a:solidFill>
            <a:srgbClr val="FFE080"/>
          </a:solidFill>
          <a:ln w="12700">
            <a:solidFill>
              <a:srgbClr val="FFE080"/>
            </a:solidFill>
            <a:prstDash val="solid"/>
          </a:ln>
        </p:spPr>
      </p:sp>
      <p:sp>
        <p:nvSpPr>
          <p:cNvPr id="5" name="Text 2"/>
          <p:cNvSpPr/>
          <p:nvPr/>
        </p:nvSpPr>
        <p:spPr>
          <a:xfrm>
            <a:off x="1285875" y="1933575"/>
            <a:ext cx="7362825" cy="1865065"/>
          </a:xfrm>
          <a:prstGeom prst="rect">
            <a:avLst/>
          </a:prstGeom>
          <a:noFill/>
          <a:ln/>
        </p:spPr>
        <p:txBody>
          <a:bodyPr wrap="square" rtlCol="0" anchor="ctr"/>
          <a:lstStyle/>
          <a:p>
            <a:pPr marL="0" indent="0" algn="l">
              <a:buNone/>
            </a:pPr>
            <a:r>
              <a:rPr lang="en-US" sz="4800" b="1" dirty="0">
                <a:solidFill>
                  <a:srgbClr val="FFEAAB"/>
                </a:solidFill>
                <a:latin typeface="Quicksand" pitchFamily="34" charset="0"/>
                <a:ea typeface="Quicksand" pitchFamily="34" charset="-122"/>
                <a:cs typeface="Quicksand" pitchFamily="34" charset="-120"/>
              </a:rPr>
              <a:t>Conjunctions: Fundamental Connectors</a:t>
            </a:r>
            <a:endParaRPr lang="en-US" sz="4800" dirty="0"/>
          </a:p>
        </p:txBody>
      </p:sp>
      <p:sp>
        <p:nvSpPr>
          <p:cNvPr id="6" name="Text 3"/>
          <p:cNvSpPr/>
          <p:nvPr/>
        </p:nvSpPr>
        <p:spPr>
          <a:xfrm>
            <a:off x="9639300" y="1933575"/>
            <a:ext cx="7362825" cy="1243377"/>
          </a:xfrm>
          <a:prstGeom prst="rect">
            <a:avLst/>
          </a:prstGeom>
          <a:noFill/>
          <a:ln/>
        </p:spPr>
        <p:txBody>
          <a:bodyPr wrap="square" rtlCol="0" anchor="ctr"/>
          <a:lstStyle/>
          <a:p>
            <a:pPr marL="0" indent="0" algn="l">
              <a:buNone/>
            </a:pPr>
            <a:r>
              <a:rPr lang="en-US" sz="4800" b="1" dirty="0">
                <a:solidFill>
                  <a:srgbClr val="FFEAAB"/>
                </a:solidFill>
                <a:latin typeface="Quicksand" pitchFamily="34" charset="0"/>
                <a:ea typeface="Quicksand" pitchFamily="34" charset="-122"/>
                <a:cs typeface="Quicksand" pitchFamily="34" charset="-120"/>
              </a:rPr>
              <a:t>Types and Their Functions</a:t>
            </a:r>
            <a:endParaRPr lang="en-US" sz="4800" dirty="0"/>
          </a:p>
        </p:txBody>
      </p:sp>
      <p:sp>
        <p:nvSpPr>
          <p:cNvPr id="7" name="Text 4"/>
          <p:cNvSpPr/>
          <p:nvPr/>
        </p:nvSpPr>
        <p:spPr>
          <a:xfrm>
            <a:off x="1285875" y="4267200"/>
            <a:ext cx="7362825" cy="4196397"/>
          </a:xfrm>
          <a:prstGeom prst="rect">
            <a:avLst/>
          </a:prstGeom>
          <a:noFill/>
          <a:ln/>
        </p:spPr>
        <p:txBody>
          <a:bodyPr wrap="square" rtlCol="0" anchor="ctr"/>
          <a:lstStyle/>
          <a:p>
            <a:pPr marL="0" indent="0" algn="l">
              <a:buNone/>
            </a:pPr>
            <a:r>
              <a:rPr lang="en-US" sz="2850" dirty="0">
                <a:solidFill>
                  <a:srgbClr val="FFFFFF"/>
                </a:solidFill>
                <a:latin typeface="Quicksand" pitchFamily="34" charset="0"/>
                <a:ea typeface="Quicksand" pitchFamily="34" charset="-122"/>
                <a:cs typeface="Quicksand" pitchFamily="34" charset="-120"/>
              </a:rPr>
              <a:t>Conjunctions are grammatical elements that link words, phrases, clauses, or sentences, establishing logical relationships between them. They are crucial for constructing coherent and complex sentences, enabling the expression of nuanced ideas. English features three primary types: coordinating, subordinating, and correlative conjunctions.</a:t>
            </a:r>
            <a:endParaRPr lang="en-US" sz="2850" dirty="0"/>
          </a:p>
        </p:txBody>
      </p:sp>
      <p:sp>
        <p:nvSpPr>
          <p:cNvPr id="8" name="Text 5"/>
          <p:cNvSpPr/>
          <p:nvPr/>
        </p:nvSpPr>
        <p:spPr>
          <a:xfrm>
            <a:off x="9639300" y="4267200"/>
            <a:ext cx="7362825" cy="4196397"/>
          </a:xfrm>
          <a:prstGeom prst="rect">
            <a:avLst/>
          </a:prstGeom>
          <a:noFill/>
          <a:ln/>
        </p:spPr>
        <p:txBody>
          <a:bodyPr wrap="square" rtlCol="0" anchor="ctr"/>
          <a:lstStyle/>
          <a:p>
            <a:pPr marL="0" indent="0" algn="l">
              <a:buNone/>
            </a:pPr>
            <a:r>
              <a:rPr lang="en-US" sz="2850" dirty="0">
                <a:solidFill>
                  <a:srgbClr val="FFFFFF"/>
                </a:solidFill>
                <a:latin typeface="Quicksand" pitchFamily="34" charset="0"/>
                <a:ea typeface="Quicksand" pitchFamily="34" charset="-122"/>
                <a:cs typeface="Quicksand" pitchFamily="34" charset="-120"/>
              </a:rPr>
              <a:t>Coordinating conjunctions (e.g., *and, but, or*) join grammatically equal elements. Subordinating conjunctions (e.g., *because, although, while*) introduce dependent clauses, connecting them to independent clauses and indicating relationships like cause or contrast. Correlative conjunctions (e.g., *either/or, neither/nor*) function in pairs to connect balanced elements.</a:t>
            </a:r>
            <a:endParaRPr lang="en-US" sz="28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5880F1"/>
        </a:solidFill>
        <a:effectLst/>
      </p:bgPr>
    </p:bg>
    <p:spTree>
      <p:nvGrpSpPr>
        <p:cNvPr id="1" name=""/>
        <p:cNvGrpSpPr/>
        <p:nvPr/>
      </p:nvGrpSpPr>
      <p:grpSpPr>
        <a:xfrm>
          <a:off x="0" y="0"/>
          <a:ext cx="0" cy="0"/>
          <a:chOff x="0" y="0"/>
          <a:chExt cx="0" cy="0"/>
        </a:xfrm>
      </p:grpSpPr>
      <p:sp>
        <p:nvSpPr>
          <p:cNvPr id="2" name="Shape 0"/>
          <p:cNvSpPr/>
          <p:nvPr/>
        </p:nvSpPr>
        <p:spPr>
          <a:xfrm>
            <a:off x="1285875" y="9029700"/>
            <a:ext cx="5857875" cy="152400"/>
          </a:xfrm>
          <a:prstGeom prst="rect">
            <a:avLst/>
          </a:prstGeom>
          <a:solidFill>
            <a:srgbClr val="FFE080"/>
          </a:solidFill>
          <a:ln w="12700">
            <a:solidFill>
              <a:srgbClr val="FFE080"/>
            </a:solidFill>
            <a:prstDash val="solid"/>
          </a:ln>
        </p:spPr>
      </p:sp>
      <p:sp>
        <p:nvSpPr>
          <p:cNvPr id="3" name="Shape 1"/>
          <p:cNvSpPr/>
          <p:nvPr/>
        </p:nvSpPr>
        <p:spPr>
          <a:xfrm>
            <a:off x="9877425" y="1304925"/>
            <a:ext cx="5857875" cy="152400"/>
          </a:xfrm>
          <a:prstGeom prst="rect">
            <a:avLst/>
          </a:prstGeom>
          <a:solidFill>
            <a:srgbClr val="FFE080"/>
          </a:solidFill>
          <a:ln w="12700">
            <a:solidFill>
              <a:srgbClr val="FFE080"/>
            </a:solidFill>
            <a:prstDash val="solid"/>
          </a:ln>
        </p:spPr>
      </p:sp>
      <p:pic>
        <p:nvPicPr>
          <p:cNvPr id="4" name="Image 0" descr="/images/icons/lara-icon-talk.sv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16754475" y="8858250"/>
            <a:ext cx="762000" cy="762000"/>
          </a:xfrm>
          <a:prstGeom prst="rect">
            <a:avLst/>
          </a:prstGeom>
        </p:spPr>
      </p:pic>
      <p:sp>
        <p:nvSpPr>
          <p:cNvPr id="5" name="Text 2"/>
          <p:cNvSpPr/>
          <p:nvPr/>
        </p:nvSpPr>
        <p:spPr>
          <a:xfrm>
            <a:off x="2562225" y="2600325"/>
            <a:ext cx="13173075" cy="1968681"/>
          </a:xfrm>
          <a:prstGeom prst="rect">
            <a:avLst/>
          </a:prstGeom>
          <a:noFill/>
          <a:ln/>
        </p:spPr>
        <p:txBody>
          <a:bodyPr wrap="square" rtlCol="0" anchor="ctr"/>
          <a:lstStyle/>
          <a:p>
            <a:pPr marL="0" indent="0" algn="l">
              <a:buNone/>
            </a:pPr>
            <a:r>
              <a:rPr lang="en-US" sz="7200" b="1" dirty="0">
                <a:solidFill>
                  <a:srgbClr val="FFEAAB"/>
                </a:solidFill>
                <a:latin typeface="Quicksand" pitchFamily="34" charset="0"/>
                <a:ea typeface="Quicksand" pitchFamily="34" charset="-122"/>
                <a:cs typeface="Quicksand" pitchFamily="34" charset="-120"/>
              </a:rPr>
              <a:t>Interjections: Expressing Emotion</a:t>
            </a:r>
            <a:endParaRPr lang="en-US" sz="7200" dirty="0"/>
          </a:p>
        </p:txBody>
      </p:sp>
      <p:sp>
        <p:nvSpPr>
          <p:cNvPr id="6" name="Text 3"/>
          <p:cNvSpPr/>
          <p:nvPr/>
        </p:nvSpPr>
        <p:spPr>
          <a:xfrm>
            <a:off x="2562225" y="4933950"/>
            <a:ext cx="13173075" cy="2072295"/>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Interjections are grammatically independent words or short phrases expressing strong emotion or sudden feeling. They often stand alone, punctuated by an exclamation mark. Common examples include 'Wow!', 'Ouch!', and 'Bravo!'.</a:t>
            </a:r>
            <a:endParaRPr lang="en-US" sz="3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5880F1"/>
        </a:solidFill>
        <a:effectLst/>
      </p:bgPr>
    </p:bg>
    <p:spTree>
      <p:nvGrpSpPr>
        <p:cNvPr id="1" name=""/>
        <p:cNvGrpSpPr/>
        <p:nvPr/>
      </p:nvGrpSpPr>
      <p:grpSpPr>
        <a:xfrm>
          <a:off x="0" y="0"/>
          <a:ext cx="0" cy="0"/>
          <a:chOff x="0" y="0"/>
          <a:chExt cx="0" cy="0"/>
        </a:xfrm>
      </p:grpSpPr>
      <p:pic>
        <p:nvPicPr>
          <p:cNvPr id="2" name="Image 0" descr="/images/iara/lara-pointing.svg"/>
          <p:cNvPicPr>
            <a:picLocks noChangeAspect="1"/>
          </p:cNvPicPr>
          <p:nvPr/>
        </p:nvPicPr>
        <p:blipFill>
          <a:blip r:embed="rId3">
            <a:extLst>
              <a:ext uri="{96DAC541-7B7A-43D3-8B79-37D633B846F1}">
                <asvg:svgBlip xmlns="" xmlns:asvg="http://schemas.microsoft.com/office/drawing/2016/SVG/main" r:embed="rId4"/>
              </a:ext>
            </a:extLst>
          </a:blip>
          <a:srcRect l="5" r="5"/>
          <a:stretch/>
        </p:blipFill>
        <p:spPr>
          <a:xfrm>
            <a:off x="1838325" y="6600825"/>
            <a:ext cx="2381250" cy="3676650"/>
          </a:xfrm>
          <a:prstGeom prst="rect">
            <a:avLst/>
          </a:prstGeom>
        </p:spPr>
      </p:pic>
      <p:sp>
        <p:nvSpPr>
          <p:cNvPr id="3" name="Shape 0"/>
          <p:cNvSpPr/>
          <p:nvPr/>
        </p:nvSpPr>
        <p:spPr>
          <a:xfrm>
            <a:off x="1285875" y="9029700"/>
            <a:ext cx="5857875" cy="152400"/>
          </a:xfrm>
          <a:prstGeom prst="rect">
            <a:avLst/>
          </a:prstGeom>
          <a:solidFill>
            <a:srgbClr val="FFE080"/>
          </a:solidFill>
          <a:ln w="12700">
            <a:solidFill>
              <a:srgbClr val="FFE080"/>
            </a:solidFill>
            <a:prstDash val="solid"/>
          </a:ln>
        </p:spPr>
      </p:sp>
      <p:sp>
        <p:nvSpPr>
          <p:cNvPr id="4" name="Shape 1"/>
          <p:cNvSpPr/>
          <p:nvPr/>
        </p:nvSpPr>
        <p:spPr>
          <a:xfrm>
            <a:off x="9877425" y="1304925"/>
            <a:ext cx="5857875" cy="152400"/>
          </a:xfrm>
          <a:prstGeom prst="rect">
            <a:avLst/>
          </a:prstGeom>
          <a:solidFill>
            <a:srgbClr val="FFE080"/>
          </a:solidFill>
          <a:ln w="12700">
            <a:solidFill>
              <a:srgbClr val="FFE080"/>
            </a:solidFill>
            <a:prstDash val="solid"/>
          </a:ln>
        </p:spPr>
      </p:sp>
      <p:pic>
        <p:nvPicPr>
          <p:cNvPr id="5" name="Image 1" descr="/images/icons/lara-icon-talk.svg"/>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16754475" y="8858250"/>
            <a:ext cx="762000" cy="762000"/>
          </a:xfrm>
          <a:prstGeom prst="rect">
            <a:avLst/>
          </a:prstGeom>
        </p:spPr>
      </p:pic>
      <p:sp>
        <p:nvSpPr>
          <p:cNvPr id="6" name="Text 2"/>
          <p:cNvSpPr/>
          <p:nvPr/>
        </p:nvSpPr>
        <p:spPr>
          <a:xfrm>
            <a:off x="2476500" y="1905000"/>
            <a:ext cx="13335000" cy="777110"/>
          </a:xfrm>
          <a:prstGeom prst="rect">
            <a:avLst/>
          </a:prstGeom>
          <a:noFill/>
          <a:ln/>
        </p:spPr>
        <p:txBody>
          <a:bodyPr wrap="square" rtlCol="0" anchor="ctr"/>
          <a:lstStyle/>
          <a:p>
            <a:pPr marL="0" indent="0" algn="l">
              <a:buNone/>
            </a:pPr>
            <a:r>
              <a:rPr lang="en-US" sz="5400" b="1" dirty="0">
                <a:solidFill>
                  <a:srgbClr val="FFFFFF"/>
                </a:solidFill>
                <a:latin typeface="Quicksand" pitchFamily="34" charset="0"/>
                <a:ea typeface="Quicksand" pitchFamily="34" charset="-122"/>
                <a:cs typeface="Quicksand" pitchFamily="34" charset="-120"/>
              </a:rPr>
              <a:t>The Dynamic Nature of Words</a:t>
            </a:r>
            <a:endParaRPr lang="en-US" sz="5400" dirty="0"/>
          </a:p>
        </p:txBody>
      </p:sp>
      <p:sp>
        <p:nvSpPr>
          <p:cNvPr id="7" name="Text 3"/>
          <p:cNvSpPr/>
          <p:nvPr/>
        </p:nvSpPr>
        <p:spPr>
          <a:xfrm>
            <a:off x="2476500" y="2914650"/>
            <a:ext cx="13335000" cy="1036147"/>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How does a single word, such as 'book' or 'run,' illustrate its capacity to function as multiple parts of speech based solely on its syntactic role?</a:t>
            </a:r>
            <a:endParaRPr lang="en-US" sz="3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5880F1"/>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25382" b="25382"/>
          <a:stretch/>
        </p:blipFill>
        <p:spPr>
          <a:xfrm>
            <a:off x="10477500" y="0"/>
            <a:ext cx="7810500" cy="5105400"/>
          </a:xfrm>
          <a:prstGeom prst="rect">
            <a:avLst/>
          </a:prstGeom>
        </p:spPr>
      </p:pic>
      <p:pic>
        <p:nvPicPr>
          <p:cNvPr id="3" name="Image 1" descr="preencoded.png"/>
          <p:cNvPicPr>
            <a:picLocks noChangeAspect="1"/>
          </p:cNvPicPr>
          <p:nvPr/>
        </p:nvPicPr>
        <p:blipFill>
          <a:blip r:embed="rId4"/>
          <a:srcRect t="25382" b="25382"/>
          <a:stretch/>
        </p:blipFill>
        <p:spPr>
          <a:xfrm>
            <a:off x="10477500" y="5181600"/>
            <a:ext cx="7810500" cy="5105400"/>
          </a:xfrm>
          <a:prstGeom prst="rect">
            <a:avLst/>
          </a:prstGeom>
        </p:spPr>
      </p:pic>
      <p:pic>
        <p:nvPicPr>
          <p:cNvPr id="4" name="Image 2" descr="/images/icons/lara-icon-talk.svg"/>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16754475" y="8858250"/>
            <a:ext cx="762000" cy="762000"/>
          </a:xfrm>
          <a:prstGeom prst="rect">
            <a:avLst/>
          </a:prstGeom>
        </p:spPr>
      </p:pic>
      <p:sp>
        <p:nvSpPr>
          <p:cNvPr id="5" name="Text 0"/>
          <p:cNvSpPr/>
          <p:nvPr/>
        </p:nvSpPr>
        <p:spPr>
          <a:xfrm>
            <a:off x="1285875" y="1933575"/>
            <a:ext cx="7362825" cy="1657836"/>
          </a:xfrm>
          <a:prstGeom prst="rect">
            <a:avLst/>
          </a:prstGeom>
          <a:noFill/>
          <a:ln/>
        </p:spPr>
        <p:txBody>
          <a:bodyPr wrap="square" rtlCol="0" anchor="ctr"/>
          <a:lstStyle/>
          <a:p>
            <a:pPr marL="0" indent="0" algn="l">
              <a:buNone/>
            </a:pPr>
            <a:r>
              <a:rPr lang="en-US" sz="6150" b="1" dirty="0">
                <a:solidFill>
                  <a:srgbClr val="FFEAAB"/>
                </a:solidFill>
                <a:latin typeface="Quicksand" pitchFamily="34" charset="0"/>
                <a:ea typeface="Quicksand" pitchFamily="34" charset="-122"/>
                <a:cs typeface="Quicksand" pitchFamily="34" charset="-120"/>
              </a:rPr>
              <a:t>Case Study: "Run" - Verb vs. Noun</a:t>
            </a:r>
            <a:endParaRPr lang="en-US" sz="6150" dirty="0"/>
          </a:p>
        </p:txBody>
      </p:sp>
      <p:sp>
        <p:nvSpPr>
          <p:cNvPr id="6" name="Text 1"/>
          <p:cNvSpPr/>
          <p:nvPr/>
        </p:nvSpPr>
        <p:spPr>
          <a:xfrm>
            <a:off x="1285875" y="3981450"/>
            <a:ext cx="7362825" cy="4662663"/>
          </a:xfrm>
          <a:prstGeom prst="rect">
            <a:avLst/>
          </a:prstGeom>
          <a:noFill/>
          <a:ln/>
        </p:spPr>
        <p:txBody>
          <a:bodyPr wrap="square" rtlCol="0" anchor="ctr"/>
          <a:lstStyle/>
          <a:p>
            <a:pPr marL="0" indent="0" algn="l">
              <a:buNone/>
            </a:pPr>
            <a:r>
              <a:rPr lang="en-US" sz="2850" dirty="0">
                <a:solidFill>
                  <a:srgbClr val="FFFFFF"/>
                </a:solidFill>
                <a:latin typeface="Quicksand" pitchFamily="34" charset="0"/>
                <a:ea typeface="Quicksand" pitchFamily="34" charset="-122"/>
                <a:cs typeface="Quicksand" pitchFamily="34" charset="-120"/>
              </a:rPr>
              <a:t>The word "run" exemplifies how a single lexical item can function as different parts of speech based on its syntactic role. As a verb, "run" denotes an action or process, such as in "The software runs efficiently on this server." Conversely, as a noun, "run" refers to the act itself, a period of activity, or a specific instance, as seen in "The company experienced a successful run of product launches."</a:t>
            </a:r>
            <a:endParaRPr lang="en-US" sz="28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5880F1"/>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33" b="33"/>
          <a:stretch/>
        </p:blipFill>
        <p:spPr>
          <a:xfrm>
            <a:off x="10506075" y="1638300"/>
            <a:ext cx="5276850" cy="7000875"/>
          </a:xfrm>
          <a:prstGeom prst="rect">
            <a:avLst/>
          </a:prstGeom>
        </p:spPr>
      </p:pic>
      <p:pic>
        <p:nvPicPr>
          <p:cNvPr id="3" name="Image 1" descr="/images/icons/lara-icon-talk.sv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6754475" y="8858250"/>
            <a:ext cx="762000" cy="762000"/>
          </a:xfrm>
          <a:prstGeom prst="rect">
            <a:avLst/>
          </a:prstGeom>
        </p:spPr>
      </p:pic>
      <p:sp>
        <p:nvSpPr>
          <p:cNvPr id="4" name="Shape 0"/>
          <p:cNvSpPr/>
          <p:nvPr/>
        </p:nvSpPr>
        <p:spPr>
          <a:xfrm>
            <a:off x="1285875" y="9029700"/>
            <a:ext cx="5857875" cy="152400"/>
          </a:xfrm>
          <a:prstGeom prst="rect">
            <a:avLst/>
          </a:prstGeom>
          <a:solidFill>
            <a:srgbClr val="FFE080"/>
          </a:solidFill>
          <a:ln w="12700">
            <a:solidFill>
              <a:srgbClr val="FFE080"/>
            </a:solidFill>
            <a:prstDash val="solid"/>
          </a:ln>
        </p:spPr>
      </p:sp>
      <p:sp>
        <p:nvSpPr>
          <p:cNvPr id="5" name="Shape 1"/>
          <p:cNvSpPr/>
          <p:nvPr/>
        </p:nvSpPr>
        <p:spPr>
          <a:xfrm>
            <a:off x="9877425" y="1304925"/>
            <a:ext cx="5857875" cy="152400"/>
          </a:xfrm>
          <a:prstGeom prst="rect">
            <a:avLst/>
          </a:prstGeom>
          <a:solidFill>
            <a:srgbClr val="FFE080"/>
          </a:solidFill>
          <a:ln w="12700">
            <a:solidFill>
              <a:srgbClr val="FFE080"/>
            </a:solidFill>
            <a:prstDash val="solid"/>
          </a:ln>
        </p:spPr>
      </p:sp>
      <p:sp>
        <p:nvSpPr>
          <p:cNvPr id="6" name="Text 2"/>
          <p:cNvSpPr/>
          <p:nvPr/>
        </p:nvSpPr>
        <p:spPr>
          <a:xfrm>
            <a:off x="1285875" y="1933575"/>
            <a:ext cx="7362825" cy="2486754"/>
          </a:xfrm>
          <a:prstGeom prst="rect">
            <a:avLst/>
          </a:prstGeom>
          <a:noFill/>
          <a:ln/>
        </p:spPr>
        <p:txBody>
          <a:bodyPr wrap="square" rtlCol="0" anchor="ctr"/>
          <a:lstStyle/>
          <a:p>
            <a:pPr marL="0" indent="0" algn="l">
              <a:buNone/>
            </a:pPr>
            <a:r>
              <a:rPr lang="en-US" sz="6150" b="1" dirty="0">
                <a:solidFill>
                  <a:srgbClr val="FFFFFF"/>
                </a:solidFill>
                <a:latin typeface="Quicksand" pitchFamily="34" charset="0"/>
                <a:ea typeface="Quicksand" pitchFamily="34" charset="-122"/>
                <a:cs typeface="Quicksand" pitchFamily="34" charset="-120"/>
              </a:rPr>
              <a:t>Case Study: "Fast" - Adjective vs. Adverb</a:t>
            </a:r>
            <a:endParaRPr lang="en-US" sz="6150" dirty="0"/>
          </a:p>
        </p:txBody>
      </p:sp>
      <p:sp>
        <p:nvSpPr>
          <p:cNvPr id="7" name="Text 3"/>
          <p:cNvSpPr/>
          <p:nvPr/>
        </p:nvSpPr>
        <p:spPr>
          <a:xfrm>
            <a:off x="1285875" y="4838700"/>
            <a:ext cx="7362825" cy="3730130"/>
          </a:xfrm>
          <a:prstGeom prst="rect">
            <a:avLst/>
          </a:prstGeom>
          <a:noFill/>
          <a:ln/>
        </p:spPr>
        <p:txBody>
          <a:bodyPr wrap="square" rtlCol="0" anchor="ctr"/>
          <a:lstStyle/>
          <a:p>
            <a:pPr marL="0" indent="0" algn="l">
              <a:buNone/>
            </a:pPr>
            <a:r>
              <a:rPr lang="en-US" sz="2850" dirty="0">
                <a:solidFill>
                  <a:srgbClr val="FFFFFF"/>
                </a:solidFill>
                <a:latin typeface="Quicksand" pitchFamily="34" charset="0"/>
                <a:ea typeface="Quicksand" pitchFamily="34" charset="-122"/>
                <a:cs typeface="Quicksand" pitchFamily="34" charset="-120"/>
              </a:rPr>
              <a:t>The word "fast" uniquely functions as both an adjective and an adverb without morphological change. As an adjective, it modifies a noun, as in "a fast car," describing a quality. Conversely, as an adverb, it modifies a verb, as in "He drives fast," describing the manner of action. This highlights how context dictates word class.</a:t>
            </a:r>
            <a:endParaRPr lang="en-US" sz="28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5880F1"/>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l="16667" r="16667"/>
          <a:stretch/>
        </p:blipFill>
        <p:spPr>
          <a:xfrm>
            <a:off x="1285875" y="1638300"/>
            <a:ext cx="7000875" cy="7000875"/>
          </a:xfrm>
          <a:prstGeom prst="rect">
            <a:avLst/>
          </a:prstGeom>
        </p:spPr>
      </p:pic>
      <p:sp>
        <p:nvSpPr>
          <p:cNvPr id="3" name="Shape 0"/>
          <p:cNvSpPr/>
          <p:nvPr/>
        </p:nvSpPr>
        <p:spPr>
          <a:xfrm>
            <a:off x="1285875" y="9029700"/>
            <a:ext cx="5857875" cy="152400"/>
          </a:xfrm>
          <a:prstGeom prst="rect">
            <a:avLst/>
          </a:prstGeom>
          <a:solidFill>
            <a:srgbClr val="FFE080"/>
          </a:solidFill>
          <a:ln w="12700">
            <a:solidFill>
              <a:srgbClr val="FFE080"/>
            </a:solidFill>
            <a:prstDash val="solid"/>
          </a:ln>
        </p:spPr>
      </p:sp>
      <p:sp>
        <p:nvSpPr>
          <p:cNvPr id="4" name="Shape 1"/>
          <p:cNvSpPr/>
          <p:nvPr/>
        </p:nvSpPr>
        <p:spPr>
          <a:xfrm>
            <a:off x="9877425" y="1304925"/>
            <a:ext cx="5857875" cy="152400"/>
          </a:xfrm>
          <a:prstGeom prst="rect">
            <a:avLst/>
          </a:prstGeom>
          <a:solidFill>
            <a:srgbClr val="FFE080"/>
          </a:solidFill>
          <a:ln w="12700">
            <a:solidFill>
              <a:srgbClr val="FFE080"/>
            </a:solidFill>
            <a:prstDash val="solid"/>
          </a:ln>
        </p:spPr>
      </p:sp>
      <p:pic>
        <p:nvPicPr>
          <p:cNvPr id="5" name="Image 1" descr="/images/icons/lara-icon-talk.sv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6754475" y="8858250"/>
            <a:ext cx="762000" cy="762000"/>
          </a:xfrm>
          <a:prstGeom prst="rect">
            <a:avLst/>
          </a:prstGeom>
        </p:spPr>
      </p:pic>
      <p:sp>
        <p:nvSpPr>
          <p:cNvPr id="6" name="Text 2"/>
          <p:cNvSpPr/>
          <p:nvPr/>
        </p:nvSpPr>
        <p:spPr>
          <a:xfrm>
            <a:off x="9639300" y="1933575"/>
            <a:ext cx="7362825" cy="3315671"/>
          </a:xfrm>
          <a:prstGeom prst="rect">
            <a:avLst/>
          </a:prstGeom>
          <a:noFill/>
          <a:ln/>
        </p:spPr>
        <p:txBody>
          <a:bodyPr wrap="square" rtlCol="0" anchor="ctr"/>
          <a:lstStyle/>
          <a:p>
            <a:pPr marL="0" indent="0" algn="l">
              <a:buNone/>
            </a:pPr>
            <a:r>
              <a:rPr lang="en-US" sz="6150" b="1" dirty="0">
                <a:solidFill>
                  <a:srgbClr val="FFFFFF"/>
                </a:solidFill>
                <a:latin typeface="Quicksand" pitchFamily="34" charset="0"/>
                <a:ea typeface="Quicksand" pitchFamily="34" charset="-122"/>
                <a:cs typeface="Quicksand" pitchFamily="34" charset="-120"/>
              </a:rPr>
              <a:t>Case Study: "Like" - Verb, Preposition, Conjunction</a:t>
            </a:r>
            <a:endParaRPr lang="en-US" sz="6150" dirty="0"/>
          </a:p>
        </p:txBody>
      </p:sp>
      <p:sp>
        <p:nvSpPr>
          <p:cNvPr id="7" name="Text 3"/>
          <p:cNvSpPr/>
          <p:nvPr/>
        </p:nvSpPr>
        <p:spPr>
          <a:xfrm>
            <a:off x="9639300" y="4838700"/>
            <a:ext cx="7362825" cy="1036147"/>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 Verb: Expresses preference. (e.g., "I like coffee.")</a:t>
            </a:r>
            <a:endParaRPr lang="en-US" sz="3000" dirty="0"/>
          </a:p>
        </p:txBody>
      </p:sp>
      <p:sp>
        <p:nvSpPr>
          <p:cNvPr id="8" name="Text 4"/>
          <p:cNvSpPr/>
          <p:nvPr/>
        </p:nvSpPr>
        <p:spPr>
          <a:xfrm>
            <a:off x="9639300" y="6286500"/>
            <a:ext cx="7362825" cy="1036147"/>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 Preposition: Indicates similarity. (e.g., "Sings like a bird.")</a:t>
            </a:r>
            <a:endParaRPr lang="en-US" sz="3000" dirty="0"/>
          </a:p>
        </p:txBody>
      </p:sp>
      <p:sp>
        <p:nvSpPr>
          <p:cNvPr id="9" name="Text 5"/>
          <p:cNvSpPr/>
          <p:nvPr/>
        </p:nvSpPr>
        <p:spPr>
          <a:xfrm>
            <a:off x="9639300" y="7734300"/>
            <a:ext cx="7362825" cy="1036147"/>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 Conjunction: Introduces comparative clause. (e.g., "Looks like rain.")</a:t>
            </a:r>
            <a:endParaRPr lang="en-US" sz="3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5880F1"/>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l="20370" r="20370"/>
          <a:stretch/>
        </p:blipFill>
        <p:spPr>
          <a:xfrm>
            <a:off x="9144000" y="0"/>
            <a:ext cx="9144000" cy="10287000"/>
          </a:xfrm>
          <a:prstGeom prst="rect">
            <a:avLst/>
          </a:prstGeom>
        </p:spPr>
      </p:pic>
      <p:pic>
        <p:nvPicPr>
          <p:cNvPr id="3" name="Image 1" descr="/images/icons/lara-icon-talk.sv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6754475" y="8858250"/>
            <a:ext cx="762000" cy="762000"/>
          </a:xfrm>
          <a:prstGeom prst="rect">
            <a:avLst/>
          </a:prstGeom>
        </p:spPr>
      </p:pic>
      <p:sp>
        <p:nvSpPr>
          <p:cNvPr id="4" name="Text 0"/>
          <p:cNvSpPr/>
          <p:nvPr/>
        </p:nvSpPr>
        <p:spPr>
          <a:xfrm>
            <a:off x="1285875" y="1933575"/>
            <a:ext cx="6572250" cy="4144589"/>
          </a:xfrm>
          <a:prstGeom prst="rect">
            <a:avLst/>
          </a:prstGeom>
          <a:noFill/>
          <a:ln/>
        </p:spPr>
        <p:txBody>
          <a:bodyPr wrap="square" rtlCol="0" anchor="ctr"/>
          <a:lstStyle/>
          <a:p>
            <a:pPr marL="0" indent="0" algn="l">
              <a:buNone/>
            </a:pPr>
            <a:r>
              <a:rPr lang="en-US" sz="6150" b="1" dirty="0">
                <a:solidFill>
                  <a:srgbClr val="FFEAAB"/>
                </a:solidFill>
                <a:latin typeface="Quicksand" pitchFamily="34" charset="0"/>
                <a:ea typeface="Quicksand" pitchFamily="34" charset="-122"/>
                <a:cs typeface="Quicksand" pitchFamily="34" charset="-120"/>
              </a:rPr>
              <a:t>Case Study: "Down" - Adverb, Preposition, Adjective, Verb</a:t>
            </a:r>
            <a:endParaRPr lang="en-US" sz="6150" dirty="0"/>
          </a:p>
        </p:txBody>
      </p:sp>
      <p:sp>
        <p:nvSpPr>
          <p:cNvPr id="5" name="Text 1"/>
          <p:cNvSpPr/>
          <p:nvPr/>
        </p:nvSpPr>
        <p:spPr>
          <a:xfrm>
            <a:off x="1285875" y="5695950"/>
            <a:ext cx="6572250" cy="4662663"/>
          </a:xfrm>
          <a:prstGeom prst="rect">
            <a:avLst/>
          </a:prstGeom>
          <a:noFill/>
          <a:ln/>
        </p:spPr>
        <p:txBody>
          <a:bodyPr wrap="square" rtlCol="0" anchor="ctr"/>
          <a:lstStyle/>
          <a:p>
            <a:pPr marL="0" indent="0" algn="l">
              <a:buNone/>
            </a:pPr>
            <a:r>
              <a:rPr lang="en-US" sz="2850" dirty="0">
                <a:solidFill>
                  <a:srgbClr val="FFFFFF"/>
                </a:solidFill>
                <a:latin typeface="Quicksand" pitchFamily="34" charset="0"/>
                <a:ea typeface="Quicksand" pitchFamily="34" charset="-122"/>
                <a:cs typeface="Quicksand" pitchFamily="34" charset="-120"/>
              </a:rPr>
              <a:t>The lexeme 'down' exemplifies remarkable syntactic flexibility, adapting across multiple parts of speech. It functions as an adverb in 'Sit down,' a preposition in 'walk down the street,' and an adjective describing 'the down escalator.' Furthermore, its verbal use, as in 'He downed the drink,' underscores its dynamic polysemy within English morphology.</a:t>
            </a:r>
            <a:endParaRPr lang="en-US" sz="2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1">
    <p:bg>
      <p:bgPr>
        <a:solidFill>
          <a:srgbClr val="5880F1"/>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l="9" r="9"/>
          <a:stretch/>
        </p:blipFill>
        <p:spPr>
          <a:xfrm>
            <a:off x="1285875" y="3181350"/>
            <a:ext cx="7000875" cy="3924300"/>
          </a:xfrm>
          <a:prstGeom prst="rect">
            <a:avLst/>
          </a:prstGeom>
        </p:spPr>
      </p:pic>
      <p:pic>
        <p:nvPicPr>
          <p:cNvPr id="3" name="Image 1" descr="/images/icons/lara-icon-talk.sv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6754475" y="8858250"/>
            <a:ext cx="762000" cy="762000"/>
          </a:xfrm>
          <a:prstGeom prst="rect">
            <a:avLst/>
          </a:prstGeom>
        </p:spPr>
      </p:pic>
      <p:sp>
        <p:nvSpPr>
          <p:cNvPr id="4" name="Shape 0"/>
          <p:cNvSpPr/>
          <p:nvPr/>
        </p:nvSpPr>
        <p:spPr>
          <a:xfrm>
            <a:off x="1285875" y="9029700"/>
            <a:ext cx="5857875" cy="152400"/>
          </a:xfrm>
          <a:prstGeom prst="rect">
            <a:avLst/>
          </a:prstGeom>
          <a:solidFill>
            <a:srgbClr val="FFE080"/>
          </a:solidFill>
          <a:ln w="12700">
            <a:solidFill>
              <a:srgbClr val="FFE080"/>
            </a:solidFill>
            <a:prstDash val="solid"/>
          </a:ln>
        </p:spPr>
      </p:sp>
      <p:sp>
        <p:nvSpPr>
          <p:cNvPr id="5" name="Shape 1"/>
          <p:cNvSpPr/>
          <p:nvPr/>
        </p:nvSpPr>
        <p:spPr>
          <a:xfrm>
            <a:off x="9877425" y="1304925"/>
            <a:ext cx="5857875" cy="152400"/>
          </a:xfrm>
          <a:prstGeom prst="rect">
            <a:avLst/>
          </a:prstGeom>
          <a:solidFill>
            <a:srgbClr val="FFE080"/>
          </a:solidFill>
          <a:ln w="12700">
            <a:solidFill>
              <a:srgbClr val="FFE080"/>
            </a:solidFill>
            <a:prstDash val="solid"/>
          </a:ln>
        </p:spPr>
      </p:sp>
      <p:sp>
        <p:nvSpPr>
          <p:cNvPr id="6" name="Text 2"/>
          <p:cNvSpPr/>
          <p:nvPr/>
        </p:nvSpPr>
        <p:spPr>
          <a:xfrm>
            <a:off x="9639300" y="1933575"/>
            <a:ext cx="7362825" cy="1657836"/>
          </a:xfrm>
          <a:prstGeom prst="rect">
            <a:avLst/>
          </a:prstGeom>
          <a:noFill/>
          <a:ln/>
        </p:spPr>
        <p:txBody>
          <a:bodyPr wrap="square" rtlCol="0" anchor="ctr"/>
          <a:lstStyle/>
          <a:p>
            <a:pPr marL="0" indent="0" algn="l">
              <a:buNone/>
            </a:pPr>
            <a:r>
              <a:rPr lang="en-US" sz="6150" b="1" dirty="0">
                <a:solidFill>
                  <a:srgbClr val="FFFFFF"/>
                </a:solidFill>
                <a:latin typeface="Quicksand" pitchFamily="34" charset="0"/>
                <a:ea typeface="Quicksand" pitchFamily="34" charset="-122"/>
                <a:cs typeface="Quicksand" pitchFamily="34" charset="-120"/>
              </a:rPr>
              <a:t>The Foundation of Grammar</a:t>
            </a:r>
            <a:endParaRPr lang="en-US" sz="6150" dirty="0"/>
          </a:p>
        </p:txBody>
      </p:sp>
      <p:sp>
        <p:nvSpPr>
          <p:cNvPr id="7" name="Text 3"/>
          <p:cNvSpPr/>
          <p:nvPr/>
        </p:nvSpPr>
        <p:spPr>
          <a:xfrm>
            <a:off x="9639300" y="3981450"/>
            <a:ext cx="7362825" cy="4662663"/>
          </a:xfrm>
          <a:prstGeom prst="rect">
            <a:avLst/>
          </a:prstGeom>
          <a:noFill/>
          <a:ln/>
        </p:spPr>
        <p:txBody>
          <a:bodyPr wrap="square" rtlCol="0" anchor="ctr"/>
          <a:lstStyle/>
          <a:p>
            <a:pPr marL="0" indent="0" algn="l">
              <a:buNone/>
            </a:pPr>
            <a:r>
              <a:rPr lang="en-US" sz="2850" dirty="0">
                <a:solidFill>
                  <a:srgbClr val="FFFFFF"/>
                </a:solidFill>
                <a:latin typeface="Quicksand" pitchFamily="34" charset="0"/>
                <a:ea typeface="Quicksand" pitchFamily="34" charset="-122"/>
                <a:cs typeface="Quicksand" pitchFamily="34" charset="-120"/>
              </a:rPr>
              <a:t>Parts of speech are the fundamental classifications of words based on their syntactic roles and morphological characteristics. A deep understanding of these categories is essential for advanced linguistic analysis, facilitating the deconstruction of complex textual structures. This foundational knowledge is paramount for achieving clarity and precision in academic discourse.</a:t>
            </a:r>
            <a:endParaRPr lang="en-US" sz="2850" dirty="0"/>
          </a:p>
        </p:txBody>
      </p:sp>
      <p:sp>
        <p:nvSpPr>
          <p:cNvPr id="8" name="Text 4"/>
          <p:cNvSpPr/>
          <p:nvPr/>
        </p:nvSpPr>
        <p:spPr>
          <a:xfrm>
            <a:off x="952500" y="952500"/>
            <a:ext cx="3080919" cy="414459"/>
          </a:xfrm>
          <a:prstGeom prst="rect">
            <a:avLst/>
          </a:prstGeom>
          <a:noFill/>
          <a:ln/>
        </p:spPr>
        <p:txBody>
          <a:bodyPr wrap="square" rtlCol="0" anchor="ctr"/>
          <a:lstStyle/>
          <a:p>
            <a:pPr marL="0" indent="0" algn="l">
              <a:buNone/>
            </a:pPr>
            <a:r>
              <a:rPr lang="en-US" sz="2550" dirty="0">
                <a:solidFill>
                  <a:srgbClr val="000000"/>
                </a:solidFill>
                <a:latin typeface="Quicksand" pitchFamily="34" charset="0"/>
                <a:ea typeface="Quicksand" pitchFamily="34" charset="-122"/>
                <a:cs typeface="Quicksand" pitchFamily="34" charset="-120"/>
              </a:rPr>
              <a:t>Your paragraph text</a:t>
            </a:r>
            <a:endParaRPr lang="en-US" sz="2550" dirty="0"/>
          </a:p>
        </p:txBody>
      </p:sp>
      <p:sp>
        <p:nvSpPr>
          <p:cNvPr id="9" name="Text 5"/>
          <p:cNvSpPr/>
          <p:nvPr/>
        </p:nvSpPr>
        <p:spPr>
          <a:xfrm>
            <a:off x="952500" y="952500"/>
            <a:ext cx="3080919" cy="414459"/>
          </a:xfrm>
          <a:prstGeom prst="rect">
            <a:avLst/>
          </a:prstGeom>
          <a:noFill/>
          <a:ln/>
        </p:spPr>
        <p:txBody>
          <a:bodyPr wrap="square" rtlCol="0" anchor="ctr"/>
          <a:lstStyle/>
          <a:p>
            <a:pPr marL="0" indent="0" algn="l">
              <a:buNone/>
            </a:pPr>
            <a:r>
              <a:rPr lang="en-US" sz="2550" dirty="0">
                <a:solidFill>
                  <a:srgbClr val="000000"/>
                </a:solidFill>
                <a:latin typeface="Quicksand" pitchFamily="34" charset="0"/>
                <a:ea typeface="Quicksand" pitchFamily="34" charset="-122"/>
                <a:cs typeface="Quicksand" pitchFamily="34" charset="-120"/>
              </a:rPr>
              <a:t>Your paragraph text</a:t>
            </a:r>
            <a:endParaRPr lang="en-US" sz="25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5880F1"/>
        </a:solidFill>
        <a:effectLst/>
      </p:bgPr>
    </p:bg>
    <p:spTree>
      <p:nvGrpSpPr>
        <p:cNvPr id="1" name=""/>
        <p:cNvGrpSpPr/>
        <p:nvPr/>
      </p:nvGrpSpPr>
      <p:grpSpPr>
        <a:xfrm>
          <a:off x="0" y="0"/>
          <a:ext cx="0" cy="0"/>
          <a:chOff x="0" y="0"/>
          <a:chExt cx="0" cy="0"/>
        </a:xfrm>
      </p:grpSpPr>
      <p:pic>
        <p:nvPicPr>
          <p:cNvPr id="2" name="Image 0" descr="/images/iara/lara-pointing.svg"/>
          <p:cNvPicPr>
            <a:picLocks noChangeAspect="1"/>
          </p:cNvPicPr>
          <p:nvPr/>
        </p:nvPicPr>
        <p:blipFill>
          <a:blip r:embed="rId3">
            <a:extLst>
              <a:ext uri="{96DAC541-7B7A-43D3-8B79-37D633B846F1}">
                <asvg:svgBlip xmlns="" xmlns:asvg="http://schemas.microsoft.com/office/drawing/2016/SVG/main" r:embed="rId4"/>
              </a:ext>
            </a:extLst>
          </a:blip>
          <a:srcRect l="5" r="5"/>
          <a:stretch/>
        </p:blipFill>
        <p:spPr>
          <a:xfrm>
            <a:off x="1838325" y="6600825"/>
            <a:ext cx="2381250" cy="3676650"/>
          </a:xfrm>
          <a:prstGeom prst="rect">
            <a:avLst/>
          </a:prstGeom>
        </p:spPr>
      </p:pic>
      <p:sp>
        <p:nvSpPr>
          <p:cNvPr id="3" name="Shape 0"/>
          <p:cNvSpPr/>
          <p:nvPr/>
        </p:nvSpPr>
        <p:spPr>
          <a:xfrm>
            <a:off x="1285875" y="9029700"/>
            <a:ext cx="5857875" cy="152400"/>
          </a:xfrm>
          <a:prstGeom prst="rect">
            <a:avLst/>
          </a:prstGeom>
          <a:solidFill>
            <a:srgbClr val="FFE080"/>
          </a:solidFill>
          <a:ln w="12700">
            <a:solidFill>
              <a:srgbClr val="FFE080"/>
            </a:solidFill>
            <a:prstDash val="solid"/>
          </a:ln>
        </p:spPr>
      </p:sp>
      <p:sp>
        <p:nvSpPr>
          <p:cNvPr id="4" name="Shape 1"/>
          <p:cNvSpPr/>
          <p:nvPr/>
        </p:nvSpPr>
        <p:spPr>
          <a:xfrm>
            <a:off x="9877425" y="1304925"/>
            <a:ext cx="5857875" cy="152400"/>
          </a:xfrm>
          <a:prstGeom prst="rect">
            <a:avLst/>
          </a:prstGeom>
          <a:solidFill>
            <a:srgbClr val="FFE080"/>
          </a:solidFill>
          <a:ln w="12700">
            <a:solidFill>
              <a:srgbClr val="FFE080"/>
            </a:solidFill>
            <a:prstDash val="solid"/>
          </a:ln>
        </p:spPr>
      </p:sp>
      <p:pic>
        <p:nvPicPr>
          <p:cNvPr id="5" name="Image 1" descr="/images/icons/lara-icon-talk.svg"/>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16754475" y="8858250"/>
            <a:ext cx="762000" cy="762000"/>
          </a:xfrm>
          <a:prstGeom prst="rect">
            <a:avLst/>
          </a:prstGeom>
        </p:spPr>
      </p:pic>
      <p:sp>
        <p:nvSpPr>
          <p:cNvPr id="6" name="Text 2"/>
          <p:cNvSpPr/>
          <p:nvPr/>
        </p:nvSpPr>
        <p:spPr>
          <a:xfrm>
            <a:off x="2476500" y="1905000"/>
            <a:ext cx="13335000" cy="777110"/>
          </a:xfrm>
          <a:prstGeom prst="rect">
            <a:avLst/>
          </a:prstGeom>
          <a:noFill/>
          <a:ln/>
        </p:spPr>
        <p:txBody>
          <a:bodyPr wrap="square" rtlCol="0" anchor="ctr"/>
          <a:lstStyle/>
          <a:p>
            <a:pPr marL="0" indent="0" algn="l">
              <a:buNone/>
            </a:pPr>
            <a:r>
              <a:rPr lang="en-US" sz="5400" b="1" dirty="0">
                <a:solidFill>
                  <a:srgbClr val="FFFFFF"/>
                </a:solidFill>
                <a:latin typeface="Quicksand" pitchFamily="34" charset="0"/>
                <a:ea typeface="Quicksand" pitchFamily="34" charset="-122"/>
                <a:cs typeface="Quicksand" pitchFamily="34" charset="-120"/>
              </a:rPr>
              <a:t>Navigating Grammatical Ambiguity</a:t>
            </a:r>
            <a:endParaRPr lang="en-US" sz="5400" dirty="0"/>
          </a:p>
        </p:txBody>
      </p:sp>
      <p:sp>
        <p:nvSpPr>
          <p:cNvPr id="7" name="Text 3"/>
          <p:cNvSpPr/>
          <p:nvPr/>
        </p:nvSpPr>
        <p:spPr>
          <a:xfrm>
            <a:off x="2476500" y="2914650"/>
            <a:ext cx="13335000" cy="1036147"/>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How does a precise understanding of a word's contextual part of speech enable us to resolve syntactic ambiguities in complex sentences?</a:t>
            </a:r>
            <a:endParaRPr lang="en-US" sz="3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5880F1"/>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12338" b="12338"/>
          <a:stretch/>
        </p:blipFill>
        <p:spPr>
          <a:xfrm>
            <a:off x="1285875" y="1638300"/>
            <a:ext cx="7000875" cy="7000875"/>
          </a:xfrm>
          <a:prstGeom prst="rect">
            <a:avLst/>
          </a:prstGeom>
        </p:spPr>
      </p:pic>
      <p:sp>
        <p:nvSpPr>
          <p:cNvPr id="3" name="Shape 0"/>
          <p:cNvSpPr/>
          <p:nvPr/>
        </p:nvSpPr>
        <p:spPr>
          <a:xfrm>
            <a:off x="1285875" y="9029700"/>
            <a:ext cx="5857875" cy="152400"/>
          </a:xfrm>
          <a:prstGeom prst="rect">
            <a:avLst/>
          </a:prstGeom>
          <a:solidFill>
            <a:srgbClr val="FFE080"/>
          </a:solidFill>
          <a:ln w="12700">
            <a:solidFill>
              <a:srgbClr val="FFE080"/>
            </a:solidFill>
            <a:prstDash val="solid"/>
          </a:ln>
        </p:spPr>
      </p:sp>
      <p:sp>
        <p:nvSpPr>
          <p:cNvPr id="4" name="Shape 1"/>
          <p:cNvSpPr/>
          <p:nvPr/>
        </p:nvSpPr>
        <p:spPr>
          <a:xfrm>
            <a:off x="9877425" y="1304925"/>
            <a:ext cx="5857875" cy="152400"/>
          </a:xfrm>
          <a:prstGeom prst="rect">
            <a:avLst/>
          </a:prstGeom>
          <a:solidFill>
            <a:srgbClr val="FFE080"/>
          </a:solidFill>
          <a:ln w="12700">
            <a:solidFill>
              <a:srgbClr val="FFE080"/>
            </a:solidFill>
            <a:prstDash val="solid"/>
          </a:ln>
        </p:spPr>
      </p:sp>
      <p:pic>
        <p:nvPicPr>
          <p:cNvPr id="5" name="Image 1" descr="/images/icons/lara-icon-talk.sv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6754475" y="8858250"/>
            <a:ext cx="762000" cy="762000"/>
          </a:xfrm>
          <a:prstGeom prst="rect">
            <a:avLst/>
          </a:prstGeom>
        </p:spPr>
      </p:pic>
      <p:sp>
        <p:nvSpPr>
          <p:cNvPr id="6" name="Text 2"/>
          <p:cNvSpPr/>
          <p:nvPr/>
        </p:nvSpPr>
        <p:spPr>
          <a:xfrm>
            <a:off x="9639300" y="1933575"/>
            <a:ext cx="7362825" cy="2486754"/>
          </a:xfrm>
          <a:prstGeom prst="rect">
            <a:avLst/>
          </a:prstGeom>
          <a:noFill/>
          <a:ln/>
        </p:spPr>
        <p:txBody>
          <a:bodyPr wrap="square" rtlCol="0" anchor="ctr"/>
          <a:lstStyle/>
          <a:p>
            <a:pPr marL="0" indent="0" algn="l">
              <a:buNone/>
            </a:pPr>
            <a:r>
              <a:rPr lang="en-US" sz="6150" b="1" dirty="0">
                <a:solidFill>
                  <a:srgbClr val="FFFFFF"/>
                </a:solidFill>
                <a:latin typeface="Quicksand" pitchFamily="34" charset="0"/>
                <a:ea typeface="Quicksand" pitchFamily="34" charset="-122"/>
                <a:cs typeface="Quicksand" pitchFamily="34" charset="-120"/>
              </a:rPr>
              <a:t>Syntactic Analysis: Beyond Surface Level</a:t>
            </a:r>
            <a:endParaRPr lang="en-US" sz="6150" dirty="0"/>
          </a:p>
        </p:txBody>
      </p:sp>
      <p:sp>
        <p:nvSpPr>
          <p:cNvPr id="7" name="Text 3"/>
          <p:cNvSpPr/>
          <p:nvPr/>
        </p:nvSpPr>
        <p:spPr>
          <a:xfrm>
            <a:off x="9639300" y="4838700"/>
            <a:ext cx="7362825" cy="1036147"/>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 Differentiating contextual function is fundamental (e.g., 'run' as verb/noun).</a:t>
            </a:r>
            <a:endParaRPr lang="en-US" sz="3000" dirty="0"/>
          </a:p>
        </p:txBody>
      </p:sp>
      <p:sp>
        <p:nvSpPr>
          <p:cNvPr id="8" name="Text 4"/>
          <p:cNvSpPr/>
          <p:nvPr/>
        </p:nvSpPr>
        <p:spPr>
          <a:xfrm>
            <a:off x="9639300" y="6286500"/>
            <a:ext cx="7362825" cy="1036147"/>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 Enables precise syntactic analysis and parsing (e.g., SVO structures).</a:t>
            </a:r>
            <a:endParaRPr lang="en-US" sz="3000" dirty="0"/>
          </a:p>
        </p:txBody>
      </p:sp>
      <p:sp>
        <p:nvSpPr>
          <p:cNvPr id="9" name="Text 5"/>
          <p:cNvSpPr/>
          <p:nvPr/>
        </p:nvSpPr>
        <p:spPr>
          <a:xfrm>
            <a:off x="9639300" y="7734300"/>
            <a:ext cx="7362825" cy="1036147"/>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 Crucial for resolving ambiguity in complex sentences (e.g., PP attachment).</a:t>
            </a:r>
            <a:endParaRPr lang="en-US" sz="3000" dirty="0"/>
          </a:p>
        </p:txBody>
      </p:sp>
      <p:sp>
        <p:nvSpPr>
          <p:cNvPr id="10" name="Text 6"/>
          <p:cNvSpPr/>
          <p:nvPr/>
        </p:nvSpPr>
        <p:spPr>
          <a:xfrm>
            <a:off x="9639300" y="9182100"/>
            <a:ext cx="7362825" cy="1036147"/>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 Supports deeper semantic interpretation (e.g., agent vs. instrument).</a:t>
            </a:r>
            <a:endParaRPr lang="en-US" sz="3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5880F1"/>
        </a:solidFill>
        <a:effectLst/>
      </p:bgPr>
    </p:bg>
    <p:spTree>
      <p:nvGrpSpPr>
        <p:cNvPr id="1" name=""/>
        <p:cNvGrpSpPr/>
        <p:nvPr/>
      </p:nvGrpSpPr>
      <p:grpSpPr>
        <a:xfrm>
          <a:off x="0" y="0"/>
          <a:ext cx="0" cy="0"/>
          <a:chOff x="0" y="0"/>
          <a:chExt cx="0" cy="0"/>
        </a:xfrm>
      </p:grpSpPr>
      <p:pic>
        <p:nvPicPr>
          <p:cNvPr id="2" name="Image 0" descr="/images/icons/lara-icon-talk.sv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16754475" y="8858250"/>
            <a:ext cx="762000" cy="762000"/>
          </a:xfrm>
          <a:prstGeom prst="rect">
            <a:avLst/>
          </a:prstGeom>
        </p:spPr>
      </p:pic>
      <p:sp>
        <p:nvSpPr>
          <p:cNvPr id="3" name="Shape 0"/>
          <p:cNvSpPr/>
          <p:nvPr/>
        </p:nvSpPr>
        <p:spPr>
          <a:xfrm>
            <a:off x="1285875" y="9029700"/>
            <a:ext cx="5857875" cy="152400"/>
          </a:xfrm>
          <a:prstGeom prst="rect">
            <a:avLst/>
          </a:prstGeom>
          <a:solidFill>
            <a:srgbClr val="FFE080"/>
          </a:solidFill>
          <a:ln w="12700">
            <a:solidFill>
              <a:srgbClr val="FFE080"/>
            </a:solidFill>
            <a:prstDash val="solid"/>
          </a:ln>
        </p:spPr>
      </p:sp>
      <p:sp>
        <p:nvSpPr>
          <p:cNvPr id="4" name="Shape 1"/>
          <p:cNvSpPr/>
          <p:nvPr/>
        </p:nvSpPr>
        <p:spPr>
          <a:xfrm>
            <a:off x="9877425" y="1304925"/>
            <a:ext cx="5857875" cy="152400"/>
          </a:xfrm>
          <a:prstGeom prst="rect">
            <a:avLst/>
          </a:prstGeom>
          <a:solidFill>
            <a:srgbClr val="FFE080"/>
          </a:solidFill>
          <a:ln w="12700">
            <a:solidFill>
              <a:srgbClr val="FFE080"/>
            </a:solidFill>
            <a:prstDash val="solid"/>
          </a:ln>
        </p:spPr>
      </p:sp>
      <p:sp>
        <p:nvSpPr>
          <p:cNvPr id="5" name="Text 2"/>
          <p:cNvSpPr/>
          <p:nvPr/>
        </p:nvSpPr>
        <p:spPr>
          <a:xfrm>
            <a:off x="1285875" y="1933575"/>
            <a:ext cx="7362825" cy="1243377"/>
          </a:xfrm>
          <a:prstGeom prst="rect">
            <a:avLst/>
          </a:prstGeom>
          <a:noFill/>
          <a:ln/>
        </p:spPr>
        <p:txBody>
          <a:bodyPr wrap="square" rtlCol="0" anchor="ctr"/>
          <a:lstStyle/>
          <a:p>
            <a:pPr marL="0" indent="0" algn="l">
              <a:buNone/>
            </a:pPr>
            <a:r>
              <a:rPr lang="en-US" sz="4800" b="1" dirty="0">
                <a:solidFill>
                  <a:srgbClr val="FFEAAB"/>
                </a:solidFill>
                <a:latin typeface="Quicksand" pitchFamily="34" charset="0"/>
                <a:ea typeface="Quicksand" pitchFamily="34" charset="-122"/>
                <a:cs typeface="Quicksand" pitchFamily="34" charset="-120"/>
              </a:rPr>
              <a:t>Semantic Shift: Noun vs. Verb</a:t>
            </a:r>
            <a:endParaRPr lang="en-US" sz="4800" dirty="0"/>
          </a:p>
        </p:txBody>
      </p:sp>
      <p:sp>
        <p:nvSpPr>
          <p:cNvPr id="6" name="Text 3"/>
          <p:cNvSpPr/>
          <p:nvPr/>
        </p:nvSpPr>
        <p:spPr>
          <a:xfrm>
            <a:off x="9639300" y="1933575"/>
            <a:ext cx="7362825" cy="1243377"/>
          </a:xfrm>
          <a:prstGeom prst="rect">
            <a:avLst/>
          </a:prstGeom>
          <a:noFill/>
          <a:ln/>
        </p:spPr>
        <p:txBody>
          <a:bodyPr wrap="square" rtlCol="0" anchor="ctr"/>
          <a:lstStyle/>
          <a:p>
            <a:pPr marL="0" indent="0" algn="l">
              <a:buNone/>
            </a:pPr>
            <a:r>
              <a:rPr lang="en-US" sz="4800" b="1" dirty="0">
                <a:solidFill>
                  <a:srgbClr val="FFEAAB"/>
                </a:solidFill>
                <a:latin typeface="Quicksand" pitchFamily="34" charset="0"/>
                <a:ea typeface="Quicksand" pitchFamily="34" charset="-122"/>
                <a:cs typeface="Quicksand" pitchFamily="34" charset="-120"/>
              </a:rPr>
              <a:t>Modifying Meaning: Adjective vs. Adverb</a:t>
            </a:r>
            <a:endParaRPr lang="en-US" sz="4800" dirty="0"/>
          </a:p>
        </p:txBody>
      </p:sp>
      <p:sp>
        <p:nvSpPr>
          <p:cNvPr id="7" name="Text 4"/>
          <p:cNvSpPr/>
          <p:nvPr/>
        </p:nvSpPr>
        <p:spPr>
          <a:xfrm>
            <a:off x="1285875" y="3600450"/>
            <a:ext cx="7362825" cy="4196397"/>
          </a:xfrm>
          <a:prstGeom prst="rect">
            <a:avLst/>
          </a:prstGeom>
          <a:noFill/>
          <a:ln/>
        </p:spPr>
        <p:txBody>
          <a:bodyPr wrap="square" rtlCol="0" anchor="ctr"/>
          <a:lstStyle/>
          <a:p>
            <a:pPr marL="0" indent="0" algn="l">
              <a:buNone/>
            </a:pPr>
            <a:r>
              <a:rPr lang="en-US" sz="2850" dirty="0">
                <a:solidFill>
                  <a:srgbClr val="FFFFFF"/>
                </a:solidFill>
                <a:latin typeface="Quicksand" pitchFamily="34" charset="0"/>
                <a:ea typeface="Quicksand" pitchFamily="34" charset="-122"/>
                <a:cs typeface="Quicksand" pitchFamily="34" charset="-120"/>
              </a:rPr>
              <a:t>A word's lexical category profoundly impacts its semantic contribution. Consider 'run': as a verb, it denotes an action, as in 'The athlete runs daily.' As a noun, it refers to an instance or period of running, or even a specific path, like 'The morning run was invigorating.' This shift highlights how a single root can acquire distinct meanings based on its syntactic function.</a:t>
            </a:r>
            <a:endParaRPr lang="en-US" sz="2850" dirty="0"/>
          </a:p>
        </p:txBody>
      </p:sp>
      <p:sp>
        <p:nvSpPr>
          <p:cNvPr id="8" name="Text 5"/>
          <p:cNvSpPr/>
          <p:nvPr/>
        </p:nvSpPr>
        <p:spPr>
          <a:xfrm>
            <a:off x="9639300" y="3600450"/>
            <a:ext cx="7362825" cy="4662663"/>
          </a:xfrm>
          <a:prstGeom prst="rect">
            <a:avLst/>
          </a:prstGeom>
          <a:noFill/>
          <a:ln/>
        </p:spPr>
        <p:txBody>
          <a:bodyPr wrap="square" rtlCol="0" anchor="ctr"/>
          <a:lstStyle/>
          <a:p>
            <a:pPr marL="0" indent="0" algn="l">
              <a:buNone/>
            </a:pPr>
            <a:r>
              <a:rPr lang="en-US" sz="2850" dirty="0">
                <a:solidFill>
                  <a:srgbClr val="FFFFFF"/>
                </a:solidFill>
                <a:latin typeface="Quicksand" pitchFamily="34" charset="0"/>
                <a:ea typeface="Quicksand" pitchFamily="34" charset="-122"/>
                <a:cs typeface="Quicksand" pitchFamily="34" charset="-120"/>
              </a:rPr>
              <a:t>The distinction between adjectives and adverbs illustrates another semantic implication. 'Quick' as an adjective describes a noun's quality, e.g., 'He is a quick learner.' 'Quickly,' the adverbial form, modifies a verb, indicating the manner of an action, as in 'He learns quickly.' These different word classes provide distinct types of modification, shaping the sentence's overall meaning.</a:t>
            </a:r>
            <a:endParaRPr lang="en-US" sz="28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5880F1"/>
        </a:solidFill>
        <a:effectLst/>
      </p:bgPr>
    </p:bg>
    <p:spTree>
      <p:nvGrpSpPr>
        <p:cNvPr id="1" name=""/>
        <p:cNvGrpSpPr/>
        <p:nvPr/>
      </p:nvGrpSpPr>
      <p:grpSpPr>
        <a:xfrm>
          <a:off x="0" y="0"/>
          <a:ext cx="0" cy="0"/>
          <a:chOff x="0" y="0"/>
          <a:chExt cx="0" cy="0"/>
        </a:xfrm>
      </p:grpSpPr>
      <p:pic>
        <p:nvPicPr>
          <p:cNvPr id="2" name="Image 0" descr="/images/icons/lara-icon-talk.sv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16754475" y="8858250"/>
            <a:ext cx="762000" cy="762000"/>
          </a:xfrm>
          <a:prstGeom prst="rect">
            <a:avLst/>
          </a:prstGeom>
        </p:spPr>
      </p:pic>
      <p:sp>
        <p:nvSpPr>
          <p:cNvPr id="3" name="Shape 0"/>
          <p:cNvSpPr/>
          <p:nvPr/>
        </p:nvSpPr>
        <p:spPr>
          <a:xfrm>
            <a:off x="1285875" y="9029700"/>
            <a:ext cx="5857875" cy="152400"/>
          </a:xfrm>
          <a:prstGeom prst="rect">
            <a:avLst/>
          </a:prstGeom>
          <a:solidFill>
            <a:srgbClr val="FFE080"/>
          </a:solidFill>
          <a:ln w="12700">
            <a:solidFill>
              <a:srgbClr val="FFE080"/>
            </a:solidFill>
            <a:prstDash val="solid"/>
          </a:ln>
        </p:spPr>
      </p:sp>
      <p:sp>
        <p:nvSpPr>
          <p:cNvPr id="4" name="Shape 1"/>
          <p:cNvSpPr/>
          <p:nvPr/>
        </p:nvSpPr>
        <p:spPr>
          <a:xfrm>
            <a:off x="9877425" y="1304925"/>
            <a:ext cx="5857875" cy="152400"/>
          </a:xfrm>
          <a:prstGeom prst="rect">
            <a:avLst/>
          </a:prstGeom>
          <a:solidFill>
            <a:srgbClr val="FFE080"/>
          </a:solidFill>
          <a:ln w="12700">
            <a:solidFill>
              <a:srgbClr val="FFE080"/>
            </a:solidFill>
            <a:prstDash val="solid"/>
          </a:ln>
        </p:spPr>
      </p:sp>
      <p:sp>
        <p:nvSpPr>
          <p:cNvPr id="5" name="Text 2"/>
          <p:cNvSpPr/>
          <p:nvPr/>
        </p:nvSpPr>
        <p:spPr>
          <a:xfrm>
            <a:off x="1285875" y="1933575"/>
            <a:ext cx="7362825" cy="621688"/>
          </a:xfrm>
          <a:prstGeom prst="rect">
            <a:avLst/>
          </a:prstGeom>
          <a:noFill/>
          <a:ln/>
        </p:spPr>
        <p:txBody>
          <a:bodyPr wrap="square" rtlCol="0" anchor="ctr"/>
          <a:lstStyle/>
          <a:p>
            <a:pPr marL="0" indent="0" algn="l">
              <a:buNone/>
            </a:pPr>
            <a:r>
              <a:rPr lang="en-US" sz="4800" b="1" dirty="0">
                <a:solidFill>
                  <a:srgbClr val="FFEAAB"/>
                </a:solidFill>
                <a:latin typeface="Quicksand" pitchFamily="34" charset="0"/>
                <a:ea typeface="Quicksand" pitchFamily="34" charset="-122"/>
                <a:cs typeface="Quicksand" pitchFamily="34" charset="-120"/>
              </a:rPr>
              <a:t>Enhancing Precision</a:t>
            </a:r>
            <a:endParaRPr lang="en-US" sz="4800" dirty="0"/>
          </a:p>
        </p:txBody>
      </p:sp>
      <p:sp>
        <p:nvSpPr>
          <p:cNvPr id="6" name="Text 3"/>
          <p:cNvSpPr/>
          <p:nvPr/>
        </p:nvSpPr>
        <p:spPr>
          <a:xfrm>
            <a:off x="9639300" y="1933575"/>
            <a:ext cx="7362825" cy="1243377"/>
          </a:xfrm>
          <a:prstGeom prst="rect">
            <a:avLst/>
          </a:prstGeom>
          <a:noFill/>
          <a:ln/>
        </p:spPr>
        <p:txBody>
          <a:bodyPr wrap="square" rtlCol="0" anchor="ctr"/>
          <a:lstStyle/>
          <a:p>
            <a:pPr marL="0" indent="0" algn="l">
              <a:buNone/>
            </a:pPr>
            <a:r>
              <a:rPr lang="en-US" sz="4800" b="1" dirty="0">
                <a:solidFill>
                  <a:srgbClr val="FFEAAB"/>
                </a:solidFill>
                <a:latin typeface="Quicksand" pitchFamily="34" charset="0"/>
                <a:ea typeface="Quicksand" pitchFamily="34" charset="-122"/>
                <a:cs typeface="Quicksand" pitchFamily="34" charset="-120"/>
              </a:rPr>
              <a:t>Fostering Clarity &amp; Impact</a:t>
            </a:r>
            <a:endParaRPr lang="en-US" sz="4800" dirty="0"/>
          </a:p>
        </p:txBody>
      </p:sp>
      <p:sp>
        <p:nvSpPr>
          <p:cNvPr id="7" name="Text 4"/>
          <p:cNvSpPr/>
          <p:nvPr/>
        </p:nvSpPr>
        <p:spPr>
          <a:xfrm>
            <a:off x="1285875" y="3600450"/>
            <a:ext cx="7362825" cy="3263864"/>
          </a:xfrm>
          <a:prstGeom prst="rect">
            <a:avLst/>
          </a:prstGeom>
          <a:noFill/>
          <a:ln/>
        </p:spPr>
        <p:txBody>
          <a:bodyPr wrap="square" rtlCol="0" anchor="ctr"/>
          <a:lstStyle/>
          <a:p>
            <a:pPr marL="0" indent="0" algn="l">
              <a:buNone/>
            </a:pPr>
            <a:r>
              <a:rPr lang="en-US" sz="2850" dirty="0">
                <a:solidFill>
                  <a:srgbClr val="FFFFFF"/>
                </a:solidFill>
                <a:latin typeface="Quicksand" pitchFamily="34" charset="0"/>
                <a:ea typeface="Quicksand" pitchFamily="34" charset="-122"/>
                <a:cs typeface="Quicksand" pitchFamily="34" charset="-120"/>
              </a:rPr>
              <a:t>Mastering parts of speech enables exact word choice, crucial for academic rigor. For example, differentiating 'imply' (to suggest indirectly) from 'infer' (to deduce) prevents miscommunication. This precision ensures your arguments are understood exactly as intended in research papers.</a:t>
            </a:r>
            <a:endParaRPr lang="en-US" sz="2850" dirty="0"/>
          </a:p>
        </p:txBody>
      </p:sp>
      <p:sp>
        <p:nvSpPr>
          <p:cNvPr id="8" name="Text 5"/>
          <p:cNvSpPr/>
          <p:nvPr/>
        </p:nvSpPr>
        <p:spPr>
          <a:xfrm>
            <a:off x="9639300" y="3600450"/>
            <a:ext cx="7362825" cy="3730130"/>
          </a:xfrm>
          <a:prstGeom prst="rect">
            <a:avLst/>
          </a:prstGeom>
          <a:noFill/>
          <a:ln/>
        </p:spPr>
        <p:txBody>
          <a:bodyPr wrap="square" rtlCol="0" anchor="ctr"/>
          <a:lstStyle/>
          <a:p>
            <a:pPr marL="0" indent="0" algn="l">
              <a:buNone/>
            </a:pPr>
            <a:r>
              <a:rPr lang="en-US" sz="2850" dirty="0">
                <a:solidFill>
                  <a:srgbClr val="FFFFFF"/>
                </a:solidFill>
                <a:latin typeface="Quicksand" pitchFamily="34" charset="0"/>
                <a:ea typeface="Quicksand" pitchFamily="34" charset="-122"/>
                <a:cs typeface="Quicksand" pitchFamily="34" charset="-120"/>
              </a:rPr>
              <a:t>Strategic use of parts of speech improves sentence clarity and overall impact. Employing strong, active verbs rather than weak passive constructions makes your writing more direct and authoritative. Thoughtful placement of adjectives and adverbs also refines meaning, strengthening your analytical voice.</a:t>
            </a:r>
            <a:endParaRPr lang="en-US" sz="28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5880F1"/>
        </a:solidFill>
        <a:effectLst/>
      </p:bgPr>
    </p:bg>
    <p:spTree>
      <p:nvGrpSpPr>
        <p:cNvPr id="1" name=""/>
        <p:cNvGrpSpPr/>
        <p:nvPr/>
      </p:nvGrpSpPr>
      <p:grpSpPr>
        <a:xfrm>
          <a:off x="0" y="0"/>
          <a:ext cx="0" cy="0"/>
          <a:chOff x="0" y="0"/>
          <a:chExt cx="0" cy="0"/>
        </a:xfrm>
      </p:grpSpPr>
      <p:pic>
        <p:nvPicPr>
          <p:cNvPr id="2" name="Image 0" descr="/images/iara/lara-pointing.svg"/>
          <p:cNvPicPr>
            <a:picLocks noChangeAspect="1"/>
          </p:cNvPicPr>
          <p:nvPr/>
        </p:nvPicPr>
        <p:blipFill>
          <a:blip r:embed="rId3">
            <a:extLst>
              <a:ext uri="{96DAC541-7B7A-43D3-8B79-37D633B846F1}">
                <asvg:svgBlip xmlns="" xmlns:asvg="http://schemas.microsoft.com/office/drawing/2016/SVG/main" r:embed="rId4"/>
              </a:ext>
            </a:extLst>
          </a:blip>
          <a:srcRect l="5" r="5"/>
          <a:stretch/>
        </p:blipFill>
        <p:spPr>
          <a:xfrm>
            <a:off x="1838325" y="6600825"/>
            <a:ext cx="2381250" cy="3676650"/>
          </a:xfrm>
          <a:prstGeom prst="rect">
            <a:avLst/>
          </a:prstGeom>
        </p:spPr>
      </p:pic>
      <p:sp>
        <p:nvSpPr>
          <p:cNvPr id="3" name="Shape 0"/>
          <p:cNvSpPr/>
          <p:nvPr/>
        </p:nvSpPr>
        <p:spPr>
          <a:xfrm>
            <a:off x="1285875" y="9029700"/>
            <a:ext cx="5857875" cy="152400"/>
          </a:xfrm>
          <a:prstGeom prst="rect">
            <a:avLst/>
          </a:prstGeom>
          <a:solidFill>
            <a:srgbClr val="FFE080"/>
          </a:solidFill>
          <a:ln w="12700">
            <a:solidFill>
              <a:srgbClr val="FFE080"/>
            </a:solidFill>
            <a:prstDash val="solid"/>
          </a:ln>
        </p:spPr>
      </p:sp>
      <p:sp>
        <p:nvSpPr>
          <p:cNvPr id="4" name="Shape 1"/>
          <p:cNvSpPr/>
          <p:nvPr/>
        </p:nvSpPr>
        <p:spPr>
          <a:xfrm>
            <a:off x="9877425" y="1304925"/>
            <a:ext cx="5857875" cy="152400"/>
          </a:xfrm>
          <a:prstGeom prst="rect">
            <a:avLst/>
          </a:prstGeom>
          <a:solidFill>
            <a:srgbClr val="FFE080"/>
          </a:solidFill>
          <a:ln w="12700">
            <a:solidFill>
              <a:srgbClr val="FFE080"/>
            </a:solidFill>
            <a:prstDash val="solid"/>
          </a:ln>
        </p:spPr>
      </p:sp>
      <p:pic>
        <p:nvPicPr>
          <p:cNvPr id="5" name="Image 1" descr="/images/icons/lara-icon-talk.svg"/>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16754475" y="8858250"/>
            <a:ext cx="762000" cy="762000"/>
          </a:xfrm>
          <a:prstGeom prst="rect">
            <a:avLst/>
          </a:prstGeom>
        </p:spPr>
      </p:pic>
      <p:sp>
        <p:nvSpPr>
          <p:cNvPr id="6" name="Text 2"/>
          <p:cNvSpPr/>
          <p:nvPr/>
        </p:nvSpPr>
        <p:spPr>
          <a:xfrm>
            <a:off x="2476500" y="1905000"/>
            <a:ext cx="13335000" cy="777110"/>
          </a:xfrm>
          <a:prstGeom prst="rect">
            <a:avLst/>
          </a:prstGeom>
          <a:noFill/>
          <a:ln/>
        </p:spPr>
        <p:txBody>
          <a:bodyPr wrap="square" rtlCol="0" anchor="ctr"/>
          <a:lstStyle/>
          <a:p>
            <a:pPr marL="0" indent="0" algn="l">
              <a:buNone/>
            </a:pPr>
            <a:r>
              <a:rPr lang="en-US" sz="5400" b="1" dirty="0">
                <a:solidFill>
                  <a:srgbClr val="FFFFFF"/>
                </a:solidFill>
                <a:latin typeface="Quicksand" pitchFamily="34" charset="0"/>
                <a:ea typeface="Quicksand" pitchFamily="34" charset="-122"/>
                <a:cs typeface="Quicksand" pitchFamily="34" charset="-120"/>
              </a:rPr>
              <a:t>Synthesizing Knowledge: A Challenge</a:t>
            </a:r>
            <a:endParaRPr lang="en-US" sz="5400" dirty="0"/>
          </a:p>
        </p:txBody>
      </p:sp>
      <p:sp>
        <p:nvSpPr>
          <p:cNvPr id="7" name="Text 3"/>
          <p:cNvSpPr/>
          <p:nvPr/>
        </p:nvSpPr>
        <p:spPr>
          <a:xfrm>
            <a:off x="2476500" y="2914650"/>
            <a:ext cx="13335000" cy="1554221"/>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Analyze this sentence: 'The ancient, meticulously preserved manuscript, though cryptic, offered profound insights.' Identify each word's part of speech and function.</a:t>
            </a:r>
            <a:endParaRPr lang="en-US" sz="3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5880F1"/>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6" b="6"/>
          <a:stretch/>
        </p:blipFill>
        <p:spPr>
          <a:xfrm>
            <a:off x="6457950" y="1143000"/>
            <a:ext cx="5381625" cy="7143750"/>
          </a:xfrm>
          <a:prstGeom prst="rect">
            <a:avLst/>
          </a:prstGeom>
        </p:spPr>
      </p:pic>
      <p:pic>
        <p:nvPicPr>
          <p:cNvPr id="3" name="Image 1" descr="/images/icons/lara-icon-talk.sv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6754475" y="8858250"/>
            <a:ext cx="762000" cy="762000"/>
          </a:xfrm>
          <a:prstGeom prst="rect">
            <a:avLst/>
          </a:prstGeom>
        </p:spPr>
      </p:pic>
      <p:sp>
        <p:nvSpPr>
          <p:cNvPr id="4" name="Text 0"/>
          <p:cNvSpPr/>
          <p:nvPr/>
        </p:nvSpPr>
        <p:spPr>
          <a:xfrm>
            <a:off x="1285875" y="8382000"/>
            <a:ext cx="15716250" cy="362652"/>
          </a:xfrm>
          <a:prstGeom prst="rect">
            <a:avLst/>
          </a:prstGeom>
          <a:noFill/>
          <a:ln/>
        </p:spPr>
        <p:txBody>
          <a:bodyPr wrap="square" rtlCol="0" anchor="ctr"/>
          <a:lstStyle/>
          <a:p>
            <a:pPr marL="0" indent="0" algn="ctr">
              <a:buNone/>
            </a:pPr>
            <a:r>
              <a:rPr lang="en-US" sz="2100" i="1" dirty="0">
                <a:solidFill>
                  <a:srgbClr val="FFFFFF"/>
                </a:solidFill>
                <a:latin typeface="Quicksand" pitchFamily="34" charset="0"/>
                <a:ea typeface="Quicksand" pitchFamily="34" charset="-122"/>
                <a:cs typeface="Quicksand" pitchFamily="34" charset="-120"/>
              </a:rPr>
              <a:t>Parts of speech are the fundamental architectural elements, like bricks and beams, that construct coherent linguistic structures.</a:t>
            </a:r>
            <a:endParaRPr lang="en-US" sz="21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5880F1"/>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l="9" r="9"/>
          <a:stretch/>
        </p:blipFill>
        <p:spPr>
          <a:xfrm>
            <a:off x="1285875" y="3181350"/>
            <a:ext cx="7000875" cy="3924300"/>
          </a:xfrm>
          <a:prstGeom prst="rect">
            <a:avLst/>
          </a:prstGeom>
        </p:spPr>
      </p:pic>
      <p:pic>
        <p:nvPicPr>
          <p:cNvPr id="3" name="Image 1" descr="/images/icons/lara-icon-talk.sv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6754475" y="8858250"/>
            <a:ext cx="762000" cy="762000"/>
          </a:xfrm>
          <a:prstGeom prst="rect">
            <a:avLst/>
          </a:prstGeom>
        </p:spPr>
      </p:pic>
      <p:sp>
        <p:nvSpPr>
          <p:cNvPr id="4" name="Shape 0"/>
          <p:cNvSpPr/>
          <p:nvPr/>
        </p:nvSpPr>
        <p:spPr>
          <a:xfrm>
            <a:off x="1285875" y="9029700"/>
            <a:ext cx="5857875" cy="152400"/>
          </a:xfrm>
          <a:prstGeom prst="rect">
            <a:avLst/>
          </a:prstGeom>
          <a:solidFill>
            <a:srgbClr val="FFE080"/>
          </a:solidFill>
          <a:ln w="12700">
            <a:solidFill>
              <a:srgbClr val="FFE080"/>
            </a:solidFill>
            <a:prstDash val="solid"/>
          </a:ln>
        </p:spPr>
      </p:sp>
      <p:sp>
        <p:nvSpPr>
          <p:cNvPr id="5" name="Shape 1"/>
          <p:cNvSpPr/>
          <p:nvPr/>
        </p:nvSpPr>
        <p:spPr>
          <a:xfrm>
            <a:off x="9877425" y="1304925"/>
            <a:ext cx="5857875" cy="152400"/>
          </a:xfrm>
          <a:prstGeom prst="rect">
            <a:avLst/>
          </a:prstGeom>
          <a:solidFill>
            <a:srgbClr val="FFE080"/>
          </a:solidFill>
          <a:ln w="12700">
            <a:solidFill>
              <a:srgbClr val="FFE080"/>
            </a:solidFill>
            <a:prstDash val="solid"/>
          </a:ln>
        </p:spPr>
      </p:sp>
      <p:sp>
        <p:nvSpPr>
          <p:cNvPr id="6" name="Text 2"/>
          <p:cNvSpPr/>
          <p:nvPr/>
        </p:nvSpPr>
        <p:spPr>
          <a:xfrm>
            <a:off x="9639300" y="1933575"/>
            <a:ext cx="7362825" cy="1657836"/>
          </a:xfrm>
          <a:prstGeom prst="rect">
            <a:avLst/>
          </a:prstGeom>
          <a:noFill/>
          <a:ln/>
        </p:spPr>
        <p:txBody>
          <a:bodyPr wrap="square" rtlCol="0" anchor="ctr"/>
          <a:lstStyle/>
          <a:p>
            <a:pPr marL="0" indent="0" algn="l">
              <a:buNone/>
            </a:pPr>
            <a:r>
              <a:rPr lang="en-US" sz="6150" b="1" dirty="0">
                <a:solidFill>
                  <a:srgbClr val="FFFFFF"/>
                </a:solidFill>
                <a:latin typeface="Quicksand" pitchFamily="34" charset="0"/>
                <a:ea typeface="Quicksand" pitchFamily="34" charset="-122"/>
                <a:cs typeface="Quicksand" pitchFamily="34" charset="-120"/>
              </a:rPr>
              <a:t>Continuing Your Linguistic Journey</a:t>
            </a:r>
            <a:endParaRPr lang="en-US" sz="6150" dirty="0"/>
          </a:p>
        </p:txBody>
      </p:sp>
      <p:sp>
        <p:nvSpPr>
          <p:cNvPr id="7" name="Text 3"/>
          <p:cNvSpPr/>
          <p:nvPr/>
        </p:nvSpPr>
        <p:spPr>
          <a:xfrm>
            <a:off x="9639300" y="3981450"/>
            <a:ext cx="7362825" cy="3263864"/>
          </a:xfrm>
          <a:prstGeom prst="rect">
            <a:avLst/>
          </a:prstGeom>
          <a:noFill/>
          <a:ln/>
        </p:spPr>
        <p:txBody>
          <a:bodyPr wrap="square" rtlCol="0" anchor="ctr"/>
          <a:lstStyle/>
          <a:p>
            <a:pPr marL="0" indent="0" algn="l">
              <a:buNone/>
            </a:pPr>
            <a:r>
              <a:rPr lang="en-US" sz="2850" dirty="0">
                <a:solidFill>
                  <a:srgbClr val="FFFFFF"/>
                </a:solidFill>
                <a:latin typeface="Quicksand" pitchFamily="34" charset="0"/>
                <a:ea typeface="Quicksand" pitchFamily="34" charset="-122"/>
                <a:cs typeface="Quicksand" pitchFamily="34" charset="-120"/>
              </a:rPr>
              <a:t>Mastery of parts of speech is an ongoing process, crucial for nuanced communication. Apply this understanding to analyze complex texts and craft precise arguments in your academic writing. This foundational knowledge will empower your professional discourse and critical thinking.</a:t>
            </a:r>
            <a:endParaRPr lang="en-US" sz="285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5880F1"/>
        </a:solidFill>
        <a:effectLst/>
      </p:bgPr>
    </p:bg>
    <p:spTree>
      <p:nvGrpSpPr>
        <p:cNvPr id="1" name=""/>
        <p:cNvGrpSpPr/>
        <p:nvPr/>
      </p:nvGrpSpPr>
      <p:grpSpPr>
        <a:xfrm>
          <a:off x="0" y="0"/>
          <a:ext cx="0" cy="0"/>
          <a:chOff x="0" y="0"/>
          <a:chExt cx="0" cy="0"/>
        </a:xfrm>
      </p:grpSpPr>
      <p:sp>
        <p:nvSpPr>
          <p:cNvPr id="2" name="Shape 0"/>
          <p:cNvSpPr/>
          <p:nvPr/>
        </p:nvSpPr>
        <p:spPr>
          <a:xfrm>
            <a:off x="1285875" y="9029700"/>
            <a:ext cx="5857875" cy="152400"/>
          </a:xfrm>
          <a:prstGeom prst="rect">
            <a:avLst/>
          </a:prstGeom>
          <a:solidFill>
            <a:srgbClr val="FFE080"/>
          </a:solidFill>
          <a:ln w="12700">
            <a:solidFill>
              <a:srgbClr val="FFE080"/>
            </a:solidFill>
            <a:prstDash val="solid"/>
          </a:ln>
        </p:spPr>
      </p:sp>
      <p:sp>
        <p:nvSpPr>
          <p:cNvPr id="3" name="Shape 1"/>
          <p:cNvSpPr/>
          <p:nvPr/>
        </p:nvSpPr>
        <p:spPr>
          <a:xfrm>
            <a:off x="9877425" y="1304925"/>
            <a:ext cx="5857875" cy="152400"/>
          </a:xfrm>
          <a:prstGeom prst="rect">
            <a:avLst/>
          </a:prstGeom>
          <a:solidFill>
            <a:srgbClr val="FFE080"/>
          </a:solidFill>
          <a:ln w="12700">
            <a:solidFill>
              <a:srgbClr val="FFE080"/>
            </a:solidFill>
            <a:prstDash val="solid"/>
          </a:ln>
        </p:spPr>
      </p:sp>
      <p:pic>
        <p:nvPicPr>
          <p:cNvPr id="4" name="Image 0" descr="/images/icons/lara-icon-talk.sv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16754475" y="8858250"/>
            <a:ext cx="762000" cy="762000"/>
          </a:xfrm>
          <a:prstGeom prst="rect">
            <a:avLst/>
          </a:prstGeom>
        </p:spPr>
      </p:pic>
      <p:sp>
        <p:nvSpPr>
          <p:cNvPr id="5" name="Text 2"/>
          <p:cNvSpPr/>
          <p:nvPr/>
        </p:nvSpPr>
        <p:spPr>
          <a:xfrm>
            <a:off x="2562225" y="2600325"/>
            <a:ext cx="13173075" cy="984341"/>
          </a:xfrm>
          <a:prstGeom prst="rect">
            <a:avLst/>
          </a:prstGeom>
          <a:noFill/>
          <a:ln/>
        </p:spPr>
        <p:txBody>
          <a:bodyPr wrap="square" rtlCol="0" anchor="ctr"/>
          <a:lstStyle/>
          <a:p>
            <a:pPr marL="0" indent="0" algn="l">
              <a:buNone/>
            </a:pPr>
            <a:r>
              <a:rPr lang="en-US" sz="7200" b="1" dirty="0">
                <a:solidFill>
                  <a:srgbClr val="FFEAAB"/>
                </a:solidFill>
                <a:latin typeface="Quicksand" pitchFamily="34" charset="0"/>
                <a:ea typeface="Quicksand" pitchFamily="34" charset="-122"/>
                <a:cs typeface="Quicksand" pitchFamily="34" charset="-120"/>
              </a:rPr>
              <a:t>Resources</a:t>
            </a:r>
            <a:endParaRPr lang="en-US" sz="7200" dirty="0"/>
          </a:p>
        </p:txBody>
      </p:sp>
      <p:sp>
        <p:nvSpPr>
          <p:cNvPr id="6" name="Text 3"/>
          <p:cNvSpPr/>
          <p:nvPr/>
        </p:nvSpPr>
        <p:spPr>
          <a:xfrm>
            <a:off x="2562225" y="3933825"/>
            <a:ext cx="13173075" cy="3626516"/>
          </a:xfrm>
          <a:prstGeom prst="rect">
            <a:avLst/>
          </a:prstGeom>
          <a:noFill/>
          <a:ln/>
        </p:spPr>
        <p:txBody>
          <a:bodyPr wrap="square" rtlCol="0" anchor="ctr"/>
          <a:lstStyle/>
          <a:p>
            <a:pPr marL="0" indent="0" algn="l">
              <a:buNone/>
            </a:pPr>
            <a:r>
              <a:rPr lang="en-US" sz="3000" u="sng" dirty="0">
                <a:solidFill>
                  <a:srgbClr val="FFFFFF"/>
                </a:solidFill>
                <a:latin typeface="Quicksand" pitchFamily="34" charset="0"/>
                <a:ea typeface="Quicksand" pitchFamily="34" charset="-122"/>
                <a:cs typeface="Quicksand" pitchFamily="34" charset="-120"/>
              </a:rPr>
              <a:t>https://www.youtube.com/playlist?list=PLIhseSrDronLWS4nr6qLckGAuGjYGsj2w</a:t>
            </a:r>
            <a:r>
              <a:rPr lang="en-US" sz="3000" dirty="0">
                <a:solidFill>
                  <a:srgbClr val="000000"/>
                </a:solidFill>
                <a:latin typeface="Quicksand" pitchFamily="34" charset="0"/>
                <a:ea typeface="Quicksand" pitchFamily="34" charset="-122"/>
                <a:cs typeface="Quicksand" pitchFamily="34" charset="-120"/>
              </a:rPr>
              <a:t>
</a:t>
            </a:r>
            <a:r>
              <a:rPr lang="en-US" sz="3000" u="sng" dirty="0">
                <a:solidFill>
                  <a:srgbClr val="FFFFFF"/>
                </a:solidFill>
                <a:latin typeface="Quicksand" pitchFamily="34" charset="0"/>
                <a:ea typeface="Quicksand" pitchFamily="34" charset="-122"/>
                <a:cs typeface="Quicksand" pitchFamily="34" charset="-120"/>
              </a:rPr>
              <a:t>https://www.youtube.com/watch?v=kNLPbB9FMMc&amp;pp=0gcJCfwAo7VqN5tD</a:t>
            </a:r>
            <a:r>
              <a:rPr lang="en-US" sz="3000" dirty="0">
                <a:solidFill>
                  <a:srgbClr val="000000"/>
                </a:solidFill>
                <a:latin typeface="Quicksand" pitchFamily="34" charset="0"/>
                <a:ea typeface="Quicksand" pitchFamily="34" charset="-122"/>
                <a:cs typeface="Quicksand" pitchFamily="34" charset="-120"/>
              </a:rPr>
              <a:t>
</a:t>
            </a:r>
            <a:r>
              <a:rPr lang="en-US" sz="3000" u="sng" dirty="0">
                <a:solidFill>
                  <a:srgbClr val="FFFFFF"/>
                </a:solidFill>
                <a:latin typeface="Quicksand" pitchFamily="34" charset="0"/>
                <a:ea typeface="Quicksand" pitchFamily="34" charset="-122"/>
                <a:cs typeface="Quicksand" pitchFamily="34" charset="-120"/>
              </a:rPr>
              <a:t>https://www.youtube.com/watch?v=0l69KEx7GQo&amp;pp=0gcJCfwAo7VqN5tD</a:t>
            </a:r>
            <a:r>
              <a:rPr lang="en-US" sz="3000" dirty="0">
                <a:solidFill>
                  <a:srgbClr val="000000"/>
                </a:solidFill>
                <a:latin typeface="Quicksand" pitchFamily="34" charset="0"/>
                <a:ea typeface="Quicksand" pitchFamily="34" charset="-122"/>
                <a:cs typeface="Quicksand" pitchFamily="34" charset="-120"/>
              </a:rPr>
              <a:t>
</a:t>
            </a:r>
            <a:r>
              <a:rPr lang="en-US" sz="3000" u="sng" dirty="0">
                <a:solidFill>
                  <a:srgbClr val="FFFFFF"/>
                </a:solidFill>
                <a:latin typeface="Quicksand" pitchFamily="34" charset="0"/>
                <a:ea typeface="Quicksand" pitchFamily="34" charset="-122"/>
                <a:cs typeface="Quicksand" pitchFamily="34" charset="-120"/>
              </a:rPr>
              <a:t>https://www.youtube.com/watch?v=vHoTJuf4aqA</a:t>
            </a:r>
            <a:endParaRPr lang="en-US" sz="3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5880F1"/>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33" b="33"/>
          <a:stretch/>
        </p:blipFill>
        <p:spPr>
          <a:xfrm>
            <a:off x="10506075" y="1638300"/>
            <a:ext cx="5276850" cy="7000875"/>
          </a:xfrm>
          <a:prstGeom prst="rect">
            <a:avLst/>
          </a:prstGeom>
        </p:spPr>
      </p:pic>
      <p:pic>
        <p:nvPicPr>
          <p:cNvPr id="3" name="Image 1" descr="/images/icons/lara-icon-talk.sv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6754475" y="8858250"/>
            <a:ext cx="762000" cy="762000"/>
          </a:xfrm>
          <a:prstGeom prst="rect">
            <a:avLst/>
          </a:prstGeom>
        </p:spPr>
      </p:pic>
      <p:sp>
        <p:nvSpPr>
          <p:cNvPr id="4" name="Shape 0"/>
          <p:cNvSpPr/>
          <p:nvPr/>
        </p:nvSpPr>
        <p:spPr>
          <a:xfrm>
            <a:off x="1285875" y="9029700"/>
            <a:ext cx="5857875" cy="152400"/>
          </a:xfrm>
          <a:prstGeom prst="rect">
            <a:avLst/>
          </a:prstGeom>
          <a:solidFill>
            <a:srgbClr val="FFE080"/>
          </a:solidFill>
          <a:ln w="12700">
            <a:solidFill>
              <a:srgbClr val="FFE080"/>
            </a:solidFill>
            <a:prstDash val="solid"/>
          </a:ln>
        </p:spPr>
      </p:sp>
      <p:sp>
        <p:nvSpPr>
          <p:cNvPr id="5" name="Shape 1"/>
          <p:cNvSpPr/>
          <p:nvPr/>
        </p:nvSpPr>
        <p:spPr>
          <a:xfrm>
            <a:off x="9877425" y="1304925"/>
            <a:ext cx="5857875" cy="152400"/>
          </a:xfrm>
          <a:prstGeom prst="rect">
            <a:avLst/>
          </a:prstGeom>
          <a:solidFill>
            <a:srgbClr val="FFE080"/>
          </a:solidFill>
          <a:ln w="12700">
            <a:solidFill>
              <a:srgbClr val="FFE080"/>
            </a:solidFill>
            <a:prstDash val="solid"/>
          </a:ln>
        </p:spPr>
      </p:sp>
      <p:sp>
        <p:nvSpPr>
          <p:cNvPr id="6" name="Text 2"/>
          <p:cNvSpPr/>
          <p:nvPr/>
        </p:nvSpPr>
        <p:spPr>
          <a:xfrm>
            <a:off x="1285875" y="1933575"/>
            <a:ext cx="7362825" cy="1657836"/>
          </a:xfrm>
          <a:prstGeom prst="rect">
            <a:avLst/>
          </a:prstGeom>
          <a:noFill/>
          <a:ln/>
        </p:spPr>
        <p:txBody>
          <a:bodyPr wrap="square" rtlCol="0" anchor="ctr"/>
          <a:lstStyle/>
          <a:p>
            <a:pPr marL="0" indent="0" algn="l">
              <a:buNone/>
            </a:pPr>
            <a:r>
              <a:rPr lang="en-US" sz="6150" b="1" dirty="0">
                <a:solidFill>
                  <a:srgbClr val="FFFFFF"/>
                </a:solidFill>
                <a:latin typeface="Quicksand" pitchFamily="34" charset="0"/>
                <a:ea typeface="Quicksand" pitchFamily="34" charset="-122"/>
                <a:cs typeface="Quicksand" pitchFamily="34" charset="-120"/>
              </a:rPr>
              <a:t>Beyond Basic Definitions</a:t>
            </a:r>
            <a:endParaRPr lang="en-US" sz="6150" dirty="0"/>
          </a:p>
        </p:txBody>
      </p:sp>
      <p:sp>
        <p:nvSpPr>
          <p:cNvPr id="7" name="Text 3"/>
          <p:cNvSpPr/>
          <p:nvPr/>
        </p:nvSpPr>
        <p:spPr>
          <a:xfrm>
            <a:off x="1285875" y="3981450"/>
            <a:ext cx="7362825" cy="4196397"/>
          </a:xfrm>
          <a:prstGeom prst="rect">
            <a:avLst/>
          </a:prstGeom>
          <a:noFill/>
          <a:ln/>
        </p:spPr>
        <p:txBody>
          <a:bodyPr wrap="square" rtlCol="0" anchor="ctr"/>
          <a:lstStyle/>
          <a:p>
            <a:pPr marL="0" indent="0" algn="l">
              <a:buNone/>
            </a:pPr>
            <a:r>
              <a:rPr lang="en-US" sz="2850" dirty="0">
                <a:solidFill>
                  <a:srgbClr val="FFFFFF"/>
                </a:solidFill>
                <a:latin typeface="Quicksand" pitchFamily="34" charset="0"/>
                <a:ea typeface="Quicksand" pitchFamily="34" charset="-122"/>
                <a:cs typeface="Quicksand" pitchFamily="34" charset="-120"/>
              </a:rPr>
              <a:t>Understanding grammatical functions moves beyond simple labeling, enabling nuanced interpretation. For instance, discerning a gerund's role as a noun versus a participle's adjectival function prevents misreadings and enhances writing precision. This deeper insight is essential for critical analysis, academic clarity, and sophisticated communication.</a:t>
            </a:r>
            <a:endParaRPr lang="en-US" sz="2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5880F1"/>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12338" b="12338"/>
          <a:stretch/>
        </p:blipFill>
        <p:spPr>
          <a:xfrm>
            <a:off x="1285875" y="1638300"/>
            <a:ext cx="7000875" cy="7000875"/>
          </a:xfrm>
          <a:prstGeom prst="rect">
            <a:avLst/>
          </a:prstGeom>
        </p:spPr>
      </p:pic>
      <p:sp>
        <p:nvSpPr>
          <p:cNvPr id="3" name="Shape 0"/>
          <p:cNvSpPr/>
          <p:nvPr/>
        </p:nvSpPr>
        <p:spPr>
          <a:xfrm>
            <a:off x="1285875" y="9029700"/>
            <a:ext cx="5857875" cy="152400"/>
          </a:xfrm>
          <a:prstGeom prst="rect">
            <a:avLst/>
          </a:prstGeom>
          <a:solidFill>
            <a:srgbClr val="FFE080"/>
          </a:solidFill>
          <a:ln w="12700">
            <a:solidFill>
              <a:srgbClr val="FFE080"/>
            </a:solidFill>
            <a:prstDash val="solid"/>
          </a:ln>
        </p:spPr>
      </p:sp>
      <p:sp>
        <p:nvSpPr>
          <p:cNvPr id="4" name="Shape 1"/>
          <p:cNvSpPr/>
          <p:nvPr/>
        </p:nvSpPr>
        <p:spPr>
          <a:xfrm>
            <a:off x="9877425" y="1304925"/>
            <a:ext cx="5857875" cy="152400"/>
          </a:xfrm>
          <a:prstGeom prst="rect">
            <a:avLst/>
          </a:prstGeom>
          <a:solidFill>
            <a:srgbClr val="FFE080"/>
          </a:solidFill>
          <a:ln w="12700">
            <a:solidFill>
              <a:srgbClr val="FFE080"/>
            </a:solidFill>
            <a:prstDash val="solid"/>
          </a:ln>
        </p:spPr>
      </p:sp>
      <p:pic>
        <p:nvPicPr>
          <p:cNvPr id="5" name="Image 1" descr="/images/icons/lara-icon-talk.sv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6754475" y="8858250"/>
            <a:ext cx="762000" cy="762000"/>
          </a:xfrm>
          <a:prstGeom prst="rect">
            <a:avLst/>
          </a:prstGeom>
        </p:spPr>
      </p:pic>
      <p:sp>
        <p:nvSpPr>
          <p:cNvPr id="6" name="Text 2"/>
          <p:cNvSpPr/>
          <p:nvPr/>
        </p:nvSpPr>
        <p:spPr>
          <a:xfrm>
            <a:off x="9639300" y="1933575"/>
            <a:ext cx="7362825" cy="1657836"/>
          </a:xfrm>
          <a:prstGeom prst="rect">
            <a:avLst/>
          </a:prstGeom>
          <a:noFill/>
          <a:ln/>
        </p:spPr>
        <p:txBody>
          <a:bodyPr wrap="square" rtlCol="0" anchor="ctr"/>
          <a:lstStyle/>
          <a:p>
            <a:pPr marL="0" indent="0" algn="l">
              <a:buNone/>
            </a:pPr>
            <a:r>
              <a:rPr lang="en-US" sz="6150" b="1" dirty="0">
                <a:solidFill>
                  <a:srgbClr val="FFFFFF"/>
                </a:solidFill>
                <a:latin typeface="Quicksand" pitchFamily="34" charset="0"/>
                <a:ea typeface="Quicksand" pitchFamily="34" charset="-122"/>
                <a:cs typeface="Quicksand" pitchFamily="34" charset="-120"/>
              </a:rPr>
              <a:t>Eight Essential Categories</a:t>
            </a:r>
            <a:endParaRPr lang="en-US" sz="6150" dirty="0"/>
          </a:p>
        </p:txBody>
      </p:sp>
      <p:sp>
        <p:nvSpPr>
          <p:cNvPr id="7" name="Text 3"/>
          <p:cNvSpPr/>
          <p:nvPr/>
        </p:nvSpPr>
        <p:spPr>
          <a:xfrm>
            <a:off x="9639300" y="3981450"/>
            <a:ext cx="7362825" cy="1036147"/>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 Nouns &amp; Pronouns: Name entities; substitute nouns.</a:t>
            </a:r>
            <a:endParaRPr lang="en-US" sz="3000" dirty="0"/>
          </a:p>
        </p:txBody>
      </p:sp>
      <p:sp>
        <p:nvSpPr>
          <p:cNvPr id="8" name="Text 4"/>
          <p:cNvSpPr/>
          <p:nvPr/>
        </p:nvSpPr>
        <p:spPr>
          <a:xfrm>
            <a:off x="9639300" y="5429250"/>
            <a:ext cx="7362825" cy="1036147"/>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 Verbs &amp; Adjectives: Express actions/states; modify nouns.</a:t>
            </a:r>
            <a:endParaRPr lang="en-US" sz="3000" dirty="0"/>
          </a:p>
        </p:txBody>
      </p:sp>
      <p:sp>
        <p:nvSpPr>
          <p:cNvPr id="9" name="Text 5"/>
          <p:cNvSpPr/>
          <p:nvPr/>
        </p:nvSpPr>
        <p:spPr>
          <a:xfrm>
            <a:off x="9639300" y="6877050"/>
            <a:ext cx="7362825" cy="1036147"/>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 Adverbs &amp; Prepositions: Modify verbs/adjectives/adverbs; show relations.</a:t>
            </a:r>
            <a:endParaRPr lang="en-US" sz="3000" dirty="0"/>
          </a:p>
        </p:txBody>
      </p:sp>
      <p:sp>
        <p:nvSpPr>
          <p:cNvPr id="10" name="Text 6"/>
          <p:cNvSpPr/>
          <p:nvPr/>
        </p:nvSpPr>
        <p:spPr>
          <a:xfrm>
            <a:off x="9639300" y="8324850"/>
            <a:ext cx="7362825" cy="1036147"/>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 Conjunctions &amp; Interjections: Connect clauses/phrases; convey emotion.</a:t>
            </a:r>
            <a:endParaRPr lang="en-US" sz="3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5880F1"/>
        </a:solidFill>
        <a:effectLst/>
      </p:bgPr>
    </p:bg>
    <p:spTree>
      <p:nvGrpSpPr>
        <p:cNvPr id="1" name=""/>
        <p:cNvGrpSpPr/>
        <p:nvPr/>
      </p:nvGrpSpPr>
      <p:grpSpPr>
        <a:xfrm>
          <a:off x="0" y="0"/>
          <a:ext cx="0" cy="0"/>
          <a:chOff x="0" y="0"/>
          <a:chExt cx="0" cy="0"/>
        </a:xfrm>
      </p:grpSpPr>
      <p:sp>
        <p:nvSpPr>
          <p:cNvPr id="2" name="Shape 0"/>
          <p:cNvSpPr/>
          <p:nvPr/>
        </p:nvSpPr>
        <p:spPr>
          <a:xfrm>
            <a:off x="1285875" y="9029700"/>
            <a:ext cx="5857875" cy="152400"/>
          </a:xfrm>
          <a:prstGeom prst="rect">
            <a:avLst/>
          </a:prstGeom>
          <a:solidFill>
            <a:srgbClr val="FFE080"/>
          </a:solidFill>
          <a:ln w="12700">
            <a:solidFill>
              <a:srgbClr val="FFE080"/>
            </a:solidFill>
            <a:prstDash val="solid"/>
          </a:ln>
        </p:spPr>
      </p:sp>
      <p:sp>
        <p:nvSpPr>
          <p:cNvPr id="3" name="Shape 1"/>
          <p:cNvSpPr/>
          <p:nvPr/>
        </p:nvSpPr>
        <p:spPr>
          <a:xfrm>
            <a:off x="9877425" y="1304925"/>
            <a:ext cx="5857875" cy="152400"/>
          </a:xfrm>
          <a:prstGeom prst="rect">
            <a:avLst/>
          </a:prstGeom>
          <a:solidFill>
            <a:srgbClr val="FFE080"/>
          </a:solidFill>
          <a:ln w="12700">
            <a:solidFill>
              <a:srgbClr val="FFE080"/>
            </a:solidFill>
            <a:prstDash val="solid"/>
          </a:ln>
        </p:spPr>
      </p:sp>
      <p:pic>
        <p:nvPicPr>
          <p:cNvPr id="4" name="Image 0" descr="/images/icons/lara-icon-talk.sv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16754475" y="8858250"/>
            <a:ext cx="762000" cy="762000"/>
          </a:xfrm>
          <a:prstGeom prst="rect">
            <a:avLst/>
          </a:prstGeom>
        </p:spPr>
      </p:pic>
      <p:sp>
        <p:nvSpPr>
          <p:cNvPr id="5" name="Text 2"/>
          <p:cNvSpPr/>
          <p:nvPr/>
        </p:nvSpPr>
        <p:spPr>
          <a:xfrm>
            <a:off x="2562225" y="2600325"/>
            <a:ext cx="13173075" cy="984341"/>
          </a:xfrm>
          <a:prstGeom prst="rect">
            <a:avLst/>
          </a:prstGeom>
          <a:noFill/>
          <a:ln/>
        </p:spPr>
        <p:txBody>
          <a:bodyPr wrap="square" rtlCol="0" anchor="ctr"/>
          <a:lstStyle/>
          <a:p>
            <a:pPr marL="0" indent="0" algn="l">
              <a:buNone/>
            </a:pPr>
            <a:r>
              <a:rPr lang="en-US" sz="7200" b="1" dirty="0">
                <a:solidFill>
                  <a:srgbClr val="FFEAAB"/>
                </a:solidFill>
                <a:latin typeface="Quicksand" pitchFamily="34" charset="0"/>
                <a:ea typeface="Quicksand" pitchFamily="34" charset="-122"/>
                <a:cs typeface="Quicksand" pitchFamily="34" charset="-120"/>
              </a:rPr>
              <a:t>Nouns: Naming &amp; Function</a:t>
            </a:r>
            <a:endParaRPr lang="en-US" sz="7200" dirty="0"/>
          </a:p>
        </p:txBody>
      </p:sp>
      <p:sp>
        <p:nvSpPr>
          <p:cNvPr id="6" name="Text 3"/>
          <p:cNvSpPr/>
          <p:nvPr/>
        </p:nvSpPr>
        <p:spPr>
          <a:xfrm>
            <a:off x="2562225" y="3933825"/>
            <a:ext cx="13173075" cy="2590368"/>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Nouns designate people, places, things, or ideas, forming the core of most sentences. They encompass common (e.g., *student*, *city*), proper (*Paris*), concrete (*desk*), and abstract (*justice*) categories. Grammatically, nouns primarily function as subjects, objects, or complements.</a:t>
            </a:r>
            <a:endParaRPr lang="en-US" sz="3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5880F1"/>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976" b="976"/>
          <a:stretch/>
        </p:blipFill>
        <p:spPr>
          <a:xfrm>
            <a:off x="10477500" y="0"/>
            <a:ext cx="7810500" cy="5105400"/>
          </a:xfrm>
          <a:prstGeom prst="rect">
            <a:avLst/>
          </a:prstGeom>
        </p:spPr>
      </p:pic>
      <p:pic>
        <p:nvPicPr>
          <p:cNvPr id="3" name="Image 1" descr="preencoded.png"/>
          <p:cNvPicPr>
            <a:picLocks noChangeAspect="1"/>
          </p:cNvPicPr>
          <p:nvPr/>
        </p:nvPicPr>
        <p:blipFill>
          <a:blip r:embed="rId4"/>
          <a:srcRect t="25382" b="25382"/>
          <a:stretch/>
        </p:blipFill>
        <p:spPr>
          <a:xfrm>
            <a:off x="10477500" y="5181600"/>
            <a:ext cx="7810500" cy="5105400"/>
          </a:xfrm>
          <a:prstGeom prst="rect">
            <a:avLst/>
          </a:prstGeom>
        </p:spPr>
      </p:pic>
      <p:pic>
        <p:nvPicPr>
          <p:cNvPr id="4" name="Image 2" descr="/images/icons/lara-icon-talk.svg"/>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16754475" y="8858250"/>
            <a:ext cx="762000" cy="762000"/>
          </a:xfrm>
          <a:prstGeom prst="rect">
            <a:avLst/>
          </a:prstGeom>
        </p:spPr>
      </p:pic>
      <p:sp>
        <p:nvSpPr>
          <p:cNvPr id="5" name="Text 0"/>
          <p:cNvSpPr/>
          <p:nvPr/>
        </p:nvSpPr>
        <p:spPr>
          <a:xfrm>
            <a:off x="1285875" y="1933575"/>
            <a:ext cx="7362825" cy="1657836"/>
          </a:xfrm>
          <a:prstGeom prst="rect">
            <a:avLst/>
          </a:prstGeom>
          <a:noFill/>
          <a:ln/>
        </p:spPr>
        <p:txBody>
          <a:bodyPr wrap="square" rtlCol="0" anchor="ctr"/>
          <a:lstStyle/>
          <a:p>
            <a:pPr marL="0" indent="0" algn="l">
              <a:buNone/>
            </a:pPr>
            <a:r>
              <a:rPr lang="en-US" sz="6150" b="1" dirty="0">
                <a:solidFill>
                  <a:srgbClr val="FFEAAB"/>
                </a:solidFill>
                <a:latin typeface="Quicksand" pitchFamily="34" charset="0"/>
                <a:ea typeface="Quicksand" pitchFamily="34" charset="-122"/>
                <a:cs typeface="Quicksand" pitchFamily="34" charset="-120"/>
              </a:rPr>
              <a:t>Expanding Nouns: Phrases &amp; Clauses</a:t>
            </a:r>
            <a:endParaRPr lang="en-US" sz="6150" dirty="0"/>
          </a:p>
        </p:txBody>
      </p:sp>
      <p:sp>
        <p:nvSpPr>
          <p:cNvPr id="6" name="Text 1"/>
          <p:cNvSpPr/>
          <p:nvPr/>
        </p:nvSpPr>
        <p:spPr>
          <a:xfrm>
            <a:off x="1285875" y="3981450"/>
            <a:ext cx="7362825" cy="4662663"/>
          </a:xfrm>
          <a:prstGeom prst="rect">
            <a:avLst/>
          </a:prstGeom>
          <a:noFill/>
          <a:ln/>
        </p:spPr>
        <p:txBody>
          <a:bodyPr wrap="square" rtlCol="0" anchor="ctr"/>
          <a:lstStyle/>
          <a:p>
            <a:pPr marL="0" indent="0" algn="l">
              <a:buNone/>
            </a:pPr>
            <a:r>
              <a:rPr lang="en-US" sz="2850" dirty="0">
                <a:solidFill>
                  <a:srgbClr val="FFFFFF"/>
                </a:solidFill>
                <a:latin typeface="Quicksand" pitchFamily="34" charset="0"/>
                <a:ea typeface="Quicksand" pitchFamily="34" charset="-122"/>
                <a:cs typeface="Quicksand" pitchFamily="34" charset="-120"/>
              </a:rPr>
              <a:t>Nouns can expand beyond single words into more complex structures: noun phrases and noun clauses. A noun phrase consists of a noun and its modifiers (e.g., 'the highly anticipated research findings'). A noun clause is a dependent clause that functions as a noun, often introduced by words like 'that,' 'what,' or 'whoever' (e.g., 'What the committee decided' surprised everyone).</a:t>
            </a:r>
            <a:endParaRPr lang="en-US" sz="2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5880F1"/>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12338" b="12338"/>
          <a:stretch/>
        </p:blipFill>
        <p:spPr>
          <a:xfrm>
            <a:off x="1285875" y="1638300"/>
            <a:ext cx="7000875" cy="7000875"/>
          </a:xfrm>
          <a:prstGeom prst="rect">
            <a:avLst/>
          </a:prstGeom>
        </p:spPr>
      </p:pic>
      <p:sp>
        <p:nvSpPr>
          <p:cNvPr id="3" name="Shape 0"/>
          <p:cNvSpPr/>
          <p:nvPr/>
        </p:nvSpPr>
        <p:spPr>
          <a:xfrm>
            <a:off x="1285875" y="9029700"/>
            <a:ext cx="5857875" cy="152400"/>
          </a:xfrm>
          <a:prstGeom prst="rect">
            <a:avLst/>
          </a:prstGeom>
          <a:solidFill>
            <a:srgbClr val="FFE080"/>
          </a:solidFill>
          <a:ln w="12700">
            <a:solidFill>
              <a:srgbClr val="FFE080"/>
            </a:solidFill>
            <a:prstDash val="solid"/>
          </a:ln>
        </p:spPr>
      </p:sp>
      <p:sp>
        <p:nvSpPr>
          <p:cNvPr id="4" name="Shape 1"/>
          <p:cNvSpPr/>
          <p:nvPr/>
        </p:nvSpPr>
        <p:spPr>
          <a:xfrm>
            <a:off x="9877425" y="1304925"/>
            <a:ext cx="5857875" cy="152400"/>
          </a:xfrm>
          <a:prstGeom prst="rect">
            <a:avLst/>
          </a:prstGeom>
          <a:solidFill>
            <a:srgbClr val="FFE080"/>
          </a:solidFill>
          <a:ln w="12700">
            <a:solidFill>
              <a:srgbClr val="FFE080"/>
            </a:solidFill>
            <a:prstDash val="solid"/>
          </a:ln>
        </p:spPr>
      </p:sp>
      <p:pic>
        <p:nvPicPr>
          <p:cNvPr id="5" name="Image 1" descr="/images/icons/lara-icon-talk.sv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6754475" y="8858250"/>
            <a:ext cx="762000" cy="762000"/>
          </a:xfrm>
          <a:prstGeom prst="rect">
            <a:avLst/>
          </a:prstGeom>
        </p:spPr>
      </p:pic>
      <p:sp>
        <p:nvSpPr>
          <p:cNvPr id="6" name="Text 2"/>
          <p:cNvSpPr/>
          <p:nvPr/>
        </p:nvSpPr>
        <p:spPr>
          <a:xfrm>
            <a:off x="9639300" y="1933575"/>
            <a:ext cx="7362825" cy="2486754"/>
          </a:xfrm>
          <a:prstGeom prst="rect">
            <a:avLst/>
          </a:prstGeom>
          <a:noFill/>
          <a:ln/>
        </p:spPr>
        <p:txBody>
          <a:bodyPr wrap="square" rtlCol="0" anchor="ctr"/>
          <a:lstStyle/>
          <a:p>
            <a:pPr marL="0" indent="0" algn="l">
              <a:buNone/>
            </a:pPr>
            <a:r>
              <a:rPr lang="en-US" sz="6150" b="1" dirty="0">
                <a:solidFill>
                  <a:srgbClr val="FFFFFF"/>
                </a:solidFill>
                <a:latin typeface="Quicksand" pitchFamily="34" charset="0"/>
                <a:ea typeface="Quicksand" pitchFamily="34" charset="-122"/>
                <a:cs typeface="Quicksand" pitchFamily="34" charset="-120"/>
              </a:rPr>
              <a:t>Pronouns: Substitution &amp; Types</a:t>
            </a:r>
            <a:endParaRPr lang="en-US" sz="6150" dirty="0"/>
          </a:p>
        </p:txBody>
      </p:sp>
      <p:sp>
        <p:nvSpPr>
          <p:cNvPr id="7" name="Text 3"/>
          <p:cNvSpPr/>
          <p:nvPr/>
        </p:nvSpPr>
        <p:spPr>
          <a:xfrm>
            <a:off x="9639300" y="4838700"/>
            <a:ext cx="7362825" cy="1036147"/>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 Pronouns substitute nouns, preventing redundancy.</a:t>
            </a:r>
            <a:endParaRPr lang="en-US" sz="3000" dirty="0"/>
          </a:p>
        </p:txBody>
      </p:sp>
      <p:sp>
        <p:nvSpPr>
          <p:cNvPr id="8" name="Text 4"/>
          <p:cNvSpPr/>
          <p:nvPr/>
        </p:nvSpPr>
        <p:spPr>
          <a:xfrm>
            <a:off x="9639300" y="6286500"/>
            <a:ext cx="7362825" cy="1036147"/>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 Personal (I, you, he), possessive (mine, hers).</a:t>
            </a:r>
            <a:endParaRPr lang="en-US" sz="3000" dirty="0"/>
          </a:p>
        </p:txBody>
      </p:sp>
      <p:sp>
        <p:nvSpPr>
          <p:cNvPr id="9" name="Text 5"/>
          <p:cNvSpPr/>
          <p:nvPr/>
        </p:nvSpPr>
        <p:spPr>
          <a:xfrm>
            <a:off x="9639300" y="7734300"/>
            <a:ext cx="7362825" cy="1036147"/>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 Reflexive (myself), relative (who), interrogative (what).</a:t>
            </a:r>
            <a:endParaRPr lang="en-US" sz="3000" dirty="0"/>
          </a:p>
        </p:txBody>
      </p:sp>
      <p:sp>
        <p:nvSpPr>
          <p:cNvPr id="10" name="Text 6"/>
          <p:cNvSpPr/>
          <p:nvPr/>
        </p:nvSpPr>
        <p:spPr>
          <a:xfrm>
            <a:off x="9639300" y="9182100"/>
            <a:ext cx="7362825" cy="1036147"/>
          </a:xfrm>
          <a:prstGeom prst="rect">
            <a:avLst/>
          </a:prstGeom>
          <a:noFill/>
          <a:ln/>
        </p:spPr>
        <p:txBody>
          <a:bodyPr wrap="square" rtlCol="0" anchor="ctr"/>
          <a:lstStyle/>
          <a:p>
            <a:pPr marL="0" indent="0" algn="l">
              <a:buNone/>
            </a:pPr>
            <a:r>
              <a:rPr lang="en-US" sz="3000" dirty="0">
                <a:solidFill>
                  <a:srgbClr val="FFFFFF"/>
                </a:solidFill>
                <a:latin typeface="Quicksand" pitchFamily="34" charset="0"/>
                <a:ea typeface="Quicksand" pitchFamily="34" charset="-122"/>
                <a:cs typeface="Quicksand" pitchFamily="34" charset="-120"/>
              </a:rPr>
              <a:t>• Indefinite (all, some); subject/object cases (he/him).</a:t>
            </a:r>
            <a:endParaRPr lang="en-US" sz="3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5880F1"/>
        </a:solidFill>
        <a:effectLst/>
      </p:bgPr>
    </p:bg>
    <p:spTree>
      <p:nvGrpSpPr>
        <p:cNvPr id="1" name=""/>
        <p:cNvGrpSpPr/>
        <p:nvPr/>
      </p:nvGrpSpPr>
      <p:grpSpPr>
        <a:xfrm>
          <a:off x="0" y="0"/>
          <a:ext cx="0" cy="0"/>
          <a:chOff x="0" y="0"/>
          <a:chExt cx="0" cy="0"/>
        </a:xfrm>
      </p:grpSpPr>
      <p:pic>
        <p:nvPicPr>
          <p:cNvPr id="2" name="Image 0" descr="/images/icons/lara-icon-talk.sv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16754475" y="8858250"/>
            <a:ext cx="762000" cy="762000"/>
          </a:xfrm>
          <a:prstGeom prst="rect">
            <a:avLst/>
          </a:prstGeom>
        </p:spPr>
      </p:pic>
      <p:sp>
        <p:nvSpPr>
          <p:cNvPr id="3" name="Shape 0"/>
          <p:cNvSpPr/>
          <p:nvPr/>
        </p:nvSpPr>
        <p:spPr>
          <a:xfrm>
            <a:off x="1285875" y="9029700"/>
            <a:ext cx="5857875" cy="152400"/>
          </a:xfrm>
          <a:prstGeom prst="rect">
            <a:avLst/>
          </a:prstGeom>
          <a:solidFill>
            <a:srgbClr val="FFE080"/>
          </a:solidFill>
          <a:ln w="12700">
            <a:solidFill>
              <a:srgbClr val="FFE080"/>
            </a:solidFill>
            <a:prstDash val="solid"/>
          </a:ln>
        </p:spPr>
      </p:sp>
      <p:sp>
        <p:nvSpPr>
          <p:cNvPr id="4" name="Shape 1"/>
          <p:cNvSpPr/>
          <p:nvPr/>
        </p:nvSpPr>
        <p:spPr>
          <a:xfrm>
            <a:off x="9877425" y="1304925"/>
            <a:ext cx="5857875" cy="152400"/>
          </a:xfrm>
          <a:prstGeom prst="rect">
            <a:avLst/>
          </a:prstGeom>
          <a:solidFill>
            <a:srgbClr val="FFE080"/>
          </a:solidFill>
          <a:ln w="12700">
            <a:solidFill>
              <a:srgbClr val="FFE080"/>
            </a:solidFill>
            <a:prstDash val="solid"/>
          </a:ln>
        </p:spPr>
      </p:sp>
      <p:sp>
        <p:nvSpPr>
          <p:cNvPr id="5" name="Text 2"/>
          <p:cNvSpPr/>
          <p:nvPr/>
        </p:nvSpPr>
        <p:spPr>
          <a:xfrm>
            <a:off x="1285875" y="1933575"/>
            <a:ext cx="7362825" cy="621688"/>
          </a:xfrm>
          <a:prstGeom prst="rect">
            <a:avLst/>
          </a:prstGeom>
          <a:noFill/>
          <a:ln/>
        </p:spPr>
        <p:txBody>
          <a:bodyPr wrap="square" rtlCol="0" anchor="ctr"/>
          <a:lstStyle/>
          <a:p>
            <a:pPr marL="0" indent="0" algn="l">
              <a:buNone/>
            </a:pPr>
            <a:r>
              <a:rPr lang="en-US" sz="4800" b="1" dirty="0">
                <a:solidFill>
                  <a:srgbClr val="FFEAAB"/>
                </a:solidFill>
                <a:latin typeface="Quicksand" pitchFamily="34" charset="0"/>
                <a:ea typeface="Quicksand" pitchFamily="34" charset="-122"/>
                <a:cs typeface="Quicksand" pitchFamily="34" charset="-120"/>
              </a:rPr>
              <a:t>Verbs: Action &amp; State</a:t>
            </a:r>
            <a:endParaRPr lang="en-US" sz="4800" dirty="0"/>
          </a:p>
        </p:txBody>
      </p:sp>
      <p:sp>
        <p:nvSpPr>
          <p:cNvPr id="6" name="Text 3"/>
          <p:cNvSpPr/>
          <p:nvPr/>
        </p:nvSpPr>
        <p:spPr>
          <a:xfrm>
            <a:off x="9639300" y="1933575"/>
            <a:ext cx="7362825" cy="621688"/>
          </a:xfrm>
          <a:prstGeom prst="rect">
            <a:avLst/>
          </a:prstGeom>
          <a:noFill/>
          <a:ln/>
        </p:spPr>
        <p:txBody>
          <a:bodyPr wrap="square" rtlCol="0" anchor="ctr"/>
          <a:lstStyle/>
          <a:p>
            <a:pPr marL="0" indent="0" algn="l">
              <a:buNone/>
            </a:pPr>
            <a:r>
              <a:rPr lang="en-US" sz="4800" b="1" dirty="0">
                <a:solidFill>
                  <a:srgbClr val="FFEAAB"/>
                </a:solidFill>
                <a:latin typeface="Quicksand" pitchFamily="34" charset="0"/>
                <a:ea typeface="Quicksand" pitchFamily="34" charset="-122"/>
                <a:cs typeface="Quicksand" pitchFamily="34" charset="-120"/>
              </a:rPr>
              <a:t>Verbs in Predication</a:t>
            </a:r>
            <a:endParaRPr lang="en-US" sz="4800" dirty="0"/>
          </a:p>
        </p:txBody>
      </p:sp>
      <p:sp>
        <p:nvSpPr>
          <p:cNvPr id="7" name="Text 4"/>
          <p:cNvSpPr/>
          <p:nvPr/>
        </p:nvSpPr>
        <p:spPr>
          <a:xfrm>
            <a:off x="1285875" y="2933700"/>
            <a:ext cx="7362825" cy="4196397"/>
          </a:xfrm>
          <a:prstGeom prst="rect">
            <a:avLst/>
          </a:prstGeom>
          <a:noFill/>
          <a:ln/>
        </p:spPr>
        <p:txBody>
          <a:bodyPr wrap="square" rtlCol="0" anchor="ctr"/>
          <a:lstStyle/>
          <a:p>
            <a:pPr marL="0" indent="0" algn="l">
              <a:buNone/>
            </a:pPr>
            <a:r>
              <a:rPr lang="en-US" sz="2850" dirty="0">
                <a:solidFill>
                  <a:srgbClr val="FFFFFF"/>
                </a:solidFill>
                <a:latin typeface="Quicksand" pitchFamily="34" charset="0"/>
                <a:ea typeface="Quicksand" pitchFamily="34" charset="-122"/>
                <a:cs typeface="Quicksand" pitchFamily="34" charset="-120"/>
              </a:rPr>
              <a:t>Verbs are fundamental lexical categories that denote actions, occurrences, or states of being. Action verbs describe dynamic activities, whether physical (e.g., 'run', 'write') or mental (e.g., 'think', 'understand'). State-of-being verbs, often linking verbs, express conditions or equivalences, connecting the subject to a complement (e.g., 'is', 'seems', 'becomes').</a:t>
            </a:r>
            <a:endParaRPr lang="en-US" sz="2850" dirty="0"/>
          </a:p>
        </p:txBody>
      </p:sp>
      <p:sp>
        <p:nvSpPr>
          <p:cNvPr id="8" name="Text 5"/>
          <p:cNvSpPr/>
          <p:nvPr/>
        </p:nvSpPr>
        <p:spPr>
          <a:xfrm>
            <a:off x="9639300" y="2933700"/>
            <a:ext cx="7362825" cy="4662663"/>
          </a:xfrm>
          <a:prstGeom prst="rect">
            <a:avLst/>
          </a:prstGeom>
          <a:noFill/>
          <a:ln/>
        </p:spPr>
        <p:txBody>
          <a:bodyPr wrap="square" rtlCol="0" anchor="ctr"/>
          <a:lstStyle/>
          <a:p>
            <a:pPr marL="0" indent="0" algn="l">
              <a:buNone/>
            </a:pPr>
            <a:r>
              <a:rPr lang="en-US" sz="2850" dirty="0">
                <a:solidFill>
                  <a:srgbClr val="FFFFFF"/>
                </a:solidFill>
                <a:latin typeface="Quicksand" pitchFamily="34" charset="0"/>
                <a:ea typeface="Quicksand" pitchFamily="34" charset="-122"/>
                <a:cs typeface="Quicksand" pitchFamily="34" charset="-120"/>
              </a:rPr>
              <a:t>The verb serves as the indispensable core of the predicate, providing crucial information about the subject. It dictates the argument structure of a clause, determining the number and type of complements or objects required. For instance, in 'The researcher *analyzed* the data meticulously,' 'analyzed' is the verb forming the predicate and specifying the action performed by the subject.</a:t>
            </a:r>
            <a:endParaRPr lang="en-US" sz="28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5880F1"/>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33" b="33"/>
          <a:stretch/>
        </p:blipFill>
        <p:spPr>
          <a:xfrm>
            <a:off x="10506075" y="1638300"/>
            <a:ext cx="5276850" cy="7000875"/>
          </a:xfrm>
          <a:prstGeom prst="rect">
            <a:avLst/>
          </a:prstGeom>
        </p:spPr>
      </p:pic>
      <p:pic>
        <p:nvPicPr>
          <p:cNvPr id="3" name="Image 1" descr="/images/icons/lara-icon-talk.sv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6754475" y="8858250"/>
            <a:ext cx="762000" cy="762000"/>
          </a:xfrm>
          <a:prstGeom prst="rect">
            <a:avLst/>
          </a:prstGeom>
        </p:spPr>
      </p:pic>
      <p:sp>
        <p:nvSpPr>
          <p:cNvPr id="4" name="Shape 0"/>
          <p:cNvSpPr/>
          <p:nvPr/>
        </p:nvSpPr>
        <p:spPr>
          <a:xfrm>
            <a:off x="1285875" y="9029700"/>
            <a:ext cx="5857875" cy="152400"/>
          </a:xfrm>
          <a:prstGeom prst="rect">
            <a:avLst/>
          </a:prstGeom>
          <a:solidFill>
            <a:srgbClr val="FFE080"/>
          </a:solidFill>
          <a:ln w="12700">
            <a:solidFill>
              <a:srgbClr val="FFE080"/>
            </a:solidFill>
            <a:prstDash val="solid"/>
          </a:ln>
        </p:spPr>
      </p:sp>
      <p:sp>
        <p:nvSpPr>
          <p:cNvPr id="5" name="Shape 1"/>
          <p:cNvSpPr/>
          <p:nvPr/>
        </p:nvSpPr>
        <p:spPr>
          <a:xfrm>
            <a:off x="9877425" y="1304925"/>
            <a:ext cx="5857875" cy="152400"/>
          </a:xfrm>
          <a:prstGeom prst="rect">
            <a:avLst/>
          </a:prstGeom>
          <a:solidFill>
            <a:srgbClr val="FFE080"/>
          </a:solidFill>
          <a:ln w="12700">
            <a:solidFill>
              <a:srgbClr val="FFE080"/>
            </a:solidFill>
            <a:prstDash val="solid"/>
          </a:ln>
        </p:spPr>
      </p:sp>
      <p:sp>
        <p:nvSpPr>
          <p:cNvPr id="6" name="Text 2"/>
          <p:cNvSpPr/>
          <p:nvPr/>
        </p:nvSpPr>
        <p:spPr>
          <a:xfrm>
            <a:off x="1285875" y="1933575"/>
            <a:ext cx="7362825" cy="2486754"/>
          </a:xfrm>
          <a:prstGeom prst="rect">
            <a:avLst/>
          </a:prstGeom>
          <a:noFill/>
          <a:ln/>
        </p:spPr>
        <p:txBody>
          <a:bodyPr wrap="square" rtlCol="0" anchor="ctr"/>
          <a:lstStyle/>
          <a:p>
            <a:pPr marL="0" indent="0" algn="l">
              <a:buNone/>
            </a:pPr>
            <a:r>
              <a:rPr lang="en-US" sz="6150" b="1" dirty="0">
                <a:solidFill>
                  <a:srgbClr val="FFFFFF"/>
                </a:solidFill>
                <a:latin typeface="Quicksand" pitchFamily="34" charset="0"/>
                <a:ea typeface="Quicksand" pitchFamily="34" charset="-122"/>
                <a:cs typeface="Quicksand" pitchFamily="34" charset="-120"/>
              </a:rPr>
              <a:t>Verb Types: Transitive, Linking, Auxiliary</a:t>
            </a:r>
            <a:endParaRPr lang="en-US" sz="6150" dirty="0"/>
          </a:p>
        </p:txBody>
      </p:sp>
      <p:sp>
        <p:nvSpPr>
          <p:cNvPr id="7" name="Text 3"/>
          <p:cNvSpPr/>
          <p:nvPr/>
        </p:nvSpPr>
        <p:spPr>
          <a:xfrm>
            <a:off x="1285875" y="4838700"/>
            <a:ext cx="7362825" cy="3263864"/>
          </a:xfrm>
          <a:prstGeom prst="rect">
            <a:avLst/>
          </a:prstGeom>
          <a:noFill/>
          <a:ln/>
        </p:spPr>
        <p:txBody>
          <a:bodyPr wrap="square" rtlCol="0" anchor="ctr"/>
          <a:lstStyle/>
          <a:p>
            <a:pPr marL="0" indent="0" algn="l">
              <a:buNone/>
            </a:pPr>
            <a:r>
              <a:rPr lang="en-US" sz="2850" dirty="0">
                <a:solidFill>
                  <a:srgbClr val="FFFFFF"/>
                </a:solidFill>
                <a:latin typeface="Quicksand" pitchFamily="34" charset="0"/>
                <a:ea typeface="Quicksand" pitchFamily="34" charset="-122"/>
                <a:cs typeface="Quicksand" pitchFamily="34" charset="-120"/>
              </a:rPr>
              <a:t>Verbs classify by function: transitive verbs require a direct object (e.g., 'She reads a book'), while intransitive verbs do not. Linking verbs connect subjects to complements (e.g., 'He is happy'). Auxiliary verbs assist main verbs to form tenses or moods (e.g., 'They have been studying').</a:t>
            </a:r>
            <a:endParaRPr lang="en-US" sz="28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1780</Words>
  <Application>Microsoft Office PowerPoint</Application>
  <PresentationFormat>Personnalisé</PresentationFormat>
  <Paragraphs>121</Paragraphs>
  <Slides>27</Slides>
  <Notes>27</Notes>
  <HiddenSlides>0</HiddenSlides>
  <MMClips>0</MMClips>
  <ScaleCrop>false</ScaleCrop>
  <HeadingPairs>
    <vt:vector size="4" baseType="variant">
      <vt:variant>
        <vt:lpstr>Thème</vt:lpstr>
      </vt:variant>
      <vt:variant>
        <vt:i4>1</vt:i4>
      </vt:variant>
      <vt:variant>
        <vt:lpstr>Titres des diapositives</vt:lpstr>
      </vt:variant>
      <vt:variant>
        <vt:i4>27</vt:i4>
      </vt:variant>
    </vt:vector>
  </HeadingPairs>
  <TitlesOfParts>
    <vt:vector size="28" baseType="lpstr">
      <vt:lpstr>Office Theme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vector>
  </TitlesOfParts>
  <Company>PptxGenJS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Thinkpad</cp:lastModifiedBy>
  <cp:revision>3</cp:revision>
  <dcterms:created xsi:type="dcterms:W3CDTF">2025-11-29T05:30:55Z</dcterms:created>
  <dcterms:modified xsi:type="dcterms:W3CDTF">2025-12-08T09:05:24Z</dcterms:modified>
</cp:coreProperties>
</file>