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5"/>
  </p:notesMasterIdLst>
  <p:sldIdLst>
    <p:sldId id="256" r:id="rId2"/>
    <p:sldId id="322" r:id="rId3"/>
    <p:sldId id="289" r:id="rId4"/>
    <p:sldId id="307" r:id="rId5"/>
    <p:sldId id="323" r:id="rId6"/>
    <p:sldId id="325" r:id="rId7"/>
    <p:sldId id="340" r:id="rId8"/>
    <p:sldId id="341" r:id="rId9"/>
    <p:sldId id="342" r:id="rId10"/>
    <p:sldId id="329" r:id="rId11"/>
    <p:sldId id="328" r:id="rId12"/>
    <p:sldId id="331" r:id="rId13"/>
    <p:sldId id="332" r:id="rId14"/>
    <p:sldId id="333" r:id="rId15"/>
    <p:sldId id="334" r:id="rId16"/>
    <p:sldId id="335" r:id="rId17"/>
    <p:sldId id="336" r:id="rId18"/>
    <p:sldId id="338" r:id="rId19"/>
    <p:sldId id="339" r:id="rId20"/>
    <p:sldId id="343" r:id="rId21"/>
    <p:sldId id="315" r:id="rId22"/>
    <p:sldId id="344" r:id="rId23"/>
    <p:sldId id="349" r:id="rId24"/>
    <p:sldId id="346" r:id="rId25"/>
    <p:sldId id="348" r:id="rId26"/>
    <p:sldId id="350" r:id="rId27"/>
    <p:sldId id="363" r:id="rId28"/>
    <p:sldId id="351" r:id="rId29"/>
    <p:sldId id="352" r:id="rId30"/>
    <p:sldId id="353" r:id="rId31"/>
    <p:sldId id="355" r:id="rId32"/>
    <p:sldId id="354" r:id="rId33"/>
    <p:sldId id="356" r:id="rId34"/>
    <p:sldId id="357" r:id="rId35"/>
    <p:sldId id="358" r:id="rId36"/>
    <p:sldId id="359" r:id="rId37"/>
    <p:sldId id="361" r:id="rId38"/>
    <p:sldId id="362" r:id="rId39"/>
    <p:sldId id="368" r:id="rId40"/>
    <p:sldId id="367" r:id="rId41"/>
    <p:sldId id="365" r:id="rId42"/>
    <p:sldId id="366"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snapToGrid="0">
      <p:cViewPr varScale="1">
        <p:scale>
          <a:sx n="70" d="100"/>
          <a:sy n="70"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9DE10-1504-47EE-8D93-259CB3F78BD4}"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n-US"/>
        </a:p>
      </dgm:t>
    </dgm:pt>
    <dgm:pt modelId="{0F739345-56C3-4341-9F31-229B52ABD06C}">
      <dgm:prSet phldrT="[Texte]" custT="1"/>
      <dgm:spPr/>
      <dgm:t>
        <a:bodyPr/>
        <a:lstStyle/>
        <a:p>
          <a:r>
            <a:rPr lang="ar-DZ" sz="5400" b="1" dirty="0" smtClean="0">
              <a:solidFill>
                <a:schemeClr val="tx1"/>
              </a:solidFill>
            </a:rPr>
            <a:t>خصائص بحوث التسويق</a:t>
          </a:r>
          <a:endParaRPr lang="en-US" sz="5400" b="1" dirty="0">
            <a:solidFill>
              <a:schemeClr val="tx1"/>
            </a:solidFill>
          </a:endParaRPr>
        </a:p>
      </dgm:t>
    </dgm:pt>
    <dgm:pt modelId="{2883E097-FD86-484A-9427-28A47D4750E1}" type="parTrans" cxnId="{7A1220BB-1D89-4686-A4F9-B51A185DFA57}">
      <dgm:prSet/>
      <dgm:spPr/>
      <dgm:t>
        <a:bodyPr/>
        <a:lstStyle/>
        <a:p>
          <a:endParaRPr lang="en-US"/>
        </a:p>
      </dgm:t>
    </dgm:pt>
    <dgm:pt modelId="{31C61A5C-E3AE-4F21-908C-CB263F4FAC68}" type="sibTrans" cxnId="{7A1220BB-1D89-4686-A4F9-B51A185DFA57}">
      <dgm:prSet/>
      <dgm:spPr/>
      <dgm:t>
        <a:bodyPr/>
        <a:lstStyle/>
        <a:p>
          <a:endParaRPr lang="en-US"/>
        </a:p>
      </dgm:t>
    </dgm:pt>
    <dgm:pt modelId="{9C94A771-3E98-4B6E-BEC0-06F061F28080}">
      <dgm:prSet phldrT="[Texte]"/>
      <dgm:spPr>
        <a:solidFill>
          <a:schemeClr val="accent2">
            <a:alpha val="90000"/>
          </a:schemeClr>
        </a:solidFill>
      </dgm:spPr>
      <dgm:t>
        <a:bodyPr/>
        <a:lstStyle/>
        <a:p>
          <a:pPr rtl="1"/>
          <a:r>
            <a:rPr lang="ar-DZ" b="1" dirty="0" smtClean="0"/>
            <a:t>هادفة حاليا أو مستقبلا</a:t>
          </a:r>
          <a:endParaRPr lang="en-US" b="1" dirty="0"/>
        </a:p>
      </dgm:t>
    </dgm:pt>
    <dgm:pt modelId="{E2B25E40-4547-4B98-B811-7CE516ACC25F}" type="parTrans" cxnId="{A987EFC2-26CB-482D-869B-1A5956C49142}">
      <dgm:prSet/>
      <dgm:spPr/>
      <dgm:t>
        <a:bodyPr/>
        <a:lstStyle/>
        <a:p>
          <a:endParaRPr lang="en-US"/>
        </a:p>
      </dgm:t>
    </dgm:pt>
    <dgm:pt modelId="{A7249700-D562-43DF-8F9B-F131F7E879CF}" type="sibTrans" cxnId="{A987EFC2-26CB-482D-869B-1A5956C49142}">
      <dgm:prSet/>
      <dgm:spPr/>
      <dgm:t>
        <a:bodyPr/>
        <a:lstStyle/>
        <a:p>
          <a:endParaRPr lang="en-US"/>
        </a:p>
      </dgm:t>
    </dgm:pt>
    <dgm:pt modelId="{68BEBE85-A779-4CA8-8B7C-EB570CEC6E47}">
      <dgm:prSet phldrT="[Texte]"/>
      <dgm:spPr>
        <a:solidFill>
          <a:schemeClr val="accent3">
            <a:lumMod val="40000"/>
            <a:lumOff val="60000"/>
            <a:alpha val="90000"/>
          </a:schemeClr>
        </a:solidFill>
      </dgm:spPr>
      <dgm:t>
        <a:bodyPr/>
        <a:lstStyle/>
        <a:p>
          <a:pPr rtl="1"/>
          <a:r>
            <a:rPr lang="ar-DZ" b="1" dirty="0" smtClean="0"/>
            <a:t>تتميز بالشمولية</a:t>
          </a:r>
          <a:endParaRPr lang="en-US" dirty="0"/>
        </a:p>
      </dgm:t>
    </dgm:pt>
    <dgm:pt modelId="{05BF7FD5-88EE-4BDD-8EAF-8C11D17C2B39}" type="parTrans" cxnId="{C5864A61-B188-4BE1-8C1E-CF13D9F5949F}">
      <dgm:prSet/>
      <dgm:spPr/>
      <dgm:t>
        <a:bodyPr/>
        <a:lstStyle/>
        <a:p>
          <a:endParaRPr lang="en-US"/>
        </a:p>
      </dgm:t>
    </dgm:pt>
    <dgm:pt modelId="{7583D72F-784B-4795-91EA-AA6E1395D999}" type="sibTrans" cxnId="{C5864A61-B188-4BE1-8C1E-CF13D9F5949F}">
      <dgm:prSet/>
      <dgm:spPr/>
      <dgm:t>
        <a:bodyPr/>
        <a:lstStyle/>
        <a:p>
          <a:endParaRPr lang="en-US"/>
        </a:p>
      </dgm:t>
    </dgm:pt>
    <dgm:pt modelId="{335233F1-3F5D-4AB3-A4A1-57B19DBCF528}">
      <dgm:prSet phldrT="[Texte]"/>
      <dgm:spPr>
        <a:solidFill>
          <a:schemeClr val="accent5">
            <a:lumMod val="20000"/>
            <a:lumOff val="80000"/>
            <a:alpha val="90000"/>
          </a:schemeClr>
        </a:solidFill>
      </dgm:spPr>
      <dgm:t>
        <a:bodyPr/>
        <a:lstStyle/>
        <a:p>
          <a:pPr rtl="1"/>
          <a:r>
            <a:rPr lang="ar-DZ" b="1" dirty="0" smtClean="0"/>
            <a:t>تتميز بالموضوعية</a:t>
          </a:r>
          <a:endParaRPr lang="en-US" b="1" dirty="0"/>
        </a:p>
      </dgm:t>
    </dgm:pt>
    <dgm:pt modelId="{2E0A9FCE-D19E-4E71-A4C3-DC5D380D8A50}" type="parTrans" cxnId="{0C086A69-65A0-46FD-A41E-9B83BFC572D1}">
      <dgm:prSet/>
      <dgm:spPr/>
      <dgm:t>
        <a:bodyPr/>
        <a:lstStyle/>
        <a:p>
          <a:endParaRPr lang="en-US"/>
        </a:p>
      </dgm:t>
    </dgm:pt>
    <dgm:pt modelId="{F0FEECFE-8D47-4105-8F83-A5CE633066A9}" type="sibTrans" cxnId="{0C086A69-65A0-46FD-A41E-9B83BFC572D1}">
      <dgm:prSet/>
      <dgm:spPr/>
      <dgm:t>
        <a:bodyPr/>
        <a:lstStyle/>
        <a:p>
          <a:endParaRPr lang="en-US"/>
        </a:p>
      </dgm:t>
    </dgm:pt>
    <dgm:pt modelId="{A1B7D8CF-E338-4481-8641-8F5DF0F7294F}">
      <dgm:prSet phldrT="[Texte]"/>
      <dgm:spPr>
        <a:solidFill>
          <a:schemeClr val="bg2">
            <a:lumMod val="75000"/>
            <a:alpha val="90000"/>
          </a:schemeClr>
        </a:solidFill>
      </dgm:spPr>
      <dgm:t>
        <a:bodyPr/>
        <a:lstStyle/>
        <a:p>
          <a:pPr rtl="1"/>
          <a:r>
            <a:rPr lang="ar-DZ" b="1" dirty="0" smtClean="0"/>
            <a:t>تتميز بحوث التسويق بأنها منظمة</a:t>
          </a:r>
          <a:endParaRPr lang="en-US" b="1" dirty="0"/>
        </a:p>
      </dgm:t>
    </dgm:pt>
    <dgm:pt modelId="{0739DEE3-FFA1-465B-B35F-621F909665BD}" type="parTrans" cxnId="{1B969D42-16D4-4D52-A8A2-02C7E5665812}">
      <dgm:prSet/>
      <dgm:spPr/>
      <dgm:t>
        <a:bodyPr/>
        <a:lstStyle/>
        <a:p>
          <a:endParaRPr lang="en-US"/>
        </a:p>
      </dgm:t>
    </dgm:pt>
    <dgm:pt modelId="{CFD01A12-3A5C-472A-9117-6F333B854F8D}" type="sibTrans" cxnId="{1B969D42-16D4-4D52-A8A2-02C7E5665812}">
      <dgm:prSet/>
      <dgm:spPr/>
      <dgm:t>
        <a:bodyPr/>
        <a:lstStyle/>
        <a:p>
          <a:endParaRPr lang="en-US"/>
        </a:p>
      </dgm:t>
    </dgm:pt>
    <dgm:pt modelId="{279F0C1F-3170-4935-90C6-FD9F4D726E3A}">
      <dgm:prSet phldrT="[Texte]">
        <dgm:style>
          <a:lnRef idx="1">
            <a:schemeClr val="accent6"/>
          </a:lnRef>
          <a:fillRef idx="2">
            <a:schemeClr val="accent6"/>
          </a:fillRef>
          <a:effectRef idx="1">
            <a:schemeClr val="accent6"/>
          </a:effectRef>
          <a:fontRef idx="minor">
            <a:schemeClr val="dk1"/>
          </a:fontRef>
        </dgm:style>
      </dgm:prSet>
      <dgm:spPr/>
      <dgm:t>
        <a:bodyPr/>
        <a:lstStyle/>
        <a:p>
          <a:pPr rtl="1"/>
          <a:r>
            <a:rPr lang="ar-DZ" b="1" dirty="0" smtClean="0"/>
            <a:t>ذات ارتباط بالمشكلات الحالية أو القضايا العلمية القائمة</a:t>
          </a:r>
          <a:endParaRPr lang="en-US" dirty="0"/>
        </a:p>
      </dgm:t>
    </dgm:pt>
    <dgm:pt modelId="{4048B37B-4C59-4696-B630-BB58D5206917}" type="parTrans" cxnId="{778FF901-9FBF-4373-A8A6-9123FBC9874A}">
      <dgm:prSet/>
      <dgm:spPr/>
      <dgm:t>
        <a:bodyPr/>
        <a:lstStyle/>
        <a:p>
          <a:endParaRPr lang="en-US"/>
        </a:p>
      </dgm:t>
    </dgm:pt>
    <dgm:pt modelId="{3838E84C-2739-4EED-A271-76DC273D84E8}" type="sibTrans" cxnId="{778FF901-9FBF-4373-A8A6-9123FBC9874A}">
      <dgm:prSet/>
      <dgm:spPr/>
      <dgm:t>
        <a:bodyPr/>
        <a:lstStyle/>
        <a:p>
          <a:endParaRPr lang="en-US"/>
        </a:p>
      </dgm:t>
    </dgm:pt>
    <dgm:pt modelId="{B7854E21-E015-4538-BAB6-60BD20CF1804}" type="pres">
      <dgm:prSet presAssocID="{6BF9DE10-1504-47EE-8D93-259CB3F78BD4}" presName="Name0" presStyleCnt="0">
        <dgm:presLayoutVars>
          <dgm:dir/>
          <dgm:animLvl val="lvl"/>
          <dgm:resizeHandles val="exact"/>
        </dgm:presLayoutVars>
      </dgm:prSet>
      <dgm:spPr/>
      <dgm:t>
        <a:bodyPr/>
        <a:lstStyle/>
        <a:p>
          <a:endParaRPr lang="en-US"/>
        </a:p>
      </dgm:t>
    </dgm:pt>
    <dgm:pt modelId="{DE763453-092B-4924-B4FD-F2CDEDC5CBE3}" type="pres">
      <dgm:prSet presAssocID="{0F739345-56C3-4341-9F31-229B52ABD06C}" presName="boxAndChildren" presStyleCnt="0"/>
      <dgm:spPr/>
    </dgm:pt>
    <dgm:pt modelId="{ADAA772B-1543-4195-A5B0-0545F3E28AAA}" type="pres">
      <dgm:prSet presAssocID="{0F739345-56C3-4341-9F31-229B52ABD06C}" presName="parentTextBox" presStyleLbl="node1" presStyleIdx="0" presStyleCnt="1"/>
      <dgm:spPr/>
      <dgm:t>
        <a:bodyPr/>
        <a:lstStyle/>
        <a:p>
          <a:endParaRPr lang="en-US"/>
        </a:p>
      </dgm:t>
    </dgm:pt>
    <dgm:pt modelId="{FB44B3A1-E96E-43F5-B8B1-301B44568D0C}" type="pres">
      <dgm:prSet presAssocID="{0F739345-56C3-4341-9F31-229B52ABD06C}" presName="entireBox" presStyleLbl="node1" presStyleIdx="0" presStyleCnt="1" custLinFactNeighborX="3306" custLinFactNeighborY="-23228"/>
      <dgm:spPr/>
      <dgm:t>
        <a:bodyPr/>
        <a:lstStyle/>
        <a:p>
          <a:endParaRPr lang="en-US"/>
        </a:p>
      </dgm:t>
    </dgm:pt>
    <dgm:pt modelId="{A1D4CCED-5E7D-4578-A1F9-8F2497D7BB38}" type="pres">
      <dgm:prSet presAssocID="{0F739345-56C3-4341-9F31-229B52ABD06C}" presName="descendantBox" presStyleCnt="0"/>
      <dgm:spPr/>
    </dgm:pt>
    <dgm:pt modelId="{1C1DFD10-3FF3-4E93-AE14-9CAF8BB7B280}" type="pres">
      <dgm:prSet presAssocID="{279F0C1F-3170-4935-90C6-FD9F4D726E3A}" presName="childTextBox" presStyleLbl="fgAccFollowNode1" presStyleIdx="0" presStyleCnt="5">
        <dgm:presLayoutVars>
          <dgm:bulletEnabled val="1"/>
        </dgm:presLayoutVars>
      </dgm:prSet>
      <dgm:spPr/>
      <dgm:t>
        <a:bodyPr/>
        <a:lstStyle/>
        <a:p>
          <a:endParaRPr lang="en-US"/>
        </a:p>
      </dgm:t>
    </dgm:pt>
    <dgm:pt modelId="{F466BBC2-0FF3-491F-BB50-00934B6F1301}" type="pres">
      <dgm:prSet presAssocID="{9C94A771-3E98-4B6E-BEC0-06F061F28080}" presName="childTextBox" presStyleLbl="fgAccFollowNode1" presStyleIdx="1" presStyleCnt="5" custLinFactNeighborX="0" custLinFactNeighborY="2104">
        <dgm:presLayoutVars>
          <dgm:bulletEnabled val="1"/>
        </dgm:presLayoutVars>
      </dgm:prSet>
      <dgm:spPr/>
      <dgm:t>
        <a:bodyPr/>
        <a:lstStyle/>
        <a:p>
          <a:endParaRPr lang="en-US"/>
        </a:p>
      </dgm:t>
    </dgm:pt>
    <dgm:pt modelId="{2D547DD3-6E12-4F71-89DD-F14FC418239A}" type="pres">
      <dgm:prSet presAssocID="{68BEBE85-A779-4CA8-8B7C-EB570CEC6E47}" presName="childTextBox" presStyleLbl="fgAccFollowNode1" presStyleIdx="2" presStyleCnt="5">
        <dgm:presLayoutVars>
          <dgm:bulletEnabled val="1"/>
        </dgm:presLayoutVars>
      </dgm:prSet>
      <dgm:spPr/>
      <dgm:t>
        <a:bodyPr/>
        <a:lstStyle/>
        <a:p>
          <a:endParaRPr lang="en-US"/>
        </a:p>
      </dgm:t>
    </dgm:pt>
    <dgm:pt modelId="{2713D5E3-8C4E-4405-A6E3-EF412F1FC7AB}" type="pres">
      <dgm:prSet presAssocID="{335233F1-3F5D-4AB3-A4A1-57B19DBCF528}" presName="childTextBox" presStyleLbl="fgAccFollowNode1" presStyleIdx="3" presStyleCnt="5">
        <dgm:presLayoutVars>
          <dgm:bulletEnabled val="1"/>
        </dgm:presLayoutVars>
      </dgm:prSet>
      <dgm:spPr/>
      <dgm:t>
        <a:bodyPr/>
        <a:lstStyle/>
        <a:p>
          <a:endParaRPr lang="en-US"/>
        </a:p>
      </dgm:t>
    </dgm:pt>
    <dgm:pt modelId="{3700A804-5F2C-4D1D-A33B-F4266311404E}" type="pres">
      <dgm:prSet presAssocID="{A1B7D8CF-E338-4481-8641-8F5DF0F7294F}" presName="childTextBox" presStyleLbl="fgAccFollowNode1" presStyleIdx="4" presStyleCnt="5">
        <dgm:presLayoutVars>
          <dgm:bulletEnabled val="1"/>
        </dgm:presLayoutVars>
      </dgm:prSet>
      <dgm:spPr/>
      <dgm:t>
        <a:bodyPr/>
        <a:lstStyle/>
        <a:p>
          <a:endParaRPr lang="en-US"/>
        </a:p>
      </dgm:t>
    </dgm:pt>
  </dgm:ptLst>
  <dgm:cxnLst>
    <dgm:cxn modelId="{0C086A69-65A0-46FD-A41E-9B83BFC572D1}" srcId="{0F739345-56C3-4341-9F31-229B52ABD06C}" destId="{335233F1-3F5D-4AB3-A4A1-57B19DBCF528}" srcOrd="3" destOrd="0" parTransId="{2E0A9FCE-D19E-4E71-A4C3-DC5D380D8A50}" sibTransId="{F0FEECFE-8D47-4105-8F83-A5CE633066A9}"/>
    <dgm:cxn modelId="{1B969D42-16D4-4D52-A8A2-02C7E5665812}" srcId="{0F739345-56C3-4341-9F31-229B52ABD06C}" destId="{A1B7D8CF-E338-4481-8641-8F5DF0F7294F}" srcOrd="4" destOrd="0" parTransId="{0739DEE3-FFA1-465B-B35F-621F909665BD}" sibTransId="{CFD01A12-3A5C-472A-9117-6F333B854F8D}"/>
    <dgm:cxn modelId="{F01D6F92-0196-40E0-9374-C6CE9BE9F58E}" type="presOf" srcId="{279F0C1F-3170-4935-90C6-FD9F4D726E3A}" destId="{1C1DFD10-3FF3-4E93-AE14-9CAF8BB7B280}" srcOrd="0" destOrd="0" presId="urn:microsoft.com/office/officeart/2005/8/layout/process4"/>
    <dgm:cxn modelId="{BB87EAF2-4B17-40E0-AC9B-66B831E3DD70}" type="presOf" srcId="{0F739345-56C3-4341-9F31-229B52ABD06C}" destId="{FB44B3A1-E96E-43F5-B8B1-301B44568D0C}" srcOrd="1" destOrd="0" presId="urn:microsoft.com/office/officeart/2005/8/layout/process4"/>
    <dgm:cxn modelId="{A987EFC2-26CB-482D-869B-1A5956C49142}" srcId="{0F739345-56C3-4341-9F31-229B52ABD06C}" destId="{9C94A771-3E98-4B6E-BEC0-06F061F28080}" srcOrd="1" destOrd="0" parTransId="{E2B25E40-4547-4B98-B811-7CE516ACC25F}" sibTransId="{A7249700-D562-43DF-8F9B-F131F7E879CF}"/>
    <dgm:cxn modelId="{778FF901-9FBF-4373-A8A6-9123FBC9874A}" srcId="{0F739345-56C3-4341-9F31-229B52ABD06C}" destId="{279F0C1F-3170-4935-90C6-FD9F4D726E3A}" srcOrd="0" destOrd="0" parTransId="{4048B37B-4C59-4696-B630-BB58D5206917}" sibTransId="{3838E84C-2739-4EED-A271-76DC273D84E8}"/>
    <dgm:cxn modelId="{C5864A61-B188-4BE1-8C1E-CF13D9F5949F}" srcId="{0F739345-56C3-4341-9F31-229B52ABD06C}" destId="{68BEBE85-A779-4CA8-8B7C-EB570CEC6E47}" srcOrd="2" destOrd="0" parTransId="{05BF7FD5-88EE-4BDD-8EAF-8C11D17C2B39}" sibTransId="{7583D72F-784B-4795-91EA-AA6E1395D999}"/>
    <dgm:cxn modelId="{42A8081D-09DF-49BF-800F-6D419F9AD06D}" type="presOf" srcId="{68BEBE85-A779-4CA8-8B7C-EB570CEC6E47}" destId="{2D547DD3-6E12-4F71-89DD-F14FC418239A}" srcOrd="0" destOrd="0" presId="urn:microsoft.com/office/officeart/2005/8/layout/process4"/>
    <dgm:cxn modelId="{FD24CD56-2CA9-4850-B647-0C9FF0575F6F}" type="presOf" srcId="{0F739345-56C3-4341-9F31-229B52ABD06C}" destId="{ADAA772B-1543-4195-A5B0-0545F3E28AAA}" srcOrd="0" destOrd="0" presId="urn:microsoft.com/office/officeart/2005/8/layout/process4"/>
    <dgm:cxn modelId="{014866D8-A4B4-4297-9809-333B70EFECDE}" type="presOf" srcId="{335233F1-3F5D-4AB3-A4A1-57B19DBCF528}" destId="{2713D5E3-8C4E-4405-A6E3-EF412F1FC7AB}" srcOrd="0" destOrd="0" presId="urn:microsoft.com/office/officeart/2005/8/layout/process4"/>
    <dgm:cxn modelId="{5EB0EA4E-6A74-45F9-BFCC-BA2FFB148A9D}" type="presOf" srcId="{9C94A771-3E98-4B6E-BEC0-06F061F28080}" destId="{F466BBC2-0FF3-491F-BB50-00934B6F1301}" srcOrd="0" destOrd="0" presId="urn:microsoft.com/office/officeart/2005/8/layout/process4"/>
    <dgm:cxn modelId="{7A1220BB-1D89-4686-A4F9-B51A185DFA57}" srcId="{6BF9DE10-1504-47EE-8D93-259CB3F78BD4}" destId="{0F739345-56C3-4341-9F31-229B52ABD06C}" srcOrd="0" destOrd="0" parTransId="{2883E097-FD86-484A-9427-28A47D4750E1}" sibTransId="{31C61A5C-E3AE-4F21-908C-CB263F4FAC68}"/>
    <dgm:cxn modelId="{64E8284A-4B11-4CC7-A906-11B89EAA0779}" type="presOf" srcId="{A1B7D8CF-E338-4481-8641-8F5DF0F7294F}" destId="{3700A804-5F2C-4D1D-A33B-F4266311404E}" srcOrd="0" destOrd="0" presId="urn:microsoft.com/office/officeart/2005/8/layout/process4"/>
    <dgm:cxn modelId="{4B730713-5B85-44F0-B647-A2996336B712}" type="presOf" srcId="{6BF9DE10-1504-47EE-8D93-259CB3F78BD4}" destId="{B7854E21-E015-4538-BAB6-60BD20CF1804}" srcOrd="0" destOrd="0" presId="urn:microsoft.com/office/officeart/2005/8/layout/process4"/>
    <dgm:cxn modelId="{51B3E817-9E7B-44A0-84C1-1918FC23A298}" type="presParOf" srcId="{B7854E21-E015-4538-BAB6-60BD20CF1804}" destId="{DE763453-092B-4924-B4FD-F2CDEDC5CBE3}" srcOrd="0" destOrd="0" presId="urn:microsoft.com/office/officeart/2005/8/layout/process4"/>
    <dgm:cxn modelId="{EC59CBFA-7398-4278-B55B-C8E65A44B302}" type="presParOf" srcId="{DE763453-092B-4924-B4FD-F2CDEDC5CBE3}" destId="{ADAA772B-1543-4195-A5B0-0545F3E28AAA}" srcOrd="0" destOrd="0" presId="urn:microsoft.com/office/officeart/2005/8/layout/process4"/>
    <dgm:cxn modelId="{2965F6E7-1BF2-4C08-8D08-7886B8E01E29}" type="presParOf" srcId="{DE763453-092B-4924-B4FD-F2CDEDC5CBE3}" destId="{FB44B3A1-E96E-43F5-B8B1-301B44568D0C}" srcOrd="1" destOrd="0" presId="urn:microsoft.com/office/officeart/2005/8/layout/process4"/>
    <dgm:cxn modelId="{57ED589A-8FF1-4DE5-9F01-DBD206E8D72A}" type="presParOf" srcId="{DE763453-092B-4924-B4FD-F2CDEDC5CBE3}" destId="{A1D4CCED-5E7D-4578-A1F9-8F2497D7BB38}" srcOrd="2" destOrd="0" presId="urn:microsoft.com/office/officeart/2005/8/layout/process4"/>
    <dgm:cxn modelId="{BBD7E925-33DE-4084-B76E-DEEF7AD58A38}" type="presParOf" srcId="{A1D4CCED-5E7D-4578-A1F9-8F2497D7BB38}" destId="{1C1DFD10-3FF3-4E93-AE14-9CAF8BB7B280}" srcOrd="0" destOrd="0" presId="urn:microsoft.com/office/officeart/2005/8/layout/process4"/>
    <dgm:cxn modelId="{36FC0816-28AD-430F-B0F9-34BB010787C7}" type="presParOf" srcId="{A1D4CCED-5E7D-4578-A1F9-8F2497D7BB38}" destId="{F466BBC2-0FF3-491F-BB50-00934B6F1301}" srcOrd="1" destOrd="0" presId="urn:microsoft.com/office/officeart/2005/8/layout/process4"/>
    <dgm:cxn modelId="{EC2CA4EE-6D16-4F7A-9A94-5901EA8F46A4}" type="presParOf" srcId="{A1D4CCED-5E7D-4578-A1F9-8F2497D7BB38}" destId="{2D547DD3-6E12-4F71-89DD-F14FC418239A}" srcOrd="2" destOrd="0" presId="urn:microsoft.com/office/officeart/2005/8/layout/process4"/>
    <dgm:cxn modelId="{CDA18EE5-9185-4B65-96C4-EF6C01DC3BEB}" type="presParOf" srcId="{A1D4CCED-5E7D-4578-A1F9-8F2497D7BB38}" destId="{2713D5E3-8C4E-4405-A6E3-EF412F1FC7AB}" srcOrd="3" destOrd="0" presId="urn:microsoft.com/office/officeart/2005/8/layout/process4"/>
    <dgm:cxn modelId="{6F67D197-9424-4F37-BFD6-87312D215C21}" type="presParOf" srcId="{A1D4CCED-5E7D-4578-A1F9-8F2497D7BB38}" destId="{3700A804-5F2C-4D1D-A33B-F4266311404E}"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B3A1-E96E-43F5-B8B1-301B44568D0C}">
      <dsp:nvSpPr>
        <dsp:cNvPr id="0" name=""/>
        <dsp:cNvSpPr/>
      </dsp:nvSpPr>
      <dsp:spPr>
        <a:xfrm>
          <a:off x="0" y="0"/>
          <a:ext cx="8849815" cy="3779182"/>
        </a:xfrm>
        <a:prstGeom prst="rect">
          <a:avLst/>
        </a:prstGeom>
        <a:blipFill rotWithShape="0">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DZ" sz="5400" b="1" kern="1200" dirty="0" smtClean="0">
              <a:solidFill>
                <a:schemeClr val="tx1"/>
              </a:solidFill>
            </a:rPr>
            <a:t>خصائص بحوث التسويق</a:t>
          </a:r>
          <a:endParaRPr lang="en-US" sz="5400" b="1" kern="1200" dirty="0">
            <a:solidFill>
              <a:schemeClr val="tx1"/>
            </a:solidFill>
          </a:endParaRPr>
        </a:p>
      </dsp:txBody>
      <dsp:txXfrm>
        <a:off x="0" y="0"/>
        <a:ext cx="8849815" cy="2040758"/>
      </dsp:txXfrm>
    </dsp:sp>
    <dsp:sp modelId="{1C1DFD10-3FF3-4E93-AE14-9CAF8BB7B280}">
      <dsp:nvSpPr>
        <dsp:cNvPr id="0" name=""/>
        <dsp:cNvSpPr/>
      </dsp:nvSpPr>
      <dsp:spPr>
        <a:xfrm>
          <a:off x="1080" y="1965174"/>
          <a:ext cx="1769530" cy="1738423"/>
        </a:xfrm>
        <a:prstGeom prst="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z="152400" extrusionH="63500"/>
      </dsp:spPr>
      <dsp:style>
        <a:lnRef idx="1">
          <a:schemeClr val="accent6"/>
        </a:lnRef>
        <a:fillRef idx="2">
          <a:schemeClr val="accent6"/>
        </a:fillRef>
        <a:effectRef idx="1">
          <a:schemeClr val="accent6"/>
        </a:effectRef>
        <a:fontRef idx="minor">
          <a:schemeClr val="dk1"/>
        </a:fontRef>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ذات ارتباط بالمشكلات الحالية أو القضايا العلمية القائمة</a:t>
          </a:r>
          <a:endParaRPr lang="en-US" sz="2400" kern="1200" dirty="0"/>
        </a:p>
      </dsp:txBody>
      <dsp:txXfrm>
        <a:off x="1080" y="1965174"/>
        <a:ext cx="1769530" cy="1738423"/>
      </dsp:txXfrm>
    </dsp:sp>
    <dsp:sp modelId="{F466BBC2-0FF3-491F-BB50-00934B6F1301}">
      <dsp:nvSpPr>
        <dsp:cNvPr id="0" name=""/>
        <dsp:cNvSpPr/>
      </dsp:nvSpPr>
      <dsp:spPr>
        <a:xfrm>
          <a:off x="1770611" y="2001751"/>
          <a:ext cx="1769530" cy="1738423"/>
        </a:xfrm>
        <a:prstGeom prst="rect">
          <a:avLst/>
        </a:prstGeom>
        <a:solidFill>
          <a:schemeClr val="accent2">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هادفة حاليا أو مستقبلا</a:t>
          </a:r>
          <a:endParaRPr lang="en-US" sz="2400" b="1" kern="1200" dirty="0"/>
        </a:p>
      </dsp:txBody>
      <dsp:txXfrm>
        <a:off x="1770611" y="2001751"/>
        <a:ext cx="1769530" cy="1738423"/>
      </dsp:txXfrm>
    </dsp:sp>
    <dsp:sp modelId="{2D547DD3-6E12-4F71-89DD-F14FC418239A}">
      <dsp:nvSpPr>
        <dsp:cNvPr id="0" name=""/>
        <dsp:cNvSpPr/>
      </dsp:nvSpPr>
      <dsp:spPr>
        <a:xfrm>
          <a:off x="3540142" y="1965174"/>
          <a:ext cx="1769530" cy="1738423"/>
        </a:xfrm>
        <a:prstGeom prst="rect">
          <a:avLst/>
        </a:prstGeom>
        <a:solidFill>
          <a:schemeClr val="accent3">
            <a:lumMod val="40000"/>
            <a:lumOff val="60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بالشمولية</a:t>
          </a:r>
          <a:endParaRPr lang="en-US" sz="2400" kern="1200" dirty="0"/>
        </a:p>
      </dsp:txBody>
      <dsp:txXfrm>
        <a:off x="3540142" y="1965174"/>
        <a:ext cx="1769530" cy="1738423"/>
      </dsp:txXfrm>
    </dsp:sp>
    <dsp:sp modelId="{2713D5E3-8C4E-4405-A6E3-EF412F1FC7AB}">
      <dsp:nvSpPr>
        <dsp:cNvPr id="0" name=""/>
        <dsp:cNvSpPr/>
      </dsp:nvSpPr>
      <dsp:spPr>
        <a:xfrm>
          <a:off x="5309672" y="1965174"/>
          <a:ext cx="1769530" cy="1738423"/>
        </a:xfrm>
        <a:prstGeom prst="rect">
          <a:avLst/>
        </a:prstGeom>
        <a:solidFill>
          <a:schemeClr val="accent5">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بالموضوعية</a:t>
          </a:r>
          <a:endParaRPr lang="en-US" sz="2400" b="1" kern="1200" dirty="0"/>
        </a:p>
      </dsp:txBody>
      <dsp:txXfrm>
        <a:off x="5309672" y="1965174"/>
        <a:ext cx="1769530" cy="1738423"/>
      </dsp:txXfrm>
    </dsp:sp>
    <dsp:sp modelId="{3700A804-5F2C-4D1D-A33B-F4266311404E}">
      <dsp:nvSpPr>
        <dsp:cNvPr id="0" name=""/>
        <dsp:cNvSpPr/>
      </dsp:nvSpPr>
      <dsp:spPr>
        <a:xfrm>
          <a:off x="7079203" y="1965174"/>
          <a:ext cx="1769530" cy="1738423"/>
        </a:xfrm>
        <a:prstGeom prst="rect">
          <a:avLst/>
        </a:prstGeom>
        <a:solidFill>
          <a:schemeClr val="bg2">
            <a:lumMod val="75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بحوث التسويق بأنها منظمة</a:t>
          </a:r>
          <a:endParaRPr lang="en-US" sz="2400" b="1" kern="1200" dirty="0"/>
        </a:p>
      </dsp:txBody>
      <dsp:txXfrm>
        <a:off x="7079203" y="1965174"/>
        <a:ext cx="1769530" cy="17384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11/3/2023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11/3/2023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59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54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4EB90BD-B6CE-46B7-997F-7313B992CCDC}"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07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DB9D11F-B188-461D-B23F-39381795C052}"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E6D8D9-55A2-4063-B0F3-121F44549695}"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3143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1583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963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32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72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311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60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4477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1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9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46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222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697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11/3/2023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906683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8573" y="3604396"/>
            <a:ext cx="6815669" cy="1515533"/>
          </a:xfrm>
        </p:spPr>
        <p:txBody>
          <a:bodyPr/>
          <a:lstStyle/>
          <a:p>
            <a:pPr algn="ctr" rtl="1"/>
            <a:r>
              <a:rPr lang="ar-SA" b="1" i="1" dirty="0"/>
              <a:t>بحوث التسويق</a:t>
            </a:r>
            <a:r>
              <a:rPr lang="ar-SA" b="1" i="1" dirty="0" smtClean="0"/>
              <a:t>: </a:t>
            </a:r>
            <a:r>
              <a:rPr lang="ar-SA" b="1" i="1" dirty="0"/>
              <a:t>دراسة البيئة </a:t>
            </a:r>
            <a:r>
              <a:rPr lang="ar-SA" b="1" i="1" dirty="0" smtClean="0"/>
              <a:t>التسويقية/السوق</a:t>
            </a:r>
            <a:r>
              <a:rPr lang="ar-SA" b="1" i="1" dirty="0"/>
              <a:t>/ المستهلك</a:t>
            </a:r>
            <a:endParaRPr lang="en-US" b="1" dirty="0"/>
          </a:p>
        </p:txBody>
      </p:sp>
      <p:sp>
        <p:nvSpPr>
          <p:cNvPr id="4" name="Rectangle 3"/>
          <p:cNvSpPr/>
          <p:nvPr/>
        </p:nvSpPr>
        <p:spPr>
          <a:xfrm>
            <a:off x="4581036" y="1916862"/>
            <a:ext cx="2653048" cy="1183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3200" b="1" dirty="0" smtClean="0">
                <a:solidFill>
                  <a:schemeClr val="tx1"/>
                </a:solidFill>
              </a:rPr>
              <a:t>محاضرة رقم </a:t>
            </a:r>
            <a:r>
              <a:rPr lang="fr-FR" sz="3200" b="1" dirty="0" smtClean="0">
                <a:solidFill>
                  <a:schemeClr val="tx1"/>
                </a:solidFill>
              </a:rPr>
              <a:t>02</a:t>
            </a:r>
            <a:r>
              <a:rPr lang="ar-DZ" sz="3200" b="1" dirty="0" smtClean="0">
                <a:solidFill>
                  <a:schemeClr val="tx1"/>
                </a:solidFill>
              </a:rPr>
              <a:t>:</a:t>
            </a:r>
            <a:endParaRPr lang="en-US" sz="3200" b="1" dirty="0">
              <a:solidFill>
                <a:schemeClr val="tx1"/>
              </a:solidFill>
            </a:endParaRPr>
          </a:p>
        </p:txBody>
      </p:sp>
      <p:sp>
        <p:nvSpPr>
          <p:cNvPr id="5" name="Rectangle à coins arrondis 4"/>
          <p:cNvSpPr/>
          <p:nvPr/>
        </p:nvSpPr>
        <p:spPr>
          <a:xfrm>
            <a:off x="262959"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u="sng" dirty="0" smtClean="0">
                <a:solidFill>
                  <a:schemeClr val="bg1"/>
                </a:solidFill>
                <a:effectLst>
                  <a:outerShdw blurRad="38100" dist="38100" dir="2700000" algn="tl">
                    <a:srgbClr val="000000">
                      <a:alpha val="43137"/>
                    </a:srgbClr>
                  </a:outerShdw>
                </a:effectLst>
              </a:rPr>
              <a:t>مقياس</a:t>
            </a:r>
            <a:r>
              <a:rPr lang="ar-DZ" sz="4000" b="1" dirty="0">
                <a:solidFill>
                  <a:schemeClr val="bg1"/>
                </a:solidFill>
                <a:effectLst>
                  <a:outerShdw blurRad="38100" dist="38100" dir="2700000" algn="tl">
                    <a:srgbClr val="000000">
                      <a:alpha val="43137"/>
                    </a:srgbClr>
                  </a:outerShdw>
                </a:effectLst>
              </a:rPr>
              <a:t>:</a:t>
            </a:r>
            <a:r>
              <a:rPr lang="ar-DZ" sz="4000" b="1" dirty="0" smtClean="0">
                <a:solidFill>
                  <a:schemeClr val="bg1"/>
                </a:solidFill>
                <a:effectLst>
                  <a:outerShdw blurRad="38100" dist="38100" dir="2700000" algn="tl">
                    <a:srgbClr val="000000">
                      <a:alpha val="43137"/>
                    </a:srgbClr>
                  </a:outerShdw>
                </a:effectLst>
              </a:rPr>
              <a:t> </a:t>
            </a:r>
            <a:r>
              <a:rPr lang="ar-DZ" sz="4000" b="1" u="sng" dirty="0" smtClean="0">
                <a:solidFill>
                  <a:schemeClr val="bg1"/>
                </a:solidFill>
                <a:effectLst>
                  <a:outerShdw blurRad="38100" dist="38100" dir="2700000" algn="tl">
                    <a:srgbClr val="000000">
                      <a:alpha val="43137"/>
                    </a:srgbClr>
                  </a:outerShdw>
                </a:effectLst>
              </a:rPr>
              <a:t>أساسيات التسويق</a:t>
            </a:r>
          </a:p>
          <a:p>
            <a:pPr algn="ctr" rtl="1"/>
            <a:r>
              <a:rPr lang="ar-DZ" sz="3200" b="1" dirty="0" smtClean="0">
                <a:solidFill>
                  <a:schemeClr val="bg1"/>
                </a:solidFill>
              </a:rPr>
              <a:t>مستوى سنة أولى ماستر- الامداد واللوجستيك</a:t>
            </a:r>
            <a:endParaRPr lang="en-US" sz="3200" b="1" dirty="0">
              <a:solidFill>
                <a:schemeClr val="bg1"/>
              </a:solidFill>
            </a:endParaRPr>
          </a:p>
        </p:txBody>
      </p:sp>
    </p:spTree>
    <p:extLst>
      <p:ext uri="{BB962C8B-B14F-4D97-AF65-F5344CB8AC3E}">
        <p14:creationId xmlns:p14="http://schemas.microsoft.com/office/powerpoint/2010/main" val="4142373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56915" y="1485629"/>
            <a:ext cx="7478169" cy="3886742"/>
          </a:xfrm>
          <a:prstGeom prst="rect">
            <a:avLst/>
          </a:prstGeom>
        </p:spPr>
      </p:pic>
      <p:sp>
        <p:nvSpPr>
          <p:cNvPr id="3" name="Rectangle 2"/>
          <p:cNvSpPr/>
          <p:nvPr/>
        </p:nvSpPr>
        <p:spPr>
          <a:xfrm>
            <a:off x="2356915" y="713232"/>
            <a:ext cx="7498080" cy="62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t>مراحل إجراء بحوث التسويق</a:t>
            </a:r>
            <a:endParaRPr lang="en-US" sz="3200"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5200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dirty="0" smtClean="0">
                <a:ln w="0"/>
                <a:solidFill>
                  <a:schemeClr val="tx1"/>
                </a:solidFill>
                <a:effectLst>
                  <a:outerShdw blurRad="38100" dist="19050" dir="2700000" algn="tl" rotWithShape="0">
                    <a:schemeClr val="dk1">
                      <a:alpha val="40000"/>
                    </a:schemeClr>
                  </a:outerShdw>
                </a:effectLst>
              </a:rPr>
              <a:t>يقوم </a:t>
            </a:r>
            <a:r>
              <a:rPr lang="ar-DZ" dirty="0">
                <a:ln w="0"/>
                <a:solidFill>
                  <a:schemeClr val="tx1"/>
                </a:solidFill>
                <a:effectLst>
                  <a:outerShdw blurRad="38100" dist="19050" dir="2700000" algn="tl" rotWithShape="0">
                    <a:schemeClr val="dk1">
                      <a:alpha val="40000"/>
                    </a:schemeClr>
                  </a:outerShdw>
                </a:effectLst>
              </a:rPr>
              <a:t>الباحث بحصر المشكلة والتعرف عليها وعلى ما قد يحيط بها من عوامل مما يمهد الطريق لوضع الفروض التي تفسر سلوكها، فتحديد المشكلة تحديدا سليما يساعد الباحث على التعرف على طبيعة وأنواع البيانات التي سوف يحتاج إليها وكذا المصادر التي يعتمد عليها للحصول على البيانات من أجل التوصل إلى الحلول </a:t>
            </a:r>
            <a:r>
              <a:rPr lang="ar-DZ" dirty="0" smtClean="0">
                <a:ln w="0"/>
                <a:solidFill>
                  <a:schemeClr val="tx1"/>
                </a:solidFill>
                <a:effectLst>
                  <a:outerShdw blurRad="38100" dist="19050" dir="2700000" algn="tl" rotWithShape="0">
                    <a:schemeClr val="dk1">
                      <a:alpha val="40000"/>
                    </a:schemeClr>
                  </a:outerShdw>
                </a:effectLst>
              </a:rPr>
              <a:t>المناسبة</a:t>
            </a: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bg1"/>
                </a:solidFill>
              </a:rPr>
              <a:t>المرحلة الأولى: تحديد المشكلة وأهداف البحث</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58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t>المرحلة الثانية: تطوير خطة البحث</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7" name="Espace réservé du contenu 6"/>
          <p:cNvSpPr>
            <a:spLocks noGrp="1"/>
          </p:cNvSpPr>
          <p:nvPr>
            <p:ph idx="1"/>
          </p:nvPr>
        </p:nvSpPr>
        <p:spPr/>
        <p:txBody>
          <a:bodyPr/>
          <a:lstStyle/>
          <a:p>
            <a:endParaRPr lang="en-US" dirty="0"/>
          </a:p>
        </p:txBody>
      </p:sp>
      <p:sp>
        <p:nvSpPr>
          <p:cNvPr id="8" name="Rectangle 7"/>
          <p:cNvSpPr/>
          <p:nvPr/>
        </p:nvSpPr>
        <p:spPr>
          <a:xfrm>
            <a:off x="8467344" y="3584448"/>
            <a:ext cx="2246374" cy="1664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تعيين مصادر البيانات</a:t>
            </a:r>
            <a:endParaRPr lang="en-US" sz="2800" b="1" dirty="0">
              <a:solidFill>
                <a:schemeClr val="tx1"/>
              </a:solidFill>
            </a:endParaRPr>
          </a:p>
        </p:txBody>
      </p:sp>
      <p:sp>
        <p:nvSpPr>
          <p:cNvPr id="9" name="Rectangle 8"/>
          <p:cNvSpPr/>
          <p:nvPr/>
        </p:nvSpPr>
        <p:spPr>
          <a:xfrm>
            <a:off x="4989578" y="3672500"/>
            <a:ext cx="2246374" cy="16642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طريقة البحث </a:t>
            </a:r>
            <a:endParaRPr lang="en-US" sz="2800" b="1" dirty="0">
              <a:solidFill>
                <a:schemeClr val="tx1"/>
              </a:solidFill>
            </a:endParaRPr>
          </a:p>
        </p:txBody>
      </p:sp>
      <p:sp>
        <p:nvSpPr>
          <p:cNvPr id="10" name="Rectangle 9"/>
          <p:cNvSpPr/>
          <p:nvPr/>
        </p:nvSpPr>
        <p:spPr>
          <a:xfrm>
            <a:off x="1511812" y="3974252"/>
            <a:ext cx="2246374" cy="16642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إعداد استمارة جمع المعلومات </a:t>
            </a:r>
            <a:endParaRPr lang="en-US" sz="2800" b="1" dirty="0">
              <a:solidFill>
                <a:schemeClr val="tx1"/>
              </a:solidFill>
            </a:endParaRPr>
          </a:p>
        </p:txBody>
      </p:sp>
      <p:cxnSp>
        <p:nvCxnSpPr>
          <p:cNvPr id="12" name="Connecteur droit avec flèche 11"/>
          <p:cNvCxnSpPr/>
          <p:nvPr/>
        </p:nvCxnSpPr>
        <p:spPr>
          <a:xfrm>
            <a:off x="5913120" y="2826162"/>
            <a:ext cx="3230880" cy="63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913120" y="2826162"/>
            <a:ext cx="0" cy="75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2634999" y="2826162"/>
            <a:ext cx="3278122" cy="936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sz="2800" dirty="0" smtClean="0">
                <a:solidFill>
                  <a:schemeClr val="tx1"/>
                </a:solidFill>
              </a:rPr>
              <a:t>اختيار </a:t>
            </a:r>
            <a:r>
              <a:rPr lang="ar-DZ" sz="2800" dirty="0">
                <a:solidFill>
                  <a:schemeClr val="tx1"/>
                </a:solidFill>
              </a:rPr>
              <a:t>إجراءات المعاينة التي سيتم الاعتماد عليها </a:t>
            </a:r>
            <a:r>
              <a:rPr lang="ar-DZ" sz="2800" dirty="0" smtClean="0">
                <a:solidFill>
                  <a:schemeClr val="tx1"/>
                </a:solidFill>
              </a:rPr>
              <a:t>واستخدامها، </a:t>
            </a:r>
            <a:r>
              <a:rPr lang="ar-DZ" sz="2800" dirty="0">
                <a:solidFill>
                  <a:schemeClr val="tx1"/>
                </a:solidFill>
              </a:rPr>
              <a:t>وهنا يتم اختيار عينة أي مجموعة فرعية من مجتمع أكبر يشتمل على جميع المفردات التي يمكن إخضاعها للبحث والدراسة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t>المرحلة الثالثة: تحديد إجراءات المعاينة</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41508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2414016"/>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معظم </a:t>
            </a:r>
            <a:r>
              <a:rPr lang="ar-DZ" sz="2800" dirty="0">
                <a:solidFill>
                  <a:schemeClr val="tx1"/>
                </a:solidFill>
              </a:rPr>
              <a:t>البيانات الأولية يتم تجميعها من خلال بعض الشركات المتخصصة في إجراء المقابلات مع مفردات العينة التي تم اختيارها (المستهلكين، أو الموزعين، أو أصحاب الخبرة والرأي، أو المنتجين الآخرين...الخ)، وقد يتم الاعتماد في أحيان أخرى على أفراد متخصصين من داخل المؤسسة للقيام بعمليات المقابلة الشخصية أو الملاحظة كوسائل لجمع البيانات الأولية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الرابعة: تجميع البيانات</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890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sz="2800" dirty="0" smtClean="0">
                <a:solidFill>
                  <a:schemeClr val="tx1"/>
                </a:solidFill>
              </a:rPr>
              <a:t>بعد </a:t>
            </a:r>
            <a:r>
              <a:rPr lang="ar-DZ" sz="2800" dirty="0">
                <a:solidFill>
                  <a:schemeClr val="tx1"/>
                </a:solidFill>
              </a:rPr>
              <a:t>أن يتم تجميع البيانات يقوم باحثو التسويق بتحليلها للتفسير والوصول إلى بعض </a:t>
            </a:r>
            <a:r>
              <a:rPr lang="ar-DZ" sz="2800" dirty="0" err="1">
                <a:solidFill>
                  <a:schemeClr val="tx1"/>
                </a:solidFill>
              </a:rPr>
              <a:t>الإستنتاجات</a:t>
            </a:r>
            <a:r>
              <a:rPr lang="ar-DZ" sz="2800" dirty="0">
                <a:solidFill>
                  <a:schemeClr val="tx1"/>
                </a:solidFill>
              </a:rPr>
              <a:t>، ويحاول باحثو التسويق أن يضطلعوا بتنظيم وتحليل هذه البيانات باستخدام واحد أو أكثر من الأساليب الإحصائية حساب التكرارات، اختبار الفروض، تحليل </a:t>
            </a:r>
            <a:r>
              <a:rPr lang="ar-DZ" sz="2800" dirty="0" smtClean="0">
                <a:solidFill>
                  <a:schemeClr val="tx1"/>
                </a:solidFill>
              </a:rPr>
              <a:t>الانحدار وغيرها</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الخامسة: تحليل البيانات</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9032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يجب </a:t>
            </a:r>
            <a:r>
              <a:rPr lang="ar-DZ" sz="2800" dirty="0">
                <a:solidFill>
                  <a:schemeClr val="tx1"/>
                </a:solidFill>
              </a:rPr>
              <a:t>على الباحث بعد أن ينتهي من عملية تحليل البيانات أن يقوم بإعداد وتقديم التقرير النهائي إلى الإدارة، وينبغي أن ينطوي هذا التقرير على مناقشة النتائج التي تم التوصل إليها، ثم وضع مجموعة من الاستنتاجات والتوصيات الخاصة بالبحث الذي تم الانتهاء منه. </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414016" y="1956817"/>
            <a:ext cx="6544056"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t>المرحلة السادسة: إعداد وتقديم التقرير </a:t>
            </a:r>
            <a:r>
              <a:rPr lang="ar-DZ" sz="3200" b="1" dirty="0" smtClean="0"/>
              <a:t>النهائي </a:t>
            </a:r>
            <a:endParaRPr lang="ar-DZ" sz="3200" b="1" dirty="0"/>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529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258826" y="3474718"/>
            <a:ext cx="9601196" cy="2651761"/>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 </a:t>
            </a:r>
            <a:r>
              <a:rPr lang="ar-DZ" sz="2800" dirty="0">
                <a:solidFill>
                  <a:schemeClr val="tx1"/>
                </a:solidFill>
              </a:rPr>
              <a:t>تتمثل الخطوة الأخيرة في بحوث التسويق في قيام الباحث بمتابعة مدى تبني الإدارة للتوصيات المقدمة لها في التقرير النهائي للبحث. وهنا يجب على الباحث أن يجيب على بعض الأسئلة مثل: لماذا تم الاستعانة أو عدم الاستعانة بتوصيات البحث؟ هل المعلومات التي تم تقديمها في التقرير </a:t>
            </a:r>
            <a:r>
              <a:rPr lang="ar-DZ" sz="2800" dirty="0" smtClean="0">
                <a:solidFill>
                  <a:schemeClr val="tx1"/>
                </a:solidFill>
              </a:rPr>
              <a:t>النهائي </a:t>
            </a:r>
            <a:r>
              <a:rPr lang="ar-DZ" sz="2800" dirty="0">
                <a:solidFill>
                  <a:schemeClr val="tx1"/>
                </a:solidFill>
              </a:rPr>
              <a:t>كافية لاتخاذ القرار؟ ما الذي يجب عمله لجعل التقرير المقدم إلى الإدارة أكثر نفعا وفائدة؟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السابعة: </a:t>
            </a:r>
            <a:r>
              <a:rPr lang="ar-DZ" sz="3600" b="1" dirty="0" smtClean="0"/>
              <a:t>المتابعة</a:t>
            </a:r>
            <a:endParaRPr lang="ar-DZ" sz="3600" b="1" dirty="0"/>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1718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885" y="738570"/>
            <a:ext cx="8158688" cy="1822514"/>
          </a:xfrm>
        </p:spPr>
        <p:style>
          <a:lnRef idx="1">
            <a:schemeClr val="accent3"/>
          </a:lnRef>
          <a:fillRef idx="2">
            <a:schemeClr val="accent3"/>
          </a:fillRef>
          <a:effectRef idx="1">
            <a:schemeClr val="accent3"/>
          </a:effectRef>
          <a:fontRef idx="minor">
            <a:schemeClr val="dk1"/>
          </a:fontRef>
        </p:style>
        <p:txBody>
          <a:bodyPr/>
          <a:lstStyle/>
          <a:p>
            <a:r>
              <a:rPr lang="ar-DZ" dirty="0" smtClean="0">
                <a:ln w="0"/>
                <a:solidFill>
                  <a:schemeClr val="tx1"/>
                </a:solidFill>
                <a:effectLst>
                  <a:outerShdw blurRad="38100" dist="19050" dir="2700000" algn="tl" rotWithShape="0">
                    <a:schemeClr val="dk1">
                      <a:alpha val="40000"/>
                    </a:schemeClr>
                  </a:outerShdw>
                </a:effectLst>
              </a:rPr>
              <a:t>ثانيا: البيئة التسويقية</a:t>
            </a:r>
            <a:endParaRPr lang="en-US" dirty="0">
              <a:ln w="0"/>
              <a:solidFill>
                <a:schemeClr val="tx1"/>
              </a:solidFill>
              <a:effectLst>
                <a:outerShdw blurRad="38100" dist="19050" dir="2700000" algn="tl" rotWithShape="0">
                  <a:schemeClr val="dk1">
                    <a:alpha val="40000"/>
                  </a:schemeClr>
                </a:outerShdw>
              </a:effectLst>
            </a:endParaRPr>
          </a:p>
        </p:txBody>
      </p:sp>
      <p:sp>
        <p:nvSpPr>
          <p:cNvPr id="3" name="Espace réservé du texte 2"/>
          <p:cNvSpPr>
            <a:spLocks noGrp="1"/>
          </p:cNvSpPr>
          <p:nvPr>
            <p:ph type="body" idx="1"/>
          </p:nvPr>
        </p:nvSpPr>
        <p:spPr>
          <a:xfrm>
            <a:off x="1905885" y="4159949"/>
            <a:ext cx="8158690" cy="954547"/>
          </a:xfrm>
        </p:spPr>
        <p:txBody>
          <a:bodyPr/>
          <a:lstStyle/>
          <a:p>
            <a:endParaRPr lang="en-US" dirty="0"/>
          </a:p>
        </p:txBody>
      </p:sp>
      <p:sp>
        <p:nvSpPr>
          <p:cNvPr id="6" name="AutoShape 4" descr="ماهي بحوث التسويق ؟! وما فائدتها لشركتك؟! (2022) » حلول التخطيط لتقنية  المعلوما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Image 6"/>
          <p:cNvPicPr>
            <a:picLocks noChangeAspect="1"/>
          </p:cNvPicPr>
          <p:nvPr/>
        </p:nvPicPr>
        <p:blipFill>
          <a:blip r:embed="rId2"/>
          <a:stretch>
            <a:fillRect/>
          </a:stretch>
        </p:blipFill>
        <p:spPr>
          <a:xfrm>
            <a:off x="7232649" y="2956149"/>
            <a:ext cx="3934544" cy="3362145"/>
          </a:xfrm>
          <a:prstGeom prst="rect">
            <a:avLst/>
          </a:prstGeom>
        </p:spPr>
      </p:pic>
      <p:pic>
        <p:nvPicPr>
          <p:cNvPr id="2050" name="Picture 2" descr="التسويق الأخضر : التسويق الصديق للبيئة(*) - مركز دراسات الوحدة العرب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429" y="2813429"/>
            <a:ext cx="5720220" cy="32033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6665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73516"/>
          </a:xfrm>
        </p:spPr>
        <p:style>
          <a:lnRef idx="1">
            <a:schemeClr val="accent1"/>
          </a:lnRef>
          <a:fillRef idx="2">
            <a:schemeClr val="accent1"/>
          </a:fillRef>
          <a:effectRef idx="1">
            <a:schemeClr val="accent1"/>
          </a:effectRef>
          <a:fontRef idx="minor">
            <a:schemeClr val="dk1"/>
          </a:fontRef>
        </p:style>
        <p:txBody>
          <a:bodyPr/>
          <a:lstStyle/>
          <a:p>
            <a:r>
              <a:rPr lang="ar-DZ" dirty="0">
                <a:ln w="0"/>
                <a:solidFill>
                  <a:schemeClr val="tx1"/>
                </a:solidFill>
                <a:effectLst>
                  <a:outerShdw blurRad="38100" dist="19050" dir="2700000" algn="tl" rotWithShape="0">
                    <a:schemeClr val="dk1">
                      <a:alpha val="40000"/>
                    </a:schemeClr>
                  </a:outerShdw>
                </a:effectLst>
              </a:rPr>
              <a:t>البيئة التسويقية</a:t>
            </a:r>
            <a:endParaRPr lang="en-US" dirty="0"/>
          </a:p>
        </p:txBody>
      </p:sp>
      <p:sp>
        <p:nvSpPr>
          <p:cNvPr id="3" name="Espace réservé du contenu 2"/>
          <p:cNvSpPr>
            <a:spLocks noGrp="1"/>
          </p:cNvSpPr>
          <p:nvPr>
            <p:ph idx="1"/>
          </p:nvPr>
        </p:nvSpPr>
        <p:spPr>
          <a:xfrm>
            <a:off x="1095756" y="4515808"/>
            <a:ext cx="9601196" cy="1335024"/>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ctr" rtl="1"/>
            <a:r>
              <a:rPr lang="ar-DZ" sz="3200" b="1" dirty="0" smtClean="0">
                <a:solidFill>
                  <a:schemeClr val="tx1"/>
                </a:solidFill>
              </a:rPr>
              <a:t>تعرف البيئة التسويقية على أنها مجموعة القوى والمتغيرات الداخلية والخارجية المحيطة بالمنظمة والتي تؤثر بطريقة مباشرة أو غير مباشرة على قرارات المنظمة  ورسم وتنفيذ سياساتها واستراتيجياتها التسويقية، وضمان قدرتها على المنافسة</a:t>
            </a:r>
            <a:endParaRPr lang="en-US" sz="3200" b="1" dirty="0">
              <a:solidFill>
                <a:schemeClr val="tx1"/>
              </a:solidFill>
            </a:endParaRPr>
          </a:p>
        </p:txBody>
      </p:sp>
      <p:sp>
        <p:nvSpPr>
          <p:cNvPr id="5" name="ZoneTexte 4"/>
          <p:cNvSpPr txBox="1"/>
          <p:nvPr/>
        </p:nvSpPr>
        <p:spPr>
          <a:xfrm>
            <a:off x="896112" y="2029968"/>
            <a:ext cx="10000485" cy="1992064"/>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just" rtl="1"/>
            <a:r>
              <a:rPr lang="ar-DZ" sz="2400" dirty="0"/>
              <a:t>تتصف البيئة التسويقية بالتغير المستمر وهو ما يفرز فرصا تسويقية </a:t>
            </a:r>
            <a:r>
              <a:rPr lang="en-US" sz="2400" dirty="0"/>
              <a:t>opportunities </a:t>
            </a:r>
            <a:r>
              <a:rPr lang="ar-DZ" sz="2400" dirty="0"/>
              <a:t>قد تساعد المنظمة على زيادة قدرتها التنافسية وتجعلها في وضع أفضل، وتهديدات </a:t>
            </a:r>
            <a:r>
              <a:rPr lang="en-US" sz="2400" dirty="0"/>
              <a:t>Threats </a:t>
            </a:r>
            <a:r>
              <a:rPr lang="ar-DZ" sz="2400" dirty="0"/>
              <a:t>قد تؤدي إلى إضعاف قدرتها التنافسية ومكانتها في السوق، لذلك يتوجب على المنظمة أن تتابع التغيرات الحالية التي تطرأ على العوامل البيئية الداخلية والخارجية، والتنبؤ بسلوكها مستقبلا </a:t>
            </a:r>
            <a:r>
              <a:rPr lang="ar-DZ" sz="2400" dirty="0" smtClean="0"/>
              <a:t>مستخدمة </a:t>
            </a:r>
            <a:r>
              <a:rPr lang="ar-DZ" sz="2400" dirty="0"/>
              <a:t>البحوث التسويقية كأداة للحصول على المعلومات اللازمة عن ذلك</a:t>
            </a:r>
            <a:endParaRPr lang="en-US" sz="2400" dirty="0"/>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4885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885" y="738570"/>
            <a:ext cx="8158688" cy="1822514"/>
          </a:xfrm>
        </p:spPr>
        <p:style>
          <a:lnRef idx="1">
            <a:schemeClr val="accent3"/>
          </a:lnRef>
          <a:fillRef idx="2">
            <a:schemeClr val="accent3"/>
          </a:fillRef>
          <a:effectRef idx="1">
            <a:schemeClr val="accent3"/>
          </a:effectRef>
          <a:fontRef idx="minor">
            <a:schemeClr val="dk1"/>
          </a:fontRef>
        </p:style>
        <p:txBody>
          <a:bodyPr/>
          <a:lstStyle/>
          <a:p>
            <a:r>
              <a:rPr lang="ar-DZ" dirty="0">
                <a:ln w="0"/>
                <a:solidFill>
                  <a:schemeClr val="tx1"/>
                </a:solidFill>
                <a:effectLst>
                  <a:outerShdw blurRad="38100" dist="19050" dir="2700000" algn="tl" rotWithShape="0">
                    <a:schemeClr val="dk1">
                      <a:alpha val="40000"/>
                    </a:schemeClr>
                  </a:outerShdw>
                </a:effectLst>
              </a:rPr>
              <a:t>أولا: بحوث التسويق </a:t>
            </a:r>
            <a:endParaRPr lang="en-US" dirty="0">
              <a:ln w="0"/>
              <a:solidFill>
                <a:schemeClr val="tx1"/>
              </a:solidFill>
              <a:effectLst>
                <a:outerShdw blurRad="38100" dist="19050" dir="2700000" algn="tl" rotWithShape="0">
                  <a:schemeClr val="dk1">
                    <a:alpha val="40000"/>
                  </a:schemeClr>
                </a:outerShdw>
              </a:effectLst>
            </a:endParaRPr>
          </a:p>
        </p:txBody>
      </p:sp>
      <p:pic>
        <p:nvPicPr>
          <p:cNvPr id="5" name="Image 4"/>
          <p:cNvPicPr>
            <a:picLocks noChangeAspect="1"/>
          </p:cNvPicPr>
          <p:nvPr/>
        </p:nvPicPr>
        <p:blipFill>
          <a:blip r:embed="rId2"/>
          <a:stretch>
            <a:fillRect/>
          </a:stretch>
        </p:blipFill>
        <p:spPr>
          <a:xfrm>
            <a:off x="790318" y="2691884"/>
            <a:ext cx="6906306" cy="3283673"/>
          </a:xfrm>
          <a:prstGeom prst="rect">
            <a:avLst/>
          </a:prstGeom>
        </p:spPr>
      </p:pic>
      <p:sp>
        <p:nvSpPr>
          <p:cNvPr id="3" name="Espace réservé du texte 2"/>
          <p:cNvSpPr>
            <a:spLocks noGrp="1"/>
          </p:cNvSpPr>
          <p:nvPr>
            <p:ph type="body" idx="1"/>
          </p:nvPr>
        </p:nvSpPr>
        <p:spPr>
          <a:xfrm>
            <a:off x="1905885" y="4159949"/>
            <a:ext cx="8158690" cy="954547"/>
          </a:xfrm>
        </p:spPr>
        <p:txBody>
          <a:bodyPr/>
          <a:lstStyle/>
          <a:p>
            <a:endParaRPr lang="en-US" dirty="0"/>
          </a:p>
        </p:txBody>
      </p:sp>
      <p:sp>
        <p:nvSpPr>
          <p:cNvPr id="6" name="AutoShape 4" descr="ماهي بحوث التسويق ؟! وما فائدتها لشركتك؟! (2022) » حلول التخطيط لتقنية  المعلوما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Image 6"/>
          <p:cNvPicPr>
            <a:picLocks noChangeAspect="1"/>
          </p:cNvPicPr>
          <p:nvPr/>
        </p:nvPicPr>
        <p:blipFill>
          <a:blip r:embed="rId3"/>
          <a:stretch>
            <a:fillRect/>
          </a:stretch>
        </p:blipFill>
        <p:spPr>
          <a:xfrm>
            <a:off x="7696624" y="2744212"/>
            <a:ext cx="3934544" cy="3362145"/>
          </a:xfrm>
          <a:prstGeom prst="rect">
            <a:avLst/>
          </a:prstGeom>
        </p:spPr>
      </p:pic>
    </p:spTree>
    <p:extLst>
      <p:ext uri="{BB962C8B-B14F-4D97-AF65-F5344CB8AC3E}">
        <p14:creationId xmlns:p14="http://schemas.microsoft.com/office/powerpoint/2010/main" val="256929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03960" y="2447204"/>
            <a:ext cx="10024871" cy="3318936"/>
          </a:xfrm>
        </p:spPr>
        <p:txBody>
          <a:bodyPr>
            <a:noAutofit/>
          </a:bodyPr>
          <a:lstStyle/>
          <a:p>
            <a:pPr algn="r" rtl="1"/>
            <a:r>
              <a:rPr lang="ar-DZ" dirty="0"/>
              <a:t>معرفة مدى تأثير المتغيرات البيئية على تنفيذ الأنشطة وتحقيق الأهداف.</a:t>
            </a:r>
          </a:p>
          <a:p>
            <a:pPr algn="r" rtl="1"/>
            <a:r>
              <a:rPr lang="ar-DZ" dirty="0"/>
              <a:t>دراسة مدى حساسية التأثيرات المباشرة والغير المباشرة لقيود البيئة الخارجية</a:t>
            </a:r>
          </a:p>
          <a:p>
            <a:pPr algn="r" rtl="1"/>
            <a:r>
              <a:rPr lang="ar-DZ" dirty="0" smtClean="0"/>
              <a:t>يعطي </a:t>
            </a:r>
            <a:r>
              <a:rPr lang="ar-DZ" dirty="0"/>
              <a:t>إشارة مبكرة عن المشكلات الوشيكة، والتي يمكن معالجتها إذا تم التعرف عليها بشكل مسبق. </a:t>
            </a:r>
          </a:p>
          <a:p>
            <a:pPr algn="r" rtl="1"/>
            <a:r>
              <a:rPr lang="ar-DZ" dirty="0" smtClean="0"/>
              <a:t> </a:t>
            </a:r>
            <a:r>
              <a:rPr lang="ar-DZ" dirty="0"/>
              <a:t>يعمل على تحسيس المنظمة بالحاجات والرغبات المتغيرة لزبائنها. </a:t>
            </a:r>
            <a:endParaRPr lang="ar-DZ" dirty="0" smtClean="0"/>
          </a:p>
          <a:p>
            <a:pPr algn="r" rtl="1"/>
            <a:r>
              <a:rPr lang="ar-DZ" dirty="0"/>
              <a:t>يزود المنظمة بقاعدة من المعلومات النوعية والموضوعية عن البيئة، والتي يمكن للمخطط الاستراتيجي استعمالها</a:t>
            </a:r>
            <a:r>
              <a:rPr lang="ar-DZ" dirty="0" smtClean="0"/>
              <a:t>.</a:t>
            </a:r>
          </a:p>
          <a:p>
            <a:pPr algn="r" rtl="1"/>
            <a:r>
              <a:rPr lang="ar-DZ" dirty="0"/>
              <a:t>يحسن من صورة المنظمة أمام جمهورها من خلال إظهارها </a:t>
            </a:r>
            <a:r>
              <a:rPr lang="ar-DZ" dirty="0" smtClean="0"/>
              <a:t>على أنها حساسة لبيئتها ومستجيبة لها</a:t>
            </a:r>
            <a:endParaRPr lang="en-US" dirty="0"/>
          </a:p>
        </p:txBody>
      </p:sp>
      <p:sp>
        <p:nvSpPr>
          <p:cNvPr id="4" name="Rectangle 3"/>
          <p:cNvSpPr/>
          <p:nvPr/>
        </p:nvSpPr>
        <p:spPr>
          <a:xfrm>
            <a:off x="3222307" y="843163"/>
            <a:ext cx="5351145"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ar-DZ" sz="3200" b="1" dirty="0" smtClean="0"/>
              <a:t>أهمية وأسباب دراسة البيئة </a:t>
            </a:r>
            <a:r>
              <a:rPr lang="ar-DZ" sz="3200" b="1" dirty="0"/>
              <a:t>التسويقية: </a:t>
            </a:r>
            <a:endParaRPr lang="en-US" sz="3200" b="1" dirty="0"/>
          </a:p>
        </p:txBody>
      </p:sp>
      <p:sp>
        <p:nvSpPr>
          <p:cNvPr id="5" name="Flèche vers le bas 4"/>
          <p:cNvSpPr/>
          <p:nvPr/>
        </p:nvSpPr>
        <p:spPr>
          <a:xfrm>
            <a:off x="4407408" y="1425507"/>
            <a:ext cx="2542032" cy="1024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6970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506" y="759021"/>
            <a:ext cx="9601196" cy="822071"/>
          </a:xfrm>
        </p:spPr>
        <p:style>
          <a:lnRef idx="1">
            <a:schemeClr val="dk1"/>
          </a:lnRef>
          <a:fillRef idx="2">
            <a:schemeClr val="dk1"/>
          </a:fillRef>
          <a:effectRef idx="1">
            <a:schemeClr val="dk1"/>
          </a:effectRef>
          <a:fontRef idx="minor">
            <a:schemeClr val="dk1"/>
          </a:fontRef>
        </p:style>
        <p:txBody>
          <a:bodyPr>
            <a:normAutofit/>
          </a:bodyPr>
          <a:lstStyle/>
          <a:p>
            <a:r>
              <a:rPr lang="ar-DZ" dirty="0"/>
              <a:t>مكونات البيئة التسويقية</a:t>
            </a:r>
            <a:endParaRPr lang="en-US" dirty="0"/>
          </a:p>
        </p:txBody>
      </p:sp>
      <p:sp>
        <p:nvSpPr>
          <p:cNvPr id="3" name="Espace réservé du contenu 2"/>
          <p:cNvSpPr>
            <a:spLocks noGrp="1"/>
          </p:cNvSpPr>
          <p:nvPr>
            <p:ph idx="1"/>
          </p:nvPr>
        </p:nvSpPr>
        <p:spPr/>
        <p:txBody>
          <a:bodyPr/>
          <a:lstStyle/>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6" name="Rectangle à coins arrondis 5"/>
          <p:cNvSpPr/>
          <p:nvPr/>
        </p:nvSpPr>
        <p:spPr>
          <a:xfrm>
            <a:off x="7077456" y="2441145"/>
            <a:ext cx="3441626" cy="86106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DZ" sz="2400" dirty="0" smtClean="0">
              <a:solidFill>
                <a:schemeClr val="bg1"/>
              </a:solidFill>
            </a:endParaRPr>
          </a:p>
          <a:p>
            <a:pPr lvl="0" algn="ctr" rtl="1"/>
            <a:r>
              <a:rPr lang="ar-DZ" sz="2800" b="1" dirty="0" smtClean="0">
                <a:solidFill>
                  <a:schemeClr val="bg1"/>
                </a:solidFill>
              </a:rPr>
              <a:t>البيئة الخارجية للتسويق</a:t>
            </a:r>
            <a:endParaRPr lang="en-US" sz="2800" b="1" dirty="0">
              <a:solidFill>
                <a:schemeClr val="bg1"/>
              </a:solidFill>
            </a:endParaRPr>
          </a:p>
          <a:p>
            <a:pPr algn="ctr"/>
            <a:endParaRPr lang="ar-DZ" sz="2400" b="1" dirty="0" smtClean="0">
              <a:solidFill>
                <a:schemeClr val="bg1"/>
              </a:solidFill>
            </a:endParaRPr>
          </a:p>
        </p:txBody>
      </p:sp>
      <p:cxnSp>
        <p:nvCxnSpPr>
          <p:cNvPr id="11" name="Connecteur droit avec flèche 10"/>
          <p:cNvCxnSpPr>
            <a:stCxn id="2" idx="2"/>
          </p:cNvCxnSpPr>
          <p:nvPr/>
        </p:nvCxnSpPr>
        <p:spPr>
          <a:xfrm flipH="1">
            <a:off x="3615929" y="1581092"/>
            <a:ext cx="2169175" cy="82207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2" idx="2"/>
          </p:cNvCxnSpPr>
          <p:nvPr/>
        </p:nvCxnSpPr>
        <p:spPr>
          <a:xfrm>
            <a:off x="5785104" y="1581092"/>
            <a:ext cx="3463396" cy="82207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Rectangle à coins arrondis 13"/>
          <p:cNvSpPr/>
          <p:nvPr/>
        </p:nvSpPr>
        <p:spPr>
          <a:xfrm>
            <a:off x="1403822" y="2441145"/>
            <a:ext cx="3131602" cy="861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rtl="1"/>
            <a:endParaRPr lang="ar-DZ" sz="2400" dirty="0" smtClean="0">
              <a:solidFill>
                <a:schemeClr val="bg1"/>
              </a:solidFill>
            </a:endParaRPr>
          </a:p>
          <a:p>
            <a:pPr lvl="0" algn="ctr" rtl="1"/>
            <a:r>
              <a:rPr lang="ar-DZ" sz="2800" b="1" dirty="0" smtClean="0">
                <a:solidFill>
                  <a:schemeClr val="bg1"/>
                </a:solidFill>
              </a:rPr>
              <a:t>البيئة الداخلية للتسويق</a:t>
            </a:r>
            <a:endParaRPr lang="en-US" sz="2800" b="1" dirty="0">
              <a:solidFill>
                <a:schemeClr val="bg1"/>
              </a:solidFill>
            </a:endParaRPr>
          </a:p>
          <a:p>
            <a:pPr algn="ctr"/>
            <a:endParaRPr lang="ar-DZ" sz="2400" b="1" dirty="0" smtClean="0">
              <a:solidFill>
                <a:schemeClr val="bg1"/>
              </a:solidFill>
            </a:endParaRPr>
          </a:p>
        </p:txBody>
      </p:sp>
      <p:sp>
        <p:nvSpPr>
          <p:cNvPr id="19" name="Double flèche horizontale 18"/>
          <p:cNvSpPr/>
          <p:nvPr/>
        </p:nvSpPr>
        <p:spPr>
          <a:xfrm>
            <a:off x="8166025" y="4162262"/>
            <a:ext cx="1408176" cy="9875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à coins arrondis 19"/>
          <p:cNvSpPr/>
          <p:nvPr/>
        </p:nvSpPr>
        <p:spPr>
          <a:xfrm>
            <a:off x="9613824" y="4003518"/>
            <a:ext cx="1943756" cy="19020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البيئة الخارجية الكلية للتسويق (غير المباشرة)</a:t>
            </a:r>
            <a:endParaRPr lang="en-US" sz="2400" b="1" dirty="0">
              <a:solidFill>
                <a:schemeClr val="tx1"/>
              </a:solidFill>
            </a:endParaRPr>
          </a:p>
        </p:txBody>
      </p:sp>
      <p:sp>
        <p:nvSpPr>
          <p:cNvPr id="21" name="Rectangle à coins arrondis 20"/>
          <p:cNvSpPr/>
          <p:nvPr/>
        </p:nvSpPr>
        <p:spPr>
          <a:xfrm>
            <a:off x="6182647" y="3973806"/>
            <a:ext cx="1943756" cy="19020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البيئة </a:t>
            </a:r>
            <a:r>
              <a:rPr lang="ar-DZ" sz="2400" b="1" dirty="0">
                <a:solidFill>
                  <a:schemeClr val="tx1"/>
                </a:solidFill>
              </a:rPr>
              <a:t>الخارجية الجزئية للتسويق (المباشرة)</a:t>
            </a:r>
            <a:endParaRPr lang="en-US" sz="2400" b="1" dirty="0">
              <a:solidFill>
                <a:schemeClr val="tx1"/>
              </a:solidFill>
            </a:endParaRPr>
          </a:p>
        </p:txBody>
      </p:sp>
      <p:sp>
        <p:nvSpPr>
          <p:cNvPr id="23" name="Flèche vers le bas 22"/>
          <p:cNvSpPr/>
          <p:nvPr/>
        </p:nvSpPr>
        <p:spPr>
          <a:xfrm>
            <a:off x="8807412" y="3455978"/>
            <a:ext cx="210530" cy="822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698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98085"/>
            <a:ext cx="9601196" cy="791804"/>
          </a:xfrm>
          <a:solidFill>
            <a:schemeClr val="accent4"/>
          </a:solidFill>
        </p:spPr>
        <p:style>
          <a:lnRef idx="3">
            <a:schemeClr val="lt1"/>
          </a:lnRef>
          <a:fillRef idx="1">
            <a:schemeClr val="accent1"/>
          </a:fillRef>
          <a:effectRef idx="1">
            <a:schemeClr val="accent1"/>
          </a:effectRef>
          <a:fontRef idx="minor">
            <a:schemeClr val="lt1"/>
          </a:fontRef>
        </p:style>
        <p:txBody>
          <a:bodyPr/>
          <a:lstStyle/>
          <a:p>
            <a:r>
              <a:rPr lang="ar-DZ" dirty="0" smtClean="0"/>
              <a:t>البيئة التسويقية الخارجية</a:t>
            </a:r>
            <a:endParaRPr lang="en-US" dirty="0"/>
          </a:p>
        </p:txBody>
      </p:sp>
      <p:sp>
        <p:nvSpPr>
          <p:cNvPr id="3" name="Espace réservé du contenu 2"/>
          <p:cNvSpPr>
            <a:spLocks noGrp="1"/>
          </p:cNvSpPr>
          <p:nvPr>
            <p:ph idx="1"/>
          </p:nvPr>
        </p:nvSpPr>
        <p:spPr>
          <a:xfrm>
            <a:off x="5617464" y="1798926"/>
            <a:ext cx="2301240" cy="3950208"/>
          </a:xfrm>
          <a:ln w="76200"/>
        </p:spPr>
        <p:style>
          <a:lnRef idx="2">
            <a:schemeClr val="accent1"/>
          </a:lnRef>
          <a:fillRef idx="1">
            <a:schemeClr val="lt1"/>
          </a:fillRef>
          <a:effectRef idx="0">
            <a:schemeClr val="accent1"/>
          </a:effectRef>
          <a:fontRef idx="minor">
            <a:schemeClr val="dk1"/>
          </a:fontRef>
        </p:style>
        <p:txBody>
          <a:bodyPr>
            <a:normAutofit/>
          </a:bodyPr>
          <a:lstStyle/>
          <a:p>
            <a:pPr algn="ctr" rtl="1"/>
            <a:r>
              <a:rPr lang="ar-DZ" sz="2000" b="1" dirty="0"/>
              <a:t>يطلق عليها أيضا البيئة الكلية، والبيئة البعيدة، والبيئة غير المسيطر عليها، وهي البيئة التي تعتبر خارج سيطرة المؤسسة وإدارة التسويق فيها، ومن الصعب التحكم فيها، وتقسم البيئة الخارجية إلى: </a:t>
            </a:r>
            <a:endParaRPr lang="ar-DZ" sz="2000" dirty="0"/>
          </a:p>
        </p:txBody>
      </p:sp>
      <p:sp>
        <p:nvSpPr>
          <p:cNvPr id="5" name="ZoneTexte 4"/>
          <p:cNvSpPr txBox="1"/>
          <p:nvPr/>
        </p:nvSpPr>
        <p:spPr>
          <a:xfrm>
            <a:off x="1059180" y="1659742"/>
            <a:ext cx="3328416"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DZ" sz="2000" b="1" dirty="0"/>
              <a:t>البيئة الخارجية الكلية للتسويق (غير المباشرة) هي كافة العوامل أو القوى الموجودة في المجتمع والتي تؤثر على كافة عوامل البيئة الخارجية الجزئية أو القريبة من المنظمة وتشتمل على</a:t>
            </a:r>
            <a:endParaRPr lang="en-US" sz="2000" b="1" dirty="0"/>
          </a:p>
        </p:txBody>
      </p:sp>
      <p:sp>
        <p:nvSpPr>
          <p:cNvPr id="6" name="Flèche gauche 5"/>
          <p:cNvSpPr/>
          <p:nvPr/>
        </p:nvSpPr>
        <p:spPr>
          <a:xfrm>
            <a:off x="4684776" y="1798926"/>
            <a:ext cx="685800" cy="1137208"/>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6"/>
          <p:cNvSpPr/>
          <p:nvPr/>
        </p:nvSpPr>
        <p:spPr>
          <a:xfrm>
            <a:off x="8014716" y="1802278"/>
            <a:ext cx="493776" cy="113385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8586216" y="1659742"/>
            <a:ext cx="2862072"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Low" rtl="1"/>
            <a:r>
              <a:rPr lang="ar-DZ" sz="2000" b="1" dirty="0"/>
              <a:t>البيئة </a:t>
            </a:r>
            <a:r>
              <a:rPr lang="ar-DZ" sz="2000" b="1" dirty="0" smtClean="0"/>
              <a:t>الخارجية الجزئية </a:t>
            </a:r>
            <a:r>
              <a:rPr lang="ar-DZ" sz="2000" b="1" dirty="0"/>
              <a:t>للتسويق (المباشرة) تتكون من العوامل البيئية الخارجية الجزئية المؤثرة على الأنشطة والفعاليات التسويقية، وتتضمن العوامل </a:t>
            </a:r>
            <a:r>
              <a:rPr lang="ar-DZ" sz="2000" b="1" dirty="0" smtClean="0"/>
              <a:t>التالية:</a:t>
            </a:r>
            <a:endParaRPr lang="en-US" sz="2000" b="1" dirty="0"/>
          </a:p>
        </p:txBody>
      </p:sp>
      <p:sp>
        <p:nvSpPr>
          <p:cNvPr id="9" name="Rectangle 8"/>
          <p:cNvSpPr/>
          <p:nvPr/>
        </p:nvSpPr>
        <p:spPr>
          <a:xfrm>
            <a:off x="1018032" y="3560811"/>
            <a:ext cx="3732274" cy="26022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a:t>- البيئة السياسية والقانونية /- البيئة الاقتصادية /- البيئة الديمغرافية/- البيئة الاجتماعية والثقافية /- البيئة التكنولوجية /- البيئة الطبيعية </a:t>
            </a:r>
            <a:endParaRPr lang="en-US" sz="2400" b="1" dirty="0"/>
          </a:p>
        </p:txBody>
      </p:sp>
      <p:sp>
        <p:nvSpPr>
          <p:cNvPr id="10" name="Rectangle 9"/>
          <p:cNvSpPr/>
          <p:nvPr/>
        </p:nvSpPr>
        <p:spPr>
          <a:xfrm>
            <a:off x="8785862" y="3865911"/>
            <a:ext cx="2388106" cy="1998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400" b="1" dirty="0" smtClean="0"/>
              <a:t>السوق/ المنافسون/ الموردون/ الوسطاء التسويقيون/ العملاء المستهدفون/ الفئات الجماهرية</a:t>
            </a:r>
            <a:endParaRPr lang="en-US" sz="2400" b="1" dirty="0"/>
          </a:p>
        </p:txBody>
      </p:sp>
      <p:sp>
        <p:nvSpPr>
          <p:cNvPr id="11" name="Flèche vers le bas 10"/>
          <p:cNvSpPr/>
          <p:nvPr/>
        </p:nvSpPr>
        <p:spPr>
          <a:xfrm>
            <a:off x="9564243" y="3470932"/>
            <a:ext cx="831343" cy="3051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vers le bas 11"/>
          <p:cNvSpPr/>
          <p:nvPr/>
        </p:nvSpPr>
        <p:spPr>
          <a:xfrm>
            <a:off x="2166936" y="3297240"/>
            <a:ext cx="831343" cy="3051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05373" y="702060"/>
            <a:ext cx="1287889" cy="6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6948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0"/>
                                        </p:tgtEl>
                                        <p:attrNameLst>
                                          <p:attrName>style.color</p:attrName>
                                        </p:attrNameLst>
                                      </p:cBhvr>
                                      <p:to>
                                        <a:schemeClr val="bg1"/>
                                      </p:to>
                                    </p:animClr>
                                    <p:animClr clrSpc="rgb" dir="cw">
                                      <p:cBhvr>
                                        <p:cTn id="14" dur="250" autoRev="1" fill="remove"/>
                                        <p:tgtEl>
                                          <p:spTgt spid="10"/>
                                        </p:tgtEl>
                                        <p:attrNameLst>
                                          <p:attrName>fillcolor</p:attrName>
                                        </p:attrNameLst>
                                      </p:cBhvr>
                                      <p:to>
                                        <a:schemeClr val="bg1"/>
                                      </p:to>
                                    </p:animClr>
                                    <p:set>
                                      <p:cBhvr>
                                        <p:cTn id="15" dur="250" autoRev="1" fill="remove"/>
                                        <p:tgtEl>
                                          <p:spTgt spid="10"/>
                                        </p:tgtEl>
                                        <p:attrNameLst>
                                          <p:attrName>fill.type</p:attrName>
                                        </p:attrNameLst>
                                      </p:cBhvr>
                                      <p:to>
                                        <p:strVal val="solid"/>
                                      </p:to>
                                    </p:set>
                                    <p:set>
                                      <p:cBhvr>
                                        <p:cTn id="16" dur="250" autoRev="1" fill="remove"/>
                                        <p:tgtEl>
                                          <p:spTgt spid="10"/>
                                        </p:tgtEl>
                                        <p:attrNameLst>
                                          <p:attrName>fill.on</p:attrName>
                                        </p:attrNameLst>
                                      </p:cBhvr>
                                      <p:to>
                                        <p:strVal val="true"/>
                                      </p:to>
                                    </p:set>
                                  </p:childTnLst>
                                </p:cTn>
                              </p:par>
                              <p:par>
                                <p:cTn id="17" presetID="16" presetClass="entr" presetSubtype="21"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75104" y="1304919"/>
            <a:ext cx="4352544" cy="4620393"/>
          </a:xfrm>
          <a:prstGeom prst="rect">
            <a:avLst/>
          </a:prstGeom>
        </p:spPr>
      </p:pic>
      <p:sp>
        <p:nvSpPr>
          <p:cNvPr id="4" name="Rectangle avec flèche vers la gauche 3"/>
          <p:cNvSpPr/>
          <p:nvPr/>
        </p:nvSpPr>
        <p:spPr>
          <a:xfrm>
            <a:off x="7004304" y="1682496"/>
            <a:ext cx="3364992" cy="4242816"/>
          </a:xfrm>
          <a:prstGeom prst="left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chemeClr val="tx1"/>
                </a:solidFill>
              </a:rPr>
              <a:t>عناصر البيئة التسويقية الخارجية</a:t>
            </a:r>
            <a:endParaRPr lang="en-US" sz="4000" b="1" dirty="0">
              <a:solidFill>
                <a:schemeClr val="tx1"/>
              </a:solidFill>
            </a:endParaRPr>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7482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233" y="451781"/>
            <a:ext cx="9601196" cy="864956"/>
          </a:xfrm>
          <a:solidFill>
            <a:schemeClr val="accent4"/>
          </a:solidFill>
        </p:spPr>
        <p:style>
          <a:lnRef idx="3">
            <a:schemeClr val="lt1"/>
          </a:lnRef>
          <a:fillRef idx="1">
            <a:schemeClr val="accent1"/>
          </a:fillRef>
          <a:effectRef idx="1">
            <a:schemeClr val="accent1"/>
          </a:effectRef>
          <a:fontRef idx="minor">
            <a:schemeClr val="lt1"/>
          </a:fontRef>
        </p:style>
        <p:txBody>
          <a:bodyPr/>
          <a:lstStyle/>
          <a:p>
            <a:r>
              <a:rPr lang="ar-DZ" dirty="0" smtClean="0"/>
              <a:t>البيئة التسويقية الداخلية</a:t>
            </a:r>
            <a:endParaRPr lang="en-US" dirty="0"/>
          </a:p>
        </p:txBody>
      </p:sp>
      <p:sp>
        <p:nvSpPr>
          <p:cNvPr id="3" name="Espace réservé du contenu 2"/>
          <p:cNvSpPr>
            <a:spLocks noGrp="1"/>
          </p:cNvSpPr>
          <p:nvPr>
            <p:ph idx="1"/>
          </p:nvPr>
        </p:nvSpPr>
        <p:spPr>
          <a:xfrm>
            <a:off x="1094233" y="1517904"/>
            <a:ext cx="9601196" cy="932688"/>
          </a:xfrm>
          <a:ln w="76200"/>
        </p:spPr>
        <p:style>
          <a:lnRef idx="2">
            <a:schemeClr val="accent1"/>
          </a:lnRef>
          <a:fillRef idx="1">
            <a:schemeClr val="lt1"/>
          </a:fillRef>
          <a:effectRef idx="0">
            <a:schemeClr val="accent1"/>
          </a:effectRef>
          <a:fontRef idx="minor">
            <a:schemeClr val="dk1"/>
          </a:fontRef>
        </p:style>
        <p:txBody>
          <a:bodyPr>
            <a:normAutofit/>
          </a:bodyPr>
          <a:lstStyle/>
          <a:p>
            <a:pPr algn="ctr" rtl="1"/>
            <a:r>
              <a:rPr lang="ar-DZ" b="1" dirty="0">
                <a:solidFill>
                  <a:schemeClr val="tx1"/>
                </a:solidFill>
              </a:rPr>
              <a:t>هي مجموعة العوامل الداخلية </a:t>
            </a:r>
            <a:r>
              <a:rPr lang="ar-DZ" b="1" dirty="0" smtClean="0">
                <a:solidFill>
                  <a:schemeClr val="tx1"/>
                </a:solidFill>
              </a:rPr>
              <a:t>المتحكم بها </a:t>
            </a:r>
            <a:r>
              <a:rPr lang="ar-DZ" b="1" dirty="0">
                <a:solidFill>
                  <a:schemeClr val="tx1"/>
                </a:solidFill>
              </a:rPr>
              <a:t>والمسيطر عليها من قبل المؤسسة، وتستطيع أن تغيرها حسب المستجدات </a:t>
            </a:r>
            <a:r>
              <a:rPr lang="ar-DZ" b="1" dirty="0" smtClean="0">
                <a:solidFill>
                  <a:schemeClr val="tx1"/>
                </a:solidFill>
              </a:rPr>
              <a:t>في </a:t>
            </a:r>
            <a:r>
              <a:rPr lang="ar-DZ" b="1" dirty="0">
                <a:solidFill>
                  <a:schemeClr val="tx1"/>
                </a:solidFill>
              </a:rPr>
              <a:t>السوق، ولهذا يطلق عليها بعضهم مصطلح (البيئة القريبة)</a:t>
            </a:r>
            <a:endParaRPr lang="en-US" b="1" dirty="0">
              <a:solidFill>
                <a:schemeClr val="tx1"/>
              </a:solidFill>
            </a:endParaRPr>
          </a:p>
        </p:txBody>
      </p:sp>
      <p:sp>
        <p:nvSpPr>
          <p:cNvPr id="4" name="Ellipse 3"/>
          <p:cNvSpPr/>
          <p:nvPr/>
        </p:nvSpPr>
        <p:spPr>
          <a:xfrm>
            <a:off x="2502407" y="2651759"/>
            <a:ext cx="6784848" cy="113385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تتأثر المشروعات عادة بمجموعتين من العوامل الداخلية هي: </a:t>
            </a:r>
            <a:endParaRPr lang="en-US" sz="2800" b="1" dirty="0">
              <a:solidFill>
                <a:schemeClr val="tx1"/>
              </a:solidFill>
            </a:endParaRPr>
          </a:p>
        </p:txBody>
      </p:sp>
      <p:sp>
        <p:nvSpPr>
          <p:cNvPr id="5" name="Flèche à trois pointes 4"/>
          <p:cNvSpPr/>
          <p:nvPr/>
        </p:nvSpPr>
        <p:spPr>
          <a:xfrm>
            <a:off x="5007863" y="3785615"/>
            <a:ext cx="1773936" cy="166420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à coins arrondis 5"/>
          <p:cNvSpPr/>
          <p:nvPr/>
        </p:nvSpPr>
        <p:spPr>
          <a:xfrm>
            <a:off x="7107172" y="4617719"/>
            <a:ext cx="2489455" cy="8595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عوامل تسويقية</a:t>
            </a:r>
            <a:endParaRPr lang="en-US" sz="2400" b="1" dirty="0">
              <a:solidFill>
                <a:schemeClr val="tx1"/>
              </a:solidFill>
            </a:endParaRPr>
          </a:p>
        </p:txBody>
      </p:sp>
      <p:sp>
        <p:nvSpPr>
          <p:cNvPr id="7" name="Rectangle à coins arrondis 6"/>
          <p:cNvSpPr/>
          <p:nvPr/>
        </p:nvSpPr>
        <p:spPr>
          <a:xfrm>
            <a:off x="2343531" y="4581140"/>
            <a:ext cx="2501645" cy="88697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400" b="1">
                <a:solidFill>
                  <a:schemeClr val="tx1"/>
                </a:solidFill>
              </a:rPr>
              <a:t>عوامل غير تسويقية</a:t>
            </a:r>
            <a:endParaRPr lang="en-US" sz="2400" b="1" dirty="0">
              <a:solidFill>
                <a:schemeClr val="tx1"/>
              </a:solidFill>
            </a:endParaRPr>
          </a:p>
        </p:txBody>
      </p:sp>
      <p:sp>
        <p:nvSpPr>
          <p:cNvPr id="8" name="Rectangle 7"/>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12008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392" y="1042416"/>
            <a:ext cx="3419856" cy="6400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chemeClr val="tx1"/>
                </a:solidFill>
              </a:rPr>
              <a:t>عوامل تسويقية</a:t>
            </a:r>
            <a:endParaRPr lang="en-US" sz="3600" b="1" dirty="0">
              <a:solidFill>
                <a:schemeClr val="tx1"/>
              </a:solidFill>
            </a:endParaRPr>
          </a:p>
        </p:txBody>
      </p:sp>
      <p:sp>
        <p:nvSpPr>
          <p:cNvPr id="3" name="Rectangle 2"/>
          <p:cNvSpPr/>
          <p:nvPr/>
        </p:nvSpPr>
        <p:spPr>
          <a:xfrm>
            <a:off x="6973824" y="1042416"/>
            <a:ext cx="3419856" cy="64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عوامل غير </a:t>
            </a:r>
            <a:r>
              <a:rPr lang="ar-DZ" sz="2800" b="1" dirty="0">
                <a:solidFill>
                  <a:schemeClr val="tx1"/>
                </a:solidFill>
              </a:rPr>
              <a:t>تسويقية</a:t>
            </a:r>
            <a:endParaRPr lang="en-US" sz="2800" b="1" dirty="0">
              <a:solidFill>
                <a:schemeClr val="tx1"/>
              </a:solidFill>
            </a:endParaRPr>
          </a:p>
        </p:txBody>
      </p:sp>
      <p:sp>
        <p:nvSpPr>
          <p:cNvPr id="9" name="Rectangle 8"/>
          <p:cNvSpPr/>
          <p:nvPr/>
        </p:nvSpPr>
        <p:spPr>
          <a:xfrm>
            <a:off x="1993392" y="3255264"/>
            <a:ext cx="2855976" cy="12984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3200" dirty="0" smtClean="0">
                <a:solidFill>
                  <a:schemeClr val="tx1"/>
                </a:solidFill>
              </a:rPr>
              <a:t>عناصر المزيج التسويقي</a:t>
            </a:r>
            <a:endParaRPr lang="en-US" sz="3200" dirty="0">
              <a:solidFill>
                <a:schemeClr val="tx1"/>
              </a:solidFill>
            </a:endParaRPr>
          </a:p>
        </p:txBody>
      </p:sp>
      <p:sp>
        <p:nvSpPr>
          <p:cNvPr id="13" name="Flèche courbée vers le bas 12"/>
          <p:cNvSpPr/>
          <p:nvPr/>
        </p:nvSpPr>
        <p:spPr>
          <a:xfrm>
            <a:off x="2325624" y="1810512"/>
            <a:ext cx="2121408" cy="1316736"/>
          </a:xfrm>
          <a:prstGeom prst="curved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èche courbée vers le bas 13"/>
          <p:cNvSpPr/>
          <p:nvPr/>
        </p:nvSpPr>
        <p:spPr>
          <a:xfrm>
            <a:off x="7470648" y="1810512"/>
            <a:ext cx="2121408" cy="1316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7255764" y="3389376"/>
            <a:ext cx="2855976" cy="12984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3200" dirty="0" smtClean="0">
                <a:solidFill>
                  <a:schemeClr val="tx1"/>
                </a:solidFill>
              </a:rPr>
              <a:t>وظائف المؤسسة</a:t>
            </a:r>
            <a:endParaRPr lang="en-US" sz="3200" dirty="0">
              <a:solidFill>
                <a:schemeClr val="tx1"/>
              </a:solidFill>
            </a:endParaRPr>
          </a:p>
        </p:txBody>
      </p:sp>
      <p:sp>
        <p:nvSpPr>
          <p:cNvPr id="16" name="Rectangle 1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4539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20414" y="1828801"/>
            <a:ext cx="6815669" cy="896112"/>
          </a:xfrm>
        </p:spPr>
        <p:style>
          <a:lnRef idx="3">
            <a:schemeClr val="lt1"/>
          </a:lnRef>
          <a:fillRef idx="1">
            <a:schemeClr val="accent2"/>
          </a:fillRef>
          <a:effectRef idx="1">
            <a:schemeClr val="accent2"/>
          </a:effectRef>
          <a:fontRef idx="minor">
            <a:schemeClr val="lt1"/>
          </a:fontRef>
        </p:style>
        <p:txBody>
          <a:bodyPr/>
          <a:lstStyle/>
          <a:p>
            <a:r>
              <a:rPr lang="ar-DZ" sz="4000" dirty="0" smtClean="0"/>
              <a:t>تحليل البيئة التسويقية</a:t>
            </a:r>
            <a:endParaRPr lang="en-US" sz="4000" dirty="0"/>
          </a:p>
        </p:txBody>
      </p:sp>
      <p:sp>
        <p:nvSpPr>
          <p:cNvPr id="4" name="Rectangle 3"/>
          <p:cNvSpPr/>
          <p:nvPr/>
        </p:nvSpPr>
        <p:spPr>
          <a:xfrm>
            <a:off x="2820414" y="4129961"/>
            <a:ext cx="6096000" cy="1200329"/>
          </a:xfrm>
          <a:prstGeom prst="rect">
            <a:avLst/>
          </a:prstGeom>
        </p:spPr>
        <p:txBody>
          <a:bodyPr>
            <a:spAutoFit/>
          </a:bodyPr>
          <a:lstStyle/>
          <a:p>
            <a:pPr algn="ctr" rtl="1"/>
            <a:r>
              <a:rPr lang="ar-DZ" sz="2400" b="1" dirty="0" smtClean="0"/>
              <a:t>يعتبر </a:t>
            </a:r>
            <a:r>
              <a:rPr lang="ar-DZ" sz="2400" b="1" dirty="0"/>
              <a:t>تحليل </a:t>
            </a:r>
            <a:r>
              <a:rPr lang="ar-DZ" sz="2400" b="1" dirty="0" smtClean="0"/>
              <a:t> </a:t>
            </a:r>
            <a:r>
              <a:rPr lang="en-US" sz="2400" b="1" dirty="0" smtClean="0"/>
              <a:t>SWOT </a:t>
            </a:r>
            <a:r>
              <a:rPr lang="ar-DZ" sz="2400" b="1" dirty="0"/>
              <a:t>أداة مهمة ومفيدة في تحليل وتشخيص الوضع الحالي للمؤسسة على </a:t>
            </a:r>
            <a:r>
              <a:rPr lang="ar-DZ" sz="2400" b="1" dirty="0" smtClean="0"/>
              <a:t>أساس </a:t>
            </a:r>
            <a:r>
              <a:rPr lang="ar-DZ" sz="2400" b="1" dirty="0"/>
              <a:t>عناصر القوة والضعف والفرص والتهديدات .</a:t>
            </a:r>
            <a:endParaRPr lang="en-US" sz="2400" b="1" dirty="0"/>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4721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02129406"/>
              </p:ext>
            </p:extLst>
          </p:nvPr>
        </p:nvGraphicFramePr>
        <p:xfrm>
          <a:off x="2196592" y="790325"/>
          <a:ext cx="8128000" cy="2438400"/>
        </p:xfrm>
        <a:graphic>
          <a:graphicData uri="http://schemas.openxmlformats.org/drawingml/2006/table">
            <a:tbl>
              <a:tblPr firstRow="1" bandRow="1">
                <a:tableStyleId>{5C22544A-7EE6-4342-B048-85BDC9FD1C3A}</a:tableStyleId>
              </a:tblPr>
              <a:tblGrid>
                <a:gridCol w="4064000"/>
                <a:gridCol w="4064000"/>
              </a:tblGrid>
              <a:tr h="365760">
                <a:tc>
                  <a:txBody>
                    <a:bodyPr/>
                    <a:lstStyle/>
                    <a:p>
                      <a:pPr algn="ctr"/>
                      <a:r>
                        <a:rPr lang="ar-DZ" sz="2800" dirty="0" smtClean="0"/>
                        <a:t>عناصر الضعف</a:t>
                      </a:r>
                      <a:endParaRPr lang="en-US" sz="2800" dirty="0"/>
                    </a:p>
                  </a:txBody>
                  <a:tcPr/>
                </a:tc>
                <a:tc>
                  <a:txBody>
                    <a:bodyPr/>
                    <a:lstStyle/>
                    <a:p>
                      <a:pPr algn="ctr"/>
                      <a:r>
                        <a:rPr lang="ar-DZ" sz="2800" dirty="0" smtClean="0"/>
                        <a:t>عناصر القوة </a:t>
                      </a:r>
                      <a:endParaRPr lang="en-US" sz="2800" dirty="0"/>
                    </a:p>
                  </a:txBody>
                  <a:tcPr/>
                </a:tc>
              </a:tr>
              <a:tr h="370840">
                <a:tc>
                  <a:txBody>
                    <a:bodyPr/>
                    <a:lstStyle/>
                    <a:p>
                      <a:pPr algn="just" rtl="1"/>
                      <a:r>
                        <a:rPr lang="ar-DZ" sz="2400" dirty="0" smtClean="0"/>
                        <a:t>الكفاءة المتميزة - المصادر المالية المتاحة - مهارات تنافسية جديدة - معرفة جيدة بالمشترين - النوعية العالية للمنتجات - إمكانية متاحة لتحسين المنتجات </a:t>
                      </a:r>
                      <a:endParaRPr lang="en-US" sz="2400" dirty="0"/>
                    </a:p>
                  </a:txBody>
                  <a:tcPr/>
                </a:tc>
                <a:tc>
                  <a:txBody>
                    <a:bodyPr/>
                    <a:lstStyle/>
                    <a:p>
                      <a:pPr algn="just" rtl="1"/>
                      <a:r>
                        <a:rPr lang="ar-DZ" sz="2400" dirty="0" smtClean="0"/>
                        <a:t>- عدم وضوح التوجه </a:t>
                      </a:r>
                      <a:r>
                        <a:rPr lang="ar-DZ" sz="2400" dirty="0" err="1" smtClean="0"/>
                        <a:t>الإستراتيجي</a:t>
                      </a:r>
                      <a:r>
                        <a:rPr lang="ar-DZ" sz="2400" dirty="0" smtClean="0"/>
                        <a:t> - الموقف التنافسي المتدهور - تسهيلات مهمة للعملاء - نقص الموهبة والخبرة الإدارية - معدل إنجاز ضعيف في تنفيذ الخطط</a:t>
                      </a:r>
                      <a:endParaRPr lang="en-US" sz="2400" dirty="0"/>
                    </a:p>
                  </a:txBody>
                  <a:tcPr/>
                </a:tc>
              </a:tr>
            </a:tbl>
          </a:graphicData>
        </a:graphic>
      </p:graphicFrame>
      <p:sp>
        <p:nvSpPr>
          <p:cNvPr id="3" name="Rectangle 2"/>
          <p:cNvSpPr/>
          <p:nvPr/>
        </p:nvSpPr>
        <p:spPr>
          <a:xfrm>
            <a:off x="2706624" y="-28694"/>
            <a:ext cx="6711696" cy="603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a:t>وضح عناصر البيئة الداخلية باستعمال تحليل </a:t>
            </a:r>
            <a:r>
              <a:rPr lang="en-US" sz="2800" b="1" u="sng" dirty="0"/>
              <a:t>SWOT</a:t>
            </a:r>
          </a:p>
        </p:txBody>
      </p:sp>
      <p:graphicFrame>
        <p:nvGraphicFramePr>
          <p:cNvPr id="4" name="Tableau 3"/>
          <p:cNvGraphicFramePr>
            <a:graphicFrameLocks noGrp="1"/>
          </p:cNvGraphicFramePr>
          <p:nvPr>
            <p:extLst>
              <p:ext uri="{D42A27DB-BD31-4B8C-83A1-F6EECF244321}">
                <p14:modId xmlns:p14="http://schemas.microsoft.com/office/powerpoint/2010/main" val="801789067"/>
              </p:ext>
            </p:extLst>
          </p:nvPr>
        </p:nvGraphicFramePr>
        <p:xfrm>
          <a:off x="2257552" y="4151376"/>
          <a:ext cx="8128000" cy="1828800"/>
        </p:xfrm>
        <a:graphic>
          <a:graphicData uri="http://schemas.openxmlformats.org/drawingml/2006/table">
            <a:tbl>
              <a:tblPr firstRow="1" bandRow="1">
                <a:tableStyleId>{5C22544A-7EE6-4342-B048-85BDC9FD1C3A}</a:tableStyleId>
              </a:tblPr>
              <a:tblGrid>
                <a:gridCol w="4064000"/>
                <a:gridCol w="4064000"/>
              </a:tblGrid>
              <a:tr h="396240">
                <a:tc>
                  <a:txBody>
                    <a:bodyPr/>
                    <a:lstStyle/>
                    <a:p>
                      <a:pPr algn="ctr"/>
                      <a:r>
                        <a:rPr lang="ar-DZ" sz="2800" dirty="0" smtClean="0"/>
                        <a:t>عناصر الضعف</a:t>
                      </a:r>
                      <a:endParaRPr lang="en-US" sz="2800" dirty="0"/>
                    </a:p>
                  </a:txBody>
                  <a:tcPr/>
                </a:tc>
                <a:tc>
                  <a:txBody>
                    <a:bodyPr/>
                    <a:lstStyle/>
                    <a:p>
                      <a:pPr algn="ctr"/>
                      <a:r>
                        <a:rPr lang="ar-DZ" sz="2800" dirty="0" smtClean="0"/>
                        <a:t>عناصر القوة </a:t>
                      </a:r>
                      <a:endParaRPr lang="en-US" sz="2800" dirty="0"/>
                    </a:p>
                  </a:txBody>
                  <a:tcPr/>
                </a:tc>
              </a:tr>
              <a:tr h="370840">
                <a:tc>
                  <a:txBody>
                    <a:bodyPr/>
                    <a:lstStyle/>
                    <a:p>
                      <a:pPr algn="just" rtl="1"/>
                      <a:r>
                        <a:rPr lang="ar-DZ" sz="2000" dirty="0" smtClean="0"/>
                        <a:t>الدخول إلى أسواق جديدة - تنوع المنتجات ذات العلاقة - نمو أسرع في السوق - العمل مع شركاء استراتيجيين في ميدان الصناعة</a:t>
                      </a:r>
                      <a:endParaRPr lang="en-US" sz="2400" dirty="0"/>
                    </a:p>
                  </a:txBody>
                  <a:tcPr/>
                </a:tc>
                <a:tc>
                  <a:txBody>
                    <a:bodyPr/>
                    <a:lstStyle/>
                    <a:p>
                      <a:pPr algn="just" rtl="1"/>
                      <a:r>
                        <a:rPr lang="ar-DZ" sz="2000" dirty="0" err="1" smtClean="0"/>
                        <a:t>إحتمال</a:t>
                      </a:r>
                      <a:r>
                        <a:rPr lang="ar-DZ" sz="2000" dirty="0" smtClean="0"/>
                        <a:t> دخول منافسين جدد - زيادة مبيعات المنتجات البديلة - نمو بطيء في السوق - زيادة الضغوط التنافسية - تغيير أذواق وحاجات </a:t>
                      </a:r>
                      <a:r>
                        <a:rPr lang="ar-DZ" sz="2000" dirty="0" err="1" smtClean="0"/>
                        <a:t>المستهليك</a:t>
                      </a:r>
                      <a:endParaRPr lang="en-US" sz="2400" dirty="0"/>
                    </a:p>
                  </a:txBody>
                  <a:tcPr/>
                </a:tc>
              </a:tr>
            </a:tbl>
          </a:graphicData>
        </a:graphic>
      </p:graphicFrame>
      <p:sp>
        <p:nvSpPr>
          <p:cNvPr id="7" name="Rectangle 6"/>
          <p:cNvSpPr/>
          <p:nvPr/>
        </p:nvSpPr>
        <p:spPr>
          <a:xfrm>
            <a:off x="2706624" y="3444240"/>
            <a:ext cx="6711696" cy="603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a:t>وضح عناصر البيئة </a:t>
            </a:r>
            <a:r>
              <a:rPr lang="ar-DZ" sz="2800" b="1" u="sng" dirty="0" smtClean="0"/>
              <a:t>الخارجية باستعمال </a:t>
            </a:r>
            <a:r>
              <a:rPr lang="ar-DZ" sz="2800" b="1" u="sng" dirty="0"/>
              <a:t>تحليل </a:t>
            </a:r>
            <a:r>
              <a:rPr lang="en-US" sz="2800" b="1" u="sng" dirty="0"/>
              <a:t>SWOT</a:t>
            </a:r>
          </a:p>
        </p:txBody>
      </p:sp>
    </p:spTree>
    <p:extLst>
      <p:ext uri="{BB962C8B-B14F-4D97-AF65-F5344CB8AC3E}">
        <p14:creationId xmlns:p14="http://schemas.microsoft.com/office/powerpoint/2010/main" val="363393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pPr rtl="1"/>
            <a:r>
              <a:rPr lang="ar-DZ" dirty="0" smtClean="0"/>
              <a:t>ثالثا: السوق</a:t>
            </a:r>
            <a:endParaRPr lang="en-US" dirty="0"/>
          </a:p>
        </p:txBody>
      </p:sp>
      <p:pic>
        <p:nvPicPr>
          <p:cNvPr id="6" name="Image 5"/>
          <p:cNvPicPr>
            <a:picLocks noChangeAspect="1"/>
          </p:cNvPicPr>
          <p:nvPr/>
        </p:nvPicPr>
        <p:blipFill>
          <a:blip r:embed="rId2"/>
          <a:stretch>
            <a:fillRect/>
          </a:stretch>
        </p:blipFill>
        <p:spPr>
          <a:xfrm>
            <a:off x="2837623" y="3386664"/>
            <a:ext cx="6670444" cy="2039940"/>
          </a:xfrm>
          <a:prstGeom prst="rect">
            <a:avLst/>
          </a:prstGeom>
        </p:spPr>
      </p:pic>
      <p:sp>
        <p:nvSpPr>
          <p:cNvPr id="5" name="AutoShape 4" descr="منشأتي لتطوير المنشآت متناهية الصغر والصغيرة جداً والصغيرة والمتوسطة  والكبيرة | دراسة السوق"/>
          <p:cNvSpPr>
            <a:spLocks noGrp="1" noChangeAspect="1" noChangeArrowheads="1"/>
          </p:cNvSpPr>
          <p:nvPr>
            <p:ph type="subTitle" idx="1"/>
          </p:nvPr>
        </p:nvSpPr>
        <p:spPr bwMode="auto">
          <a:xfrm>
            <a:off x="2692398" y="3621021"/>
            <a:ext cx="6815669" cy="1320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7186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DZ" dirty="0" smtClean="0"/>
              <a:t>السوق</a:t>
            </a:r>
            <a:endParaRPr lang="en-US" dirty="0"/>
          </a:p>
        </p:txBody>
      </p:sp>
      <p:sp>
        <p:nvSpPr>
          <p:cNvPr id="3" name="Espace réservé du contenu 2"/>
          <p:cNvSpPr>
            <a:spLocks noGrp="1"/>
          </p:cNvSpPr>
          <p:nvPr>
            <p:ph idx="1"/>
          </p:nvPr>
        </p:nvSpPr>
        <p:spPr/>
        <p:txBody>
          <a:bodyPr/>
          <a:lstStyle/>
          <a:p>
            <a:pPr algn="ctr" rtl="1"/>
            <a:r>
              <a:rPr lang="ar-DZ" b="1" dirty="0"/>
              <a:t>السوق هو وسيلة للمقارنة بين العرض والطلب لتحقيق تبادل الخدمات والسلع أو رأس المال، حيث يشير العرض إلى كمية السلع والخدمات التي الباعة هم على استعداد لبيعها بسعر معين، ويشير الطلب لكمية من السلع والخدمات أو رأس المال التي يستطيع المشترون وهم على استعداد لشرائها بسعر معين، وفقا لدخلهم وكذا </a:t>
            </a:r>
            <a:r>
              <a:rPr lang="ar-DZ" b="1" dirty="0" err="1"/>
              <a:t>ميوالتهم</a:t>
            </a:r>
            <a:r>
              <a:rPr lang="ar-DZ" b="1" dirty="0"/>
              <a:t>.</a:t>
            </a:r>
            <a:endParaRPr lang="en-US" b="1" dirty="0"/>
          </a:p>
        </p:txBody>
      </p:sp>
      <p:sp>
        <p:nvSpPr>
          <p:cNvPr id="4" name="Flèche gauche 3"/>
          <p:cNvSpPr/>
          <p:nvPr/>
        </p:nvSpPr>
        <p:spPr>
          <a:xfrm>
            <a:off x="10631421" y="2285999"/>
            <a:ext cx="530352" cy="1536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4151376"/>
            <a:ext cx="9717021" cy="197510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ويعرف السوق بأن </a:t>
            </a:r>
            <a:r>
              <a:rPr lang="ar-DZ" sz="2400" b="1" dirty="0" smtClean="0">
                <a:solidFill>
                  <a:schemeClr val="tx1"/>
                </a:solidFill>
              </a:rPr>
              <a:t>مجموعة </a:t>
            </a:r>
            <a:r>
              <a:rPr lang="ar-DZ" sz="2400" b="1" dirty="0">
                <a:solidFill>
                  <a:schemeClr val="tx1"/>
                </a:solidFill>
              </a:rPr>
              <a:t>من </a:t>
            </a:r>
            <a:r>
              <a:rPr lang="ar-DZ" sz="2400" b="1" dirty="0" smtClean="0">
                <a:solidFill>
                  <a:schemeClr val="tx1"/>
                </a:solidFill>
              </a:rPr>
              <a:t>المشرتين الفعليين والمحتملين </a:t>
            </a:r>
            <a:r>
              <a:rPr lang="ar-DZ" sz="2400" b="1" dirty="0">
                <a:solidFill>
                  <a:schemeClr val="tx1"/>
                </a:solidFill>
              </a:rPr>
              <a:t>للسلعة أو </a:t>
            </a:r>
            <a:r>
              <a:rPr lang="ar-DZ" sz="2400" b="1" dirty="0" smtClean="0">
                <a:solidFill>
                  <a:schemeClr val="tx1"/>
                </a:solidFill>
              </a:rPr>
              <a:t>الخدمة </a:t>
            </a:r>
            <a:r>
              <a:rPr lang="ar-DZ" sz="2400" b="1" dirty="0">
                <a:solidFill>
                  <a:schemeClr val="tx1"/>
                </a:solidFill>
              </a:rPr>
              <a:t>يتشاركون </a:t>
            </a:r>
            <a:r>
              <a:rPr lang="ar-DZ" sz="2400" b="1" dirty="0" smtClean="0">
                <a:solidFill>
                  <a:schemeClr val="tx1"/>
                </a:solidFill>
              </a:rPr>
              <a:t>بالحاجات </a:t>
            </a:r>
            <a:r>
              <a:rPr lang="ar-DZ" sz="2400" b="1" dirty="0">
                <a:solidFill>
                  <a:schemeClr val="tx1"/>
                </a:solidFill>
              </a:rPr>
              <a:t>أو الرغبات </a:t>
            </a:r>
            <a:r>
              <a:rPr lang="ar-DZ" sz="2400" b="1" dirty="0" smtClean="0">
                <a:solidFill>
                  <a:schemeClr val="tx1"/>
                </a:solidFill>
              </a:rPr>
              <a:t>التي يمكن </a:t>
            </a:r>
            <a:r>
              <a:rPr lang="ar-DZ" sz="2400" b="1" dirty="0">
                <a:solidFill>
                  <a:schemeClr val="tx1"/>
                </a:solidFill>
              </a:rPr>
              <a:t>إشباعها من </a:t>
            </a:r>
            <a:r>
              <a:rPr lang="ar-DZ" sz="2400" b="1" dirty="0" smtClean="0">
                <a:solidFill>
                  <a:schemeClr val="tx1"/>
                </a:solidFill>
              </a:rPr>
              <a:t>خلال </a:t>
            </a:r>
            <a:r>
              <a:rPr lang="ar-DZ" sz="2400" b="1" dirty="0">
                <a:solidFill>
                  <a:schemeClr val="tx1"/>
                </a:solidFill>
              </a:rPr>
              <a:t>عملية التبادل.</a:t>
            </a:r>
            <a:endParaRPr lang="en-US" sz="2400" b="1" dirty="0">
              <a:solidFill>
                <a:schemeClr val="tx1"/>
              </a:solidFill>
            </a:endParaRPr>
          </a:p>
        </p:txBody>
      </p:sp>
    </p:spTree>
    <p:extLst>
      <p:ext uri="{BB962C8B-B14F-4D97-AF65-F5344CB8AC3E}">
        <p14:creationId xmlns:p14="http://schemas.microsoft.com/office/powerpoint/2010/main" val="330194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441" y="597205"/>
            <a:ext cx="9613861" cy="1080938"/>
          </a:xfrm>
        </p:spPr>
        <p:txBody>
          <a:bodyPr/>
          <a:lstStyle/>
          <a:p>
            <a:r>
              <a:rPr lang="ar-DZ" b="1" dirty="0"/>
              <a:t>مفهوم بحوث التسويق</a:t>
            </a:r>
            <a:endParaRPr lang="en-US" b="1" dirty="0"/>
          </a:p>
        </p:txBody>
      </p:sp>
      <p:sp>
        <p:nvSpPr>
          <p:cNvPr id="3" name="Espace réservé du contenu 2"/>
          <p:cNvSpPr>
            <a:spLocks noGrp="1"/>
          </p:cNvSpPr>
          <p:nvPr>
            <p:ph idx="1"/>
          </p:nvPr>
        </p:nvSpPr>
        <p:spPr>
          <a:xfrm>
            <a:off x="878441" y="2534692"/>
            <a:ext cx="10493492" cy="1072462"/>
          </a:xfrm>
        </p:spPr>
        <p:style>
          <a:lnRef idx="1">
            <a:schemeClr val="accent1"/>
          </a:lnRef>
          <a:fillRef idx="2">
            <a:schemeClr val="accent1"/>
          </a:fillRef>
          <a:effectRef idx="1">
            <a:schemeClr val="accent1"/>
          </a:effectRef>
          <a:fontRef idx="minor">
            <a:schemeClr val="dk1"/>
          </a:fontRef>
        </p:style>
        <p:txBody>
          <a:bodyPr>
            <a:normAutofit/>
          </a:bodyPr>
          <a:lstStyle/>
          <a:p>
            <a:pPr lvl="0" algn="ctr" rtl="1">
              <a:buFont typeface="Wingdings" panose="05000000000000000000" pitchFamily="2" charset="2"/>
              <a:buChar char="q"/>
            </a:pPr>
            <a:r>
              <a:rPr lang="ar-DZ" sz="2800" b="1" dirty="0"/>
              <a:t>تعرف بحوث التسويق على أنها:" طريقة منتظمة لتجميع، وتحليل البيانات، وتقديم التقرير </a:t>
            </a:r>
            <a:r>
              <a:rPr lang="ar-DZ" sz="2800" b="1" dirty="0" smtClean="0"/>
              <a:t>المناسب </a:t>
            </a:r>
            <a:r>
              <a:rPr lang="ar-DZ" sz="2800" b="1" dirty="0"/>
              <a:t>الخاص بموقف تسويقي محدد يواجه </a:t>
            </a:r>
            <a:r>
              <a:rPr lang="ar-DZ" sz="2800" b="1" dirty="0" smtClean="0"/>
              <a:t>المنظمة في وقت معين.</a:t>
            </a:r>
          </a:p>
        </p:txBody>
      </p:sp>
      <p:sp>
        <p:nvSpPr>
          <p:cNvPr id="5" name="Flèche vers le bas 4"/>
          <p:cNvSpPr/>
          <p:nvPr/>
        </p:nvSpPr>
        <p:spPr>
          <a:xfrm>
            <a:off x="4038600" y="1453754"/>
            <a:ext cx="3642132" cy="509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4" name="ZoneTexte 3"/>
          <p:cNvSpPr txBox="1"/>
          <p:nvPr/>
        </p:nvSpPr>
        <p:spPr>
          <a:xfrm>
            <a:off x="1967172" y="3858768"/>
            <a:ext cx="8316030" cy="1815882"/>
          </a:xfrm>
          <a:prstGeom prst="rect">
            <a:avLst/>
          </a:prstGeom>
          <a:noFill/>
        </p:spPr>
        <p:txBody>
          <a:bodyPr wrap="square" rtlCol="0">
            <a:spAutoFit/>
          </a:bodyPr>
          <a:lstStyle/>
          <a:p>
            <a:pPr algn="ctr" rtl="1"/>
            <a:r>
              <a:rPr lang="ar-DZ" sz="2800" b="1" dirty="0" smtClean="0"/>
              <a:t>عملية </a:t>
            </a:r>
            <a:r>
              <a:rPr lang="ar-DZ" sz="2800" b="1" dirty="0"/>
              <a:t>جمع وتحليل البيانات للحصول على معلومات ترتبط </a:t>
            </a:r>
            <a:r>
              <a:rPr lang="ar-DZ" sz="2800" b="1" dirty="0" err="1"/>
              <a:t>بسلوكات</a:t>
            </a:r>
            <a:r>
              <a:rPr lang="ar-DZ" sz="2800" b="1" dirty="0"/>
              <a:t> اتجاهات وآراء الأفراد، المنتجات الترويج التوزيع وكذا التسعير يتم وضعها في تقرير </a:t>
            </a:r>
            <a:r>
              <a:rPr lang="ar-DZ" sz="2800" b="1" u="sng" dirty="0"/>
              <a:t>تساعد</a:t>
            </a:r>
            <a:r>
              <a:rPr lang="ar-DZ" sz="2800" b="1" dirty="0"/>
              <a:t> المسوقين على </a:t>
            </a:r>
            <a:r>
              <a:rPr lang="ar-DZ" sz="2800" b="1" u="sng" dirty="0"/>
              <a:t>حل المشاكل </a:t>
            </a:r>
            <a:r>
              <a:rPr lang="ar-DZ" sz="2800" b="1" dirty="0"/>
              <a:t>والتأثير على المستهلكين</a:t>
            </a:r>
            <a:endParaRPr lang="en-US" sz="2800" b="1" dirty="0"/>
          </a:p>
        </p:txBody>
      </p:sp>
      <p:sp>
        <p:nvSpPr>
          <p:cNvPr id="7" name="Flèche gauche 6"/>
          <p:cNvSpPr/>
          <p:nvPr/>
        </p:nvSpPr>
        <p:spPr>
          <a:xfrm>
            <a:off x="10131552" y="3858768"/>
            <a:ext cx="1240381" cy="1627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30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2721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DZ" dirty="0" smtClean="0"/>
              <a:t>السوق</a:t>
            </a:r>
            <a:endParaRPr lang="en-US" dirty="0"/>
          </a:p>
        </p:txBody>
      </p:sp>
      <p:sp>
        <p:nvSpPr>
          <p:cNvPr id="4" name="Flèche gauche 3"/>
          <p:cNvSpPr/>
          <p:nvPr/>
        </p:nvSpPr>
        <p:spPr>
          <a:xfrm>
            <a:off x="10366246" y="4177444"/>
            <a:ext cx="530352" cy="424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9577" y="1609345"/>
            <a:ext cx="9717021" cy="20529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u="sng" dirty="0" smtClean="0">
                <a:solidFill>
                  <a:schemeClr val="tx1"/>
                </a:solidFill>
              </a:rPr>
              <a:t>عرفته جمعية </a:t>
            </a:r>
            <a:r>
              <a:rPr lang="ar-DZ" sz="2400" b="1" u="sng" dirty="0">
                <a:solidFill>
                  <a:schemeClr val="tx1"/>
                </a:solidFill>
              </a:rPr>
              <a:t>التسويق </a:t>
            </a:r>
            <a:r>
              <a:rPr lang="ar-DZ" sz="2400" b="1" u="sng" dirty="0" smtClean="0">
                <a:solidFill>
                  <a:schemeClr val="tx1"/>
                </a:solidFill>
              </a:rPr>
              <a:t>الأمريكية :</a:t>
            </a:r>
          </a:p>
          <a:p>
            <a:pPr algn="r" rtl="1"/>
            <a:r>
              <a:rPr lang="ar-DZ" sz="2400" dirty="0" smtClean="0">
                <a:solidFill>
                  <a:schemeClr val="tx1"/>
                </a:solidFill>
              </a:rPr>
              <a:t> </a:t>
            </a:r>
            <a:r>
              <a:rPr lang="ar-DZ" sz="2400" dirty="0">
                <a:solidFill>
                  <a:schemeClr val="tx1"/>
                </a:solidFill>
              </a:rPr>
              <a:t>أ- </a:t>
            </a:r>
            <a:r>
              <a:rPr lang="ar-DZ" sz="2400" dirty="0" smtClean="0">
                <a:solidFill>
                  <a:schemeClr val="tx1"/>
                </a:solidFill>
              </a:rPr>
              <a:t>مجموع </a:t>
            </a:r>
            <a:r>
              <a:rPr lang="ar-DZ" sz="2400" dirty="0">
                <a:solidFill>
                  <a:schemeClr val="tx1"/>
                </a:solidFill>
              </a:rPr>
              <a:t>القوى أو الشروط </a:t>
            </a:r>
            <a:r>
              <a:rPr lang="ar-DZ" sz="2400" dirty="0" smtClean="0">
                <a:solidFill>
                  <a:schemeClr val="tx1"/>
                </a:solidFill>
              </a:rPr>
              <a:t>التي من شأنها يتخذ المشترون </a:t>
            </a:r>
            <a:r>
              <a:rPr lang="ar-DZ" sz="2400" dirty="0">
                <a:solidFill>
                  <a:schemeClr val="tx1"/>
                </a:solidFill>
              </a:rPr>
              <a:t>والبائعون قرارات ينتج عنها </a:t>
            </a:r>
            <a:r>
              <a:rPr lang="ar-DZ" sz="2400" dirty="0" smtClean="0">
                <a:solidFill>
                  <a:schemeClr val="tx1"/>
                </a:solidFill>
              </a:rPr>
              <a:t>انتقال </a:t>
            </a:r>
            <a:r>
              <a:rPr lang="ar-DZ" sz="2400" dirty="0">
                <a:solidFill>
                  <a:schemeClr val="tx1"/>
                </a:solidFill>
              </a:rPr>
              <a:t>السلع </a:t>
            </a:r>
            <a:r>
              <a:rPr lang="ar-DZ" sz="2400" dirty="0" smtClean="0">
                <a:solidFill>
                  <a:schemeClr val="tx1"/>
                </a:solidFill>
              </a:rPr>
              <a:t>والخدمات؛ </a:t>
            </a:r>
          </a:p>
          <a:p>
            <a:pPr algn="r" rtl="1"/>
            <a:r>
              <a:rPr lang="ar-DZ" sz="2400" dirty="0" smtClean="0">
                <a:solidFill>
                  <a:schemeClr val="tx1"/>
                </a:solidFill>
              </a:rPr>
              <a:t>ب- يمثل </a:t>
            </a:r>
            <a:r>
              <a:rPr lang="ar-DZ" sz="2400" dirty="0">
                <a:solidFill>
                  <a:schemeClr val="tx1"/>
                </a:solidFill>
              </a:rPr>
              <a:t>الطلب الكلي للمشرتين </a:t>
            </a:r>
            <a:r>
              <a:rPr lang="ar-DZ" sz="2400" dirty="0" smtClean="0">
                <a:solidFill>
                  <a:schemeClr val="tx1"/>
                </a:solidFill>
              </a:rPr>
              <a:t>المحتملين </a:t>
            </a:r>
            <a:r>
              <a:rPr lang="ar-DZ" sz="2400" dirty="0">
                <a:solidFill>
                  <a:schemeClr val="tx1"/>
                </a:solidFill>
              </a:rPr>
              <a:t>لسلعة أو خدمة</a:t>
            </a:r>
            <a:r>
              <a:rPr lang="ar-DZ" sz="2000" dirty="0">
                <a:solidFill>
                  <a:schemeClr val="tx1"/>
                </a:solidFill>
              </a:rPr>
              <a:t>. </a:t>
            </a:r>
            <a:endParaRPr lang="en-US" sz="2000" b="1" dirty="0">
              <a:solidFill>
                <a:schemeClr val="tx1"/>
              </a:solidFill>
            </a:endParaRPr>
          </a:p>
        </p:txBody>
      </p:sp>
      <p:sp>
        <p:nvSpPr>
          <p:cNvPr id="7" name="Flèche gauche 6"/>
          <p:cNvSpPr/>
          <p:nvPr/>
        </p:nvSpPr>
        <p:spPr>
          <a:xfrm>
            <a:off x="10366246" y="5381409"/>
            <a:ext cx="530352" cy="424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6784848" y="3706694"/>
            <a:ext cx="3389377" cy="12388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المفهوم </a:t>
            </a:r>
            <a:r>
              <a:rPr lang="ar-DZ" sz="2400" b="1" dirty="0" err="1" smtClean="0">
                <a:solidFill>
                  <a:schemeClr val="tx1"/>
                </a:solidFill>
              </a:rPr>
              <a:t>الضبق</a:t>
            </a:r>
            <a:endParaRPr lang="en-US" sz="2400" dirty="0">
              <a:solidFill>
                <a:schemeClr val="tx1"/>
              </a:solidFill>
            </a:endParaRPr>
          </a:p>
        </p:txBody>
      </p:sp>
      <p:sp>
        <p:nvSpPr>
          <p:cNvPr id="9" name="Rectangle à coins arrondis 8"/>
          <p:cNvSpPr/>
          <p:nvPr/>
        </p:nvSpPr>
        <p:spPr>
          <a:xfrm>
            <a:off x="6784848" y="5008873"/>
            <a:ext cx="3316225" cy="12388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المفهوم </a:t>
            </a:r>
            <a:r>
              <a:rPr lang="ar-DZ" sz="2400" b="1" dirty="0" smtClean="0">
                <a:solidFill>
                  <a:schemeClr val="tx1"/>
                </a:solidFill>
              </a:rPr>
              <a:t>الواسع</a:t>
            </a:r>
            <a:endParaRPr lang="en-US" sz="2400" dirty="0"/>
          </a:p>
        </p:txBody>
      </p:sp>
    </p:spTree>
    <p:extLst>
      <p:ext uri="{BB962C8B-B14F-4D97-AF65-F5344CB8AC3E}">
        <p14:creationId xmlns:p14="http://schemas.microsoft.com/office/powerpoint/2010/main" val="1496194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658" y="698499"/>
            <a:ext cx="9601196" cy="1303867"/>
          </a:xfrm>
        </p:spPr>
        <p:txBody>
          <a:bodyPr>
            <a:noAutofit/>
          </a:bodyPr>
          <a:lstStyle/>
          <a:p>
            <a:pPr rtl="1"/>
            <a:r>
              <a:rPr lang="ar-DZ" sz="3200" b="1" u="sng" dirty="0"/>
              <a:t>أنواع الأسواق</a:t>
            </a:r>
            <a:r>
              <a:rPr lang="ar-DZ" sz="2800" b="1" u="sng" dirty="0" smtClean="0"/>
              <a:t>:</a:t>
            </a:r>
            <a:r>
              <a:rPr lang="ar-DZ" sz="2800" dirty="0" smtClean="0"/>
              <a:t/>
            </a:r>
            <a:br>
              <a:rPr lang="ar-DZ" sz="2800" dirty="0" smtClean="0"/>
            </a:br>
            <a:r>
              <a:rPr lang="ar-DZ" sz="2400" dirty="0" smtClean="0"/>
              <a:t> </a:t>
            </a:r>
            <a:r>
              <a:rPr lang="ar-DZ" sz="2400" dirty="0"/>
              <a:t>لقد تعددت أنواع </a:t>
            </a:r>
            <a:r>
              <a:rPr lang="ar-DZ" sz="2400" dirty="0" smtClean="0"/>
              <a:t>الأسواق </a:t>
            </a:r>
            <a:r>
              <a:rPr lang="ar-DZ" sz="2400" dirty="0"/>
              <a:t>وفقا </a:t>
            </a:r>
            <a:r>
              <a:rPr lang="ar-DZ" sz="2400" dirty="0" smtClean="0"/>
              <a:t>لمعايير </a:t>
            </a:r>
            <a:r>
              <a:rPr lang="ar-DZ" sz="2400" dirty="0"/>
              <a:t>وعوامل </a:t>
            </a:r>
            <a:r>
              <a:rPr lang="ar-DZ" sz="2400" dirty="0" smtClean="0"/>
              <a:t>مختلفة </a:t>
            </a:r>
            <a:r>
              <a:rPr lang="ar-DZ" sz="2400" dirty="0"/>
              <a:t>فقد يتم </a:t>
            </a:r>
            <a:r>
              <a:rPr lang="ar-DZ" sz="2400" dirty="0" smtClean="0"/>
              <a:t>تحديدها </a:t>
            </a:r>
            <a:r>
              <a:rPr lang="ar-DZ" sz="2400" dirty="0"/>
              <a:t>وفقا للتقسيم </a:t>
            </a:r>
            <a:r>
              <a:rPr lang="ar-DZ" sz="2400" dirty="0" smtClean="0"/>
              <a:t>الاقتصادي ، </a:t>
            </a:r>
            <a:r>
              <a:rPr lang="ar-DZ" sz="2400" dirty="0"/>
              <a:t>أو وفقا للتقسيم </a:t>
            </a:r>
            <a:r>
              <a:rPr lang="ar-DZ" sz="2400" dirty="0" smtClean="0"/>
              <a:t>الجغرافي </a:t>
            </a:r>
            <a:r>
              <a:rPr lang="ar-DZ" sz="2400" dirty="0"/>
              <a:t>أو وفقا لطبيعة السلعة أو وفقا لطبيعة وتركيب </a:t>
            </a:r>
            <a:r>
              <a:rPr lang="ar-DZ" sz="2400" dirty="0" smtClean="0"/>
              <a:t>السوق</a:t>
            </a:r>
            <a:r>
              <a:rPr lang="ar-DZ" sz="2400" dirty="0"/>
              <a:t>.</a:t>
            </a:r>
            <a:endParaRPr lang="en-US" sz="2400" dirty="0"/>
          </a:p>
        </p:txBody>
      </p:sp>
      <p:sp>
        <p:nvSpPr>
          <p:cNvPr id="3" name="Espace réservé du texte 2"/>
          <p:cNvSpPr>
            <a:spLocks noGrp="1"/>
          </p:cNvSpPr>
          <p:nvPr>
            <p:ph type="body" idx="1"/>
          </p:nvPr>
        </p:nvSpPr>
        <p:spPr>
          <a:xfrm>
            <a:off x="3730752" y="2189988"/>
            <a:ext cx="2282952" cy="1044807"/>
          </a:xfrm>
          <a:solidFill>
            <a:schemeClr val="accent1">
              <a:lumMod val="20000"/>
              <a:lumOff val="80000"/>
            </a:schemeClr>
          </a:solidFill>
        </p:spPr>
        <p:txBody>
          <a:bodyPr/>
          <a:lstStyle/>
          <a:p>
            <a:pPr algn="ctr"/>
            <a:r>
              <a:rPr lang="ar-DZ" dirty="0" smtClean="0">
                <a:solidFill>
                  <a:schemeClr val="tx1"/>
                </a:solidFill>
              </a:rPr>
              <a:t>التقسيم الجغرافي</a:t>
            </a:r>
            <a:endParaRPr lang="en-US" dirty="0">
              <a:solidFill>
                <a:schemeClr val="tx1"/>
              </a:solidFill>
            </a:endParaRPr>
          </a:p>
        </p:txBody>
      </p:sp>
      <p:sp>
        <p:nvSpPr>
          <p:cNvPr id="4" name="Espace réservé du contenu 3"/>
          <p:cNvSpPr>
            <a:spLocks noGrp="1"/>
          </p:cNvSpPr>
          <p:nvPr>
            <p:ph sz="half" idx="2"/>
          </p:nvPr>
        </p:nvSpPr>
        <p:spPr>
          <a:xfrm>
            <a:off x="1185672" y="3321833"/>
            <a:ext cx="2282952" cy="2632605"/>
          </a:xfrm>
        </p:spPr>
        <p:txBody>
          <a:bodyPr>
            <a:normAutofit fontScale="85000" lnSpcReduction="20000"/>
          </a:bodyPr>
          <a:lstStyle/>
          <a:p>
            <a:pPr algn="r" rtl="1"/>
            <a:r>
              <a:rPr lang="ar-DZ" dirty="0" smtClean="0"/>
              <a:t>أسواق محلية</a:t>
            </a:r>
          </a:p>
          <a:p>
            <a:pPr algn="r" rtl="1"/>
            <a:r>
              <a:rPr lang="ar-DZ" dirty="0" smtClean="0"/>
              <a:t>أسواق التوزيع</a:t>
            </a:r>
          </a:p>
          <a:p>
            <a:pPr algn="r" rtl="1"/>
            <a:r>
              <a:rPr lang="ar-DZ" dirty="0" smtClean="0"/>
              <a:t>أسواق مركزية</a:t>
            </a:r>
          </a:p>
          <a:p>
            <a:pPr algn="r" rtl="1"/>
            <a:r>
              <a:rPr lang="ar-DZ" dirty="0" smtClean="0"/>
              <a:t>أسواق الجملة</a:t>
            </a:r>
          </a:p>
          <a:p>
            <a:pPr algn="r" rtl="1"/>
            <a:r>
              <a:rPr lang="ar-DZ" dirty="0" smtClean="0"/>
              <a:t>أسواق التصدير</a:t>
            </a:r>
          </a:p>
          <a:p>
            <a:pPr algn="r" rtl="1"/>
            <a:r>
              <a:rPr lang="ar-DZ" dirty="0" smtClean="0"/>
              <a:t>أسواق المختلطة</a:t>
            </a:r>
          </a:p>
          <a:p>
            <a:pPr algn="r" rtl="1"/>
            <a:r>
              <a:rPr lang="ar-DZ" dirty="0" smtClean="0"/>
              <a:t>أسواق التجزيئية</a:t>
            </a:r>
            <a:endParaRPr lang="en-US" dirty="0"/>
          </a:p>
        </p:txBody>
      </p:sp>
      <p:sp>
        <p:nvSpPr>
          <p:cNvPr id="5" name="Espace réservé du texte 4"/>
          <p:cNvSpPr>
            <a:spLocks noGrp="1"/>
          </p:cNvSpPr>
          <p:nvPr>
            <p:ph type="body" sz="quarter" idx="3"/>
          </p:nvPr>
        </p:nvSpPr>
        <p:spPr>
          <a:xfrm>
            <a:off x="8449056" y="2189987"/>
            <a:ext cx="2449918" cy="1044807"/>
          </a:xfrm>
        </p:spPr>
        <p:style>
          <a:lnRef idx="2">
            <a:schemeClr val="dk1">
              <a:shade val="50000"/>
            </a:schemeClr>
          </a:lnRef>
          <a:fillRef idx="1">
            <a:schemeClr val="dk1"/>
          </a:fillRef>
          <a:effectRef idx="0">
            <a:schemeClr val="dk1"/>
          </a:effectRef>
          <a:fontRef idx="minor">
            <a:schemeClr val="lt1"/>
          </a:fontRef>
        </p:style>
        <p:txBody>
          <a:bodyPr/>
          <a:lstStyle/>
          <a:p>
            <a:pPr algn="ctr" rtl="1"/>
            <a:r>
              <a:rPr lang="ar-DZ" dirty="0" smtClean="0">
                <a:solidFill>
                  <a:schemeClr val="bg1"/>
                </a:solidFill>
              </a:rPr>
              <a:t>التقسيم</a:t>
            </a:r>
          </a:p>
          <a:p>
            <a:pPr algn="ctr" rtl="1"/>
            <a:r>
              <a:rPr lang="ar-DZ" dirty="0" smtClean="0">
                <a:solidFill>
                  <a:schemeClr val="bg1"/>
                </a:solidFill>
              </a:rPr>
              <a:t> الاقتصادي</a:t>
            </a:r>
            <a:endParaRPr lang="en-US" dirty="0">
              <a:solidFill>
                <a:schemeClr val="bg1"/>
              </a:solidFill>
            </a:endParaRPr>
          </a:p>
        </p:txBody>
      </p:sp>
      <p:sp>
        <p:nvSpPr>
          <p:cNvPr id="6" name="Espace réservé du contenu 5"/>
          <p:cNvSpPr>
            <a:spLocks noGrp="1"/>
          </p:cNvSpPr>
          <p:nvPr>
            <p:ph sz="quarter" idx="4"/>
          </p:nvPr>
        </p:nvSpPr>
        <p:spPr>
          <a:xfrm>
            <a:off x="8247888" y="3243262"/>
            <a:ext cx="2651086" cy="2632605"/>
          </a:xfrm>
        </p:spPr>
        <p:txBody>
          <a:bodyPr>
            <a:normAutofit fontScale="92500" lnSpcReduction="20000"/>
          </a:bodyPr>
          <a:lstStyle/>
          <a:p>
            <a:pPr algn="r" rtl="1"/>
            <a:r>
              <a:rPr lang="ar-DZ" sz="2800" dirty="0" smtClean="0"/>
              <a:t>سوق المنافسة الكاملة</a:t>
            </a:r>
          </a:p>
          <a:p>
            <a:pPr algn="r" rtl="1"/>
            <a:r>
              <a:rPr lang="ar-DZ" sz="2800" dirty="0" smtClean="0"/>
              <a:t>سوق الاحتكار الكامل</a:t>
            </a:r>
          </a:p>
          <a:p>
            <a:pPr algn="r" rtl="1"/>
            <a:r>
              <a:rPr lang="ar-DZ" sz="2800" dirty="0" smtClean="0"/>
              <a:t>سوق احتكار القلة</a:t>
            </a:r>
          </a:p>
          <a:p>
            <a:pPr algn="r" rtl="1"/>
            <a:r>
              <a:rPr lang="ar-DZ" sz="2800" dirty="0" smtClean="0"/>
              <a:t>سوق المنافسة الاحتكارية</a:t>
            </a:r>
            <a:endParaRPr lang="en-US" sz="2800" dirty="0"/>
          </a:p>
        </p:txBody>
      </p:sp>
      <p:sp>
        <p:nvSpPr>
          <p:cNvPr id="7" name="Espace réservé du texte 4"/>
          <p:cNvSpPr txBox="1">
            <a:spLocks/>
          </p:cNvSpPr>
          <p:nvPr/>
        </p:nvSpPr>
        <p:spPr>
          <a:xfrm>
            <a:off x="6166104" y="2029121"/>
            <a:ext cx="1917192" cy="119720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lt1"/>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lt1"/>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9pPr>
          </a:lstStyle>
          <a:p>
            <a:pPr algn="ctr" rtl="1"/>
            <a:r>
              <a:rPr lang="ar-DZ" dirty="0" smtClean="0">
                <a:solidFill>
                  <a:schemeClr val="bg1"/>
                </a:solidFill>
              </a:rPr>
              <a:t>وفقا لطبيعة السلع</a:t>
            </a:r>
            <a:endParaRPr lang="en-US" dirty="0">
              <a:solidFill>
                <a:schemeClr val="bg1"/>
              </a:solidFill>
            </a:endParaRPr>
          </a:p>
        </p:txBody>
      </p:sp>
      <p:sp>
        <p:nvSpPr>
          <p:cNvPr id="8" name="Espace réservé du contenu 5"/>
          <p:cNvSpPr txBox="1">
            <a:spLocks/>
          </p:cNvSpPr>
          <p:nvPr/>
        </p:nvSpPr>
        <p:spPr>
          <a:xfrm>
            <a:off x="6013704" y="3413950"/>
            <a:ext cx="2651086" cy="2632605"/>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z="2800" dirty="0" smtClean="0"/>
              <a:t>سوق السلع الزراعية</a:t>
            </a:r>
          </a:p>
          <a:p>
            <a:pPr algn="r" rtl="1"/>
            <a:r>
              <a:rPr lang="ar-DZ" sz="2800" dirty="0" smtClean="0"/>
              <a:t>سوق السلع الصناعية</a:t>
            </a:r>
          </a:p>
          <a:p>
            <a:pPr algn="r" rtl="1"/>
            <a:r>
              <a:rPr lang="ar-DZ" sz="2800" dirty="0" smtClean="0"/>
              <a:t>سوق السلع الاستهلاكية</a:t>
            </a:r>
            <a:endParaRPr lang="en-US" sz="2800" dirty="0"/>
          </a:p>
        </p:txBody>
      </p:sp>
      <p:sp>
        <p:nvSpPr>
          <p:cNvPr id="10" name="Espace réservé du texte 2"/>
          <p:cNvSpPr txBox="1">
            <a:spLocks/>
          </p:cNvSpPr>
          <p:nvPr/>
        </p:nvSpPr>
        <p:spPr>
          <a:xfrm>
            <a:off x="768096" y="2157984"/>
            <a:ext cx="2700528" cy="1089193"/>
          </a:xfrm>
          <a:prstGeom prst="rect">
            <a:avLst/>
          </a:prstGeom>
          <a:solidFill>
            <a:schemeClr val="accent4"/>
          </a:solidFill>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pPr algn="ctr"/>
            <a:r>
              <a:rPr lang="ar-DZ" dirty="0">
                <a:solidFill>
                  <a:schemeClr val="bg1"/>
                </a:solidFill>
              </a:rPr>
              <a:t>وفقا لطبيعة وتركيب السوق</a:t>
            </a:r>
            <a:endParaRPr lang="en-US" dirty="0">
              <a:solidFill>
                <a:schemeClr val="bg1"/>
              </a:solidFill>
            </a:endParaRPr>
          </a:p>
        </p:txBody>
      </p:sp>
      <p:sp>
        <p:nvSpPr>
          <p:cNvPr id="11" name="Espace réservé du contenu 3"/>
          <p:cNvSpPr txBox="1">
            <a:spLocks/>
          </p:cNvSpPr>
          <p:nvPr/>
        </p:nvSpPr>
        <p:spPr>
          <a:xfrm>
            <a:off x="3883152" y="3395662"/>
            <a:ext cx="2282952" cy="263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mtClean="0"/>
              <a:t>أسواق دولية</a:t>
            </a:r>
          </a:p>
          <a:p>
            <a:pPr algn="r" rtl="1"/>
            <a:r>
              <a:rPr lang="ar-DZ" smtClean="0"/>
              <a:t>أسواق المدن</a:t>
            </a:r>
          </a:p>
          <a:p>
            <a:pPr algn="r" rtl="1"/>
            <a:r>
              <a:rPr lang="ar-DZ" smtClean="0"/>
              <a:t>أسواق القرية</a:t>
            </a:r>
          </a:p>
          <a:p>
            <a:pPr algn="r" rtl="1"/>
            <a:r>
              <a:rPr lang="ar-DZ" smtClean="0"/>
              <a:t>أساق المركزة</a:t>
            </a:r>
            <a:endParaRPr lang="en-US" dirty="0"/>
          </a:p>
        </p:txBody>
      </p:sp>
    </p:spTree>
    <p:extLst>
      <p:ext uri="{BB962C8B-B14F-4D97-AF65-F5344CB8AC3E}">
        <p14:creationId xmlns:p14="http://schemas.microsoft.com/office/powerpoint/2010/main" val="102331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ar-DZ" smtClean="0"/>
              <a:t>تقسيم السوق</a:t>
            </a:r>
            <a:endParaRPr lang="en-US" dirty="0"/>
          </a:p>
        </p:txBody>
      </p:sp>
      <p:sp>
        <p:nvSpPr>
          <p:cNvPr id="3" name="Espace réservé du contenu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rtl="1"/>
            <a:r>
              <a:rPr lang="ar-DZ" sz="2800" dirty="0" err="1"/>
              <a:t>یھتم</a:t>
            </a:r>
            <a:r>
              <a:rPr lang="ar-DZ" sz="2800" dirty="0"/>
              <a:t> </a:t>
            </a:r>
            <a:r>
              <a:rPr lang="ar-DZ" sz="2800" dirty="0" err="1"/>
              <a:t>بتحلیل</a:t>
            </a:r>
            <a:r>
              <a:rPr lang="ar-DZ" sz="2800" dirty="0"/>
              <a:t> و دراسة السوق، </a:t>
            </a:r>
            <a:r>
              <a:rPr lang="ar-DZ" sz="2800" dirty="0" err="1"/>
              <a:t>حیث</a:t>
            </a:r>
            <a:r>
              <a:rPr lang="ar-DZ" sz="2800" dirty="0"/>
              <a:t> </a:t>
            </a:r>
            <a:r>
              <a:rPr lang="ar-DZ" sz="2800" dirty="0" err="1"/>
              <a:t>یھدف</a:t>
            </a:r>
            <a:r>
              <a:rPr lang="ar-DZ" sz="2800" dirty="0"/>
              <a:t> إلى </a:t>
            </a:r>
            <a:r>
              <a:rPr lang="ar-DZ" sz="2800" dirty="0" err="1"/>
              <a:t>إیجاد</a:t>
            </a:r>
            <a:r>
              <a:rPr lang="ar-DZ" sz="2800" dirty="0"/>
              <a:t> أقسام متجانسة من </a:t>
            </a:r>
            <a:r>
              <a:rPr lang="ar-DZ" sz="2800" dirty="0" err="1"/>
              <a:t>المستھلكین</a:t>
            </a:r>
            <a:r>
              <a:rPr lang="ar-DZ" sz="2800" dirty="0"/>
              <a:t>، أي </a:t>
            </a:r>
            <a:r>
              <a:rPr lang="ar-DZ" sz="2800" dirty="0" err="1"/>
              <a:t>إیجاد</a:t>
            </a:r>
            <a:r>
              <a:rPr lang="ar-DZ" sz="2800" dirty="0"/>
              <a:t> مجموعات من الزوج سوق / منتوج</a:t>
            </a:r>
            <a:r>
              <a:rPr lang="ar-DZ" sz="2800" dirty="0" smtClean="0"/>
              <a:t>.</a:t>
            </a:r>
          </a:p>
          <a:p>
            <a:pPr algn="ctr" rtl="1"/>
            <a:r>
              <a:rPr lang="ar-DZ" sz="2800" dirty="0" err="1"/>
              <a:t>ھو</a:t>
            </a:r>
            <a:r>
              <a:rPr lang="ar-DZ" sz="2800" dirty="0"/>
              <a:t> </a:t>
            </a:r>
            <a:r>
              <a:rPr lang="ar-DZ" sz="2800" dirty="0" err="1"/>
              <a:t>تقسیمھ</a:t>
            </a:r>
            <a:r>
              <a:rPr lang="ar-DZ" sz="2800" dirty="0"/>
              <a:t> إلى أجزاء متجانسة </a:t>
            </a:r>
            <a:r>
              <a:rPr lang="ar-DZ" sz="2800" dirty="0" err="1"/>
              <a:t>فیما</a:t>
            </a:r>
            <a:r>
              <a:rPr lang="ar-DZ" sz="2800" dirty="0"/>
              <a:t> </a:t>
            </a:r>
            <a:r>
              <a:rPr lang="ar-DZ" sz="2800" dirty="0" err="1"/>
              <a:t>بینھا</a:t>
            </a:r>
            <a:r>
              <a:rPr lang="ar-DZ" sz="2800" dirty="0"/>
              <a:t> وفق </a:t>
            </a:r>
            <a:r>
              <a:rPr lang="ar-DZ" sz="2800" dirty="0" err="1"/>
              <a:t>معاییر</a:t>
            </a:r>
            <a:r>
              <a:rPr lang="ar-DZ" sz="2800" dirty="0"/>
              <a:t> </a:t>
            </a:r>
            <a:r>
              <a:rPr lang="ar-DZ" sz="2800" dirty="0" err="1"/>
              <a:t>تضعھا</a:t>
            </a:r>
            <a:r>
              <a:rPr lang="ar-DZ" sz="2800" dirty="0"/>
              <a:t> المؤسسة حسب </a:t>
            </a:r>
            <a:r>
              <a:rPr lang="ar-DZ" sz="2800" dirty="0" err="1"/>
              <a:t>طبیعة</a:t>
            </a:r>
            <a:r>
              <a:rPr lang="ar-DZ" sz="2800" dirty="0"/>
              <a:t> النشاط و القطاع. </a:t>
            </a:r>
            <a:endParaRPr lang="ar-DZ" sz="2800" dirty="0" smtClean="0"/>
          </a:p>
          <a:p>
            <a:pPr algn="ctr" rtl="1"/>
            <a:r>
              <a:rPr lang="ar-DZ" sz="2800" dirty="0"/>
              <a:t>تقوم المؤسسة </a:t>
            </a:r>
            <a:r>
              <a:rPr lang="ar-DZ" sz="2800" dirty="0" err="1"/>
              <a:t>بتقسیم</a:t>
            </a:r>
            <a:r>
              <a:rPr lang="ar-DZ" sz="2800" dirty="0"/>
              <a:t> السوق لأجل </a:t>
            </a:r>
            <a:r>
              <a:rPr lang="ar-DZ" sz="2800" dirty="0" err="1"/>
              <a:t>تكییف</a:t>
            </a:r>
            <a:r>
              <a:rPr lang="ar-DZ" sz="2800" dirty="0"/>
              <a:t> </a:t>
            </a:r>
            <a:r>
              <a:rPr lang="ar-DZ" sz="2800" dirty="0" err="1"/>
              <a:t>منتوجاتھا</a:t>
            </a:r>
            <a:r>
              <a:rPr lang="ar-DZ" sz="2800" dirty="0"/>
              <a:t> و </a:t>
            </a:r>
            <a:r>
              <a:rPr lang="ar-DZ" sz="2800" dirty="0" err="1"/>
              <a:t>نشاطاتھا</a:t>
            </a:r>
            <a:r>
              <a:rPr lang="ar-DZ" sz="2800" dirty="0"/>
              <a:t> </a:t>
            </a:r>
            <a:r>
              <a:rPr lang="ar-DZ" sz="2800" dirty="0" err="1"/>
              <a:t>التسویقیة</a:t>
            </a:r>
            <a:r>
              <a:rPr lang="ar-DZ" sz="2800" dirty="0"/>
              <a:t> مع الفئة </a:t>
            </a:r>
            <a:r>
              <a:rPr lang="ar-DZ" sz="2800" dirty="0" err="1"/>
              <a:t>المستھدفة</a:t>
            </a:r>
            <a:r>
              <a:rPr lang="ar-DZ" sz="2800" dirty="0"/>
              <a:t> و بالتالي </a:t>
            </a:r>
            <a:r>
              <a:rPr lang="ar-DZ" sz="2800" dirty="0" err="1"/>
              <a:t>فھي</a:t>
            </a:r>
            <a:r>
              <a:rPr lang="ar-DZ" sz="2800" dirty="0"/>
              <a:t> </a:t>
            </a:r>
            <a:r>
              <a:rPr lang="ar-DZ" sz="2800" dirty="0" err="1"/>
              <a:t>عملیة</a:t>
            </a:r>
            <a:r>
              <a:rPr lang="ar-DZ" sz="2800" dirty="0"/>
              <a:t> </a:t>
            </a:r>
            <a:r>
              <a:rPr lang="ar-DZ" sz="2800" dirty="0" err="1"/>
              <a:t>تھتم</a:t>
            </a:r>
            <a:r>
              <a:rPr lang="ar-DZ" sz="2800" dirty="0"/>
              <a:t> بالكفاءات </a:t>
            </a:r>
            <a:r>
              <a:rPr lang="ar-DZ" sz="2800" dirty="0" err="1"/>
              <a:t>التسویقیة</a:t>
            </a:r>
            <a:r>
              <a:rPr lang="ar-DZ" sz="2800" dirty="0"/>
              <a:t> للمؤسسة فقط و لا تأخذ </a:t>
            </a:r>
            <a:r>
              <a:rPr lang="ar-DZ" sz="2800" dirty="0" err="1"/>
              <a:t>بعین</a:t>
            </a:r>
            <a:r>
              <a:rPr lang="ar-DZ" sz="2800" dirty="0"/>
              <a:t> الاعتبار العوامل الأخرى كالمنافسة و </a:t>
            </a:r>
            <a:r>
              <a:rPr lang="ar-DZ" sz="2800" dirty="0" err="1"/>
              <a:t>التكنولوجیا</a:t>
            </a:r>
            <a:r>
              <a:rPr lang="ar-DZ" sz="2800" dirty="0"/>
              <a:t>. </a:t>
            </a:r>
            <a:endParaRPr lang="en-US" sz="2800" dirty="0"/>
          </a:p>
        </p:txBody>
      </p:sp>
      <p:sp>
        <p:nvSpPr>
          <p:cNvPr id="4" name="Flèche gauche 3"/>
          <p:cNvSpPr/>
          <p:nvPr/>
        </p:nvSpPr>
        <p:spPr>
          <a:xfrm>
            <a:off x="10387583" y="4216400"/>
            <a:ext cx="509014"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4344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pic>
        <p:nvPicPr>
          <p:cNvPr id="3" name="Image 2"/>
          <p:cNvPicPr>
            <a:picLocks noChangeAspect="1"/>
          </p:cNvPicPr>
          <p:nvPr/>
        </p:nvPicPr>
        <p:blipFill>
          <a:blip r:embed="rId2"/>
          <a:stretch>
            <a:fillRect/>
          </a:stretch>
        </p:blipFill>
        <p:spPr>
          <a:xfrm>
            <a:off x="1466843" y="1133856"/>
            <a:ext cx="6975365" cy="4901184"/>
          </a:xfrm>
          <a:prstGeom prst="rect">
            <a:avLst/>
          </a:prstGeom>
        </p:spPr>
      </p:pic>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u="sng" dirty="0">
                <a:solidFill>
                  <a:schemeClr val="tx1"/>
                </a:solidFill>
              </a:rPr>
              <a:t>أسواق </a:t>
            </a:r>
            <a:r>
              <a:rPr lang="ar-DZ" sz="2400" b="1" u="sng" dirty="0" err="1">
                <a:solidFill>
                  <a:schemeClr val="tx1"/>
                </a:solidFill>
              </a:rPr>
              <a:t>الاستھلاك</a:t>
            </a:r>
            <a:r>
              <a:rPr lang="ar-DZ" sz="2400" b="1" u="sng" dirty="0">
                <a:solidFill>
                  <a:schemeClr val="tx1"/>
                </a:solidFill>
              </a:rPr>
              <a:t> الواسع أو أسواق </a:t>
            </a:r>
            <a:r>
              <a:rPr lang="ar-DZ" sz="2400" b="1" u="sng" dirty="0" smtClean="0">
                <a:solidFill>
                  <a:schemeClr val="tx1"/>
                </a:solidFill>
              </a:rPr>
              <a:t>الأفراد: </a:t>
            </a:r>
          </a:p>
          <a:p>
            <a:pPr algn="ctr" rtl="1"/>
            <a:r>
              <a:rPr lang="ar-DZ" sz="2400" dirty="0" smtClean="0">
                <a:solidFill>
                  <a:schemeClr val="tx1"/>
                </a:solidFill>
              </a:rPr>
              <a:t>و </a:t>
            </a:r>
            <a:r>
              <a:rPr lang="ar-DZ" sz="2400" dirty="0" err="1">
                <a:solidFill>
                  <a:schemeClr val="tx1"/>
                </a:solidFill>
              </a:rPr>
              <a:t>یكون</a:t>
            </a:r>
            <a:r>
              <a:rPr lang="ar-DZ" sz="2400" dirty="0">
                <a:solidFill>
                  <a:schemeClr val="tx1"/>
                </a:solidFill>
              </a:rPr>
              <a:t> </a:t>
            </a:r>
            <a:r>
              <a:rPr lang="ar-DZ" sz="2400" dirty="0" err="1">
                <a:solidFill>
                  <a:schemeClr val="tx1"/>
                </a:solidFill>
              </a:rPr>
              <a:t>ھذا</a:t>
            </a:r>
            <a:r>
              <a:rPr lang="ar-DZ" sz="2400" dirty="0">
                <a:solidFill>
                  <a:schemeClr val="tx1"/>
                </a:solidFill>
              </a:rPr>
              <a:t> في حالة كون المؤسسة </a:t>
            </a:r>
            <a:r>
              <a:rPr lang="ar-DZ" sz="2400" dirty="0" err="1">
                <a:solidFill>
                  <a:schemeClr val="tx1"/>
                </a:solidFill>
              </a:rPr>
              <a:t>تستھدف</a:t>
            </a:r>
            <a:r>
              <a:rPr lang="ar-DZ" sz="2400" dirty="0">
                <a:solidFill>
                  <a:schemeClr val="tx1"/>
                </a:solidFill>
              </a:rPr>
              <a:t> فئة </a:t>
            </a:r>
            <a:r>
              <a:rPr lang="ar-DZ" sz="2400" dirty="0" err="1">
                <a:solidFill>
                  <a:schemeClr val="tx1"/>
                </a:solidFill>
              </a:rPr>
              <a:t>كبیرة</a:t>
            </a:r>
            <a:r>
              <a:rPr lang="ar-DZ" sz="2400" dirty="0">
                <a:solidFill>
                  <a:schemeClr val="tx1"/>
                </a:solidFill>
              </a:rPr>
              <a:t> جدا من الزبائن مباشرة، و الجدول التالي </a:t>
            </a:r>
            <a:r>
              <a:rPr lang="ar-DZ" sz="2400" dirty="0" err="1">
                <a:solidFill>
                  <a:schemeClr val="tx1"/>
                </a:solidFill>
              </a:rPr>
              <a:t>یوضح</a:t>
            </a:r>
            <a:r>
              <a:rPr lang="ar-DZ" sz="2400" dirty="0">
                <a:solidFill>
                  <a:schemeClr val="tx1"/>
                </a:solidFill>
              </a:rPr>
              <a:t> </a:t>
            </a:r>
            <a:r>
              <a:rPr lang="ar-DZ" sz="2400" dirty="0" err="1">
                <a:solidFill>
                  <a:schemeClr val="tx1"/>
                </a:solidFill>
              </a:rPr>
              <a:t>المعاییر</a:t>
            </a:r>
            <a:r>
              <a:rPr lang="ar-DZ" sz="2400" dirty="0">
                <a:solidFill>
                  <a:schemeClr val="tx1"/>
                </a:solidFill>
              </a:rPr>
              <a:t> الخاصة </a:t>
            </a:r>
            <a:r>
              <a:rPr lang="ar-DZ" sz="2400" dirty="0" err="1">
                <a:solidFill>
                  <a:schemeClr val="tx1"/>
                </a:solidFill>
              </a:rPr>
              <a:t>بتقسیم</a:t>
            </a:r>
            <a:r>
              <a:rPr lang="ar-DZ" sz="2400" dirty="0">
                <a:solidFill>
                  <a:schemeClr val="tx1"/>
                </a:solidFill>
              </a:rPr>
              <a:t> </a:t>
            </a:r>
            <a:r>
              <a:rPr lang="ar-DZ" sz="2400" dirty="0" err="1">
                <a:solidFill>
                  <a:schemeClr val="tx1"/>
                </a:solidFill>
              </a:rPr>
              <a:t>ھذا</a:t>
            </a:r>
            <a:r>
              <a:rPr lang="ar-DZ" sz="2400" dirty="0">
                <a:solidFill>
                  <a:schemeClr val="tx1"/>
                </a:solidFill>
              </a:rPr>
              <a:t> النوع من الأسواق</a:t>
            </a:r>
            <a:endParaRPr lang="en-US" sz="24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spTree>
    <p:extLst>
      <p:ext uri="{BB962C8B-B14F-4D97-AF65-F5344CB8AC3E}">
        <p14:creationId xmlns:p14="http://schemas.microsoft.com/office/powerpoint/2010/main" val="2471567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u="sng" dirty="0" smtClean="0">
                <a:solidFill>
                  <a:schemeClr val="tx1"/>
                </a:solidFill>
              </a:rPr>
              <a:t>أسواق </a:t>
            </a:r>
            <a:r>
              <a:rPr lang="ar-DZ" sz="2400" b="1" u="sng" dirty="0" err="1" smtClean="0">
                <a:solidFill>
                  <a:schemeClr val="tx1"/>
                </a:solidFill>
              </a:rPr>
              <a:t>الاستھلاك</a:t>
            </a:r>
            <a:r>
              <a:rPr lang="ar-DZ" sz="2400" b="1" u="sng" dirty="0" smtClean="0">
                <a:solidFill>
                  <a:schemeClr val="tx1"/>
                </a:solidFill>
              </a:rPr>
              <a:t> الواسع أو أسواق الأفراد: </a:t>
            </a:r>
          </a:p>
          <a:p>
            <a:pPr algn="ctr"/>
            <a:r>
              <a:rPr lang="ar-DZ" sz="2400" dirty="0" smtClean="0">
                <a:solidFill>
                  <a:schemeClr val="tx1"/>
                </a:solidFill>
              </a:rPr>
              <a:t>و </a:t>
            </a:r>
            <a:r>
              <a:rPr lang="ar-DZ" sz="2400" dirty="0" err="1">
                <a:solidFill>
                  <a:schemeClr val="tx1"/>
                </a:solidFill>
              </a:rPr>
              <a:t>یكون</a:t>
            </a:r>
            <a:r>
              <a:rPr lang="ar-DZ" sz="2400" dirty="0">
                <a:solidFill>
                  <a:schemeClr val="tx1"/>
                </a:solidFill>
              </a:rPr>
              <a:t> </a:t>
            </a:r>
            <a:r>
              <a:rPr lang="ar-DZ" sz="2400" dirty="0" err="1">
                <a:solidFill>
                  <a:schemeClr val="tx1"/>
                </a:solidFill>
              </a:rPr>
              <a:t>ھذا</a:t>
            </a:r>
            <a:r>
              <a:rPr lang="ar-DZ" sz="2400" dirty="0">
                <a:solidFill>
                  <a:schemeClr val="tx1"/>
                </a:solidFill>
              </a:rPr>
              <a:t> في </a:t>
            </a:r>
            <a:r>
              <a:rPr lang="ar-DZ" sz="2400" dirty="0" smtClean="0">
                <a:solidFill>
                  <a:schemeClr val="tx1"/>
                </a:solidFill>
              </a:rPr>
              <a:t>حالة </a:t>
            </a:r>
            <a:r>
              <a:rPr lang="ar-DZ" sz="2400" dirty="0">
                <a:solidFill>
                  <a:schemeClr val="tx1"/>
                </a:solidFill>
              </a:rPr>
              <a:t>كون المؤسسة </a:t>
            </a:r>
            <a:r>
              <a:rPr lang="ar-DZ" sz="2400" dirty="0" err="1">
                <a:solidFill>
                  <a:schemeClr val="tx1"/>
                </a:solidFill>
              </a:rPr>
              <a:t>تستھدف</a:t>
            </a:r>
            <a:r>
              <a:rPr lang="ar-DZ" sz="2400" dirty="0">
                <a:solidFill>
                  <a:schemeClr val="tx1"/>
                </a:solidFill>
              </a:rPr>
              <a:t> فئة </a:t>
            </a:r>
            <a:r>
              <a:rPr lang="ar-DZ" sz="2400" dirty="0" err="1">
                <a:solidFill>
                  <a:schemeClr val="tx1"/>
                </a:solidFill>
              </a:rPr>
              <a:t>كبیرة</a:t>
            </a:r>
            <a:r>
              <a:rPr lang="ar-DZ" sz="2400" dirty="0">
                <a:solidFill>
                  <a:schemeClr val="tx1"/>
                </a:solidFill>
              </a:rPr>
              <a:t> جدا من الزبائن مباشرة، و الجدول التالي </a:t>
            </a:r>
            <a:r>
              <a:rPr lang="ar-DZ" sz="2400" dirty="0" err="1">
                <a:solidFill>
                  <a:schemeClr val="tx1"/>
                </a:solidFill>
              </a:rPr>
              <a:t>یوضح</a:t>
            </a:r>
            <a:r>
              <a:rPr lang="ar-DZ" sz="2400" dirty="0">
                <a:solidFill>
                  <a:schemeClr val="tx1"/>
                </a:solidFill>
              </a:rPr>
              <a:t> </a:t>
            </a:r>
            <a:r>
              <a:rPr lang="ar-DZ" sz="2400" dirty="0" err="1">
                <a:solidFill>
                  <a:schemeClr val="tx1"/>
                </a:solidFill>
              </a:rPr>
              <a:t>المعاییر</a:t>
            </a:r>
            <a:r>
              <a:rPr lang="ar-DZ" sz="2400" dirty="0">
                <a:solidFill>
                  <a:schemeClr val="tx1"/>
                </a:solidFill>
              </a:rPr>
              <a:t> الخاصة </a:t>
            </a:r>
            <a:r>
              <a:rPr lang="ar-DZ" sz="2400" dirty="0" err="1">
                <a:solidFill>
                  <a:schemeClr val="tx1"/>
                </a:solidFill>
              </a:rPr>
              <a:t>بتقسیم</a:t>
            </a:r>
            <a:r>
              <a:rPr lang="ar-DZ" sz="2400" dirty="0">
                <a:solidFill>
                  <a:schemeClr val="tx1"/>
                </a:solidFill>
              </a:rPr>
              <a:t> </a:t>
            </a:r>
            <a:r>
              <a:rPr lang="ar-DZ" sz="2400" dirty="0" err="1">
                <a:solidFill>
                  <a:schemeClr val="tx1"/>
                </a:solidFill>
              </a:rPr>
              <a:t>ھذا</a:t>
            </a:r>
            <a:r>
              <a:rPr lang="ar-DZ" sz="2400" dirty="0">
                <a:solidFill>
                  <a:schemeClr val="tx1"/>
                </a:solidFill>
              </a:rPr>
              <a:t> النوع من الأسواق</a:t>
            </a:r>
            <a:endParaRPr lang="en-US" sz="24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pic>
        <p:nvPicPr>
          <p:cNvPr id="6" name="Image 5"/>
          <p:cNvPicPr>
            <a:picLocks noChangeAspect="1"/>
          </p:cNvPicPr>
          <p:nvPr/>
        </p:nvPicPr>
        <p:blipFill>
          <a:blip r:embed="rId2"/>
          <a:stretch>
            <a:fillRect/>
          </a:stretch>
        </p:blipFill>
        <p:spPr>
          <a:xfrm>
            <a:off x="750296" y="1768516"/>
            <a:ext cx="7735336" cy="2970223"/>
          </a:xfrm>
          <a:prstGeom prst="rect">
            <a:avLst/>
          </a:prstGeom>
        </p:spPr>
      </p:pic>
    </p:spTree>
    <p:extLst>
      <p:ext uri="{BB962C8B-B14F-4D97-AF65-F5344CB8AC3E}">
        <p14:creationId xmlns:p14="http://schemas.microsoft.com/office/powerpoint/2010/main" val="1518417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tx1"/>
                </a:solidFill>
              </a:rPr>
              <a:t> </a:t>
            </a:r>
            <a:r>
              <a:rPr lang="ar-DZ" sz="2400" b="1" u="sng" dirty="0">
                <a:solidFill>
                  <a:schemeClr val="tx1"/>
                </a:solidFill>
              </a:rPr>
              <a:t>الأسواق </a:t>
            </a:r>
            <a:r>
              <a:rPr lang="ar-DZ" sz="2400" b="1" u="sng" dirty="0" err="1">
                <a:solidFill>
                  <a:schemeClr val="tx1"/>
                </a:solidFill>
              </a:rPr>
              <a:t>الصناعیة</a:t>
            </a:r>
            <a:r>
              <a:rPr lang="ar-DZ" sz="2400" b="1" u="sng" dirty="0">
                <a:solidFill>
                  <a:schemeClr val="tx1"/>
                </a:solidFill>
              </a:rPr>
              <a:t> </a:t>
            </a:r>
            <a:endParaRPr lang="ar-DZ" sz="2400" b="1" u="sng" dirty="0" smtClean="0">
              <a:solidFill>
                <a:schemeClr val="tx1"/>
              </a:solidFill>
            </a:endParaRPr>
          </a:p>
          <a:p>
            <a:pPr algn="ctr" rtl="1"/>
            <a:r>
              <a:rPr lang="ar-DZ" sz="2000" dirty="0" err="1" smtClean="0">
                <a:solidFill>
                  <a:schemeClr val="tx1"/>
                </a:solidFill>
              </a:rPr>
              <a:t>یمكن</a:t>
            </a:r>
            <a:r>
              <a:rPr lang="ar-DZ" sz="2000" dirty="0" smtClean="0">
                <a:solidFill>
                  <a:schemeClr val="tx1"/>
                </a:solidFill>
              </a:rPr>
              <a:t> </a:t>
            </a:r>
            <a:r>
              <a:rPr lang="ar-DZ" sz="2000" dirty="0">
                <a:solidFill>
                  <a:schemeClr val="tx1"/>
                </a:solidFill>
              </a:rPr>
              <a:t>اختصار </a:t>
            </a:r>
            <a:r>
              <a:rPr lang="ar-DZ" sz="2000" dirty="0" err="1">
                <a:solidFill>
                  <a:schemeClr val="tx1"/>
                </a:solidFill>
              </a:rPr>
              <a:t>ھذا</a:t>
            </a:r>
            <a:r>
              <a:rPr lang="ar-DZ" sz="2000" dirty="0">
                <a:solidFill>
                  <a:schemeClr val="tx1"/>
                </a:solidFill>
              </a:rPr>
              <a:t> الاسم بالعبارة </a:t>
            </a:r>
            <a:r>
              <a:rPr lang="en-US" sz="2000" dirty="0">
                <a:solidFill>
                  <a:schemeClr val="tx1"/>
                </a:solidFill>
              </a:rPr>
              <a:t>B to B، </a:t>
            </a:r>
            <a:r>
              <a:rPr lang="ar-DZ" sz="2000" dirty="0">
                <a:solidFill>
                  <a:schemeClr val="tx1"/>
                </a:solidFill>
              </a:rPr>
              <a:t>و </a:t>
            </a:r>
            <a:r>
              <a:rPr lang="ar-DZ" sz="2000" dirty="0" err="1">
                <a:solidFill>
                  <a:schemeClr val="tx1"/>
                </a:solidFill>
              </a:rPr>
              <a:t>یكون</a:t>
            </a:r>
            <a:r>
              <a:rPr lang="ar-DZ" sz="2000" dirty="0">
                <a:solidFill>
                  <a:schemeClr val="tx1"/>
                </a:solidFill>
              </a:rPr>
              <a:t> في حالة كون المؤسسة </a:t>
            </a:r>
            <a:r>
              <a:rPr lang="ar-DZ" sz="2000" dirty="0" err="1">
                <a:solidFill>
                  <a:schemeClr val="tx1"/>
                </a:solidFill>
              </a:rPr>
              <a:t>تبیع</a:t>
            </a:r>
            <a:r>
              <a:rPr lang="ar-DZ" sz="2000" dirty="0">
                <a:solidFill>
                  <a:schemeClr val="tx1"/>
                </a:solidFill>
              </a:rPr>
              <a:t> و تعرض </a:t>
            </a:r>
            <a:r>
              <a:rPr lang="ar-DZ" sz="2000" dirty="0" err="1">
                <a:solidFill>
                  <a:schemeClr val="tx1"/>
                </a:solidFill>
              </a:rPr>
              <a:t>منتوجاتھا</a:t>
            </a:r>
            <a:r>
              <a:rPr lang="ar-DZ" sz="2000" dirty="0">
                <a:solidFill>
                  <a:schemeClr val="tx1"/>
                </a:solidFill>
              </a:rPr>
              <a:t> لمؤسسات أخرى سواء كانت مؤسسات </a:t>
            </a:r>
            <a:r>
              <a:rPr lang="ar-DZ" sz="2000" dirty="0" err="1">
                <a:solidFill>
                  <a:schemeClr val="tx1"/>
                </a:solidFill>
              </a:rPr>
              <a:t>إنتاجیة</a:t>
            </a:r>
            <a:r>
              <a:rPr lang="ar-DZ" sz="2000" dirty="0">
                <a:solidFill>
                  <a:schemeClr val="tx1"/>
                </a:solidFill>
              </a:rPr>
              <a:t>، إدارات، جماعات </a:t>
            </a:r>
            <a:r>
              <a:rPr lang="ar-DZ" sz="2000" dirty="0" err="1">
                <a:solidFill>
                  <a:schemeClr val="tx1"/>
                </a:solidFill>
              </a:rPr>
              <a:t>محلیة</a:t>
            </a:r>
            <a:r>
              <a:rPr lang="ar-DZ" sz="2000" dirty="0">
                <a:solidFill>
                  <a:schemeClr val="tx1"/>
                </a:solidFill>
              </a:rPr>
              <a:t>، منظمات، تجار جملة....الخ. أما في ما </a:t>
            </a:r>
            <a:r>
              <a:rPr lang="ar-DZ" sz="2000" dirty="0" err="1">
                <a:solidFill>
                  <a:schemeClr val="tx1"/>
                </a:solidFill>
              </a:rPr>
              <a:t>یخص</a:t>
            </a:r>
            <a:r>
              <a:rPr lang="ar-DZ" sz="2000" dirty="0">
                <a:solidFill>
                  <a:schemeClr val="tx1"/>
                </a:solidFill>
              </a:rPr>
              <a:t> </a:t>
            </a:r>
            <a:r>
              <a:rPr lang="ar-DZ" sz="2000" dirty="0" err="1">
                <a:solidFill>
                  <a:schemeClr val="tx1"/>
                </a:solidFill>
              </a:rPr>
              <a:t>معاییر</a:t>
            </a:r>
            <a:r>
              <a:rPr lang="ar-DZ" sz="2000" dirty="0">
                <a:solidFill>
                  <a:schemeClr val="tx1"/>
                </a:solidFill>
              </a:rPr>
              <a:t> </a:t>
            </a:r>
            <a:r>
              <a:rPr lang="ar-DZ" sz="2000" dirty="0" err="1">
                <a:solidFill>
                  <a:schemeClr val="tx1"/>
                </a:solidFill>
              </a:rPr>
              <a:t>التقسیم</a:t>
            </a:r>
            <a:r>
              <a:rPr lang="ar-DZ" sz="2000" dirty="0">
                <a:solidFill>
                  <a:schemeClr val="tx1"/>
                </a:solidFill>
              </a:rPr>
              <a:t> فبالإضافة إلى </a:t>
            </a:r>
            <a:r>
              <a:rPr lang="ar-DZ" sz="2000" dirty="0" err="1">
                <a:solidFill>
                  <a:schemeClr val="tx1"/>
                </a:solidFill>
              </a:rPr>
              <a:t>المعاییر</a:t>
            </a:r>
            <a:r>
              <a:rPr lang="ar-DZ" sz="2000" dirty="0">
                <a:solidFill>
                  <a:schemeClr val="tx1"/>
                </a:solidFill>
              </a:rPr>
              <a:t> السابقة </a:t>
            </a:r>
            <a:r>
              <a:rPr lang="ar-DZ" sz="2000" dirty="0" err="1">
                <a:solidFill>
                  <a:schemeClr val="tx1"/>
                </a:solidFill>
              </a:rPr>
              <a:t>یمكن</a:t>
            </a:r>
            <a:r>
              <a:rPr lang="ar-DZ" sz="2000" dirty="0">
                <a:solidFill>
                  <a:schemeClr val="tx1"/>
                </a:solidFill>
              </a:rPr>
              <a:t> إضافة العناصر </a:t>
            </a:r>
            <a:r>
              <a:rPr lang="ar-DZ" sz="2000" dirty="0" err="1">
                <a:solidFill>
                  <a:schemeClr val="tx1"/>
                </a:solidFill>
              </a:rPr>
              <a:t>التالیة</a:t>
            </a:r>
            <a:r>
              <a:rPr lang="ar-DZ" sz="2000" dirty="0">
                <a:solidFill>
                  <a:schemeClr val="tx1"/>
                </a:solidFill>
              </a:rPr>
              <a:t> و الموضحة بالشكل التالي:</a:t>
            </a:r>
            <a:endParaRPr lang="en-US" sz="20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pic>
        <p:nvPicPr>
          <p:cNvPr id="3" name="Image 2"/>
          <p:cNvPicPr>
            <a:picLocks noChangeAspect="1"/>
          </p:cNvPicPr>
          <p:nvPr/>
        </p:nvPicPr>
        <p:blipFill>
          <a:blip r:embed="rId2"/>
          <a:stretch>
            <a:fillRect/>
          </a:stretch>
        </p:blipFill>
        <p:spPr>
          <a:xfrm>
            <a:off x="968773" y="1881592"/>
            <a:ext cx="6943825" cy="3111032"/>
          </a:xfrm>
          <a:prstGeom prst="rect">
            <a:avLst/>
          </a:prstGeom>
        </p:spPr>
      </p:pic>
    </p:spTree>
    <p:extLst>
      <p:ext uri="{BB962C8B-B14F-4D97-AF65-F5344CB8AC3E}">
        <p14:creationId xmlns:p14="http://schemas.microsoft.com/office/powerpoint/2010/main" val="1927752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fontScale="90000"/>
          </a:bodyPr>
          <a:lstStyle/>
          <a:p>
            <a:pPr rtl="1"/>
            <a:r>
              <a:rPr lang="ar-DZ" dirty="0"/>
              <a:t>خصائص </a:t>
            </a:r>
            <a:r>
              <a:rPr lang="ar-DZ" dirty="0" err="1"/>
              <a:t>التقسیم</a:t>
            </a:r>
            <a:r>
              <a:rPr lang="ar-DZ" dirty="0"/>
              <a:t> </a:t>
            </a:r>
            <a:r>
              <a:rPr lang="ar-DZ" dirty="0" smtClean="0"/>
              <a:t>الفعال</a:t>
            </a:r>
            <a:r>
              <a:rPr lang="ar-DZ" dirty="0"/>
              <a:t>: </a:t>
            </a:r>
            <a:br>
              <a:rPr lang="ar-DZ" dirty="0"/>
            </a:br>
            <a:r>
              <a:rPr lang="ar-DZ" sz="4000" dirty="0" err="1"/>
              <a:t>یجب</a:t>
            </a:r>
            <a:r>
              <a:rPr lang="ar-DZ" sz="4000" dirty="0"/>
              <a:t> أن تتوفر في الأقسام المقترحة الخصائص</a:t>
            </a:r>
            <a:endParaRPr lang="en-US" sz="4000" dirty="0"/>
          </a:p>
        </p:txBody>
      </p:sp>
      <p:sp>
        <p:nvSpPr>
          <p:cNvPr id="3" name="Espace réservé du contenu 2"/>
          <p:cNvSpPr>
            <a:spLocks noGrp="1"/>
          </p:cNvSpPr>
          <p:nvPr>
            <p:ph idx="1"/>
          </p:nvPr>
        </p:nvSpPr>
        <p:spPr>
          <a:xfrm>
            <a:off x="1295401" y="2852928"/>
            <a:ext cx="6367271" cy="3022940"/>
          </a:xfrm>
        </p:spPr>
        <p:txBody>
          <a:bodyPr>
            <a:normAutofit/>
          </a:bodyPr>
          <a:lstStyle/>
          <a:p>
            <a:pPr algn="r" rtl="1"/>
            <a:r>
              <a:rPr lang="ar-DZ" b="1" dirty="0" err="1"/>
              <a:t>القابلیة</a:t>
            </a:r>
            <a:r>
              <a:rPr lang="ar-DZ" b="1" dirty="0"/>
              <a:t> </a:t>
            </a:r>
            <a:r>
              <a:rPr lang="ar-DZ" b="1" dirty="0" err="1" smtClean="0"/>
              <a:t>للقیاس</a:t>
            </a:r>
            <a:endParaRPr lang="ar-DZ" b="1" dirty="0"/>
          </a:p>
          <a:p>
            <a:pPr algn="r" rtl="1"/>
            <a:r>
              <a:rPr lang="ar-DZ" b="1" dirty="0"/>
              <a:t> الحجم الكافي</a:t>
            </a:r>
          </a:p>
          <a:p>
            <a:pPr algn="r" rtl="1"/>
            <a:r>
              <a:rPr lang="ar-DZ" b="1" dirty="0"/>
              <a:t>القدرة على اقتحام القطاع</a:t>
            </a:r>
          </a:p>
          <a:p>
            <a:pPr algn="r" rtl="1"/>
            <a:r>
              <a:rPr lang="ar-DZ" b="1" dirty="0"/>
              <a:t> </a:t>
            </a:r>
            <a:r>
              <a:rPr lang="ar-DZ" b="1" dirty="0" err="1"/>
              <a:t>التمیيز</a:t>
            </a:r>
            <a:endParaRPr lang="en-US" b="1" dirty="0"/>
          </a:p>
        </p:txBody>
      </p:sp>
      <p:sp>
        <p:nvSpPr>
          <p:cNvPr id="4" name="Flèche gauche 3"/>
          <p:cNvSpPr/>
          <p:nvPr/>
        </p:nvSpPr>
        <p:spPr>
          <a:xfrm>
            <a:off x="8028432" y="2944368"/>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gauche 5"/>
          <p:cNvSpPr/>
          <p:nvPr/>
        </p:nvSpPr>
        <p:spPr>
          <a:xfrm>
            <a:off x="8058912" y="3432048"/>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gauche 6"/>
          <p:cNvSpPr/>
          <p:nvPr/>
        </p:nvSpPr>
        <p:spPr>
          <a:xfrm>
            <a:off x="8040624" y="3992881"/>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gauche 7"/>
          <p:cNvSpPr/>
          <p:nvPr/>
        </p:nvSpPr>
        <p:spPr>
          <a:xfrm>
            <a:off x="8046720" y="4483609"/>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599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854" y="0"/>
            <a:ext cx="6815669" cy="1515533"/>
          </a:xfrm>
        </p:spPr>
        <p:txBody>
          <a:bodyPr/>
          <a:lstStyle/>
          <a:p>
            <a:r>
              <a:rPr lang="ar-DZ" dirty="0"/>
              <a:t>سلوك المستهلك</a:t>
            </a:r>
            <a:endParaRPr lang="en-US" dirty="0"/>
          </a:p>
        </p:txBody>
      </p:sp>
      <p:sp>
        <p:nvSpPr>
          <p:cNvPr id="3" name="Sous-titre 2"/>
          <p:cNvSpPr>
            <a:spLocks noGrp="1"/>
          </p:cNvSpPr>
          <p:nvPr>
            <p:ph type="subTitle" idx="1"/>
          </p:nvPr>
        </p:nvSpPr>
        <p:spPr>
          <a:xfrm>
            <a:off x="2655823" y="2103116"/>
            <a:ext cx="6561330" cy="2871219"/>
          </a:xfrm>
        </p:spPr>
        <p:style>
          <a:lnRef idx="1">
            <a:schemeClr val="accent3"/>
          </a:lnRef>
          <a:fillRef idx="2">
            <a:schemeClr val="accent3"/>
          </a:fillRef>
          <a:effectRef idx="1">
            <a:schemeClr val="accent3"/>
          </a:effectRef>
          <a:fontRef idx="minor">
            <a:schemeClr val="dk1"/>
          </a:fontRef>
        </p:style>
        <p:txBody>
          <a:bodyPr>
            <a:noAutofit/>
          </a:bodyPr>
          <a:lstStyle/>
          <a:p>
            <a:r>
              <a:rPr lang="ar-DZ" sz="2400" b="1" u="sng" dirty="0"/>
              <a:t>يمكن تعريف سلوك المستهلك </a:t>
            </a:r>
            <a:r>
              <a:rPr lang="ar-DZ" sz="2400" dirty="0"/>
              <a:t>على أنّه دراسة كل ما يتعلق بالمستهلكين، ومعرفة الخطوات والمشاعر والمؤثرات والعمليات التي يقومون بها، في أثناء شراء المنتجات والخدمات المختلفة، ثم بعد ذلك عند استخدامها. تتقاطع دراسة سلوك المستهلك مع العديد من العلوم الأخرى، مثل: علم النفس، وعلم الاجتماع، وعلم الأحياء، والاقتصاد. إذ تلعب هذه العلوم دورًا كبيرًا في سلوك المستهلك النهائي، وتؤثر على دوافعه عند اتّخاذ قرارات الشراء المختلفة.</a:t>
            </a:r>
            <a:endParaRPr lang="en-US" sz="2400"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9297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03505"/>
            <a:ext cx="9601196" cy="1389888"/>
          </a:xfrm>
        </p:spPr>
        <p:style>
          <a:lnRef idx="1">
            <a:schemeClr val="accent2"/>
          </a:lnRef>
          <a:fillRef idx="2">
            <a:schemeClr val="accent2"/>
          </a:fillRef>
          <a:effectRef idx="1">
            <a:schemeClr val="accent2"/>
          </a:effectRef>
          <a:fontRef idx="minor">
            <a:schemeClr val="dk1"/>
          </a:fontRef>
        </p:style>
        <p:txBody>
          <a:bodyPr>
            <a:noAutofit/>
          </a:bodyPr>
          <a:lstStyle/>
          <a:p>
            <a:pPr rtl="1"/>
            <a:r>
              <a:rPr lang="ar-DZ" sz="2400" smtClean="0"/>
              <a:t>يعني </a:t>
            </a:r>
            <a:r>
              <a:rPr lang="ar-DZ" sz="2400" b="1" smtClean="0"/>
              <a:t>سلوك المستهلك</a:t>
            </a:r>
            <a:r>
              <a:rPr lang="ar-DZ" sz="2400" smtClean="0"/>
              <a:t> بدراسة الأفراد والمجموعات والمنظّمات وجميع الأنشطة المتعلقة بشراء السلع والخدمات واستخدامها والتخلص منها، بما فيها الاستجابة السلوكية والعقلية ...</a:t>
            </a:r>
            <a:br>
              <a:rPr lang="ar-DZ" sz="2400" smtClean="0"/>
            </a:br>
            <a:r>
              <a:rPr lang="ar-DZ" sz="2400" smtClean="0"/>
              <a:t/>
            </a:r>
            <a:br>
              <a:rPr lang="ar-DZ" sz="2400" smtClean="0"/>
            </a:br>
            <a:endParaRPr lang="en-US" sz="2400" dirty="0"/>
          </a:p>
        </p:txBody>
      </p:sp>
      <p:pic>
        <p:nvPicPr>
          <p:cNvPr id="5" name="Espace réservé du contenu 4"/>
          <p:cNvPicPr>
            <a:picLocks noGrp="1" noChangeAspect="1"/>
          </p:cNvPicPr>
          <p:nvPr>
            <p:ph idx="1"/>
          </p:nvPr>
        </p:nvPicPr>
        <p:blipFill>
          <a:blip r:embed="rId2"/>
          <a:stretch>
            <a:fillRect/>
          </a:stretch>
        </p:blipFill>
        <p:spPr>
          <a:xfrm>
            <a:off x="2046959" y="3383281"/>
            <a:ext cx="7659169" cy="2762636"/>
          </a:xfrm>
          <a:prstGeom prst="rect">
            <a:avLst/>
          </a:prstGeom>
        </p:spPr>
      </p:pic>
      <p:sp>
        <p:nvSpPr>
          <p:cNvPr id="6" name="Rectangle à coins arrondis 5"/>
          <p:cNvSpPr/>
          <p:nvPr/>
        </p:nvSpPr>
        <p:spPr>
          <a:xfrm>
            <a:off x="2286000" y="2350009"/>
            <a:ext cx="6766560" cy="6766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rPr>
              <a:t>العوامل المؤثرة على سلوك المستهلك</a:t>
            </a:r>
            <a:endParaRPr lang="en-US" sz="2800" b="1" dirty="0">
              <a:solidFill>
                <a:schemeClr val="tx1"/>
              </a:solidFill>
            </a:endParaRPr>
          </a:p>
        </p:txBody>
      </p:sp>
    </p:spTree>
    <p:extLst>
      <p:ext uri="{BB962C8B-B14F-4D97-AF65-F5344CB8AC3E}">
        <p14:creationId xmlns:p14="http://schemas.microsoft.com/office/powerpoint/2010/main" val="2582513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DZ" sz="2400" dirty="0">
                <a:latin typeface="Noto Naskh Arabic"/>
              </a:rPr>
              <a:t>من المهم أيضًا عند دراسة سلوك المستهلك والمؤثرات الخارجية عليه، تحديد إذا كان المستهلك هو ذاته العميل الذي يقوم بالشراء، إذ في بعض الأحيان لا يكونان الشخص ذاته. فالطفل مثلًا هو من يستخدم اللعبة، لكن الأهل هم من يشترونها. في الواقع، قد يشترك أكثر من شخص في عملية الشراء، وكلٌ منهم يعد جزء من العوامل المؤثرة في سلوك المستهلك وقراره النهائي. من أهم الأدوار في عملية الشراء:</a:t>
            </a:r>
            <a:endParaRPr lang="en-US" sz="2400" dirty="0"/>
          </a:p>
        </p:txBody>
      </p:sp>
      <p:sp>
        <p:nvSpPr>
          <p:cNvPr id="3" name="Flèche courbée vers le bas 2"/>
          <p:cNvSpPr/>
          <p:nvPr/>
        </p:nvSpPr>
        <p:spPr>
          <a:xfrm>
            <a:off x="2176272" y="950976"/>
            <a:ext cx="8613648" cy="1499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42916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965995076"/>
              </p:ext>
            </p:extLst>
          </p:nvPr>
        </p:nvGraphicFramePr>
        <p:xfrm>
          <a:off x="1218745" y="987552"/>
          <a:ext cx="8849815" cy="377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451463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DZ" sz="4800" b="1" dirty="0" smtClean="0"/>
              <a:t>أدوار الشراء</a:t>
            </a:r>
            <a:endParaRPr lang="en-US" sz="4800" b="1" dirty="0"/>
          </a:p>
        </p:txBody>
      </p:sp>
      <p:sp>
        <p:nvSpPr>
          <p:cNvPr id="3" name="Espace réservé du contenu 2"/>
          <p:cNvSpPr>
            <a:spLocks noGrp="1"/>
          </p:cNvSpPr>
          <p:nvPr>
            <p:ph idx="1"/>
          </p:nvPr>
        </p:nvSpPr>
        <p:spPr/>
        <p:txBody>
          <a:bodyPr>
            <a:normAutofit fontScale="85000" lnSpcReduction="10000"/>
          </a:bodyPr>
          <a:lstStyle/>
          <a:p>
            <a:pPr algn="just" rtl="1"/>
            <a:r>
              <a:rPr lang="ar-DZ" b="1" dirty="0"/>
              <a:t>المستخدم النهائي</a:t>
            </a:r>
            <a:r>
              <a:rPr lang="ar-DZ" dirty="0"/>
              <a:t> “</a:t>
            </a:r>
            <a:r>
              <a:rPr lang="en-US" dirty="0"/>
              <a:t>End-User”: </a:t>
            </a:r>
            <a:r>
              <a:rPr lang="ar-DZ" dirty="0"/>
              <a:t>مستهلك المنتج أو الخدمة الذي يستخدمه بالفعل.</a:t>
            </a:r>
          </a:p>
          <a:p>
            <a:pPr algn="just" rtl="1"/>
            <a:r>
              <a:rPr lang="ar-DZ" b="1" dirty="0"/>
              <a:t>الموصون</a:t>
            </a:r>
            <a:r>
              <a:rPr lang="ar-DZ" dirty="0"/>
              <a:t> “</a:t>
            </a:r>
            <a:r>
              <a:rPr lang="en-US" dirty="0"/>
              <a:t>Recommenders”: </a:t>
            </a:r>
            <a:r>
              <a:rPr lang="ar-DZ" dirty="0"/>
              <a:t>الأشخاص الذين يقدمون النصائح أو التوصيات، مثل الخبراء في المجال، أو الأصدقاء الذين سبق لهم تجربة المنتج، أو العملاء الآخرين الذين يشاركون تعليقاتهم حول المنتج.</a:t>
            </a:r>
          </a:p>
          <a:p>
            <a:pPr algn="just" rtl="1"/>
            <a:r>
              <a:rPr lang="ar-DZ" b="1" dirty="0"/>
              <a:t>المؤثرون</a:t>
            </a:r>
            <a:r>
              <a:rPr lang="ar-DZ" dirty="0"/>
              <a:t> “</a:t>
            </a:r>
            <a:r>
              <a:rPr lang="en-US" dirty="0"/>
              <a:t>Influencers”: </a:t>
            </a:r>
            <a:r>
              <a:rPr lang="ar-DZ" dirty="0"/>
              <a:t>المشاهير الذين يتابعهم الأفراد في المجالات المختلفة، وتستخدمهم الشركات التسويقية حاليًا لترويج منتجاتها، وعمل إعلانات لها، إذ تؤمن هذه الشركات بقيمة وأثر الترويج على سلوك المستهلك.</a:t>
            </a:r>
          </a:p>
          <a:p>
            <a:pPr algn="just" rtl="1"/>
            <a:r>
              <a:rPr lang="ar-DZ" b="1" dirty="0"/>
              <a:t>صنّاع القرار</a:t>
            </a:r>
            <a:r>
              <a:rPr lang="ar-DZ" dirty="0"/>
              <a:t> “</a:t>
            </a:r>
            <a:r>
              <a:rPr lang="en-US" dirty="0"/>
              <a:t>Decision Makers”: </a:t>
            </a:r>
            <a:r>
              <a:rPr lang="ar-DZ" dirty="0"/>
              <a:t>الأشخاص المسؤولين عن اتّخاذ قرار الشراء.</a:t>
            </a:r>
          </a:p>
          <a:p>
            <a:pPr algn="just" rtl="1"/>
            <a:r>
              <a:rPr lang="ar-DZ" b="1" dirty="0"/>
              <a:t>المشترون الاقتصاديون</a:t>
            </a:r>
            <a:r>
              <a:rPr lang="ar-DZ" dirty="0"/>
              <a:t> “</a:t>
            </a:r>
            <a:r>
              <a:rPr lang="en-US" dirty="0"/>
              <a:t>Economic Buyers”: </a:t>
            </a:r>
            <a:r>
              <a:rPr lang="ar-DZ" dirty="0"/>
              <a:t>الأشخاص الذين يدفعون في مقابل شراء المنتج أو الخدمة.</a:t>
            </a:r>
          </a:p>
          <a:p>
            <a:pPr algn="just" rtl="1"/>
            <a:r>
              <a:rPr lang="ar-DZ" b="1" dirty="0"/>
              <a:t>المخربون</a:t>
            </a:r>
            <a:r>
              <a:rPr lang="ar-DZ" dirty="0"/>
              <a:t> “</a:t>
            </a:r>
            <a:r>
              <a:rPr lang="en-US" dirty="0"/>
              <a:t>Saboteurs”: </a:t>
            </a:r>
            <a:r>
              <a:rPr lang="ar-DZ" dirty="0"/>
              <a:t>الأشخاص الذين يمكنهم إلغاء أو تعطيل عمليات الشراء.</a:t>
            </a:r>
          </a:p>
          <a:p>
            <a:pPr algn="just" rtl="1"/>
            <a:endParaRPr lang="en-US"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0412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1" y="1115568"/>
            <a:ext cx="9567671" cy="47603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r" rtl="1"/>
            <a:r>
              <a:rPr lang="ar-DZ" b="1" u="sng" dirty="0"/>
              <a:t>- مرحلة الإحساس بالحاجة </a:t>
            </a:r>
            <a:r>
              <a:rPr lang="ar-DZ" dirty="0" smtClean="0"/>
              <a:t>: في </a:t>
            </a:r>
            <a:r>
              <a:rPr lang="ar-DZ" dirty="0"/>
              <a:t>هذه المرحلة يدرك الفرد بأن لديه حاجة أو رغبة لا بد من إشباعها، لذلك يجب على رجال التسويق تحديد الحاجات والرغبات التي تحفز المستهلك للبدء في مراحل القرار </a:t>
            </a:r>
            <a:r>
              <a:rPr lang="ar-DZ" dirty="0" err="1"/>
              <a:t>الشرائي</a:t>
            </a:r>
            <a:r>
              <a:rPr lang="ar-DZ" dirty="0"/>
              <a:t>. </a:t>
            </a:r>
            <a:endParaRPr lang="ar-DZ" dirty="0" smtClean="0"/>
          </a:p>
          <a:p>
            <a:pPr algn="r" rtl="1"/>
            <a:r>
              <a:rPr lang="ar-DZ" dirty="0" smtClean="0"/>
              <a:t>- </a:t>
            </a:r>
            <a:r>
              <a:rPr lang="ar-DZ" b="1" u="sng" dirty="0"/>
              <a:t>مرحلة البحث عن المعلومات </a:t>
            </a:r>
            <a:r>
              <a:rPr lang="ar-DZ" dirty="0"/>
              <a:t>في هذه المرحلة يبدأ المستهلك بجمع المعلومات حول البدائل الممكنة من كافة المصادر حول السلعة أو الخدمة موضوع </a:t>
            </a:r>
            <a:r>
              <a:rPr lang="ar-DZ" dirty="0" err="1"/>
              <a:t>الإهتمام</a:t>
            </a:r>
            <a:r>
              <a:rPr lang="ar-DZ" dirty="0" smtClean="0"/>
              <a:t>.</a:t>
            </a:r>
          </a:p>
          <a:p>
            <a:pPr algn="r" rtl="1"/>
            <a:r>
              <a:rPr lang="ar-DZ" dirty="0" smtClean="0"/>
              <a:t> </a:t>
            </a:r>
            <a:r>
              <a:rPr lang="ar-DZ" dirty="0"/>
              <a:t>- </a:t>
            </a:r>
            <a:r>
              <a:rPr lang="ar-DZ" b="1" u="sng" dirty="0"/>
              <a:t>مرحلة تقييم البدائل </a:t>
            </a:r>
            <a:r>
              <a:rPr lang="ar-DZ" dirty="0"/>
              <a:t>في هذه المرحلة يقوم المستهلك بتقييم البدائل المتاحة أمامه حسب معايير محددة والتي تختلف باختلاف المتغيرات الديمغرافية والنفسية للمستهلكين وحجم الدخل المتاح لديهم قبل وأثناء عملية التقييم. </a:t>
            </a:r>
            <a:endParaRPr lang="ar-DZ" dirty="0" smtClean="0"/>
          </a:p>
          <a:p>
            <a:pPr algn="r" rtl="1"/>
            <a:r>
              <a:rPr lang="ar-DZ" dirty="0" smtClean="0"/>
              <a:t>- </a:t>
            </a:r>
            <a:r>
              <a:rPr lang="ar-DZ" b="1" u="sng" dirty="0"/>
              <a:t>مرحلة الاختيار </a:t>
            </a:r>
            <a:r>
              <a:rPr lang="ar-DZ" dirty="0"/>
              <a:t>في هذه المرحلة يقوم المستهلك النهائي باختيار البديل الذي يحقق له أقصى إشباع ممكن من وجهة نظره، وحسب مدركاته الحسية وخبراته السابقة وأهدافه الحالية. </a:t>
            </a:r>
            <a:endParaRPr lang="ar-DZ" dirty="0" smtClean="0"/>
          </a:p>
          <a:p>
            <a:pPr algn="r" rtl="1"/>
            <a:r>
              <a:rPr lang="ar-DZ" dirty="0" smtClean="0"/>
              <a:t>- </a:t>
            </a:r>
            <a:r>
              <a:rPr lang="ar-DZ" b="1" u="sng" dirty="0"/>
              <a:t>مرحلة النتيجة </a:t>
            </a:r>
            <a:r>
              <a:rPr lang="ar-DZ" dirty="0"/>
              <a:t>في هذه المرحلة يفترض أن يشعر المستهلك بالرضا أو عدم الرضا ومهمة رجل التسويق في هذه المرحلة تتمثل في معرفة شعور المستهلك بعد الشراء أو الاستعمال. </a:t>
            </a:r>
            <a:endParaRPr lang="en-US" dirty="0"/>
          </a:p>
        </p:txBody>
      </p:sp>
      <p:sp>
        <p:nvSpPr>
          <p:cNvPr id="4" name="Titre 1"/>
          <p:cNvSpPr>
            <a:spLocks noGrp="1"/>
          </p:cNvSpPr>
          <p:nvPr>
            <p:ph type="title"/>
          </p:nvPr>
        </p:nvSpPr>
        <p:spPr>
          <a:xfrm>
            <a:off x="1520953" y="244855"/>
            <a:ext cx="9601196" cy="651934"/>
          </a:xfrm>
          <a:solidFill>
            <a:schemeClr val="bg2"/>
          </a:solidFill>
        </p:spPr>
        <p:txBody>
          <a:bodyPr>
            <a:normAutofit fontScale="90000"/>
          </a:bodyPr>
          <a:lstStyle/>
          <a:p>
            <a:r>
              <a:rPr lang="ar-DZ" dirty="0" smtClean="0"/>
              <a:t>-مراحل </a:t>
            </a:r>
            <a:r>
              <a:rPr lang="ar-DZ" dirty="0"/>
              <a:t>الشراء عند المستهلك </a:t>
            </a:r>
            <a:endParaRPr lang="en-US" dirty="0"/>
          </a:p>
        </p:txBody>
      </p:sp>
      <p:sp>
        <p:nvSpPr>
          <p:cNvPr id="5" name="Rectangle 4"/>
          <p:cNvSpPr/>
          <p:nvPr/>
        </p:nvSpPr>
        <p:spPr>
          <a:xfrm>
            <a:off x="10695645" y="305151"/>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7294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6236" y="1225296"/>
            <a:ext cx="8354227" cy="416033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ar-DZ" dirty="0"/>
              <a:t>على هذا فإن القرار </a:t>
            </a:r>
            <a:r>
              <a:rPr lang="ar-DZ" dirty="0" err="1"/>
              <a:t>الشرائي</a:t>
            </a:r>
            <a:r>
              <a:rPr lang="ar-DZ" dirty="0"/>
              <a:t> الصادر عن المستهلك ينطلق من الحاجة التي تدفعه للبحث عن المعلومات، ومن ثم يقيم البدائل في ضوء المعلومات المتوفرة لديه ويختار ما يتناسب وتفضيلاته وإمكاناته ليصل إلى الإحساس بالرض</a:t>
            </a:r>
            <a:r>
              <a:rPr lang="en-US" dirty="0"/>
              <a:t/>
            </a:r>
            <a:br>
              <a:rPr lang="en-US" dirty="0"/>
            </a:br>
            <a:endParaRPr lang="en-US"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3322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286776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1" y="579796"/>
            <a:ext cx="9601196" cy="130386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DZ" b="1" dirty="0" smtClean="0"/>
              <a:t>أهداف </a:t>
            </a:r>
            <a:r>
              <a:rPr lang="ar-DZ" b="1" dirty="0"/>
              <a:t>بحوث التسويق</a:t>
            </a:r>
            <a:r>
              <a:rPr lang="ar-DZ" dirty="0"/>
              <a:t/>
            </a:r>
            <a:br>
              <a:rPr lang="ar-DZ" dirty="0"/>
            </a:br>
            <a:r>
              <a:rPr lang="ar-DZ" sz="3100" dirty="0"/>
              <a:t>مهما كانت طبيعة المنظمة ونوع نشاطها فإن أهدافها من وراء إجراء بحوث التسويق لا تكاد تبتعد عن الأهداف الآتية</a:t>
            </a:r>
            <a:endParaRPr lang="en-US" sz="3100" dirty="0"/>
          </a:p>
        </p:txBody>
      </p:sp>
      <p:sp>
        <p:nvSpPr>
          <p:cNvPr id="3" name="Espace réservé du contenu 2"/>
          <p:cNvSpPr>
            <a:spLocks noGrp="1"/>
          </p:cNvSpPr>
          <p:nvPr>
            <p:ph idx="1"/>
          </p:nvPr>
        </p:nvSpPr>
        <p:spPr>
          <a:xfrm>
            <a:off x="1295401" y="2432304"/>
            <a:ext cx="9601196" cy="3749040"/>
          </a:xfrm>
        </p:spPr>
        <p:txBody>
          <a:bodyPr>
            <a:normAutofit fontScale="92500" lnSpcReduction="20000"/>
          </a:bodyPr>
          <a:lstStyle/>
          <a:p>
            <a:pPr algn="just" rtl="1"/>
            <a:r>
              <a:rPr lang="ar-DZ" b="1" dirty="0"/>
              <a:t>- تحديد السوق المحتملة </a:t>
            </a:r>
            <a:r>
              <a:rPr lang="ar-DZ" b="1" dirty="0" smtClean="0"/>
              <a:t>لمنتج </a:t>
            </a:r>
            <a:r>
              <a:rPr lang="ar-DZ" b="1" dirty="0"/>
              <a:t>معين</a:t>
            </a:r>
            <a:r>
              <a:rPr lang="ar-DZ" b="1" dirty="0" smtClean="0"/>
              <a:t>.</a:t>
            </a:r>
          </a:p>
          <a:p>
            <a:pPr algn="just" rtl="1"/>
            <a:r>
              <a:rPr lang="ar-DZ" b="1" dirty="0" smtClean="0"/>
              <a:t> </a:t>
            </a:r>
            <a:r>
              <a:rPr lang="ar-DZ" b="1" dirty="0"/>
              <a:t>- تقييم الحلول البديلة من المنتجات المختلفة. </a:t>
            </a:r>
            <a:endParaRPr lang="ar-DZ" b="1" dirty="0" smtClean="0"/>
          </a:p>
          <a:p>
            <a:pPr algn="just" rtl="1"/>
            <a:r>
              <a:rPr lang="ar-DZ" b="1" dirty="0" smtClean="0"/>
              <a:t>- </a:t>
            </a:r>
            <a:r>
              <a:rPr lang="ar-DZ" b="1" dirty="0"/>
              <a:t>تقييم المنافسة السائدة في السوق من حيث نوعيتها </a:t>
            </a:r>
            <a:r>
              <a:rPr lang="ar-DZ" b="1" dirty="0" smtClean="0"/>
              <a:t>وقوتها.</a:t>
            </a:r>
          </a:p>
          <a:p>
            <a:pPr algn="just" rtl="1"/>
            <a:r>
              <a:rPr lang="ar-DZ" b="1" dirty="0" smtClean="0"/>
              <a:t> </a:t>
            </a:r>
            <a:r>
              <a:rPr lang="ar-DZ" b="1" dirty="0"/>
              <a:t>- تحديد حجم الحصة السوقية للمنظمة، من أجل تقدير حصتها المستقبلية</a:t>
            </a:r>
            <a:r>
              <a:rPr lang="ar-DZ" b="1" dirty="0" smtClean="0"/>
              <a:t>.</a:t>
            </a:r>
          </a:p>
          <a:p>
            <a:pPr algn="just" rtl="1"/>
            <a:r>
              <a:rPr lang="ar-DZ" b="1" dirty="0" smtClean="0"/>
              <a:t>- </a:t>
            </a:r>
            <a:r>
              <a:rPr lang="ar-DZ" b="1" dirty="0"/>
              <a:t>تحديد الفرص التسويقية والتهديدات التي قد تعترض طريق المنظمة. </a:t>
            </a:r>
            <a:endParaRPr lang="ar-DZ" b="1" dirty="0" smtClean="0"/>
          </a:p>
          <a:p>
            <a:pPr algn="just" rtl="1"/>
            <a:r>
              <a:rPr lang="ar-DZ" b="1" dirty="0" smtClean="0"/>
              <a:t>- </a:t>
            </a:r>
            <a:r>
              <a:rPr lang="ar-DZ" b="1" dirty="0"/>
              <a:t>تقدير قوة رجال البيع في مختلف المناطق </a:t>
            </a:r>
            <a:r>
              <a:rPr lang="ar-DZ" b="1" dirty="0" err="1"/>
              <a:t>البيعية</a:t>
            </a:r>
            <a:r>
              <a:rPr lang="ar-DZ" b="1" dirty="0" smtClean="0"/>
              <a:t>.</a:t>
            </a:r>
          </a:p>
          <a:p>
            <a:pPr algn="just" rtl="1"/>
            <a:r>
              <a:rPr lang="ar-DZ" b="1" dirty="0" smtClean="0"/>
              <a:t> </a:t>
            </a:r>
            <a:r>
              <a:rPr lang="ar-DZ" b="1" dirty="0"/>
              <a:t>- تحديد أساليب التوزيع المناسبة لطبيعة </a:t>
            </a:r>
            <a:r>
              <a:rPr lang="ar-DZ" b="1" dirty="0" smtClean="0"/>
              <a:t>المنتج.</a:t>
            </a:r>
          </a:p>
          <a:p>
            <a:pPr algn="just" rtl="1"/>
            <a:r>
              <a:rPr lang="ar-DZ" b="1" dirty="0" smtClean="0"/>
              <a:t> </a:t>
            </a:r>
            <a:r>
              <a:rPr lang="ar-DZ" b="1" dirty="0"/>
              <a:t>- معرفة مدى قبول المستهلك </a:t>
            </a:r>
            <a:r>
              <a:rPr lang="ar-DZ" b="1" dirty="0" smtClean="0"/>
              <a:t>للمنتج </a:t>
            </a:r>
            <a:r>
              <a:rPr lang="ar-DZ" b="1" dirty="0"/>
              <a:t>المطروح وأسباب ذلك. </a:t>
            </a:r>
            <a:endParaRPr lang="ar-DZ" b="1" dirty="0" smtClean="0"/>
          </a:p>
          <a:p>
            <a:pPr algn="just" rtl="1"/>
            <a:r>
              <a:rPr lang="ar-DZ" b="1" dirty="0" smtClean="0"/>
              <a:t>- </a:t>
            </a:r>
            <a:r>
              <a:rPr lang="ar-DZ" b="1" dirty="0"/>
              <a:t>دراسة متطلبات المستهلك فيما يتعلق بشكل </a:t>
            </a:r>
            <a:r>
              <a:rPr lang="ar-DZ" b="1" dirty="0" smtClean="0"/>
              <a:t>المنتج </a:t>
            </a:r>
            <a:r>
              <a:rPr lang="ar-DZ" b="1" dirty="0"/>
              <a:t>وتغليفه.</a:t>
            </a:r>
            <a:endParaRPr lang="en-US"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17370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1" y="579796"/>
            <a:ext cx="9601196" cy="1303867"/>
          </a:xfrm>
        </p:spPr>
        <p:style>
          <a:lnRef idx="1">
            <a:schemeClr val="accent1"/>
          </a:lnRef>
          <a:fillRef idx="2">
            <a:schemeClr val="accent1"/>
          </a:fillRef>
          <a:effectRef idx="1">
            <a:schemeClr val="accent1"/>
          </a:effectRef>
          <a:fontRef idx="minor">
            <a:schemeClr val="dk1"/>
          </a:fontRef>
        </p:style>
        <p:txBody>
          <a:bodyPr>
            <a:noAutofit/>
          </a:bodyPr>
          <a:lstStyle/>
          <a:p>
            <a:pPr rtl="1"/>
            <a:r>
              <a:rPr lang="ar-DZ" sz="3200" b="1" dirty="0"/>
              <a:t>أهداف بحوث التسويق</a:t>
            </a:r>
            <a:r>
              <a:rPr lang="ar-DZ" sz="3200" dirty="0"/>
              <a:t/>
            </a:r>
            <a:br>
              <a:rPr lang="ar-DZ" sz="3200" dirty="0"/>
            </a:br>
            <a:r>
              <a:rPr lang="ar-DZ" sz="3200" dirty="0"/>
              <a:t>مهما كانت طبيعة المنظمة ونوع نشاطها فإن أهدافها من وراء إجراء بحوث التسويق لا تكاد تبتعد عن الأهداف الآتية</a:t>
            </a:r>
            <a:endParaRPr lang="en-US" sz="2400" dirty="0"/>
          </a:p>
        </p:txBody>
      </p:sp>
      <p:sp>
        <p:nvSpPr>
          <p:cNvPr id="3" name="Espace réservé du contenu 2"/>
          <p:cNvSpPr>
            <a:spLocks noGrp="1"/>
          </p:cNvSpPr>
          <p:nvPr>
            <p:ph idx="1"/>
          </p:nvPr>
        </p:nvSpPr>
        <p:spPr>
          <a:xfrm>
            <a:off x="1295401" y="2432304"/>
            <a:ext cx="9601196" cy="3749040"/>
          </a:xfrm>
        </p:spPr>
        <p:txBody>
          <a:bodyPr>
            <a:normAutofit/>
          </a:bodyPr>
          <a:lstStyle/>
          <a:p>
            <a:pPr algn="just" rtl="1"/>
            <a:r>
              <a:rPr lang="ar-DZ" sz="2800" b="1" dirty="0" smtClean="0"/>
              <a:t>- </a:t>
            </a:r>
            <a:r>
              <a:rPr lang="ar-DZ" sz="2800" b="1" dirty="0"/>
              <a:t>التأكد من أن المنتج يشبع هذه الاحتياجات وتحديد الأسعار المناسبة وفقا للطاقة الاستيعابية وظروف السوق. </a:t>
            </a:r>
            <a:endParaRPr lang="ar-DZ" sz="2800" b="1" dirty="0" smtClean="0"/>
          </a:p>
          <a:p>
            <a:pPr algn="just" rtl="1"/>
            <a:r>
              <a:rPr lang="ar-DZ" sz="2800" b="1" dirty="0" smtClean="0"/>
              <a:t>- </a:t>
            </a:r>
            <a:r>
              <a:rPr lang="ar-DZ" sz="2800" b="1" dirty="0"/>
              <a:t>تحديد الاحتياجات الضمنية للمستهلك كما تحدد الاحتياجات الصريحة</a:t>
            </a:r>
            <a:r>
              <a:rPr lang="ar-DZ" sz="2800" b="1" dirty="0" smtClean="0"/>
              <a:t>.</a:t>
            </a:r>
          </a:p>
          <a:p>
            <a:pPr algn="just" rtl="1"/>
            <a:r>
              <a:rPr lang="ar-DZ" sz="2800" b="1" dirty="0" smtClean="0"/>
              <a:t> </a:t>
            </a:r>
            <a:r>
              <a:rPr lang="ar-DZ" sz="2800" b="1" dirty="0"/>
              <a:t>- توفير قاعدة من الحقائق تحدد على أساسها خصائص المنتج. </a:t>
            </a:r>
            <a:endParaRPr lang="ar-DZ" sz="2800" b="1" dirty="0" smtClean="0"/>
          </a:p>
          <a:p>
            <a:pPr algn="just" rtl="1"/>
            <a:r>
              <a:rPr lang="ar-DZ" sz="2800" b="1" dirty="0" smtClean="0"/>
              <a:t>- </a:t>
            </a:r>
            <a:r>
              <a:rPr lang="ar-DZ" sz="2800" b="1" dirty="0"/>
              <a:t>إنشاء قاعدة بيانات لدعم أنشطة تطوير المنتج وبالتالي </a:t>
            </a:r>
            <a:r>
              <a:rPr lang="ar-DZ" sz="2800" b="1" dirty="0" err="1"/>
              <a:t>الإستمرار</a:t>
            </a:r>
            <a:r>
              <a:rPr lang="ar-DZ" sz="2800" b="1" dirty="0"/>
              <a:t> في السوق ووضع قائمة ترتيب الأسواق وخصائص كل سوق.</a:t>
            </a:r>
            <a:endParaRPr lang="en-US" sz="28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val="229359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6" name="Tableau 5"/>
          <p:cNvGraphicFramePr>
            <a:graphicFrameLocks noGrp="1"/>
          </p:cNvGraphicFramePr>
          <p:nvPr>
            <p:extLst/>
          </p:nvPr>
        </p:nvGraphicFramePr>
        <p:xfrm>
          <a:off x="7933944" y="1885334"/>
          <a:ext cx="3513142" cy="4416214"/>
        </p:xfrm>
        <a:graphic>
          <a:graphicData uri="http://schemas.openxmlformats.org/drawingml/2006/table">
            <a:tbl>
              <a:tblPr firstRow="1" bandRow="1">
                <a:tableStyleId>{93296810-A885-4BE3-A3E7-6D5BEEA58F35}</a:tableStyleId>
              </a:tblPr>
              <a:tblGrid>
                <a:gridCol w="3513142"/>
              </a:tblGrid>
              <a:tr h="684373">
                <a:tc>
                  <a:txBody>
                    <a:bodyPr/>
                    <a:lstStyle/>
                    <a:p>
                      <a:pPr algn="ctr"/>
                      <a:r>
                        <a:rPr lang="ar-DZ" sz="2800" kern="1200" dirty="0" smtClean="0">
                          <a:solidFill>
                            <a:schemeClr val="bg1"/>
                          </a:solidFill>
                          <a:effectLst/>
                        </a:rPr>
                        <a:t>بحوث</a:t>
                      </a:r>
                      <a:r>
                        <a:rPr lang="ar-DZ" sz="2800" kern="1200" baseline="0" dirty="0" smtClean="0">
                          <a:solidFill>
                            <a:schemeClr val="bg1"/>
                          </a:solidFill>
                          <a:effectLst/>
                        </a:rPr>
                        <a:t> الأسواق</a:t>
                      </a:r>
                      <a:endParaRPr lang="en-US" sz="2800" dirty="0">
                        <a:solidFill>
                          <a:schemeClr val="bg1"/>
                        </a:solidFill>
                      </a:endParaRPr>
                    </a:p>
                  </a:txBody>
                  <a:tcPr/>
                </a:tc>
              </a:tr>
              <a:tr h="3731841">
                <a:tc>
                  <a:txBody>
                    <a:bodyPr/>
                    <a:lstStyle/>
                    <a:p>
                      <a:pPr marL="342900" lvl="0" indent="-342900" algn="ctr" rtl="1">
                        <a:buFontTx/>
                        <a:buChar char="-"/>
                      </a:pPr>
                      <a:r>
                        <a:rPr lang="ar-DZ" sz="2400" b="0" dirty="0" smtClean="0"/>
                        <a:t>التعرف على مدى وجود أسواق تستوعب السلع الحالية وتقدير الطلب الممكن على سلع جديدة.</a:t>
                      </a:r>
                    </a:p>
                    <a:p>
                      <a:pPr marL="342900" lvl="0" indent="-342900" algn="ctr" rtl="1">
                        <a:buFontTx/>
                        <a:buChar char="-"/>
                      </a:pPr>
                      <a:r>
                        <a:rPr lang="ar-DZ" sz="2400" b="0" dirty="0" smtClean="0"/>
                        <a:t>التنبؤ بحجم المبيعات. </a:t>
                      </a:r>
                    </a:p>
                    <a:p>
                      <a:pPr marL="342900" lvl="0" indent="-342900" algn="ctr" rtl="1">
                        <a:buFontTx/>
                        <a:buChar char="-"/>
                      </a:pPr>
                      <a:r>
                        <a:rPr lang="ar-DZ" sz="2400" b="0" dirty="0" smtClean="0"/>
                        <a:t>التعرف على الخصائص المختلفة للأسواق</a:t>
                      </a:r>
                    </a:p>
                    <a:p>
                      <a:pPr marL="0" lvl="0" indent="0" algn="ctr" rtl="1">
                        <a:buFontTx/>
                        <a:buNone/>
                      </a:pPr>
                      <a:r>
                        <a:rPr lang="ar-DZ" sz="2400" b="0" dirty="0" smtClean="0"/>
                        <a:t> - التعرف على </a:t>
                      </a:r>
                      <a:r>
                        <a:rPr lang="ar-DZ" sz="2400" b="0" dirty="0" err="1" smtClean="0"/>
                        <a:t>الإتجاهات</a:t>
                      </a:r>
                      <a:r>
                        <a:rPr lang="ar-DZ" sz="2400" b="0" dirty="0" smtClean="0"/>
                        <a:t> المختلفة في السوق</a:t>
                      </a:r>
                      <a:r>
                        <a:rPr lang="ar-DZ" sz="2400" dirty="0" smtClean="0"/>
                        <a:t>.</a:t>
                      </a:r>
                      <a:endParaRPr lang="en-US" sz="2400" kern="1200" dirty="0">
                        <a:solidFill>
                          <a:schemeClr val="dk1"/>
                        </a:solidFill>
                        <a:effectLst/>
                        <a:latin typeface="+mn-lt"/>
                        <a:ea typeface="+mn-ea"/>
                        <a:cs typeface="+mn-cs"/>
                      </a:endParaRPr>
                    </a:p>
                  </a:txBody>
                  <a:tcPr/>
                </a:tc>
              </a:tr>
            </a:tbl>
          </a:graphicData>
        </a:graphic>
      </p:graphicFrame>
      <p:graphicFrame>
        <p:nvGraphicFramePr>
          <p:cNvPr id="15" name="Tableau 14"/>
          <p:cNvGraphicFramePr>
            <a:graphicFrameLocks noGrp="1"/>
          </p:cNvGraphicFramePr>
          <p:nvPr>
            <p:extLst/>
          </p:nvPr>
        </p:nvGraphicFramePr>
        <p:xfrm>
          <a:off x="4163568" y="1885334"/>
          <a:ext cx="3718560" cy="4389120"/>
        </p:xfrm>
        <a:graphic>
          <a:graphicData uri="http://schemas.openxmlformats.org/drawingml/2006/table">
            <a:tbl>
              <a:tblPr firstRow="1" bandRow="1">
                <a:tableStyleId>{00A15C55-8517-42AA-B614-E9B94910E393}</a:tableStyleId>
              </a:tblPr>
              <a:tblGrid>
                <a:gridCol w="3718560"/>
              </a:tblGrid>
              <a:tr h="603085">
                <a:tc>
                  <a:txBody>
                    <a:bodyPr/>
                    <a:lstStyle/>
                    <a:p>
                      <a:pPr algn="ctr"/>
                      <a:r>
                        <a:rPr lang="ar-DZ" sz="2800" b="1" kern="1200" dirty="0" smtClean="0">
                          <a:solidFill>
                            <a:schemeClr val="dk1"/>
                          </a:solidFill>
                          <a:effectLst/>
                          <a:latin typeface="+mn-lt"/>
                          <a:ea typeface="+mn-ea"/>
                          <a:cs typeface="+mn-cs"/>
                        </a:rPr>
                        <a:t>بحوث المنتج</a:t>
                      </a:r>
                      <a:endParaRPr lang="en-US" dirty="0">
                        <a:solidFill>
                          <a:schemeClr val="bg1"/>
                        </a:solidFill>
                      </a:endParaRPr>
                    </a:p>
                  </a:txBody>
                  <a:tcPr/>
                </a:tc>
              </a:tr>
              <a:tr h="3786035">
                <a:tc>
                  <a:txBody>
                    <a:bodyPr/>
                    <a:lstStyle/>
                    <a:p>
                      <a:pPr lvl="0" algn="ctr" rtl="1"/>
                      <a:r>
                        <a:rPr lang="ar-DZ" sz="2400" dirty="0" smtClean="0"/>
                        <a:t>- التعرف على مدى قبول المستهلك لمنتجات جديدة. </a:t>
                      </a:r>
                    </a:p>
                    <a:p>
                      <a:pPr lvl="0" algn="ctr" rtl="1"/>
                      <a:r>
                        <a:rPr lang="ar-DZ" sz="2400" dirty="0" smtClean="0"/>
                        <a:t>- مقارنة بين السلعة المنتجة والسلع المنافسة لها. - التعرف على مجالات جديدة لاستخدام السلع الموجودة. - التعرف على رأي السوق بمنتجات مقترحة. - التعرف على مدى رضى المستهلكين عن المنتجات. - التعرف على أنماط التصميم والتغليف المرغوبة.</a:t>
                      </a:r>
                      <a:endParaRPr lang="en-US" sz="2400" kern="1200" dirty="0">
                        <a:solidFill>
                          <a:schemeClr val="dk1"/>
                        </a:solidFill>
                        <a:effectLst/>
                        <a:latin typeface="+mn-lt"/>
                        <a:ea typeface="+mn-ea"/>
                        <a:cs typeface="+mn-cs"/>
                      </a:endParaRPr>
                    </a:p>
                  </a:txBody>
                  <a:tcPr/>
                </a:tc>
              </a:tr>
            </a:tbl>
          </a:graphicData>
        </a:graphic>
      </p:graphicFrame>
      <p:graphicFrame>
        <p:nvGraphicFramePr>
          <p:cNvPr id="16" name="Tableau 15"/>
          <p:cNvGraphicFramePr>
            <a:graphicFrameLocks noGrp="1"/>
          </p:cNvGraphicFramePr>
          <p:nvPr>
            <p:extLst/>
          </p:nvPr>
        </p:nvGraphicFramePr>
        <p:xfrm>
          <a:off x="521208" y="1885334"/>
          <a:ext cx="3596640" cy="4382047"/>
        </p:xfrm>
        <a:graphic>
          <a:graphicData uri="http://schemas.openxmlformats.org/drawingml/2006/table">
            <a:tbl>
              <a:tblPr firstRow="1" bandRow="1">
                <a:tableStyleId>{5C22544A-7EE6-4342-B048-85BDC9FD1C3A}</a:tableStyleId>
              </a:tblPr>
              <a:tblGrid>
                <a:gridCol w="3596640"/>
              </a:tblGrid>
              <a:tr h="476127">
                <a:tc>
                  <a:txBody>
                    <a:bodyPr/>
                    <a:lstStyle/>
                    <a:p>
                      <a:pPr algn="ctr"/>
                      <a:r>
                        <a:rPr lang="ar-DZ" sz="2800" b="1" kern="1200" dirty="0" smtClean="0">
                          <a:solidFill>
                            <a:schemeClr val="bg1"/>
                          </a:solidFill>
                          <a:effectLst/>
                        </a:rPr>
                        <a:t>بحوث الترويج</a:t>
                      </a:r>
                      <a:endParaRPr lang="en-US" sz="2800" b="1" dirty="0">
                        <a:solidFill>
                          <a:schemeClr val="bg1"/>
                        </a:solidFill>
                      </a:endParaRPr>
                    </a:p>
                  </a:txBody>
                  <a:tcPr/>
                </a:tc>
              </a:tr>
              <a:tr h="3863887">
                <a:tc>
                  <a:txBody>
                    <a:bodyPr/>
                    <a:lstStyle/>
                    <a:p>
                      <a:pPr algn="r" rtl="1"/>
                      <a:r>
                        <a:rPr lang="ar-DZ" sz="2400" dirty="0" smtClean="0"/>
                        <a:t>-</a:t>
                      </a:r>
                      <a:r>
                        <a:rPr lang="ar-DZ" sz="2400" baseline="0" dirty="0" smtClean="0"/>
                        <a:t> </a:t>
                      </a:r>
                      <a:r>
                        <a:rPr lang="ar-DZ" sz="2400" dirty="0" smtClean="0"/>
                        <a:t>تقييم فعالية الإعلانات. </a:t>
                      </a:r>
                    </a:p>
                    <a:p>
                      <a:pPr algn="r" rtl="1"/>
                      <a:r>
                        <a:rPr lang="ar-DZ" sz="2400" dirty="0" smtClean="0"/>
                        <a:t>تحليل برامج الإعلان والبيع. - طرق اختيار الوسائل الاعلانية.</a:t>
                      </a:r>
                    </a:p>
                    <a:p>
                      <a:pPr marL="0" indent="0" algn="r" rtl="1">
                        <a:buFontTx/>
                        <a:buNone/>
                      </a:pPr>
                      <a:r>
                        <a:rPr lang="ar-DZ" sz="2400" dirty="0" smtClean="0"/>
                        <a:t> - التعرف على دوافع المستهلكين. - التعرف على مناطق جديدة لترويج السلع فيها.</a:t>
                      </a:r>
                    </a:p>
                    <a:p>
                      <a:pPr marL="0" indent="0" algn="r" rtl="1">
                        <a:buFontTx/>
                        <a:buNone/>
                      </a:pPr>
                      <a:r>
                        <a:rPr lang="ar-DZ" sz="2400" dirty="0" smtClean="0"/>
                        <a:t> - التعرف على وسائل التسعير المنافسة.</a:t>
                      </a:r>
                      <a:endParaRPr lang="en-US" sz="1600" dirty="0"/>
                    </a:p>
                  </a:txBody>
                  <a:tcPr/>
                </a:tc>
              </a:tr>
            </a:tbl>
          </a:graphicData>
        </a:graphic>
      </p:graphicFrame>
    </p:spTree>
    <p:extLst>
      <p:ext uri="{BB962C8B-B14F-4D97-AF65-F5344CB8AC3E}">
        <p14:creationId xmlns:p14="http://schemas.microsoft.com/office/powerpoint/2010/main" val="2237411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6" name="Tableau 5"/>
          <p:cNvGraphicFramePr>
            <a:graphicFrameLocks noGrp="1"/>
          </p:cNvGraphicFramePr>
          <p:nvPr>
            <p:extLst/>
          </p:nvPr>
        </p:nvGraphicFramePr>
        <p:xfrm>
          <a:off x="6199632" y="1885334"/>
          <a:ext cx="4791455" cy="4241146"/>
        </p:xfrm>
        <a:graphic>
          <a:graphicData uri="http://schemas.openxmlformats.org/drawingml/2006/table">
            <a:tbl>
              <a:tblPr firstRow="1" bandRow="1">
                <a:tableStyleId>{93296810-A885-4BE3-A3E7-6D5BEEA58F35}</a:tableStyleId>
              </a:tblPr>
              <a:tblGrid>
                <a:gridCol w="4791455"/>
              </a:tblGrid>
              <a:tr h="657244">
                <a:tc>
                  <a:txBody>
                    <a:bodyPr/>
                    <a:lstStyle/>
                    <a:p>
                      <a:pPr algn="ctr"/>
                      <a:r>
                        <a:rPr lang="ar-DZ" sz="2800" kern="1200" dirty="0" smtClean="0">
                          <a:solidFill>
                            <a:schemeClr val="bg1"/>
                          </a:solidFill>
                          <a:effectLst/>
                        </a:rPr>
                        <a:t>بحوث</a:t>
                      </a:r>
                      <a:r>
                        <a:rPr lang="ar-DZ" sz="2800" kern="1200" baseline="0" dirty="0" smtClean="0">
                          <a:solidFill>
                            <a:schemeClr val="bg1"/>
                          </a:solidFill>
                          <a:effectLst/>
                        </a:rPr>
                        <a:t> التوزيع</a:t>
                      </a:r>
                      <a:endParaRPr lang="en-US" sz="2800" dirty="0">
                        <a:solidFill>
                          <a:schemeClr val="bg1"/>
                        </a:solidFill>
                      </a:endParaRPr>
                    </a:p>
                  </a:txBody>
                  <a:tcPr/>
                </a:tc>
              </a:tr>
              <a:tr h="3583902">
                <a:tc>
                  <a:txBody>
                    <a:bodyPr/>
                    <a:lstStyle/>
                    <a:p>
                      <a:pPr marL="342900" marR="0" lvl="0" indent="-342900" algn="ctr" defTabSz="457200" rtl="1" eaLnBrk="1" fontAlgn="auto" latinLnBrk="0" hangingPunct="1">
                        <a:lnSpc>
                          <a:spcPct val="100000"/>
                        </a:lnSpc>
                        <a:spcBef>
                          <a:spcPts val="0"/>
                        </a:spcBef>
                        <a:spcAft>
                          <a:spcPts val="0"/>
                        </a:spcAft>
                        <a:buClrTx/>
                        <a:buSzTx/>
                        <a:buFontTx/>
                        <a:buChar char="-"/>
                        <a:tabLst/>
                        <a:defRPr/>
                      </a:pPr>
                      <a:r>
                        <a:rPr lang="ar-DZ" sz="2400" dirty="0" smtClean="0"/>
                        <a:t>التعرف على مواقع توزيع جديدة وأنماط تصميمها. </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طرق التغليف والمناولة.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 تقييم تكاليف وسائل النقل المختلفة.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التعرف على طرق التخزين ونظم التزويد.</a:t>
                      </a:r>
                      <a:endParaRPr lang="ar-DZ" sz="2400" b="1" dirty="0" smtClean="0"/>
                    </a:p>
                  </a:txBody>
                  <a:tcPr/>
                </a:tc>
              </a:tr>
            </a:tbl>
          </a:graphicData>
        </a:graphic>
      </p:graphicFrame>
      <p:graphicFrame>
        <p:nvGraphicFramePr>
          <p:cNvPr id="15" name="Tableau 14"/>
          <p:cNvGraphicFramePr>
            <a:graphicFrameLocks noGrp="1"/>
          </p:cNvGraphicFramePr>
          <p:nvPr>
            <p:extLst/>
          </p:nvPr>
        </p:nvGraphicFramePr>
        <p:xfrm>
          <a:off x="1310640" y="1885334"/>
          <a:ext cx="4706112" cy="4304195"/>
        </p:xfrm>
        <a:graphic>
          <a:graphicData uri="http://schemas.openxmlformats.org/drawingml/2006/table">
            <a:tbl>
              <a:tblPr firstRow="1" bandRow="1">
                <a:tableStyleId>{00A15C55-8517-42AA-B614-E9B94910E393}</a:tableStyleId>
              </a:tblPr>
              <a:tblGrid>
                <a:gridCol w="4706112"/>
              </a:tblGrid>
              <a:tr h="459212">
                <a:tc>
                  <a:txBody>
                    <a:bodyPr/>
                    <a:lstStyle/>
                    <a:p>
                      <a:pPr algn="r"/>
                      <a:r>
                        <a:rPr lang="ar-DZ" sz="2800" b="1" kern="1200" dirty="0" smtClean="0">
                          <a:solidFill>
                            <a:schemeClr val="dk1"/>
                          </a:solidFill>
                          <a:effectLst/>
                          <a:latin typeface="+mn-lt"/>
                          <a:ea typeface="+mn-ea"/>
                          <a:cs typeface="+mn-cs"/>
                        </a:rPr>
                        <a:t>بحوث التسعير</a:t>
                      </a:r>
                      <a:endParaRPr lang="en-US" dirty="0">
                        <a:solidFill>
                          <a:schemeClr val="bg1"/>
                        </a:solidFill>
                      </a:endParaRPr>
                    </a:p>
                  </a:txBody>
                  <a:tcPr/>
                </a:tc>
              </a:tr>
              <a:tr h="3786035">
                <a:tc>
                  <a:txBody>
                    <a:bodyPr/>
                    <a:lstStyle/>
                    <a:p>
                      <a:pPr marL="342900" lvl="0" indent="-342900" algn="r" rtl="1">
                        <a:buFontTx/>
                        <a:buChar char="-"/>
                      </a:pPr>
                      <a:r>
                        <a:rPr lang="ar-DZ" sz="2400" dirty="0" smtClean="0"/>
                        <a:t>التعرف على السلع التي يتميز الطلب عليها بعدم المرونة. - تحليل التكاليف.</a:t>
                      </a:r>
                      <a:endParaRPr lang="ar-DZ" sz="2400" kern="1200" dirty="0">
                        <a:solidFill>
                          <a:schemeClr val="dk1"/>
                        </a:solidFill>
                        <a:effectLst/>
                        <a:latin typeface="+mn-lt"/>
                        <a:ea typeface="+mn-ea"/>
                        <a:cs typeface="+mn-cs"/>
                      </a:endParaRPr>
                    </a:p>
                    <a:p>
                      <a:pPr marL="342900" lvl="0" indent="-342900" algn="r" rtl="1">
                        <a:buFontTx/>
                        <a:buChar char="-"/>
                      </a:pPr>
                      <a:r>
                        <a:rPr lang="ar-DZ" sz="2400" kern="1200" dirty="0" smtClean="0">
                          <a:solidFill>
                            <a:schemeClr val="dk1"/>
                          </a:solidFill>
                          <a:effectLst/>
                          <a:latin typeface="+mn-lt"/>
                          <a:ea typeface="+mn-ea"/>
                          <a:cs typeface="+mn-cs"/>
                        </a:rPr>
                        <a:t>السياسات</a:t>
                      </a:r>
                      <a:r>
                        <a:rPr lang="ar-DZ" sz="2400" kern="1200" baseline="0" dirty="0" smtClean="0">
                          <a:solidFill>
                            <a:schemeClr val="dk1"/>
                          </a:solidFill>
                          <a:effectLst/>
                          <a:latin typeface="+mn-lt"/>
                          <a:ea typeface="+mn-ea"/>
                          <a:cs typeface="+mn-cs"/>
                        </a:rPr>
                        <a:t> التسعيرية</a:t>
                      </a:r>
                    </a:p>
                    <a:p>
                      <a:pPr marL="342900" lvl="0" indent="-342900" algn="r" rtl="1">
                        <a:buFontTx/>
                        <a:buChar char="-"/>
                      </a:pPr>
                      <a:r>
                        <a:rPr lang="ar-DZ" sz="2400" kern="1200" baseline="0" dirty="0" smtClean="0">
                          <a:solidFill>
                            <a:schemeClr val="dk1"/>
                          </a:solidFill>
                          <a:effectLst/>
                          <a:latin typeface="+mn-lt"/>
                          <a:ea typeface="+mn-ea"/>
                          <a:cs typeface="+mn-cs"/>
                        </a:rPr>
                        <a:t>دراسة علاقة الجودة المقدمة مع السعر المقترح</a:t>
                      </a:r>
                    </a:p>
                    <a:p>
                      <a:pPr marL="342900" lvl="0" indent="-342900" algn="r" rtl="1">
                        <a:buFontTx/>
                        <a:buChar char="-"/>
                      </a:pPr>
                      <a:r>
                        <a:rPr lang="ar-DZ" sz="2400" kern="1200" baseline="0" dirty="0" smtClean="0">
                          <a:solidFill>
                            <a:schemeClr val="dk1"/>
                          </a:solidFill>
                          <a:effectLst/>
                          <a:latin typeface="+mn-lt"/>
                          <a:ea typeface="+mn-ea"/>
                          <a:cs typeface="+mn-cs"/>
                        </a:rPr>
                        <a:t>مدى إمكانية تغيير السعر في اطار مرونة الطلب السعرية للمنتج</a:t>
                      </a:r>
                    </a:p>
                    <a:p>
                      <a:pPr marL="342900" lvl="0" indent="-342900" algn="r" rtl="1">
                        <a:buFontTx/>
                        <a:buChar char="-"/>
                      </a:pPr>
                      <a:r>
                        <a:rPr lang="ar-DZ" sz="2400" kern="1200" baseline="0" dirty="0" smtClean="0">
                          <a:solidFill>
                            <a:schemeClr val="dk1"/>
                          </a:solidFill>
                          <a:effectLst/>
                          <a:latin typeface="+mn-lt"/>
                          <a:ea typeface="+mn-ea"/>
                          <a:cs typeface="+mn-cs"/>
                        </a:rPr>
                        <a:t>ردود أفعال المستهلكين اتجاه تغيرات في الأسعار</a:t>
                      </a:r>
                    </a:p>
                    <a:p>
                      <a:pPr marL="342900" lvl="0" indent="-342900" algn="r" rtl="1">
                        <a:buFontTx/>
                        <a:buChar char="-"/>
                      </a:pPr>
                      <a:r>
                        <a:rPr lang="ar-DZ" sz="2400" kern="1200" baseline="0" dirty="0" smtClean="0">
                          <a:solidFill>
                            <a:schemeClr val="dk1"/>
                          </a:solidFill>
                          <a:effectLst/>
                          <a:latin typeface="+mn-lt"/>
                          <a:ea typeface="+mn-ea"/>
                          <a:cs typeface="+mn-cs"/>
                        </a:rPr>
                        <a:t>دراسة الاستراتيجي التسعيرية للمنافسين</a:t>
                      </a:r>
                      <a:endParaRPr lang="ar-DZ" sz="2400" dirty="0" smtClean="0"/>
                    </a:p>
                  </a:txBody>
                  <a:tcPr/>
                </a:tc>
              </a:tr>
            </a:tbl>
          </a:graphicData>
        </a:graphic>
      </p:graphicFrame>
    </p:spTree>
    <p:extLst>
      <p:ext uri="{BB962C8B-B14F-4D97-AF65-F5344CB8AC3E}">
        <p14:creationId xmlns:p14="http://schemas.microsoft.com/office/powerpoint/2010/main" val="38634164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15" name="Tableau 14"/>
          <p:cNvGraphicFramePr>
            <a:graphicFrameLocks noGrp="1"/>
          </p:cNvGraphicFramePr>
          <p:nvPr>
            <p:extLst/>
          </p:nvPr>
        </p:nvGraphicFramePr>
        <p:xfrm>
          <a:off x="6870192" y="1934444"/>
          <a:ext cx="5090160" cy="4304195"/>
        </p:xfrm>
        <a:graphic>
          <a:graphicData uri="http://schemas.openxmlformats.org/drawingml/2006/table">
            <a:tbl>
              <a:tblPr firstRow="1" bandRow="1">
                <a:tableStyleId>{00A15C55-8517-42AA-B614-E9B94910E393}</a:tableStyleId>
              </a:tblPr>
              <a:tblGrid>
                <a:gridCol w="5090160"/>
              </a:tblGrid>
              <a:tr h="463296">
                <a:tc>
                  <a:txBody>
                    <a:bodyPr/>
                    <a:lstStyle/>
                    <a:p>
                      <a:pPr algn="r"/>
                      <a:r>
                        <a:rPr lang="ar-DZ" sz="2800" b="1" kern="1200" dirty="0" smtClean="0">
                          <a:solidFill>
                            <a:schemeClr val="dk1"/>
                          </a:solidFill>
                          <a:effectLst/>
                          <a:latin typeface="+mn-lt"/>
                          <a:ea typeface="+mn-ea"/>
                          <a:cs typeface="+mn-cs"/>
                        </a:rPr>
                        <a:t>بحوث المنافسين</a:t>
                      </a:r>
                      <a:endParaRPr lang="en-US" dirty="0">
                        <a:solidFill>
                          <a:schemeClr val="bg1"/>
                        </a:solidFill>
                      </a:endParaRPr>
                    </a:p>
                  </a:txBody>
                  <a:tcPr/>
                </a:tc>
              </a:tr>
              <a:tr h="3786035">
                <a:tc>
                  <a:txBody>
                    <a:bodyPr/>
                    <a:lstStyle/>
                    <a:p>
                      <a:pPr marL="342900" lvl="0" indent="-342900" algn="r" rtl="1">
                        <a:buFontTx/>
                        <a:buChar char="-"/>
                      </a:pPr>
                      <a:r>
                        <a:rPr lang="ar-DZ" sz="2400" dirty="0" smtClean="0"/>
                        <a:t>لا بد من التمييز بين المنافس المباشر الذي يقدم منتجات مماثلة، والمنافس غير المباشر والذي يقدم منتجات بديلة أو مكملة. وقد يتم تصنيف منافسي المؤسسة ضمن فئات إلى: مؤسسات قائدة، مؤسسات متحدية، مؤسسات عادية، مؤسسات تابعة ومؤسسات ناشئة. وتهتم</a:t>
                      </a:r>
                      <a:r>
                        <a:rPr lang="ar-DZ" sz="2400" baseline="0" dirty="0" smtClean="0"/>
                        <a:t> </a:t>
                      </a:r>
                      <a:r>
                        <a:rPr lang="ar-DZ" sz="2400" dirty="0" smtClean="0"/>
                        <a:t>هذه البحوث أيضا بتحليل المجموعات </a:t>
                      </a:r>
                      <a:r>
                        <a:rPr lang="ar-DZ" sz="2400" dirty="0" err="1" smtClean="0"/>
                        <a:t>الإستراتيجية</a:t>
                      </a:r>
                      <a:r>
                        <a:rPr lang="ar-DZ" sz="2400" dirty="0" smtClean="0"/>
                        <a:t> لتحديد درجة قرب أو بعد المنافس من المؤسسة؛ من خلال المقارنة بين قدرات وإمكانات المؤسسة وما يقابلها لدى المنافسين.</a:t>
                      </a:r>
                    </a:p>
                  </a:txBody>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873732219"/>
              </p:ext>
            </p:extLst>
          </p:nvPr>
        </p:nvGraphicFramePr>
        <p:xfrm>
          <a:off x="783338" y="1885334"/>
          <a:ext cx="5742432" cy="4382047"/>
        </p:xfrm>
        <a:graphic>
          <a:graphicData uri="http://schemas.openxmlformats.org/drawingml/2006/table">
            <a:tbl>
              <a:tblPr firstRow="1" bandRow="1">
                <a:tableStyleId>{5C22544A-7EE6-4342-B048-85BDC9FD1C3A}</a:tableStyleId>
              </a:tblPr>
              <a:tblGrid>
                <a:gridCol w="5742432"/>
              </a:tblGrid>
              <a:tr h="476127">
                <a:tc>
                  <a:txBody>
                    <a:bodyPr/>
                    <a:lstStyle/>
                    <a:p>
                      <a:pPr algn="ctr"/>
                      <a:r>
                        <a:rPr lang="ar-DZ" sz="2800" b="1" kern="1200" dirty="0" smtClean="0">
                          <a:solidFill>
                            <a:schemeClr val="bg1"/>
                          </a:solidFill>
                          <a:effectLst/>
                        </a:rPr>
                        <a:t>بحوث العملاء</a:t>
                      </a:r>
                      <a:endParaRPr lang="en-US" sz="2800" b="1" dirty="0">
                        <a:solidFill>
                          <a:schemeClr val="bg1"/>
                        </a:solidFill>
                      </a:endParaRPr>
                    </a:p>
                  </a:txBody>
                  <a:tcPr/>
                </a:tc>
              </a:tr>
              <a:tr h="3863887">
                <a:tc>
                  <a:txBody>
                    <a:bodyPr/>
                    <a:lstStyle/>
                    <a:p>
                      <a:pPr algn="ctr"/>
                      <a:r>
                        <a:rPr lang="ar-DZ" sz="2400" dirty="0" smtClean="0"/>
                        <a:t>يعتبر العميل محور اهتمام المؤسسة والركيزة </a:t>
                      </a:r>
                      <a:r>
                        <a:rPr lang="ar-DZ" sz="2400" dirty="0" err="1" smtClean="0"/>
                        <a:t>الإستراتيجية</a:t>
                      </a:r>
                      <a:r>
                        <a:rPr lang="ar-DZ" sz="2400" dirty="0" smtClean="0"/>
                        <a:t> للنظام التسويقي، وعليه فهو يحظى بجزء كبير من الدراسة في بحوث التسويق. وتتطلب دراسة العملاء في بادئ الأمر، تصنيفهم حسب توقيت الشراء إلى: عملاء حاليين وعملاء مرتقبين. وإذا كان السوق هو عبارة عن مجموعة من العملاء الحاليين والمرتقبين، فإن دراسة هؤلاء تتطلب إجراء تجزئة للسوق. وتتم هذه التجزئة وفقا لأنماط توزيع المستهلكين في السوق؛ والتي تتباين بين التوزيع المتجمع والتوزيع المنتشر والتوزيع العنقودي</a:t>
                      </a:r>
                      <a:endParaRPr lang="en-US" sz="1600" dirty="0"/>
                    </a:p>
                  </a:txBody>
                  <a:tcPr/>
                </a:tc>
              </a:tr>
            </a:tbl>
          </a:graphicData>
        </a:graphic>
      </p:graphicFrame>
    </p:spTree>
    <p:extLst>
      <p:ext uri="{BB962C8B-B14F-4D97-AF65-F5344CB8AC3E}">
        <p14:creationId xmlns:p14="http://schemas.microsoft.com/office/powerpoint/2010/main" val="3345676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13637</TotalTime>
  <Words>2436</Words>
  <Application>Microsoft Office PowerPoint</Application>
  <PresentationFormat>Grand écran</PresentationFormat>
  <Paragraphs>234</Paragraphs>
  <Slides>43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43</vt:i4>
      </vt:variant>
    </vt:vector>
  </HeadingPairs>
  <TitlesOfParts>
    <vt:vector size="50" baseType="lpstr">
      <vt:lpstr>Arial</vt:lpstr>
      <vt:lpstr>Calibri</vt:lpstr>
      <vt:lpstr>Garamond</vt:lpstr>
      <vt:lpstr>Noto Naskh Arabic</vt:lpstr>
      <vt:lpstr>Times New Roman</vt:lpstr>
      <vt:lpstr>Wingdings</vt:lpstr>
      <vt:lpstr>Organique</vt:lpstr>
      <vt:lpstr>بحوث التسويق: دراسة البيئة التسويقية/السوق/ المستهلك</vt:lpstr>
      <vt:lpstr>أولا: بحوث التسويق </vt:lpstr>
      <vt:lpstr>مفهوم بحوث التسويق</vt:lpstr>
      <vt:lpstr>Présentation PowerPoint</vt:lpstr>
      <vt:lpstr>أهداف بحوث التسويق مهما كانت طبيعة المنظمة ونوع نشاطها فإن أهدافها من وراء إجراء بحوث التسويق لا تكاد تبتعد عن الأهداف الآتية</vt:lpstr>
      <vt:lpstr>أهداف بحوث التسويق مهما كانت طبيعة المنظمة ونوع نشاطها فإن أهدافها من وراء إجراء بحوث التسويق لا تكاد تبتعد عن الأهداف الآتية</vt:lpstr>
      <vt:lpstr>مجالات البحوث التسويقية تتعدد المجالات البحثية الممكن تناولها في البحوث التسويقية ومن أبرزها</vt:lpstr>
      <vt:lpstr>مجالات البحوث التسويقية تتعدد المجالات البحثية الممكن تناولها في البحوث التسويقية ومن أبرزها</vt:lpstr>
      <vt:lpstr>مجالات البحوث التسويقية تتعدد المجالات البحثية الممكن تناولها في البحوث التسويقية ومن أبرزها</vt:lpstr>
      <vt:lpstr>Présentation PowerPoint</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ثانيا: البيئة التسويقية</vt:lpstr>
      <vt:lpstr>البيئة التسويقية</vt:lpstr>
      <vt:lpstr>Présentation PowerPoint</vt:lpstr>
      <vt:lpstr>مكونات البيئة التسويقية</vt:lpstr>
      <vt:lpstr>البيئة التسويقية الخارجية</vt:lpstr>
      <vt:lpstr>Présentation PowerPoint</vt:lpstr>
      <vt:lpstr>البيئة التسويقية الداخلية</vt:lpstr>
      <vt:lpstr>Présentation PowerPoint</vt:lpstr>
      <vt:lpstr>تحليل البيئة التسويقية</vt:lpstr>
      <vt:lpstr>Présentation PowerPoint</vt:lpstr>
      <vt:lpstr>ثالثا: السوق</vt:lpstr>
      <vt:lpstr>السوق</vt:lpstr>
      <vt:lpstr>السوق</vt:lpstr>
      <vt:lpstr>أنواع الأسواق:  لقد تعددت أنواع الأسواق وفقا لمعايير وعوامل مختلفة فقد يتم تحديدها وفقا للتقسيم الاقتصادي ، أو وفقا للتقسيم الجغرافي أو وفقا لطبيعة السلعة أو وفقا لطبيعة وتركيب السوق.</vt:lpstr>
      <vt:lpstr>تقسيم السوق</vt:lpstr>
      <vt:lpstr>Présentation PowerPoint</vt:lpstr>
      <vt:lpstr>Présentation PowerPoint</vt:lpstr>
      <vt:lpstr>Présentation PowerPoint</vt:lpstr>
      <vt:lpstr>خصائص التقسیم الفعال:  یجب أن تتوفر في الأقسام المقترحة الخصائص</vt:lpstr>
      <vt:lpstr>سلوك المستهلك</vt:lpstr>
      <vt:lpstr>يعني سلوك المستهلك بدراسة الأفراد والمجموعات والمنظّمات وجميع الأنشطة المتعلقة بشراء السلع والخدمات واستخدامها والتخلص منها، بما فيها الاستجابة السلوكية والعقلية ...  </vt:lpstr>
      <vt:lpstr>Présentation PowerPoint</vt:lpstr>
      <vt:lpstr>أدوار الشراء</vt:lpstr>
      <vt:lpstr>-مراحل الشراء عند المستهلك </vt:lpstr>
      <vt:lpstr>على هذا فإن القرار الشرائي الصادر عن المستهلك ينطلق من الحاجة التي تدفعه للبحث عن المعلومات، ومن ثم يقيم البدائل في ضوء المعلومات المتوفرة لديه ويختار ما يتناسب وتفضيلاته وإمكاناته ليصل إلى الإحساس بالرض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307</cp:revision>
  <dcterms:created xsi:type="dcterms:W3CDTF">2022-09-20T18:14:57Z</dcterms:created>
  <dcterms:modified xsi:type="dcterms:W3CDTF">2023-11-05T22:28:36Z</dcterms:modified>
</cp:coreProperties>
</file>