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98" r:id="rId2"/>
    <p:sldId id="304" r:id="rId3"/>
    <p:sldId id="308" r:id="rId4"/>
    <p:sldId id="307" r:id="rId5"/>
    <p:sldId id="305" r:id="rId6"/>
    <p:sldId id="306" r:id="rId7"/>
    <p:sldId id="301" r:id="rId8"/>
    <p:sldId id="300" r:id="rId9"/>
    <p:sldId id="283"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88" autoAdjust="0"/>
    <p:restoredTop sz="94868" autoAdjust="0"/>
  </p:normalViewPr>
  <p:slideViewPr>
    <p:cSldViewPr>
      <p:cViewPr>
        <p:scale>
          <a:sx n="66" d="100"/>
          <a:sy n="66" d="100"/>
        </p:scale>
        <p:origin x="1710" y="162"/>
      </p:cViewPr>
      <p:guideLst>
        <p:guide orient="horz" pos="2160"/>
        <p:guide pos="2880"/>
      </p:guideLst>
    </p:cSldViewPr>
  </p:slideViewPr>
  <p:notesTextViewPr>
    <p:cViewPr>
      <p:scale>
        <a:sx n="125" d="100"/>
        <a:sy n="125" d="100"/>
      </p:scale>
      <p:origin x="0" y="0"/>
    </p:cViewPr>
  </p:notesTextViewPr>
  <p:sorterViewPr>
    <p:cViewPr>
      <p:scale>
        <a:sx n="66" d="100"/>
        <a:sy n="66" d="100"/>
      </p:scale>
      <p:origin x="0" y="0"/>
    </p:cViewPr>
  </p:sorterViewPr>
  <p:notesViewPr>
    <p:cSldViewPr>
      <p:cViewPr varScale="1">
        <p:scale>
          <a:sx n="56" d="100"/>
          <a:sy n="56" d="100"/>
        </p:scale>
        <p:origin x="-262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6B6269-6AF3-4FB4-9652-AD7B71352EAF}" type="datetimeFigureOut">
              <a:rPr lang="fr-FR" smtClean="0"/>
              <a:pPr/>
              <a:t>03/11/2024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297581-DF63-46CB-B4BF-8C11E105EAA1}" type="slidenum">
              <a:rPr lang="fr-FR" smtClean="0"/>
              <a:pPr/>
              <a:t>‹N°›</a:t>
            </a:fld>
            <a:endParaRPr lang="fr-FR"/>
          </a:p>
        </p:txBody>
      </p:sp>
    </p:spTree>
    <p:extLst>
      <p:ext uri="{BB962C8B-B14F-4D97-AF65-F5344CB8AC3E}">
        <p14:creationId xmlns:p14="http://schemas.microsoft.com/office/powerpoint/2010/main" val="1009172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7"/>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CF36800B-4FD9-40A6-B159-D953F3AE5121}" type="datetimeFigureOut">
              <a:rPr lang="fr-FR" smtClean="0"/>
              <a:pPr/>
              <a:t>03/11/2024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F36800B-4FD9-40A6-B159-D953F3AE5121}" type="datetimeFigureOut">
              <a:rPr lang="fr-FR" smtClean="0"/>
              <a:pPr/>
              <a:t>03/11/2024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0"/>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40"/>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F36800B-4FD9-40A6-B159-D953F3AE5121}" type="datetimeFigureOut">
              <a:rPr lang="fr-FR" smtClean="0"/>
              <a:pPr/>
              <a:t>03/11/2024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F36800B-4FD9-40A6-B159-D953F3AE5121}" type="datetimeFigureOut">
              <a:rPr lang="fr-FR" smtClean="0"/>
              <a:pPr/>
              <a:t>03/11/2024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CF36800B-4FD9-40A6-B159-D953F3AE5121}" type="datetimeFigureOut">
              <a:rPr lang="fr-FR" smtClean="0"/>
              <a:pPr/>
              <a:t>03/11/2024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F36800B-4FD9-40A6-B159-D953F3AE5121}" type="datetimeFigureOut">
              <a:rPr lang="fr-FR" smtClean="0"/>
              <a:pPr/>
              <a:t>03/11/2024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F36800B-4FD9-40A6-B159-D953F3AE5121}" type="datetimeFigureOut">
              <a:rPr lang="fr-FR" smtClean="0"/>
              <a:pPr/>
              <a:t>03/11/2024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CF36800B-4FD9-40A6-B159-D953F3AE5121}" type="datetimeFigureOut">
              <a:rPr lang="fr-FR" smtClean="0"/>
              <a:pPr/>
              <a:t>03/11/2024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F36800B-4FD9-40A6-B159-D953F3AE5121}" type="datetimeFigureOut">
              <a:rPr lang="fr-FR" smtClean="0"/>
              <a:pPr/>
              <a:t>03/11/2024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F36800B-4FD9-40A6-B159-D953F3AE5121}" type="datetimeFigureOut">
              <a:rPr lang="fr-FR" smtClean="0"/>
              <a:pPr/>
              <a:t>03/11/2024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1"/>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F36800B-4FD9-40A6-B159-D953F3AE5121}" type="datetimeFigureOut">
              <a:rPr lang="fr-FR" smtClean="0"/>
              <a:pPr/>
              <a:t>03/11/2024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36800B-4FD9-40A6-B159-D953F3AE5121}" type="datetimeFigureOut">
              <a:rPr lang="fr-FR" smtClean="0"/>
              <a:pPr/>
              <a:t>03/11/2024</a:t>
            </a:fld>
            <a:endParaRPr lang="fr-FR"/>
          </a:p>
        </p:txBody>
      </p:sp>
      <p:sp>
        <p:nvSpPr>
          <p:cNvPr id="5" name="Espace réservé du pied de page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425365-55D2-476C-BBAA-371A9DD1D91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0" y="548680"/>
            <a:ext cx="8964488" cy="5904656"/>
          </a:xfrm>
        </p:spPr>
        <p:txBody>
          <a:bodyPr>
            <a:normAutofit fontScale="92500" lnSpcReduction="10000"/>
          </a:bodyPr>
          <a:lstStyle/>
          <a:p>
            <a:pPr marL="0" indent="0" algn="r" rtl="1">
              <a:buNone/>
            </a:pPr>
            <a:r>
              <a:rPr lang="fr-FR" sz="2400" b="1" dirty="0">
                <a:solidFill>
                  <a:srgbClr val="FF0000"/>
                </a:solidFill>
                <a:latin typeface="Times New Roman" panose="02020603050405020304" pitchFamily="18" charset="0"/>
                <a:cs typeface="Times New Roman" panose="02020603050405020304" pitchFamily="18" charset="0"/>
              </a:rPr>
              <a:t>-</a:t>
            </a:r>
            <a:r>
              <a:rPr lang="ar-DZ" sz="2400" b="1" dirty="0">
                <a:solidFill>
                  <a:srgbClr val="FF0000"/>
                </a:solidFill>
                <a:latin typeface="Times New Roman" panose="02020603050405020304" pitchFamily="18" charset="0"/>
                <a:cs typeface="Times New Roman" panose="02020603050405020304" pitchFamily="18" charset="0"/>
              </a:rPr>
              <a:t>قانون السياحة في الجزائر:</a:t>
            </a:r>
            <a:endParaRPr lang="fr-FR" sz="2400" b="1" dirty="0">
              <a:solidFill>
                <a:srgbClr val="FF0000"/>
              </a:solidFill>
              <a:latin typeface="Times New Roman" panose="02020603050405020304" pitchFamily="18" charset="0"/>
              <a:cs typeface="Times New Roman" panose="02020603050405020304" pitchFamily="18" charset="0"/>
            </a:endParaRPr>
          </a:p>
          <a:p>
            <a:pPr marL="0" indent="0" algn="r" rtl="1">
              <a:buNone/>
            </a:pPr>
            <a:r>
              <a:rPr lang="ar-DZ" sz="2400" b="1" dirty="0">
                <a:solidFill>
                  <a:srgbClr val="FF0000"/>
                </a:solidFill>
                <a:latin typeface="Times New Roman" panose="02020603050405020304" pitchFamily="18" charset="0"/>
                <a:cs typeface="Times New Roman" panose="02020603050405020304" pitchFamily="18" charset="0"/>
              </a:rPr>
              <a:t>-تعريف قانون السياحة في الجزائر:</a:t>
            </a:r>
            <a:endParaRPr lang="fr-FR" sz="2400" b="1" dirty="0">
              <a:solidFill>
                <a:srgbClr val="FF0000"/>
              </a:solidFill>
              <a:latin typeface="Times New Roman" panose="02020603050405020304" pitchFamily="18" charset="0"/>
              <a:cs typeface="Times New Roman" panose="02020603050405020304" pitchFamily="18" charset="0"/>
            </a:endParaRPr>
          </a:p>
          <a:p>
            <a:pPr marL="0" indent="0" algn="just" rtl="1">
              <a:lnSpc>
                <a:spcPct val="150000"/>
              </a:lnSpc>
              <a:buNone/>
            </a:pPr>
            <a:r>
              <a:rPr lang="ar-DZ" sz="2000" b="1" dirty="0">
                <a:latin typeface="Times New Roman" panose="02020603050405020304" pitchFamily="18" charset="0"/>
                <a:cs typeface="Times New Roman" panose="02020603050405020304" pitchFamily="18" charset="0"/>
              </a:rPr>
              <a:t>   </a:t>
            </a:r>
            <a:r>
              <a:rPr lang="ar-DZ" sz="1800" b="1" dirty="0">
                <a:latin typeface="Times New Roman" panose="02020603050405020304" pitchFamily="18" charset="0"/>
                <a:cs typeface="Times New Roman" panose="02020603050405020304" pitchFamily="18" charset="0"/>
              </a:rPr>
              <a:t>قانون السياحة هو فرع من فروع القانون الاقتصادي: لأن الغاية من النشاط السياحي</a:t>
            </a:r>
            <a:r>
              <a:rPr lang="fr-FR" sz="1800" b="1" dirty="0">
                <a:latin typeface="Times New Roman" panose="02020603050405020304" pitchFamily="18" charset="0"/>
                <a:cs typeface="Times New Roman" panose="02020603050405020304" pitchFamily="18" charset="0"/>
              </a:rPr>
              <a:t> </a:t>
            </a:r>
            <a:r>
              <a:rPr lang="ar-DZ" sz="1800" b="1" dirty="0">
                <a:latin typeface="Times New Roman" panose="02020603050405020304" pitchFamily="18" charset="0"/>
                <a:cs typeface="Times New Roman" panose="02020603050405020304" pitchFamily="18" charset="0"/>
              </a:rPr>
              <a:t>هو الكسب، وهو ما يعطي لهذا القانون الطابع الاقتصادي خاصة وأنه يعتمد على المعاملات المتعلقة بالبيع والشراء للمنتجات السياحية. </a:t>
            </a:r>
          </a:p>
          <a:p>
            <a:pPr marL="0" indent="0" algn="just" rtl="1">
              <a:lnSpc>
                <a:spcPct val="150000"/>
              </a:lnSpc>
              <a:buNone/>
            </a:pPr>
            <a:r>
              <a:rPr lang="ar-DZ" sz="1800" b="1" dirty="0">
                <a:latin typeface="Times New Roman" panose="02020603050405020304" pitchFamily="18" charset="0"/>
                <a:cs typeface="Times New Roman" panose="02020603050405020304" pitchFamily="18" charset="0"/>
              </a:rPr>
              <a:t>  قانون السياحة عبارة عن قواعد محددة تحكم صناعات السفر والضيافة يشار إليها بقانون السياحة والذي غالبًا ما يستخدم في قطاع السياحة للتحكم في الأنشطة التجارية والترفيهية للزوار ومقدمي الخدمات أو السماح بها أو تشجيعها أو تمكينها أو حظرها. بالإضافة إلى ذلك، هناك قوانين تعترف بحقوق السياح بالإضافة إلى قوانين العقود التي تحكم العلاقات بين قطاعات صناعة السياحة.</a:t>
            </a:r>
          </a:p>
          <a:p>
            <a:pPr marL="0" indent="0" algn="just" rtl="1">
              <a:lnSpc>
                <a:spcPct val="150000"/>
              </a:lnSpc>
              <a:buNone/>
            </a:pPr>
            <a:r>
              <a:rPr lang="ar-DZ" sz="1800" b="1" dirty="0">
                <a:latin typeface="Times New Roman" panose="02020603050405020304" pitchFamily="18" charset="0"/>
                <a:cs typeface="Times New Roman" panose="02020603050405020304" pitchFamily="18" charset="0"/>
              </a:rPr>
              <a:t>   يشير مصطلح "قوانين السياحة" إلى مجموعة من القوانين الوطنية وقوانين الولايات والدولية التي تحكم العديد من جوانب وعمليات صناعة السفر. على سبيل المثال، قد تتضمن تشريعات السفر قواعد تحكم العمل أو الضيافة أو الصحة العامة.</a:t>
            </a:r>
          </a:p>
          <a:p>
            <a:pPr marL="0" indent="0" algn="just" rtl="1">
              <a:lnSpc>
                <a:spcPct val="150000"/>
              </a:lnSpc>
              <a:buNone/>
            </a:pPr>
            <a:r>
              <a:rPr lang="ar-DZ" sz="1800" b="1" dirty="0">
                <a:latin typeface="Times New Roman" panose="02020603050405020304" pitchFamily="18" charset="0"/>
                <a:cs typeface="Times New Roman" panose="02020603050405020304" pitchFamily="18" charset="0"/>
              </a:rPr>
              <a:t>   ينجذب العديد من المغامرين المتحمسين وأولئك الذين يستمتعون بالسفر واكتشاف الجمال غير المستكشف في العالم إلى قطاع السياحة. تغطي العديد من القوانين واللوائح المؤسسات والأنشطة المتعلقة بالسياحة في غالبية البلدان. هناك العديد من أنواع القوانين المتعلقة بالسياحة التي تم إقرارها في العديد من الدول، والتي تغطي موضوعات مثل حماية السائحين، ومراقبة الحدود، ومعايير الخدمة، وحماية البيئة، والحفاظ على المواقع والمعالم التاريخية، ولوائح صناعة السياحة، والتفاعل بين مختلف قطاعات صناعة السفر والسياحة.</a:t>
            </a:r>
          </a:p>
          <a:p>
            <a:pPr marL="0" indent="0" algn="just" rtl="1">
              <a:lnSpc>
                <a:spcPct val="150000"/>
              </a:lnSpc>
              <a:buNone/>
            </a:pPr>
            <a:endParaRPr lang="fr-FR"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7686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0" y="476672"/>
            <a:ext cx="9144000" cy="6048672"/>
          </a:xfrm>
        </p:spPr>
        <p:txBody>
          <a:bodyPr>
            <a:normAutofit fontScale="92500" lnSpcReduction="10000"/>
          </a:bodyPr>
          <a:lstStyle/>
          <a:p>
            <a:pPr marL="0" indent="0">
              <a:buNone/>
            </a:pPr>
            <a:r>
              <a:rPr lang="fr-FR" sz="2400" b="1" dirty="0">
                <a:solidFill>
                  <a:srgbClr val="FF0000"/>
                </a:solidFill>
                <a:latin typeface="Times New Roman" panose="02020603050405020304" pitchFamily="18" charset="0"/>
                <a:cs typeface="Times New Roman" panose="02020603050405020304" pitchFamily="18" charset="0"/>
              </a:rPr>
              <a:t>-</a:t>
            </a:r>
            <a:r>
              <a:rPr lang="fr-FR" sz="2400" b="1" i="1" dirty="0" err="1">
                <a:solidFill>
                  <a:srgbClr val="FF0000"/>
                </a:solidFill>
                <a:latin typeface="Times New Roman" panose="02020603050405020304" pitchFamily="18" charset="0"/>
                <a:cs typeface="Times New Roman" panose="02020603050405020304" pitchFamily="18" charset="0"/>
              </a:rPr>
              <a:t>Tourism</a:t>
            </a:r>
            <a:r>
              <a:rPr lang="fr-FR" sz="2400" b="1" i="1" dirty="0">
                <a:solidFill>
                  <a:srgbClr val="FF0000"/>
                </a:solidFill>
                <a:latin typeface="Times New Roman" panose="02020603050405020304" pitchFamily="18" charset="0"/>
                <a:cs typeface="Times New Roman" panose="02020603050405020304" pitchFamily="18" charset="0"/>
              </a:rPr>
              <a:t> </a:t>
            </a:r>
            <a:r>
              <a:rPr lang="fr-FR" sz="2400" b="1" i="1" dirty="0" err="1">
                <a:solidFill>
                  <a:srgbClr val="FF0000"/>
                </a:solidFill>
                <a:latin typeface="Times New Roman" panose="02020603050405020304" pitchFamily="18" charset="0"/>
                <a:cs typeface="Times New Roman" panose="02020603050405020304" pitchFamily="18" charset="0"/>
              </a:rPr>
              <a:t>law</a:t>
            </a:r>
            <a:r>
              <a:rPr lang="fr-FR" sz="2400" b="1" i="1" dirty="0">
                <a:solidFill>
                  <a:srgbClr val="FF0000"/>
                </a:solidFill>
                <a:latin typeface="Times New Roman" panose="02020603050405020304" pitchFamily="18" charset="0"/>
                <a:cs typeface="Times New Roman" panose="02020603050405020304" pitchFamily="18" charset="0"/>
              </a:rPr>
              <a:t> in </a:t>
            </a:r>
            <a:r>
              <a:rPr lang="fr-FR" sz="2400" b="1" i="1" dirty="0" err="1">
                <a:solidFill>
                  <a:srgbClr val="FF0000"/>
                </a:solidFill>
                <a:latin typeface="Times New Roman" panose="02020603050405020304" pitchFamily="18" charset="0"/>
                <a:cs typeface="Times New Roman" panose="02020603050405020304" pitchFamily="18" charset="0"/>
              </a:rPr>
              <a:t>Algeria</a:t>
            </a:r>
            <a:r>
              <a:rPr lang="fr-FR" sz="2400" b="1" i="1" dirty="0">
                <a:solidFill>
                  <a:srgbClr val="FF0000"/>
                </a:solidFill>
                <a:latin typeface="Times New Roman" panose="02020603050405020304" pitchFamily="18" charset="0"/>
                <a:cs typeface="Times New Roman" panose="02020603050405020304" pitchFamily="18" charset="0"/>
              </a:rPr>
              <a:t>:</a:t>
            </a:r>
          </a:p>
          <a:p>
            <a:pPr marL="0" indent="0">
              <a:buNone/>
            </a:pPr>
            <a:r>
              <a:rPr lang="fr-FR" sz="2400" b="1" i="1" dirty="0">
                <a:solidFill>
                  <a:srgbClr val="FF0000"/>
                </a:solidFill>
                <a:latin typeface="Times New Roman" panose="02020603050405020304" pitchFamily="18" charset="0"/>
                <a:cs typeface="Times New Roman" panose="02020603050405020304" pitchFamily="18" charset="0"/>
              </a:rPr>
              <a:t>-Definition of </a:t>
            </a:r>
            <a:r>
              <a:rPr lang="fr-FR" sz="2400" b="1" i="1" dirty="0" err="1">
                <a:solidFill>
                  <a:srgbClr val="FF0000"/>
                </a:solidFill>
                <a:latin typeface="Times New Roman" panose="02020603050405020304" pitchFamily="18" charset="0"/>
                <a:cs typeface="Times New Roman" panose="02020603050405020304" pitchFamily="18" charset="0"/>
              </a:rPr>
              <a:t>tourism</a:t>
            </a:r>
            <a:r>
              <a:rPr lang="fr-FR" sz="2400" b="1" i="1" dirty="0">
                <a:solidFill>
                  <a:srgbClr val="FF0000"/>
                </a:solidFill>
                <a:latin typeface="Times New Roman" panose="02020603050405020304" pitchFamily="18" charset="0"/>
                <a:cs typeface="Times New Roman" panose="02020603050405020304" pitchFamily="18" charset="0"/>
              </a:rPr>
              <a:t> </a:t>
            </a:r>
            <a:r>
              <a:rPr lang="fr-FR" sz="2400" b="1" i="1" dirty="0" err="1">
                <a:solidFill>
                  <a:srgbClr val="FF0000"/>
                </a:solidFill>
                <a:latin typeface="Times New Roman" panose="02020603050405020304" pitchFamily="18" charset="0"/>
                <a:cs typeface="Times New Roman" panose="02020603050405020304" pitchFamily="18" charset="0"/>
              </a:rPr>
              <a:t>law</a:t>
            </a:r>
            <a:r>
              <a:rPr lang="fr-FR" sz="2400" b="1" i="1" dirty="0">
                <a:solidFill>
                  <a:srgbClr val="FF0000"/>
                </a:solidFill>
                <a:latin typeface="Times New Roman" panose="02020603050405020304" pitchFamily="18" charset="0"/>
                <a:cs typeface="Times New Roman" panose="02020603050405020304" pitchFamily="18" charset="0"/>
              </a:rPr>
              <a:t> in </a:t>
            </a:r>
            <a:r>
              <a:rPr lang="fr-FR" sz="2400" b="1" i="1" dirty="0" err="1">
                <a:solidFill>
                  <a:srgbClr val="FF0000"/>
                </a:solidFill>
                <a:latin typeface="Times New Roman" panose="02020603050405020304" pitchFamily="18" charset="0"/>
                <a:cs typeface="Times New Roman" panose="02020603050405020304" pitchFamily="18" charset="0"/>
              </a:rPr>
              <a:t>Algeria</a:t>
            </a:r>
            <a:r>
              <a:rPr lang="fr-FR" sz="2400" b="1" i="1" dirty="0">
                <a:solidFill>
                  <a:srgbClr val="FF0000"/>
                </a:solidFill>
                <a:latin typeface="Times New Roman" panose="02020603050405020304" pitchFamily="18" charset="0"/>
                <a:cs typeface="Times New Roman" panose="02020603050405020304" pitchFamily="18" charset="0"/>
              </a:rPr>
              <a:t>:</a:t>
            </a:r>
          </a:p>
          <a:p>
            <a:pPr marL="0" indent="0" algn="just">
              <a:lnSpc>
                <a:spcPct val="150000"/>
              </a:lnSpc>
              <a:buNone/>
            </a:pPr>
            <a:r>
              <a:rPr lang="en-US" sz="2000" b="1" i="1" dirty="0">
                <a:latin typeface="Times New Roman" panose="02020603050405020304" pitchFamily="18" charset="0"/>
                <a:cs typeface="Times New Roman" panose="02020603050405020304" pitchFamily="18" charset="0"/>
              </a:rPr>
              <a:t>   </a:t>
            </a:r>
            <a:r>
              <a:rPr lang="en-US" sz="1600" b="1" i="1" dirty="0">
                <a:latin typeface="Times New Roman" panose="02020603050405020304" pitchFamily="18" charset="0"/>
                <a:cs typeface="Times New Roman" panose="02020603050405020304" pitchFamily="18" charset="0"/>
              </a:rPr>
              <a:t>Tourism law is a branch of economic law, because the purpose of tourism activity is gain</a:t>
            </a:r>
            <a:r>
              <a:rPr lang="fr-FR" sz="1600" b="1" i="1" dirty="0">
                <a:latin typeface="Times New Roman" panose="02020603050405020304" pitchFamily="18" charset="0"/>
                <a:cs typeface="Times New Roman" panose="02020603050405020304" pitchFamily="18" charset="0"/>
              </a:rPr>
              <a:t>, t</a:t>
            </a:r>
            <a:r>
              <a:rPr lang="en-US" sz="1600" b="1" i="1" dirty="0">
                <a:latin typeface="Times New Roman" panose="02020603050405020304" pitchFamily="18" charset="0"/>
                <a:cs typeface="Times New Roman" panose="02020603050405020304" pitchFamily="18" charset="0"/>
              </a:rPr>
              <a:t>his is what gives this law the economic nature, especially that it depends on transactions related to the sale and purchase of tourism products.</a:t>
            </a:r>
            <a:r>
              <a:rPr lang="ar-DZ" sz="1600" b="1" i="1" dirty="0">
                <a:latin typeface="Times New Roman" panose="02020603050405020304" pitchFamily="18" charset="0"/>
                <a:cs typeface="Times New Roman" panose="02020603050405020304" pitchFamily="18" charset="0"/>
              </a:rPr>
              <a:t> </a:t>
            </a:r>
            <a:r>
              <a:rPr lang="en-US" sz="1600" b="1" i="1" dirty="0">
                <a:latin typeface="Times New Roman" panose="02020603050405020304" pitchFamily="18" charset="0"/>
                <a:cs typeface="Times New Roman" panose="02020603050405020304" pitchFamily="18" charset="0"/>
              </a:rPr>
              <a:t>Tourism law is specific rules governing the travel and hospitality industries are referred to as tourism law which is often used in the tourism sector to control, authorize, encourage, empower, or outlaw the commercial and recreational activities of both visitors and service providers. Additionally, there are laws recognizing the rights of tourists as well as contract laws governing the relationships across tourism industry sectors. </a:t>
            </a:r>
            <a:endParaRPr lang="ar-DZ" sz="1600" b="1" i="1" dirty="0">
              <a:latin typeface="Times New Roman" panose="02020603050405020304" pitchFamily="18" charset="0"/>
              <a:cs typeface="Times New Roman" panose="02020603050405020304" pitchFamily="18" charset="0"/>
            </a:endParaRPr>
          </a:p>
          <a:p>
            <a:pPr marL="0" indent="0" algn="just">
              <a:lnSpc>
                <a:spcPct val="150000"/>
              </a:lnSpc>
              <a:buNone/>
            </a:pPr>
            <a:r>
              <a:rPr lang="en-US" sz="1600" b="1" i="1" dirty="0">
                <a:latin typeface="Times New Roman" panose="02020603050405020304" pitchFamily="18" charset="0"/>
                <a:cs typeface="Times New Roman" panose="02020603050405020304" pitchFamily="18" charset="0"/>
              </a:rPr>
              <a:t>he term “tourism laws” refers to a collection of national, state, and international laws that govern many facets and operations of the travel industry. For instance, travel legislation may include rules governing work, hospitality, or public health.</a:t>
            </a:r>
          </a:p>
          <a:p>
            <a:pPr marL="0" indent="0" algn="just">
              <a:lnSpc>
                <a:spcPct val="150000"/>
              </a:lnSpc>
              <a:buNone/>
            </a:pPr>
            <a:r>
              <a:rPr lang="en-US" sz="1600" b="1" i="1" dirty="0">
                <a:latin typeface="Times New Roman" panose="02020603050405020304" pitchFamily="18" charset="0"/>
                <a:cs typeface="Times New Roman" panose="02020603050405020304" pitchFamily="18" charset="0"/>
              </a:rPr>
              <a:t>    Many enthusiastic adventurers and those who enjoy travelling and discovering the unexplored beauties of the globe are drawn to the tourism sector. Numerous laws and regulations cover tourism-related enterprises and activities in the majority of countries. There are many different kinds of tourism-related laws that have been passed in numerous nations, covering subjects like tourist protection, border controls, service standards, environmental protection, preservation of historical sites and monuments, regulations of the tourism industry, and the interaction between various travel and tourism industry segments. </a:t>
            </a:r>
          </a:p>
        </p:txBody>
      </p:sp>
    </p:spTree>
    <p:extLst>
      <p:ext uri="{BB962C8B-B14F-4D97-AF65-F5344CB8AC3E}">
        <p14:creationId xmlns:p14="http://schemas.microsoft.com/office/powerpoint/2010/main" val="999935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107504" y="44624"/>
            <a:ext cx="8928992" cy="6624736"/>
          </a:xfrm>
        </p:spPr>
        <p:txBody>
          <a:bodyPr>
            <a:normAutofit fontScale="25000" lnSpcReduction="20000"/>
          </a:bodyPr>
          <a:lstStyle/>
          <a:p>
            <a:pPr marL="0" indent="0" algn="just" rtl="1">
              <a:lnSpc>
                <a:spcPct val="150000"/>
              </a:lnSpc>
              <a:buNone/>
            </a:pPr>
            <a:r>
              <a:rPr lang="en-US" sz="2000" b="1" i="1" dirty="0">
                <a:latin typeface="Times New Roman" panose="02020603050405020304" pitchFamily="18" charset="0"/>
                <a:cs typeface="Times New Roman" panose="02020603050405020304" pitchFamily="18" charset="0"/>
              </a:rPr>
              <a:t> </a:t>
            </a:r>
            <a:r>
              <a:rPr lang="ar-DZ" sz="8000" b="1" i="1" dirty="0">
                <a:solidFill>
                  <a:srgbClr val="FF0000"/>
                </a:solidFill>
                <a:latin typeface="Times New Roman" panose="02020603050405020304" pitchFamily="18" charset="0"/>
                <a:cs typeface="Times New Roman" panose="02020603050405020304" pitchFamily="18" charset="0"/>
              </a:rPr>
              <a:t>تخلق قوانين السياحة وتحدد سبعة مفاهيم أساسية:</a:t>
            </a:r>
          </a:p>
          <a:p>
            <a:pPr marL="0" indent="0" algn="just" rtl="1">
              <a:lnSpc>
                <a:spcPct val="150000"/>
              </a:lnSpc>
              <a:buNone/>
            </a:pPr>
            <a:r>
              <a:rPr lang="ar-DZ" sz="6400" b="1" i="1" dirty="0">
                <a:latin typeface="Simplified Arabic" panose="02020603050405020304" pitchFamily="18" charset="-78"/>
                <a:cs typeface="Simplified Arabic" panose="02020603050405020304" pitchFamily="18" charset="-78"/>
              </a:rPr>
              <a:t>-السفر حق قانوني، ويجب أن تنتظر المسافر أماكن إقامة آمنة وملائمة.</a:t>
            </a:r>
          </a:p>
          <a:p>
            <a:pPr marL="0" indent="0" algn="just" rtl="1">
              <a:lnSpc>
                <a:spcPct val="150000"/>
              </a:lnSpc>
              <a:buNone/>
            </a:pPr>
            <a:r>
              <a:rPr lang="ar-DZ" sz="6400" b="1" i="1" dirty="0">
                <a:latin typeface="Simplified Arabic" panose="02020603050405020304" pitchFamily="18" charset="-78"/>
                <a:cs typeface="Simplified Arabic" panose="02020603050405020304" pitchFamily="18" charset="-78"/>
              </a:rPr>
              <a:t>-يجب أن تكون وسائل النقل الموثوقة والآمنة متاحة بسهولة.</a:t>
            </a:r>
          </a:p>
          <a:p>
            <a:pPr marL="0" indent="0" algn="just" rtl="1">
              <a:lnSpc>
                <a:spcPct val="150000"/>
              </a:lnSpc>
              <a:buNone/>
            </a:pPr>
            <a:r>
              <a:rPr lang="ar-DZ" sz="6400" b="1" i="1" dirty="0">
                <a:latin typeface="Simplified Arabic" panose="02020603050405020304" pitchFamily="18" charset="-78"/>
                <a:cs typeface="Simplified Arabic" panose="02020603050405020304" pitchFamily="18" charset="-78"/>
              </a:rPr>
              <a:t>-يجب أن يتمتع جميع المسافرين بإمكانية الوصول إلى هذه أماكن الإقامة التي يجب أن تكون تكاليفها معقولة.</a:t>
            </a:r>
          </a:p>
          <a:p>
            <a:pPr marL="0" indent="0" algn="just" rtl="1">
              <a:lnSpc>
                <a:spcPct val="150000"/>
              </a:lnSpc>
              <a:buNone/>
            </a:pPr>
            <a:r>
              <a:rPr lang="ar-DZ" sz="6400" b="1" i="1" dirty="0">
                <a:latin typeface="Simplified Arabic" panose="02020603050405020304" pitchFamily="18" charset="-78"/>
                <a:cs typeface="Simplified Arabic" panose="02020603050405020304" pitchFamily="18" charset="-78"/>
              </a:rPr>
              <a:t>– ضرورة تنظيم صناعة السفر والسياحة.</a:t>
            </a:r>
          </a:p>
          <a:p>
            <a:pPr marL="0" indent="0" algn="just" rtl="1">
              <a:lnSpc>
                <a:spcPct val="150000"/>
              </a:lnSpc>
              <a:buNone/>
            </a:pPr>
            <a:r>
              <a:rPr lang="ar-DZ" sz="6400" b="1" i="1" dirty="0">
                <a:latin typeface="Simplified Arabic" panose="02020603050405020304" pitchFamily="18" charset="-78"/>
                <a:cs typeface="Simplified Arabic" panose="02020603050405020304" pitchFamily="18" charset="-78"/>
              </a:rPr>
              <a:t>- ضرورة وجود آلية لتصحيح تجاوزات الحقوق واللوائح.</a:t>
            </a:r>
          </a:p>
          <a:p>
            <a:pPr marL="0" indent="0" algn="just" rtl="1">
              <a:lnSpc>
                <a:spcPct val="150000"/>
              </a:lnSpc>
              <a:buNone/>
            </a:pPr>
            <a:r>
              <a:rPr lang="ar-DZ" sz="6400" b="1" i="1" dirty="0">
                <a:latin typeface="Simplified Arabic" panose="02020603050405020304" pitchFamily="18" charset="-78"/>
                <a:cs typeface="Simplified Arabic" panose="02020603050405020304" pitchFamily="18" charset="-78"/>
              </a:rPr>
              <a:t>   يهدف قانون السياحة إلى تحديد واجبات والتزامات مختلف القطاعات ذات الصلة بالسياحة بشكل واضح لا لبس فيه تجاه كل من العميل ومقدمي الخدمات. يمكن استخدام المجالات الوظيفية التالية لتصنيف قوانين السياحة العديدة التي تم تطويرها حول العالم:</a:t>
            </a:r>
          </a:p>
          <a:p>
            <a:pPr marL="0" indent="0" algn="just" rtl="1">
              <a:lnSpc>
                <a:spcPct val="150000"/>
              </a:lnSpc>
              <a:buNone/>
            </a:pPr>
            <a:r>
              <a:rPr lang="ar-DZ" sz="6400" b="1" i="1" dirty="0">
                <a:latin typeface="Simplified Arabic" panose="02020603050405020304" pitchFamily="18" charset="-78"/>
                <a:cs typeface="Simplified Arabic" panose="02020603050405020304" pitchFamily="18" charset="-78"/>
              </a:rPr>
              <a:t>- تلك المتعلقة بحماية السياح،</a:t>
            </a:r>
          </a:p>
          <a:p>
            <a:pPr marL="0" indent="0" algn="just" rtl="1">
              <a:lnSpc>
                <a:spcPct val="150000"/>
              </a:lnSpc>
              <a:buNone/>
            </a:pPr>
            <a:r>
              <a:rPr lang="ar-DZ" sz="6400" b="1" i="1" dirty="0">
                <a:latin typeface="Simplified Arabic" panose="02020603050405020304" pitchFamily="18" charset="-78"/>
                <a:cs typeface="Simplified Arabic" panose="02020603050405020304" pitchFamily="18" charset="-78"/>
              </a:rPr>
              <a:t>- تلك المتعلقة بمراقبة الحدود،</a:t>
            </a:r>
          </a:p>
          <a:p>
            <a:pPr marL="0" indent="0" algn="just" rtl="1">
              <a:lnSpc>
                <a:spcPct val="150000"/>
              </a:lnSpc>
              <a:buNone/>
            </a:pPr>
            <a:r>
              <a:rPr lang="ar-DZ" sz="6400" b="1" i="1" dirty="0">
                <a:latin typeface="Simplified Arabic" panose="02020603050405020304" pitchFamily="18" charset="-78"/>
                <a:cs typeface="Simplified Arabic" panose="02020603050405020304" pitchFamily="18" charset="-78"/>
              </a:rPr>
              <a:t>- تلك المتعلقة بجودة الخدمات،</a:t>
            </a:r>
          </a:p>
          <a:p>
            <a:pPr marL="0" indent="0" algn="just" rtl="1">
              <a:lnSpc>
                <a:spcPct val="150000"/>
              </a:lnSpc>
              <a:buNone/>
            </a:pPr>
            <a:r>
              <a:rPr lang="ar-DZ" sz="6400" b="1" i="1" dirty="0">
                <a:latin typeface="Simplified Arabic" panose="02020603050405020304" pitchFamily="18" charset="-78"/>
                <a:cs typeface="Simplified Arabic" panose="02020603050405020304" pitchFamily="18" charset="-78"/>
              </a:rPr>
              <a:t>- تلك المتعلقة بحماية البيئة،</a:t>
            </a:r>
          </a:p>
          <a:p>
            <a:pPr marL="0" indent="0" algn="just" rtl="1">
              <a:lnSpc>
                <a:spcPct val="150000"/>
              </a:lnSpc>
              <a:buNone/>
            </a:pPr>
            <a:r>
              <a:rPr lang="ar-DZ" sz="6400" b="1" i="1" dirty="0">
                <a:latin typeface="Simplified Arabic" panose="02020603050405020304" pitchFamily="18" charset="-78"/>
                <a:cs typeface="Simplified Arabic" panose="02020603050405020304" pitchFamily="18" charset="-78"/>
              </a:rPr>
              <a:t>- تلك المتعلقة بالحفاظ على المواقع والمعالم التاريخية،</a:t>
            </a:r>
          </a:p>
          <a:p>
            <a:pPr marL="0" indent="0" algn="just" rtl="1">
              <a:lnSpc>
                <a:spcPct val="150000"/>
              </a:lnSpc>
              <a:buNone/>
            </a:pPr>
            <a:r>
              <a:rPr lang="ar-DZ" sz="6400" b="1" i="1" dirty="0">
                <a:latin typeface="Simplified Arabic" panose="02020603050405020304" pitchFamily="18" charset="-78"/>
                <a:cs typeface="Simplified Arabic" panose="02020603050405020304" pitchFamily="18" charset="-78"/>
              </a:rPr>
              <a:t>- تلك المتعلقة بالتنمية الاقتصادية،</a:t>
            </a:r>
          </a:p>
          <a:p>
            <a:pPr marL="0" indent="0" algn="just" rtl="1">
              <a:lnSpc>
                <a:spcPct val="150000"/>
              </a:lnSpc>
              <a:buNone/>
            </a:pPr>
            <a:r>
              <a:rPr lang="ar-DZ" sz="6400" b="1" i="1" dirty="0">
                <a:latin typeface="Simplified Arabic" panose="02020603050405020304" pitchFamily="18" charset="-78"/>
                <a:cs typeface="Simplified Arabic" panose="02020603050405020304" pitchFamily="18" charset="-78"/>
              </a:rPr>
              <a:t>- تلك التي تحدد العلاقة بين مختلف قطاعات صناعة السياحة.</a:t>
            </a:r>
          </a:p>
          <a:p>
            <a:pPr marL="0" indent="0" algn="just" rtl="1">
              <a:lnSpc>
                <a:spcPct val="150000"/>
              </a:lnSpc>
              <a:buNone/>
            </a:pPr>
            <a:r>
              <a:rPr lang="ar-DZ" sz="6400" b="1" i="1" dirty="0">
                <a:latin typeface="Simplified Arabic" panose="02020603050405020304" pitchFamily="18" charset="-78"/>
                <a:cs typeface="Simplified Arabic" panose="02020603050405020304" pitchFamily="18" charset="-78"/>
              </a:rPr>
              <a:t>   تتم إضافة المزيد والمزيد من المجالات، مثل سلامة الزوار، والصحة والنظافة، وحماية الخصوصية، بالإضافة إلى العديد من القوانين واللوائح البيئية التي تطورت مع مرور الوقت.</a:t>
            </a:r>
          </a:p>
        </p:txBody>
      </p:sp>
    </p:spTree>
    <p:extLst>
      <p:ext uri="{BB962C8B-B14F-4D97-AF65-F5344CB8AC3E}">
        <p14:creationId xmlns:p14="http://schemas.microsoft.com/office/powerpoint/2010/main" val="3894634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0" y="0"/>
            <a:ext cx="9144000" cy="6597352"/>
          </a:xfrm>
        </p:spPr>
        <p:txBody>
          <a:bodyPr>
            <a:noAutofit/>
          </a:bodyPr>
          <a:lstStyle/>
          <a:p>
            <a:pPr marL="0" indent="0">
              <a:lnSpc>
                <a:spcPct val="120000"/>
              </a:lnSpc>
              <a:buNone/>
            </a:pPr>
            <a:r>
              <a:rPr lang="en-US" sz="2000" b="1" i="1" dirty="0">
                <a:solidFill>
                  <a:srgbClr val="FF0000"/>
                </a:solidFill>
                <a:latin typeface="Times New Roman" panose="02020603050405020304" pitchFamily="18" charset="0"/>
                <a:cs typeface="Times New Roman" panose="02020603050405020304" pitchFamily="18" charset="0"/>
              </a:rPr>
              <a:t>  Tourism laws create and define seven basic concepts:</a:t>
            </a:r>
          </a:p>
          <a:p>
            <a:pPr marL="0" indent="0">
              <a:lnSpc>
                <a:spcPct val="120000"/>
              </a:lnSpc>
              <a:buNone/>
            </a:pPr>
            <a:r>
              <a:rPr lang="en-US" sz="1600" b="1" i="1" dirty="0">
                <a:latin typeface="Times New Roman" panose="02020603050405020304" pitchFamily="18" charset="0"/>
                <a:cs typeface="Times New Roman" panose="02020603050405020304" pitchFamily="18" charset="0"/>
              </a:rPr>
              <a:t>-Travel is a legal right, safe and adequate accommodations must await the </a:t>
            </a:r>
            <a:r>
              <a:rPr lang="en-US" sz="1600" b="1" i="1" dirty="0" err="1">
                <a:latin typeface="Times New Roman" panose="02020603050405020304" pitchFamily="18" charset="0"/>
                <a:cs typeface="Times New Roman" panose="02020603050405020304" pitchFamily="18" charset="0"/>
              </a:rPr>
              <a:t>traveller</a:t>
            </a:r>
            <a:r>
              <a:rPr lang="en-US" sz="1600" b="1" i="1" dirty="0">
                <a:latin typeface="Times New Roman" panose="02020603050405020304" pitchFamily="18" charset="0"/>
                <a:cs typeface="Times New Roman" panose="02020603050405020304" pitchFamily="18" charset="0"/>
              </a:rPr>
              <a:t>.</a:t>
            </a:r>
          </a:p>
          <a:p>
            <a:pPr marL="0" indent="0">
              <a:lnSpc>
                <a:spcPct val="120000"/>
              </a:lnSpc>
              <a:buNone/>
            </a:pPr>
            <a:r>
              <a:rPr lang="en-US" sz="1600" b="1" i="1" dirty="0">
                <a:latin typeface="Times New Roman" panose="02020603050405020304" pitchFamily="18" charset="0"/>
                <a:cs typeface="Times New Roman" panose="02020603050405020304" pitchFamily="18" charset="0"/>
              </a:rPr>
              <a:t>-Reliable and safe transportation must be readily available.</a:t>
            </a:r>
          </a:p>
          <a:p>
            <a:pPr marL="0" indent="0">
              <a:lnSpc>
                <a:spcPct val="120000"/>
              </a:lnSpc>
              <a:buNone/>
            </a:pPr>
            <a:r>
              <a:rPr lang="en-US" sz="1600" b="1" i="1" dirty="0">
                <a:latin typeface="Times New Roman" panose="02020603050405020304" pitchFamily="18" charset="0"/>
                <a:cs typeface="Times New Roman" panose="02020603050405020304" pitchFamily="18" charset="0"/>
              </a:rPr>
              <a:t>-All </a:t>
            </a:r>
            <a:r>
              <a:rPr lang="en-US" sz="1600" b="1" i="1" dirty="0" err="1">
                <a:latin typeface="Times New Roman" panose="02020603050405020304" pitchFamily="18" charset="0"/>
                <a:cs typeface="Times New Roman" panose="02020603050405020304" pitchFamily="18" charset="0"/>
              </a:rPr>
              <a:t>travellers</a:t>
            </a:r>
            <a:r>
              <a:rPr lang="en-US" sz="1600" b="1" i="1" dirty="0">
                <a:latin typeface="Times New Roman" panose="02020603050405020304" pitchFamily="18" charset="0"/>
                <a:cs typeface="Times New Roman" panose="02020603050405020304" pitchFamily="18" charset="0"/>
              </a:rPr>
              <a:t> should have access to such accommodations which its costs must be reasonable.</a:t>
            </a:r>
          </a:p>
          <a:p>
            <a:pPr marL="0" indent="0" algn="just">
              <a:lnSpc>
                <a:spcPct val="120000"/>
              </a:lnSpc>
              <a:buNone/>
            </a:pPr>
            <a:r>
              <a:rPr lang="en-US" sz="1600" b="1" i="1" dirty="0">
                <a:latin typeface="Times New Roman" panose="02020603050405020304" pitchFamily="18" charset="0"/>
                <a:cs typeface="Times New Roman" panose="02020603050405020304" pitchFamily="18" charset="0"/>
              </a:rPr>
              <a:t>-Regulation of the travel and tourism industry is necessary.</a:t>
            </a:r>
          </a:p>
          <a:p>
            <a:pPr marL="0" indent="0" algn="just">
              <a:lnSpc>
                <a:spcPct val="120000"/>
              </a:lnSpc>
              <a:buNone/>
            </a:pPr>
            <a:r>
              <a:rPr lang="en-US" sz="1600" b="1" i="1" dirty="0">
                <a:latin typeface="Times New Roman" panose="02020603050405020304" pitchFamily="18" charset="0"/>
                <a:cs typeface="Times New Roman" panose="02020603050405020304" pitchFamily="18" charset="0"/>
              </a:rPr>
              <a:t>-A redressal mechanism for transgressions of rights and regulations is necessary.</a:t>
            </a:r>
          </a:p>
          <a:p>
            <a:pPr marL="0" indent="0" algn="just">
              <a:lnSpc>
                <a:spcPct val="120000"/>
              </a:lnSpc>
              <a:buNone/>
            </a:pPr>
            <a:r>
              <a:rPr lang="en-US" sz="1600" b="1" i="1" dirty="0">
                <a:latin typeface="Times New Roman" panose="02020603050405020304" pitchFamily="18" charset="0"/>
                <a:cs typeface="Times New Roman" panose="02020603050405020304" pitchFamily="18" charset="0"/>
              </a:rPr>
              <a:t>   Tourist law would aim to clearly and unambiguously define the duties and obligations of the various tourism related sectors towards both the customer and the service providers. The following functional areas can be used to categorize the numerous tourism laws that have been developed around the world:</a:t>
            </a:r>
          </a:p>
          <a:p>
            <a:pPr marL="0" indent="0" algn="just">
              <a:lnSpc>
                <a:spcPct val="120000"/>
              </a:lnSpc>
              <a:buNone/>
            </a:pPr>
            <a:r>
              <a:rPr lang="en-US" sz="1600" b="1" i="1" dirty="0">
                <a:latin typeface="Times New Roman" panose="02020603050405020304" pitchFamily="18" charset="0"/>
                <a:cs typeface="Times New Roman" panose="02020603050405020304" pitchFamily="18" charset="0"/>
              </a:rPr>
              <a:t>-Those related to the protection of tourists,</a:t>
            </a:r>
          </a:p>
          <a:p>
            <a:pPr marL="0" indent="0" algn="just">
              <a:lnSpc>
                <a:spcPct val="120000"/>
              </a:lnSpc>
              <a:buNone/>
            </a:pPr>
            <a:r>
              <a:rPr lang="en-US" sz="1600" b="1" i="1" dirty="0">
                <a:latin typeface="Times New Roman" panose="02020603050405020304" pitchFamily="18" charset="0"/>
                <a:cs typeface="Times New Roman" panose="02020603050405020304" pitchFamily="18" charset="0"/>
              </a:rPr>
              <a:t>-Those related to border controls,</a:t>
            </a:r>
          </a:p>
          <a:p>
            <a:pPr marL="0" indent="0" algn="just">
              <a:lnSpc>
                <a:spcPct val="120000"/>
              </a:lnSpc>
              <a:buNone/>
            </a:pPr>
            <a:r>
              <a:rPr lang="en-US" sz="1600" b="1" i="1" dirty="0">
                <a:latin typeface="Times New Roman" panose="02020603050405020304" pitchFamily="18" charset="0"/>
                <a:cs typeface="Times New Roman" panose="02020603050405020304" pitchFamily="18" charset="0"/>
              </a:rPr>
              <a:t>-Those related to quality services,</a:t>
            </a:r>
          </a:p>
          <a:p>
            <a:pPr marL="0" indent="0" algn="just">
              <a:lnSpc>
                <a:spcPct val="120000"/>
              </a:lnSpc>
              <a:buNone/>
            </a:pPr>
            <a:r>
              <a:rPr lang="en-US" sz="1600" b="1" i="1" dirty="0">
                <a:latin typeface="Times New Roman" panose="02020603050405020304" pitchFamily="18" charset="0"/>
                <a:cs typeface="Times New Roman" panose="02020603050405020304" pitchFamily="18" charset="0"/>
              </a:rPr>
              <a:t>-Those related to the protection of the environment,</a:t>
            </a:r>
          </a:p>
          <a:p>
            <a:pPr marL="0" indent="0" algn="just">
              <a:lnSpc>
                <a:spcPct val="120000"/>
              </a:lnSpc>
              <a:buNone/>
            </a:pPr>
            <a:r>
              <a:rPr lang="en-US" sz="1600" b="1" i="1" dirty="0">
                <a:latin typeface="Times New Roman" panose="02020603050405020304" pitchFamily="18" charset="0"/>
                <a:cs typeface="Times New Roman" panose="02020603050405020304" pitchFamily="18" charset="0"/>
              </a:rPr>
              <a:t>-Those related to the conservation of historical sites and monuments,</a:t>
            </a:r>
          </a:p>
          <a:p>
            <a:pPr marL="0" indent="0" algn="just">
              <a:lnSpc>
                <a:spcPct val="120000"/>
              </a:lnSpc>
              <a:buNone/>
            </a:pPr>
            <a:r>
              <a:rPr lang="en-US" sz="1600" b="1" i="1" dirty="0">
                <a:latin typeface="Times New Roman" panose="02020603050405020304" pitchFamily="18" charset="0"/>
                <a:cs typeface="Times New Roman" panose="02020603050405020304" pitchFamily="18" charset="0"/>
              </a:rPr>
              <a:t>-Those related to economic development,</a:t>
            </a:r>
          </a:p>
          <a:p>
            <a:pPr marL="0" indent="0" algn="just">
              <a:lnSpc>
                <a:spcPct val="120000"/>
              </a:lnSpc>
              <a:buNone/>
            </a:pPr>
            <a:r>
              <a:rPr lang="en-US" sz="1600" b="1" i="1" dirty="0">
                <a:latin typeface="Times New Roman" panose="02020603050405020304" pitchFamily="18" charset="0"/>
                <a:cs typeface="Times New Roman" panose="02020603050405020304" pitchFamily="18" charset="0"/>
              </a:rPr>
              <a:t>-Those determine the relationship between various segments of the tourism industry.</a:t>
            </a:r>
          </a:p>
          <a:p>
            <a:pPr marL="0" indent="0" algn="just">
              <a:lnSpc>
                <a:spcPct val="120000"/>
              </a:lnSpc>
              <a:buNone/>
            </a:pPr>
            <a:r>
              <a:rPr lang="en-US" sz="1600" b="1" i="1" dirty="0">
                <a:latin typeface="Times New Roman" panose="02020603050405020304" pitchFamily="18" charset="0"/>
                <a:cs typeface="Times New Roman" panose="02020603050405020304" pitchFamily="18" charset="0"/>
              </a:rPr>
              <a:t>   More and more areas are being added, such as visitor safety, health and hygiene, and privacy protection, in addition to numerous environmental laws and regulations that have developed over time.</a:t>
            </a:r>
            <a:endParaRPr lang="fr-FR" sz="16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9770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251520" y="260648"/>
            <a:ext cx="8712968" cy="6264696"/>
          </a:xfrm>
        </p:spPr>
        <p:txBody>
          <a:bodyPr>
            <a:normAutofit/>
          </a:bodyPr>
          <a:lstStyle/>
          <a:p>
            <a:pPr algn="r" rtl="1">
              <a:buFontTx/>
              <a:buChar char="-"/>
            </a:pPr>
            <a:r>
              <a:rPr lang="ar-DZ" sz="2800" b="1" dirty="0">
                <a:solidFill>
                  <a:srgbClr val="FF0000"/>
                </a:solidFill>
                <a:latin typeface="Simplified Arabic" panose="02020603050405020304" pitchFamily="18" charset="-78"/>
                <a:cs typeface="Simplified Arabic" panose="02020603050405020304" pitchFamily="18" charset="-78"/>
              </a:rPr>
              <a:t>سمات قانون السياحة في الجزائر:</a:t>
            </a:r>
            <a:endParaRPr lang="fr-FR" sz="2800" b="1" dirty="0">
              <a:solidFill>
                <a:srgbClr val="FF0000"/>
              </a:solidFill>
              <a:latin typeface="Simplified Arabic" panose="02020603050405020304" pitchFamily="18" charset="-78"/>
              <a:cs typeface="Simplified Arabic" panose="02020603050405020304" pitchFamily="18" charset="-78"/>
            </a:endParaRPr>
          </a:p>
          <a:p>
            <a:pPr marL="0" indent="0" algn="just" rtl="1">
              <a:buNone/>
            </a:pPr>
            <a:r>
              <a:rPr lang="ar-DZ" sz="2400" b="1" dirty="0">
                <a:latin typeface="Times New Roman" panose="02020603050405020304" pitchFamily="18" charset="0"/>
                <a:cs typeface="Times New Roman" panose="02020603050405020304" pitchFamily="18" charset="0"/>
              </a:rPr>
              <a:t>-قانون السياحة هو قانون دولي: السياحة تنطوي على حركة المواطنين من بلدانهم إلى بلدان أجنبية أخرى لاستهلاك المنتجات السياحية في هذه البلدان.</a:t>
            </a:r>
          </a:p>
          <a:p>
            <a:pPr marL="0" indent="0" algn="just" rtl="1">
              <a:buNone/>
            </a:pPr>
            <a:r>
              <a:rPr lang="ar-DZ" sz="2400" b="1" dirty="0">
                <a:latin typeface="Times New Roman" panose="02020603050405020304" pitchFamily="18" charset="0"/>
                <a:cs typeface="Times New Roman" panose="02020603050405020304" pitchFamily="18" charset="0"/>
              </a:rPr>
              <a:t>- قانون السياحة هو قانون حديث العهد ومتطور يتطور مع تطور التكنولوجيا ووسائل النقل مثل المعاملات الإلكترونية. وتشمل قواعدها تلك القطعية، مثل الالتزام بالنظام والآداب العامة، وفي حالة الجرائم السياحة، بما في ذلك بعض القواعد التكميلية حسب طبيعة النشاط، مثل بيع وشراء المنتجات السياحية والاتفاق على رحلة و برامج النزهة، ونوعية الإقامة والطعام، وما إلى ذلك.</a:t>
            </a:r>
          </a:p>
          <a:p>
            <a:pPr marL="0" indent="0" algn="just" rtl="1">
              <a:buNone/>
            </a:pPr>
            <a:r>
              <a:rPr lang="ar-DZ" sz="2400" b="1" dirty="0">
                <a:latin typeface="Times New Roman" panose="02020603050405020304" pitchFamily="18" charset="0"/>
                <a:cs typeface="Times New Roman" panose="02020603050405020304" pitchFamily="18" charset="0"/>
              </a:rPr>
              <a:t>-قانون السياحة هو قانون واسع النطاق يشمل عدة معاملات وأنشطة، من الإعداد والتطوير والترويج إلى التنظيم والتنفيذ والرقابة والتصحيح.</a:t>
            </a:r>
            <a:endParaRPr lang="fr-F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1195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251520" y="260648"/>
            <a:ext cx="8712968" cy="6264696"/>
          </a:xfrm>
        </p:spPr>
        <p:txBody>
          <a:bodyPr>
            <a:normAutofit/>
          </a:bodyPr>
          <a:lstStyle/>
          <a:p>
            <a:pPr marL="0" indent="0" algn="l">
              <a:buNone/>
            </a:pPr>
            <a:r>
              <a:rPr lang="fr-FR" sz="2400" b="1" dirty="0">
                <a:solidFill>
                  <a:srgbClr val="FF0000"/>
                </a:solidFill>
                <a:latin typeface="Times New Roman" panose="02020603050405020304" pitchFamily="18" charset="0"/>
                <a:cs typeface="Times New Roman" panose="02020603050405020304" pitchFamily="18" charset="0"/>
              </a:rPr>
              <a:t>-</a:t>
            </a:r>
            <a:r>
              <a:rPr lang="fr-FR" sz="2400" b="1" i="1" dirty="0" err="1">
                <a:solidFill>
                  <a:srgbClr val="FF0000"/>
                </a:solidFill>
                <a:latin typeface="Times New Roman" panose="02020603050405020304" pitchFamily="18" charset="0"/>
                <a:cs typeface="Times New Roman" panose="02020603050405020304" pitchFamily="18" charset="0"/>
              </a:rPr>
              <a:t>Features</a:t>
            </a:r>
            <a:r>
              <a:rPr lang="fr-FR" sz="2400" b="1" i="1" dirty="0">
                <a:solidFill>
                  <a:srgbClr val="FF0000"/>
                </a:solidFill>
                <a:latin typeface="Times New Roman" panose="02020603050405020304" pitchFamily="18" charset="0"/>
                <a:cs typeface="Times New Roman" panose="02020603050405020304" pitchFamily="18" charset="0"/>
              </a:rPr>
              <a:t> of </a:t>
            </a:r>
            <a:r>
              <a:rPr lang="fr-FR" sz="2400" b="1" i="1" dirty="0" err="1">
                <a:solidFill>
                  <a:srgbClr val="FF0000"/>
                </a:solidFill>
                <a:latin typeface="Times New Roman" panose="02020603050405020304" pitchFamily="18" charset="0"/>
                <a:cs typeface="Times New Roman" panose="02020603050405020304" pitchFamily="18" charset="0"/>
              </a:rPr>
              <a:t>tourism</a:t>
            </a:r>
            <a:r>
              <a:rPr lang="fr-FR" sz="2400" b="1" i="1" dirty="0">
                <a:solidFill>
                  <a:srgbClr val="FF0000"/>
                </a:solidFill>
                <a:latin typeface="Times New Roman" panose="02020603050405020304" pitchFamily="18" charset="0"/>
                <a:cs typeface="Times New Roman" panose="02020603050405020304" pitchFamily="18" charset="0"/>
              </a:rPr>
              <a:t> </a:t>
            </a:r>
            <a:r>
              <a:rPr lang="fr-FR" sz="2400" b="1" i="1" dirty="0" err="1">
                <a:solidFill>
                  <a:srgbClr val="FF0000"/>
                </a:solidFill>
                <a:latin typeface="Times New Roman" panose="02020603050405020304" pitchFamily="18" charset="0"/>
                <a:cs typeface="Times New Roman" panose="02020603050405020304" pitchFamily="18" charset="0"/>
              </a:rPr>
              <a:t>law</a:t>
            </a:r>
            <a:r>
              <a:rPr lang="fr-FR" sz="2400" b="1" i="1" dirty="0">
                <a:solidFill>
                  <a:srgbClr val="FF0000"/>
                </a:solidFill>
                <a:latin typeface="Times New Roman" panose="02020603050405020304" pitchFamily="18" charset="0"/>
                <a:cs typeface="Times New Roman" panose="02020603050405020304" pitchFamily="18" charset="0"/>
              </a:rPr>
              <a:t> in </a:t>
            </a:r>
            <a:r>
              <a:rPr lang="fr-FR" sz="2400" b="1" i="1" dirty="0" err="1">
                <a:solidFill>
                  <a:srgbClr val="FF0000"/>
                </a:solidFill>
                <a:latin typeface="Times New Roman" panose="02020603050405020304" pitchFamily="18" charset="0"/>
                <a:cs typeface="Times New Roman" panose="02020603050405020304" pitchFamily="18" charset="0"/>
              </a:rPr>
              <a:t>Algeria</a:t>
            </a:r>
            <a:r>
              <a:rPr lang="fr-FR" sz="2400" b="1" i="1" dirty="0">
                <a:solidFill>
                  <a:srgbClr val="FF0000"/>
                </a:solidFill>
                <a:latin typeface="Times New Roman" panose="02020603050405020304" pitchFamily="18" charset="0"/>
                <a:cs typeface="Times New Roman" panose="02020603050405020304" pitchFamily="18" charset="0"/>
              </a:rPr>
              <a:t>:</a:t>
            </a:r>
          </a:p>
          <a:p>
            <a:pPr marL="0" indent="0" algn="just">
              <a:buNone/>
            </a:pPr>
            <a:r>
              <a:rPr lang="en-US" sz="2400" b="1" i="1" dirty="0">
                <a:latin typeface="Times New Roman" panose="02020603050405020304" pitchFamily="18" charset="0"/>
                <a:cs typeface="Times New Roman" panose="02020603050405020304" pitchFamily="18" charset="0"/>
              </a:rPr>
              <a:t>-The Tourism Law is an international law: tourism involves the movement of citizens from their countries go to other foreign countries to consume tourism products in these countries.</a:t>
            </a:r>
          </a:p>
          <a:p>
            <a:pPr marL="0" indent="0" algn="just">
              <a:buNone/>
            </a:pPr>
            <a:r>
              <a:rPr lang="en-US" sz="2400" b="1" i="1" dirty="0">
                <a:latin typeface="Times New Roman" panose="02020603050405020304" pitchFamily="18" charset="0"/>
                <a:cs typeface="Times New Roman" panose="02020603050405020304" pitchFamily="18" charset="0"/>
              </a:rPr>
              <a:t>-It is a newly established and advanced law that evolves with the development of technology and means of transportation</a:t>
            </a:r>
          </a:p>
          <a:p>
            <a:pPr marL="0" indent="0" algn="just">
              <a:buNone/>
            </a:pPr>
            <a:r>
              <a:rPr lang="en-US" sz="2400" b="1" i="1" dirty="0">
                <a:latin typeface="Times New Roman" panose="02020603050405020304" pitchFamily="18" charset="0"/>
                <a:cs typeface="Times New Roman" panose="02020603050405020304" pitchFamily="18" charset="0"/>
              </a:rPr>
              <a:t>Such as electronic transactions.</a:t>
            </a:r>
            <a:r>
              <a:rPr lang="ar-DZ" sz="2400" b="1" i="1" dirty="0">
                <a:latin typeface="Times New Roman" panose="02020603050405020304" pitchFamily="18" charset="0"/>
                <a:cs typeface="Times New Roman" panose="02020603050405020304" pitchFamily="18" charset="0"/>
              </a:rPr>
              <a:t> </a:t>
            </a:r>
            <a:r>
              <a:rPr lang="en-US" sz="2400" b="1" i="1" dirty="0">
                <a:latin typeface="Times New Roman" panose="02020603050405020304" pitchFamily="18" charset="0"/>
                <a:cs typeface="Times New Roman" panose="02020603050405020304" pitchFamily="18" charset="0"/>
              </a:rPr>
              <a:t>Its rules include those that are peremptory, such as adherence to order and public morals, and in the event of crimes tourism, including some complementary rules depending on the nature of the activity, such as buying and selling products tourism and agreeing on trip and outing </a:t>
            </a:r>
            <a:r>
              <a:rPr lang="en-US" sz="2400" b="1" i="1" dirty="0" err="1">
                <a:latin typeface="Times New Roman" panose="02020603050405020304" pitchFamily="18" charset="0"/>
                <a:cs typeface="Times New Roman" panose="02020603050405020304" pitchFamily="18" charset="0"/>
              </a:rPr>
              <a:t>programmes</a:t>
            </a:r>
            <a:r>
              <a:rPr lang="en-US" sz="2400" b="1" i="1" dirty="0">
                <a:latin typeface="Times New Roman" panose="02020603050405020304" pitchFamily="18" charset="0"/>
                <a:cs typeface="Times New Roman" panose="02020603050405020304" pitchFamily="18" charset="0"/>
              </a:rPr>
              <a:t>, the quality of accommodation and food, etc.</a:t>
            </a:r>
          </a:p>
          <a:p>
            <a:pPr marL="0" indent="0" algn="just">
              <a:buNone/>
            </a:pPr>
            <a:r>
              <a:rPr lang="en-US" sz="2400" b="1" i="1" dirty="0">
                <a:latin typeface="Times New Roman" panose="02020603050405020304" pitchFamily="18" charset="0"/>
                <a:cs typeface="Times New Roman" panose="02020603050405020304" pitchFamily="18" charset="0"/>
              </a:rPr>
              <a:t>-It is a wide-ranging law that includes several transactions and activities, from preparation, development, and promotion to...</a:t>
            </a:r>
          </a:p>
          <a:p>
            <a:pPr marL="0" indent="0" algn="just">
              <a:buNone/>
            </a:pPr>
            <a:r>
              <a:rPr lang="en-US" sz="2400" b="1" i="1" dirty="0">
                <a:latin typeface="Times New Roman" panose="02020603050405020304" pitchFamily="18" charset="0"/>
                <a:cs typeface="Times New Roman" panose="02020603050405020304" pitchFamily="18" charset="0"/>
              </a:rPr>
              <a:t>Organization, implementation, control and correction.</a:t>
            </a:r>
          </a:p>
          <a:p>
            <a:pPr marL="0" indent="0" algn="l">
              <a:buNone/>
            </a:pPr>
            <a:endParaRPr lang="fr-FR" sz="2400" b="1" i="1" dirty="0">
              <a:solidFill>
                <a:srgbClr val="FF0000"/>
              </a:solidFill>
              <a:latin typeface="Times New Roman" panose="02020603050405020304" pitchFamily="18" charset="0"/>
              <a:cs typeface="Times New Roman" panose="02020603050405020304" pitchFamily="18" charset="0"/>
            </a:endParaRPr>
          </a:p>
          <a:p>
            <a:pPr marL="0" indent="0" algn="l">
              <a:buNone/>
            </a:pPr>
            <a:endParaRPr lang="fr-FR"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1178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107504" y="692696"/>
            <a:ext cx="8856984" cy="5904656"/>
          </a:xfrm>
        </p:spPr>
        <p:txBody>
          <a:bodyPr>
            <a:normAutofit/>
          </a:bodyPr>
          <a:lstStyle/>
          <a:p>
            <a:pPr marL="0" indent="0" algn="just" rtl="1">
              <a:buNone/>
            </a:pPr>
            <a:r>
              <a:rPr lang="ar-DZ" sz="2400" b="1" i="1" dirty="0">
                <a:solidFill>
                  <a:srgbClr val="FF0000"/>
                </a:solidFill>
                <a:latin typeface="Times New Roman" panose="02020603050405020304" pitchFamily="18" charset="0"/>
                <a:cs typeface="Times New Roman" panose="02020603050405020304" pitchFamily="18" charset="0"/>
              </a:rPr>
              <a:t>-أهداف القانون السياحي:</a:t>
            </a:r>
          </a:p>
          <a:p>
            <a:pPr marL="0" indent="0" algn="just" rtl="1">
              <a:buNone/>
            </a:pPr>
            <a:r>
              <a:rPr lang="ar-DZ" sz="2400" b="1" i="1" dirty="0">
                <a:latin typeface="Times New Roman" panose="02020603050405020304" pitchFamily="18" charset="0"/>
                <a:cs typeface="Times New Roman" panose="02020603050405020304" pitchFamily="18" charset="0"/>
              </a:rPr>
              <a:t>لقد سلط نمو السياحة كصناعة مهمة الضوء على ضرورة وجود علاقة عمل إيجابية بين المسافرين ومقدمي الخدمات. والهدف من تشريعات السفر والسياحة، وفقًا لمنظمة السياحة العالمية (</a:t>
            </a:r>
            <a:r>
              <a:rPr lang="fr-FR" sz="2400" b="1" i="1" dirty="0">
                <a:latin typeface="Times New Roman" panose="02020603050405020304" pitchFamily="18" charset="0"/>
                <a:cs typeface="Times New Roman" panose="02020603050405020304" pitchFamily="18" charset="0"/>
              </a:rPr>
              <a:t>UNWTO)، </a:t>
            </a:r>
            <a:r>
              <a:rPr lang="ar-DZ" sz="2400" b="1" i="1" dirty="0">
                <a:latin typeface="Times New Roman" panose="02020603050405020304" pitchFamily="18" charset="0"/>
                <a:cs typeface="Times New Roman" panose="02020603050405020304" pitchFamily="18" charset="0"/>
              </a:rPr>
              <a:t>هو توفير إطار قانوني للنمو السليم وإدارة الأنشطة المتعلقة بالسياحة. ومن الناحية المثالية، سيساهم ذلك في حماية التقاليد الثقافية وكذلك الموارد الطبيعية. بالإضافة إلى ذلك، يتم منح شركات السفر والعملاء الحماية القانونية الأساسية. ومع ذلك، هناك نقص ملحوظ في إنفاذ التشريعات السياحية في جميع أنحاء العالم، وبالتالي، فمن المفهوم أن الدول الشعبية تكافح أيضًا من أجل مراقبة وإنفاذ اللوائح المصممة لحماية السياح.</a:t>
            </a:r>
            <a:endParaRPr lang="fr-FR" sz="2400" b="1" i="1" dirty="0">
              <a:latin typeface="Times New Roman" panose="02020603050405020304" pitchFamily="18" charset="0"/>
              <a:cs typeface="Times New Roman" panose="02020603050405020304" pitchFamily="18" charset="0"/>
            </a:endParaRPr>
          </a:p>
          <a:p>
            <a:pPr marL="0" indent="0" algn="just" rtl="1">
              <a:buNone/>
            </a:pPr>
            <a:endParaRPr lang="fr-FR"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1204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107504" y="548680"/>
            <a:ext cx="8928992" cy="6048672"/>
          </a:xfrm>
        </p:spPr>
        <p:txBody>
          <a:bodyPr>
            <a:normAutofit/>
          </a:bodyPr>
          <a:lstStyle/>
          <a:p>
            <a:pPr marL="0" indent="0" algn="just">
              <a:buNone/>
            </a:pPr>
            <a:r>
              <a:rPr lang="fr-FR" sz="2400" b="1" i="1" dirty="0">
                <a:solidFill>
                  <a:srgbClr val="C00000"/>
                </a:solidFill>
                <a:latin typeface="Times New Roman" panose="02020603050405020304" pitchFamily="18" charset="0"/>
                <a:cs typeface="Times New Roman" panose="02020603050405020304" pitchFamily="18" charset="0"/>
              </a:rPr>
              <a:t>-Aimes of </a:t>
            </a:r>
            <a:r>
              <a:rPr lang="fr-FR" sz="2400" b="1" i="1" dirty="0" err="1">
                <a:solidFill>
                  <a:srgbClr val="C00000"/>
                </a:solidFill>
                <a:latin typeface="Times New Roman" panose="02020603050405020304" pitchFamily="18" charset="0"/>
                <a:cs typeface="Times New Roman" panose="02020603050405020304" pitchFamily="18" charset="0"/>
              </a:rPr>
              <a:t>tourism</a:t>
            </a:r>
            <a:r>
              <a:rPr lang="fr-FR" sz="2400" b="1" i="1" dirty="0">
                <a:solidFill>
                  <a:srgbClr val="C00000"/>
                </a:solidFill>
                <a:latin typeface="Times New Roman" panose="02020603050405020304" pitchFamily="18" charset="0"/>
                <a:cs typeface="Times New Roman" panose="02020603050405020304" pitchFamily="18" charset="0"/>
              </a:rPr>
              <a:t> </a:t>
            </a:r>
            <a:r>
              <a:rPr lang="fr-FR" sz="2400" b="1" i="1" dirty="0" err="1">
                <a:solidFill>
                  <a:srgbClr val="C00000"/>
                </a:solidFill>
                <a:latin typeface="Times New Roman" panose="02020603050405020304" pitchFamily="18" charset="0"/>
                <a:cs typeface="Times New Roman" panose="02020603050405020304" pitchFamily="18" charset="0"/>
              </a:rPr>
              <a:t>law</a:t>
            </a:r>
            <a:r>
              <a:rPr lang="fr-FR" sz="2400" b="1" i="1" dirty="0">
                <a:solidFill>
                  <a:srgbClr val="C00000"/>
                </a:solidFill>
                <a:latin typeface="Times New Roman" panose="02020603050405020304" pitchFamily="18" charset="0"/>
                <a:cs typeface="Times New Roman" panose="02020603050405020304" pitchFamily="18" charset="0"/>
              </a:rPr>
              <a:t>:</a:t>
            </a:r>
          </a:p>
          <a:p>
            <a:pPr marL="0" indent="0" algn="just">
              <a:lnSpc>
                <a:spcPct val="150000"/>
              </a:lnSpc>
              <a:buNone/>
            </a:pPr>
            <a:r>
              <a:rPr lang="en-US" sz="2000" b="1" i="1" dirty="0">
                <a:latin typeface="Times New Roman" panose="02020603050405020304" pitchFamily="18" charset="0"/>
                <a:cs typeface="Times New Roman" panose="02020603050405020304" pitchFamily="18" charset="0"/>
              </a:rPr>
              <a:t>The growth of tourism as a significant industry has highlighted the necessity for a positive working relationship between </a:t>
            </a:r>
            <a:r>
              <a:rPr lang="en-US" sz="2000" b="1" i="1" dirty="0" err="1">
                <a:latin typeface="Times New Roman" panose="02020603050405020304" pitchFamily="18" charset="0"/>
                <a:cs typeface="Times New Roman" panose="02020603050405020304" pitchFamily="18" charset="0"/>
              </a:rPr>
              <a:t>travellers</a:t>
            </a:r>
            <a:r>
              <a:rPr lang="en-US" sz="2000" b="1" i="1" dirty="0">
                <a:latin typeface="Times New Roman" panose="02020603050405020304" pitchFamily="18" charset="0"/>
                <a:cs typeface="Times New Roman" panose="02020603050405020304" pitchFamily="18" charset="0"/>
              </a:rPr>
              <a:t> and service providers.</a:t>
            </a:r>
          </a:p>
          <a:p>
            <a:pPr marL="0" indent="0" algn="just">
              <a:lnSpc>
                <a:spcPct val="150000"/>
              </a:lnSpc>
              <a:buNone/>
            </a:pPr>
            <a:r>
              <a:rPr lang="en-US" sz="2000" b="1" i="1" dirty="0">
                <a:latin typeface="Times New Roman" panose="02020603050405020304" pitchFamily="18" charset="0"/>
                <a:cs typeface="Times New Roman" panose="02020603050405020304" pitchFamily="18" charset="0"/>
              </a:rPr>
              <a:t>The goal of travel and tourism legislation, according to the World Tourism Organization (UNWTO), is to provide a legal framework for the proper growth and administration of tourism related activities. Ideally, this will contribute to the protection of cultural traditions as well as natural resources. Additionally, travel businesses and customers are given fundamental legal protection. However, there is a notable lack of enforcement of tourism legislation worldwide, hence, it is understandable that popular nations also struggle to monitor and enforce regulations designed to safeguard tourists.</a:t>
            </a:r>
            <a:endParaRPr lang="fr-FR" sz="2000" b="1" i="1" dirty="0">
              <a:latin typeface="Times New Roman" panose="02020603050405020304" pitchFamily="18" charset="0"/>
              <a:cs typeface="Times New Roman" panose="02020603050405020304" pitchFamily="18" charset="0"/>
            </a:endParaRPr>
          </a:p>
          <a:p>
            <a:pPr marL="0" indent="0" algn="just">
              <a:buNone/>
            </a:pPr>
            <a:endParaRPr lang="fr-F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6604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19672" y="1196752"/>
            <a:ext cx="7056784" cy="4176464"/>
          </a:xfrm>
          <a:solidFill>
            <a:schemeClr val="accent5">
              <a:lumMod val="20000"/>
              <a:lumOff val="80000"/>
            </a:schemeClr>
          </a:solidFill>
          <a:ln>
            <a:noFill/>
          </a:ln>
          <a:effectLst>
            <a:glow rad="228600">
              <a:schemeClr val="accent1">
                <a:satMod val="175000"/>
                <a:alpha val="40000"/>
              </a:schemeClr>
            </a:glow>
            <a:innerShdw blurRad="63500" dist="50800" dir="8100000">
              <a:prstClr val="black">
                <a:alpha val="50000"/>
              </a:prstClr>
            </a:innerShdw>
          </a:effectLst>
          <a:scene3d>
            <a:camera prst="perspectiveHeroicExtremeRightFacing"/>
            <a:lightRig rig="harsh" dir="t">
              <a:rot lat="0" lon="0" rev="3000000"/>
            </a:lightRig>
          </a:scene3d>
          <a:sp3d extrusionH="254000" contourW="19050">
            <a:bevelT w="82550" h="44450" prst="angle"/>
            <a:bevelB w="82550" h="44450" prst="angle"/>
            <a:contourClr>
              <a:srgbClr val="FFFFFF"/>
            </a:contourClr>
          </a:sp3d>
        </p:spPr>
        <p:txBody>
          <a:bodyPr>
            <a:normAutofit/>
          </a:bodyPr>
          <a:lstStyle/>
          <a:p>
            <a:pPr rtl="1"/>
            <a:r>
              <a:rPr lang="ar-DZ" sz="6600" b="1" dirty="0">
                <a:solidFill>
                  <a:srgbClr val="002060"/>
                </a:solidFill>
                <a:latin typeface="Sakkal Majalla" panose="02000000000000000000" pitchFamily="2" charset="-78"/>
                <a:cs typeface="Sakkal Majalla" panose="02000000000000000000" pitchFamily="2" charset="-78"/>
              </a:rPr>
              <a:t>مصطلحات قانونية </a:t>
            </a:r>
            <a:r>
              <a:rPr lang="ar-DZ" sz="6600" b="1" dirty="0" smtClean="0">
                <a:solidFill>
                  <a:srgbClr val="002060"/>
                </a:solidFill>
                <a:latin typeface="Sakkal Majalla" panose="02000000000000000000" pitchFamily="2" charset="-78"/>
                <a:cs typeface="Sakkal Majalla" panose="02000000000000000000" pitchFamily="2" charset="-78"/>
              </a:rPr>
              <a:t>للسنة الأولى ماستر-</a:t>
            </a:r>
            <a:r>
              <a:rPr lang="ar-DZ" sz="6600" b="1" dirty="0" smtClean="0">
                <a:solidFill>
                  <a:srgbClr val="002060"/>
                </a:solidFill>
                <a:latin typeface="Sakkal Majalla" panose="02000000000000000000" pitchFamily="2" charset="-78"/>
                <a:cs typeface="Sakkal Majalla" panose="02000000000000000000" pitchFamily="2" charset="-78"/>
              </a:rPr>
              <a:t>تخصص تنظيم قانوني للمهن السياحية والفندقية</a:t>
            </a:r>
            <a:endParaRPr lang="fr-FR" sz="6600" b="1" dirty="0">
              <a:solidFill>
                <a:srgbClr val="002060"/>
              </a:solidFill>
              <a:latin typeface="Sakkal Majalla" panose="02000000000000000000" pitchFamily="2" charset="-78"/>
              <a:cs typeface="Sakkal Majalla" panose="02000000000000000000" pitchFamily="2" charset="-78"/>
            </a:endParaRPr>
          </a:p>
        </p:txBody>
      </p:sp>
    </p:spTree>
  </p:cSld>
  <p:clrMapOvr>
    <a:masterClrMapping/>
  </p:clrMapOvr>
  <p:transition>
    <p:push dir="r"/>
  </p:transition>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23155548</TotalTime>
  <Words>1436</Words>
  <Application>Microsoft Office PowerPoint</Application>
  <PresentationFormat>Affichage à l'écran (4:3)</PresentationFormat>
  <Paragraphs>57</Paragraphs>
  <Slides>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9</vt:i4>
      </vt:variant>
    </vt:vector>
  </HeadingPairs>
  <TitlesOfParts>
    <vt:vector size="15" baseType="lpstr">
      <vt:lpstr>Arial</vt:lpstr>
      <vt:lpstr>Calibri</vt:lpstr>
      <vt:lpstr>Sakkal Majalla</vt:lpstr>
      <vt:lpstr>Simplified Arabic</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مصطلحات قانونية للسنة الأولى ماستر-تخصص تنظيم قانوني للمهن السياحية والفندقية</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تـــــــــقديــــــــم</dc:title>
  <dc:creator>o</dc:creator>
  <cp:lastModifiedBy>Compte Microsoft</cp:lastModifiedBy>
  <cp:revision>433</cp:revision>
  <dcterms:created xsi:type="dcterms:W3CDTF">2006-06-02T00:20:43Z</dcterms:created>
  <dcterms:modified xsi:type="dcterms:W3CDTF">2024-11-03T22:07:15Z</dcterms:modified>
</cp:coreProperties>
</file>