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63" r:id="rId6"/>
    <p:sldId id="261" r:id="rId7"/>
    <p:sldId id="260" r:id="rId8"/>
    <p:sldId id="264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8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A9B40-F670-43F2-B2D5-F07ABB9DE0A4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724A7-D5D8-431D-95EB-500F789548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3899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A9B40-F670-43F2-B2D5-F07ABB9DE0A4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724A7-D5D8-431D-95EB-500F789548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7543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A9B40-F670-43F2-B2D5-F07ABB9DE0A4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724A7-D5D8-431D-95EB-500F789548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4403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A9B40-F670-43F2-B2D5-F07ABB9DE0A4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724A7-D5D8-431D-95EB-500F789548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5678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A9B40-F670-43F2-B2D5-F07ABB9DE0A4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724A7-D5D8-431D-95EB-500F789548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6361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A9B40-F670-43F2-B2D5-F07ABB9DE0A4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724A7-D5D8-431D-95EB-500F789548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2383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A9B40-F670-43F2-B2D5-F07ABB9DE0A4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724A7-D5D8-431D-95EB-500F789548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73957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A9B40-F670-43F2-B2D5-F07ABB9DE0A4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724A7-D5D8-431D-95EB-500F789548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08120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A9B40-F670-43F2-B2D5-F07ABB9DE0A4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724A7-D5D8-431D-95EB-500F789548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1927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A9B40-F670-43F2-B2D5-F07ABB9DE0A4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724A7-D5D8-431D-95EB-500F789548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4962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A9B40-F670-43F2-B2D5-F07ABB9DE0A4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724A7-D5D8-431D-95EB-500F789548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2089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A9B40-F670-43F2-B2D5-F07ABB9DE0A4}" type="datetimeFigureOut">
              <a:rPr lang="fr-FR" smtClean="0"/>
              <a:t>13/10/2025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724A7-D5D8-431D-95EB-500F7895483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4221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ogle.com/search?q=ATP&amp;sca_esv=c872d79fb2a9e0a7&amp;hl=fr&amp;ei=DsjraKnfMoH4kdUPlMv0sAw&amp;ved=2ahUKEwiA6raa_Z6QAxVmNPsDHaiZMg4QgK4QegQIAxAE&amp;uact=5&amp;oq=Nutrition+min%C3%A9rale+(macro+et+oligo-%C3%A9l%C3%A9ments)+plante&amp;gs_lp=Egxnd3Mtd2l6LXNlcnAiNk51dHJpdGlvbiBtaW7DqXJhbGUgKG1hY3JvIGV0IG9saWdvLcOpbMOpbWVudHMpIHBsYW50ZTIIEAAYogQYiQUyCBAAGIAEGKIEMggQABiABBiiBDIIEAAYgAQYogQyCBAAGKIEGIkFSMxDUMEHWOwscAJ4AJABAJgBqwOgAd4OqgEJMC43LjEuMC4xuAEDyAEA-AEBmAIKoAKZDsICChAAGLADGNYEGEfCAgUQABjvBZgDAIgGAZAGCJIHCTIuNi4xLjAuMaAH0yWyBwkwLjYuMS4wLjG4B-wNwgcEMy0xMMgHew&amp;sclient=gws-wiz-serp&amp;mstk=AUtExfCIzS07u5d1cJ6HfYNgHdu4_taSU5KBpjXAnT-pvmiC-ZdWS-_Uh6v2tKkc3qhVOjHg0u-2e4Mn6qSzQAP863JDN9uaxiIA8HC3xMWpxIphh_lZeZj5ove-77tmFMK8Lxs&amp;csui=3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auxine&amp;sca_esv=c872d79fb2a9e0a7&amp;hl=fr&amp;ei=DsjraKnfMoH4kdUPlMv0sAw&amp;ved=2ahUKEwiA6raa_Z6QAxVmNPsDHaiZMg4QgK4QegQIBhAG&amp;uact=5&amp;oq=Nutrition+min%C3%A9rale+(macro+et+oligo-%C3%A9l%C3%A9ments)+plante&amp;gs_lp=Egxnd3Mtd2l6LXNlcnAiNk51dHJpdGlvbiBtaW7DqXJhbGUgKG1hY3JvIGV0IG9saWdvLcOpbMOpbWVudHMpIHBsYW50ZTIIEAAYogQYiQUyCBAAGIAEGKIEMggQABiABBiiBDIIEAAYgAQYogQyCBAAGKIEGIkFSMxDUMEHWOwscAJ4AJABAJgBqwOgAd4OqgEJMC43LjEuMC4xuAEDyAEA-AEBmAIKoAKZDsICChAAGLADGNYEGEfCAgUQABjvBZgDAIgGAZAGCJIHCTIuNi4xLjAuMaAH0yWyBwkwLjYuMS4wLjG4B-wNwgcEMy0xMMgHew&amp;sclient=gws-wiz-serp&amp;mstk=AUtExfCIzS07u5d1cJ6HfYNgHdu4_taSU5KBpjXAnT-pvmiC-ZdWS-_Uh6v2tKkc3qhVOjHg0u-2e4Mn6qSzQAP863JDN9uaxiIA8HC3xMWpxIphh_lZeZj5ove-77tmFMK8Lxs&amp;csui=3" TargetMode="External"/><Relationship Id="rId2" Type="http://schemas.openxmlformats.org/officeDocument/2006/relationships/hyperlink" Target="https://www.google.com/search?q=scission+de+l'eau&amp;sca_esv=c872d79fb2a9e0a7&amp;hl=fr&amp;ei=DsjraKnfMoH4kdUPlMv0sAw&amp;ved=2ahUKEwiA6raa_Z6QAxVmNPsDHaiZMg4QgK4QegQIBhAE&amp;uact=5&amp;oq=Nutrition+min%C3%A9rale+(macro+et+oligo-%C3%A9l%C3%A9ments)+plante&amp;gs_lp=Egxnd3Mtd2l6LXNlcnAiNk51dHJpdGlvbiBtaW7DqXJhbGUgKG1hY3JvIGV0IG9saWdvLcOpbMOpbWVudHMpIHBsYW50ZTIIEAAYogQYiQUyCBAAGIAEGKIEMggQABiABBiiBDIIEAAYgAQYogQyCBAAGKIEGIkFSMxDUMEHWOwscAJ4AJABAJgBqwOgAd4OqgEJMC43LjEuMC4xuAEDyAEA-AEBmAIKoAKZDsICChAAGLADGNYEGEfCAgUQABjvBZgDAIgGAZAGCJIHCTIuNi4xLjAuMaAH0yWyBwkwLjYuMS4wLjG4B-wNwgcEMy0xMMgHew&amp;sclient=gws-wiz-serp&amp;mstk=AUtExfCIzS07u5d1cJ6HfYNgHdu4_taSU5KBpjXAnT-pvmiC-ZdWS-_Uh6v2tKkc3qhVOjHg0u-2e4Mn6qSzQAP863JDN9uaxiIA8HC3xMWpxIphh_lZeZj5ove-77tmFMK8Lxs&amp;csui=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google.com/search?q=acide+ascorbique&amp;sca_esv=c872d79fb2a9e0a7&amp;hl=fr&amp;ei=DsjraKnfMoH4kdUPlMv0sAw&amp;ved=2ahUKEwiA6raa_Z6QAxVmNPsDHaiZMg4QgK4QegQIBhAK&amp;uact=5&amp;oq=Nutrition+min%C3%A9rale+(macro+et+oligo-%C3%A9l%C3%A9ments)+plante&amp;gs_lp=Egxnd3Mtd2l6LXNlcnAiNk51dHJpdGlvbiBtaW7DqXJhbGUgKG1hY3JvIGV0IG9saWdvLcOpbMOpbWVudHMpIHBsYW50ZTIIEAAYogQYiQUyCBAAGIAEGKIEMggQABiABBiiBDIIEAAYgAQYogQyCBAAGKIEGIkFSMxDUMEHWOwscAJ4AJABAJgBqwOgAd4OqgEJMC43LjEuMC4xuAEDyAEA-AEBmAIKoAKZDsICChAAGLADGNYEGEfCAgUQABjvBZgDAIgGAZAGCJIHCTIuNi4xLjAuMaAH0yWyBwkwLjYuMS4wLjG4B-wNwgcEMy0xMMgHew&amp;sclient=gws-wiz-serp&amp;mstk=AUtExfCIzS07u5d1cJ6HfYNgHdu4_taSU5KBpjXAnT-pvmiC-ZdWS-_Uh6v2tKkc3qhVOjHg0u-2e4Mn6qSzQAP863JDN9uaxiIA8HC3xMWpxIphh_lZeZj5ove-77tmFMK8Lxs&amp;csui=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Nutrition minérale (macro et oligo-éléments)</a:t>
            </a:r>
          </a:p>
        </p:txBody>
      </p:sp>
    </p:spTree>
    <p:extLst>
      <p:ext uri="{BB962C8B-B14F-4D97-AF65-F5344CB8AC3E}">
        <p14:creationId xmlns:p14="http://schemas.microsoft.com/office/powerpoint/2010/main" val="3431594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altLang="fr-FR" b="1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 nutrition minérale</a:t>
            </a:r>
            <a:endParaRPr lang="fr-F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38200" y="2357778"/>
            <a:ext cx="11068736" cy="32870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88872" rIns="0" bIns="179331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indent="0">
              <a:lnSpc>
                <a:spcPct val="100000"/>
              </a:lnSpc>
              <a:buNone/>
            </a:pPr>
            <a:r>
              <a:rPr kumimoji="0" lang="fr-FR" altLang="fr-FR" sz="1200" b="0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 nutrition minérale des plantes comprend les </a:t>
            </a:r>
            <a:r>
              <a:rPr lang="fr-F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macro-éléments</a:t>
            </a:r>
            <a:endParaRPr lang="fr-F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(N, P, K, Ca, Mg, S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les </a:t>
            </a: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oligo-éléments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(Fe, Mn, Zn, Cu, B, Mo, Cl, Ni). </a:t>
            </a:r>
            <a:endParaRPr lang="fr-F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macro-éléments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sont nécessaires en grandes 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quantités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pour la structure et le métabolisme de la plante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lvl="0" indent="0">
              <a:lnSpc>
                <a:spcPct val="100000"/>
              </a:lnSpc>
              <a:buNone/>
            </a:pP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tandis que les oligo-éléments, bien que nécessaires en plus petites quantités, </a:t>
            </a:r>
            <a:endParaRPr lang="fr-F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sont 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cruciaux pour l'activation des enzymes et d'autres fonctions vitales. </a:t>
            </a:r>
            <a:endParaRPr kumimoji="0" lang="fr-FR" alt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5749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869" y="509041"/>
            <a:ext cx="11003067" cy="5700690"/>
          </a:xfrm>
        </p:spPr>
      </p:pic>
    </p:spTree>
    <p:extLst>
      <p:ext uri="{BB962C8B-B14F-4D97-AF65-F5344CB8AC3E}">
        <p14:creationId xmlns:p14="http://schemas.microsoft.com/office/powerpoint/2010/main" val="50203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fr-FR" altLang="fr-FR" b="1" i="0" u="none" strike="noStrike" cap="none" normalizeH="0" baseline="0" dirty="0" err="1" smtClean="0">
                <a:ln>
                  <a:noFill/>
                </a:ln>
                <a:solidFill>
                  <a:srgbClr val="001D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Macrominéraux</a:t>
            </a:r>
            <a: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ctr">
              <a:lnSpc>
                <a:spcPct val="160000"/>
              </a:lnSpc>
            </a:pPr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Définition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: Éléments dont les plantes ont besoin en grandes quantités, représentant jusqu'à 99% de leur matière sèche.</a:t>
            </a:r>
          </a:p>
          <a:p>
            <a:pPr algn="ctr">
              <a:lnSpc>
                <a:spcPct val="160000"/>
              </a:lnSpc>
            </a:pPr>
            <a:r>
              <a:rPr lang="fr-FR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Macro-éléments</a:t>
            </a:r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primaires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: Nécessaires en grande quantité à chaque étape de la croissance.</a:t>
            </a:r>
          </a:p>
          <a:p>
            <a:pPr lvl="1" algn="ctr">
              <a:lnSpc>
                <a:spcPct val="160000"/>
              </a:lnSpc>
            </a:pPr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Azote (N)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: Essentiel pour les constituants des protéines et la chlorophylle.</a:t>
            </a:r>
          </a:p>
          <a:p>
            <a:pPr lvl="1" algn="ctr">
              <a:lnSpc>
                <a:spcPct val="160000"/>
              </a:lnSpc>
            </a:pPr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Phosphore (P)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: Indispensable à la production d'énergie (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ATP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et à la synthèse des acides nucléiques.</a:t>
            </a:r>
          </a:p>
          <a:p>
            <a:pPr lvl="1" algn="ctr">
              <a:lnSpc>
                <a:spcPct val="160000"/>
              </a:lnSpc>
            </a:pPr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Potassium (K)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: Joue un rôle clé dans la régulation de la pression osmotique et l'ouverture des stomates.</a:t>
            </a:r>
          </a:p>
          <a:p>
            <a:pPr marL="0" indent="0">
              <a:buNone/>
            </a:pPr>
            <a:r>
              <a:rPr lang="fr-FR" dirty="0" smtClean="0"/>
              <a:t/>
            </a:r>
            <a:br>
              <a:rPr lang="fr-FR" dirty="0" smtClean="0"/>
            </a:br>
            <a: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6010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600501"/>
            <a:ext cx="10515600" cy="5576462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kumimoji="0" lang="fr-FR" altLang="fr-FR" b="1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Exemples</a:t>
            </a:r>
            <a: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: Calcium, phosphore, magnésium, sodium, potassium, chlore et soufre.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fr-FR" altLang="fr-FR" b="1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Rôles</a:t>
            </a:r>
            <a: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: Essentiels à la structure osseuse, à la fonction musculaire, à l'équilibre des fluides corporels et à d'autres fonctions métaboliques.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fr-FR" altLang="fr-FR" b="1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Source</a:t>
            </a:r>
            <a:r>
              <a:rPr kumimoji="0" lang="fr-FR" altLang="fr-FR" b="0" i="0" u="none" strike="noStrike" cap="none" normalizeH="0" baseline="0" dirty="0" smtClean="0">
                <a:ln>
                  <a:noFill/>
                </a:ln>
                <a:solidFill>
                  <a:srgbClr val="001D3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: Généralement apportés par une alimentation équilibrée, mais un excès de sodium peut être lié à l'hypertension.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730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Macro-éléments</a:t>
            </a:r>
            <a:r>
              <a:rPr lang="fr-F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secondaires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: 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Nécessaires 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plus petites quantités, mais essentiels.</a:t>
            </a:r>
          </a:p>
          <a:p>
            <a:pPr lvl="1"/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Calcium (Ca)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: Crucial pour la structure des parois cellulaires et comme messager secondaire.</a:t>
            </a:r>
          </a:p>
          <a:p>
            <a:pPr lvl="1"/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Magnésium (Mg)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: Composant central de la chlorophylle et cofacteur enzymatique.</a:t>
            </a:r>
          </a:p>
          <a:p>
            <a:pPr lvl="1"/>
            <a:r>
              <a:rPr lang="fr-FR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Soufre (S)</a:t>
            </a:r>
            <a:r>
              <a:rPr lang="fr-F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: Un constituant des acides aminés et des protéines. 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8454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Oligo-éléments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Définition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: Éléments nécessaires en très petites quantités, mais dont le rôle est essentiel.</a:t>
            </a:r>
          </a:p>
          <a:p>
            <a:pPr>
              <a:lnSpc>
                <a:spcPct val="150000"/>
              </a:lnSpc>
            </a:pPr>
            <a:r>
              <a:rPr lang="fr-F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Rôles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: Ils agissent comme des catalyseurs ou des activateurs de nombreux processus métaboliques</a:t>
            </a:r>
            <a:r>
              <a:rPr lang="fr-F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1638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15370" y="842986"/>
            <a:ext cx="10515600" cy="4351338"/>
          </a:xfrm>
        </p:spPr>
        <p:txBody>
          <a:bodyPr>
            <a:noAutofit/>
          </a:bodyPr>
          <a:lstStyle/>
          <a:p>
            <a:pPr lvl="1">
              <a:lnSpc>
                <a:spcPct val="160000"/>
              </a:lnSpc>
            </a:pPr>
            <a:r>
              <a:rPr lang="fr-F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Fer (Fe)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: Indispensable à la synthèse de la chlorophylle et à de nombreuses enzymes d'oxydoréduction.</a:t>
            </a:r>
          </a:p>
          <a:p>
            <a:pPr lvl="1">
              <a:lnSpc>
                <a:spcPct val="160000"/>
              </a:lnSpc>
            </a:pPr>
            <a:r>
              <a:rPr lang="fr-F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Manganèse (Mn)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: Nécessaire à la photosynthèse (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scission de l'eau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et à la fixation de l'azote.</a:t>
            </a:r>
          </a:p>
          <a:p>
            <a:pPr lvl="1">
              <a:lnSpc>
                <a:spcPct val="160000"/>
              </a:lnSpc>
            </a:pPr>
            <a:r>
              <a:rPr lang="fr-F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Zinc (Zn)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: Participe à la synthèse de l'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auxine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et au métabolisme des glucides.</a:t>
            </a:r>
          </a:p>
          <a:p>
            <a:pPr lvl="1">
              <a:lnSpc>
                <a:spcPct val="160000"/>
              </a:lnSpc>
            </a:pPr>
            <a:r>
              <a:rPr lang="fr-F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Cuivre (Cu)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: Fait partie de plusieurs enzymes et est impliqué dans la formation d'hormones de croissance.</a:t>
            </a:r>
          </a:p>
          <a:p>
            <a:pPr lvl="1">
              <a:lnSpc>
                <a:spcPct val="160000"/>
              </a:lnSpc>
            </a:pPr>
            <a:r>
              <a:rPr lang="fr-F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Bore (B)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: Impliqué dans la fertilité du pollen, la division cellulaire et l'intégrité des parois cellulaires.</a:t>
            </a:r>
          </a:p>
          <a:p>
            <a:pPr lvl="1">
              <a:lnSpc>
                <a:spcPct val="160000"/>
              </a:lnSpc>
            </a:pPr>
            <a:r>
              <a:rPr lang="fr-F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Molybdène (Mo)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: Essentiel à la fixation de l'azote et à la synthèse de l'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acide ascorbique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>
              <a:lnSpc>
                <a:spcPct val="160000"/>
              </a:lnSpc>
            </a:pPr>
            <a:r>
              <a:rPr lang="fr-F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Chlore (Cl)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et </a:t>
            </a:r>
            <a:r>
              <a:rPr lang="fr-F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Nickel (Ni)</a:t>
            </a:r>
            <a:r>
              <a:rPr lang="fr-F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: Également considérés comme des oligo-éléments essentiels</a:t>
            </a:r>
            <a:endParaRPr lang="fr-F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077533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42</Words>
  <Application>Microsoft Office PowerPoint</Application>
  <PresentationFormat>Grand écran</PresentationFormat>
  <Paragraphs>34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Google Sans</vt:lpstr>
      <vt:lpstr>Times New Roman</vt:lpstr>
      <vt:lpstr>Thème Office</vt:lpstr>
      <vt:lpstr>Nutrition minérale (macro et oligo-éléments)</vt:lpstr>
      <vt:lpstr>La nutrition minérale</vt:lpstr>
      <vt:lpstr>Présentation PowerPoint</vt:lpstr>
      <vt:lpstr>Macrominéraux </vt:lpstr>
      <vt:lpstr>Présentation PowerPoint</vt:lpstr>
      <vt:lpstr>Macro-éléments secondaires : </vt:lpstr>
      <vt:lpstr>Oligo-éléments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Nutrition minérale (macro et oligo-éléments)</dc:title>
  <dc:creator>dell</dc:creator>
  <cp:lastModifiedBy>dell</cp:lastModifiedBy>
  <cp:revision>14</cp:revision>
  <dcterms:created xsi:type="dcterms:W3CDTF">2025-10-12T14:27:54Z</dcterms:created>
  <dcterms:modified xsi:type="dcterms:W3CDTF">2025-10-13T18:34:17Z</dcterms:modified>
</cp:coreProperties>
</file>