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71" r:id="rId12"/>
    <p:sldId id="265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12/8/2024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12/8/2024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‹N°›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35064" y="3573016"/>
            <a:ext cx="618013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DZ" altLang="ar-DZ" sz="4800" b="1" kern="0" dirty="0" smtClean="0">
                <a:solidFill>
                  <a:srgbClr val="FF0000"/>
                </a:solidFill>
                <a:latin typeface="Arial"/>
              </a:rPr>
              <a:t>الاطار </a:t>
            </a:r>
            <a:r>
              <a:rPr lang="ar-DZ" altLang="ar-DZ" sz="4800" b="1" kern="0" dirty="0" err="1" smtClean="0">
                <a:solidFill>
                  <a:srgbClr val="FF0000"/>
                </a:solidFill>
                <a:latin typeface="Arial"/>
              </a:rPr>
              <a:t>المفاهيمي</a:t>
            </a:r>
            <a:r>
              <a:rPr lang="ar-DZ" altLang="ar-DZ" sz="4800" b="1" kern="0" dirty="0" smtClean="0">
                <a:solidFill>
                  <a:srgbClr val="FF0000"/>
                </a:solidFill>
                <a:latin typeface="Arial"/>
              </a:rPr>
              <a:t> لإدارة المعرفة 2</a:t>
            </a:r>
            <a:endParaRPr kumimoji="0" lang="fr-FR" altLang="ar-DZ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764581" y="116632"/>
            <a:ext cx="51116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spAutoFit/>
          </a:bodyPr>
          <a:lstStyle>
            <a:lvl1pPr algn="l" defTabSz="914400" rtl="1" eaLnBrk="0" latin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2400" b="1" i="0" u="none" strike="noStrike" kern="1200" cap="none" spc="0" normalizeH="0" baseline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ea typeface="+mj-ea"/>
                <a:cs typeface="Times New Roman"/>
              </a:rPr>
              <a:t>جامعة محمد خيضر بسكرة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2400" b="1" i="0" u="none" strike="noStrike" kern="1200" cap="none" spc="0" normalizeH="0" baseline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ea typeface="+mj-ea"/>
                <a:cs typeface="Times New Roman"/>
              </a:rPr>
              <a:t>كلية العلوم الاقتصادية والتجارية وعلوم التسيير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2400" b="1" i="0" u="none" strike="noStrike" kern="1200" cap="none" spc="0" normalizeH="0" baseline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Arial" pitchFamily="34" charset="0"/>
                <a:ea typeface="+mj-ea"/>
                <a:cs typeface="Times New Roman"/>
              </a:rPr>
              <a:t>قسم علوم التسيير</a:t>
            </a:r>
            <a:endParaRPr kumimoji="0" lang="fr-FR" altLang="ar-DZ" sz="2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uLnTx/>
              <a:uFillTx/>
              <a:latin typeface="Arial" pitchFamily="34" charset="0"/>
              <a:ea typeface="+mj-ea"/>
              <a:cs typeface="Times New Roman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5703087" y="1469102"/>
            <a:ext cx="333340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</a:rPr>
              <a:t>سلسلة محاضرات مقدمة للسنة الأولى ماستـــــــــر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ar-D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</a:rPr>
              <a:t>GSO</a:t>
            </a:r>
            <a:endParaRPr kumimoji="0" lang="fr-FR" altLang="ar-DZ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7" name="ZoneTexte 8"/>
          <p:cNvSpPr txBox="1">
            <a:spLocks noChangeArrowheads="1"/>
          </p:cNvSpPr>
          <p:nvPr/>
        </p:nvSpPr>
        <p:spPr bwMode="auto">
          <a:xfrm>
            <a:off x="6156325" y="5589588"/>
            <a:ext cx="28082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ar-DZ" altLang="ar-DZ" b="1" dirty="0"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ar-DZ" altLang="ar-DZ" b="1" dirty="0"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50243"/>
            <a:ext cx="2295525" cy="1990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79890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2843808" y="476672"/>
            <a:ext cx="3384376" cy="1368152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المعرفة تنقل داخل المنظمة بطريقتين</a:t>
            </a:r>
            <a:endParaRPr lang="ar-D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4535996" y="1844824"/>
            <a:ext cx="2916324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H="1">
            <a:off x="1619672" y="1844824"/>
            <a:ext cx="2916324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à coins arrondis 6"/>
          <p:cNvSpPr/>
          <p:nvPr/>
        </p:nvSpPr>
        <p:spPr>
          <a:xfrm>
            <a:off x="5868144" y="3212976"/>
            <a:ext cx="3096344" cy="1584176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الشكل المقصود (الرسمي)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79512" y="3212976"/>
            <a:ext cx="3096344" cy="1584176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الشكل غير </a:t>
            </a: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المقصود (</a:t>
            </a:r>
            <a:r>
              <a:rPr lang="ar-D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غير الرسمية)</a:t>
            </a:r>
          </a:p>
        </p:txBody>
      </p:sp>
    </p:spTree>
    <p:extLst>
      <p:ext uri="{BB962C8B-B14F-4D97-AF65-F5344CB8AC3E}">
        <p14:creationId xmlns:p14="http://schemas.microsoft.com/office/powerpoint/2010/main" val="1340592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115616" y="332656"/>
            <a:ext cx="6912768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rgbClr val="FF0000"/>
                </a:solidFill>
              </a:rPr>
              <a:t>عقبات نقل وتوزيع المعرفة</a:t>
            </a:r>
            <a:endParaRPr lang="ar-DZ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79512" y="1484784"/>
            <a:ext cx="8784976" cy="64807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الصعوبة المتعلقة بالمعرفة الضمنية</a:t>
            </a:r>
            <a:endParaRPr lang="ar-DZ" sz="2800" b="1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79512" y="2348880"/>
            <a:ext cx="8784976" cy="64807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الصعوبة المتعلقة بالمهنيين أصحاب المعرفة الجديدة</a:t>
            </a:r>
            <a:endParaRPr lang="ar-DZ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79512" y="3212976"/>
            <a:ext cx="8784976" cy="648072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smtClean="0">
                <a:solidFill>
                  <a:schemeClr val="bg1"/>
                </a:solidFill>
              </a:rPr>
              <a:t>عقبة </a:t>
            </a:r>
            <a:r>
              <a:rPr lang="ar-DZ" sz="2800" b="1" dirty="0" smtClean="0">
                <a:solidFill>
                  <a:schemeClr val="bg1"/>
                </a:solidFill>
              </a:rPr>
              <a:t>التجاهل</a:t>
            </a:r>
            <a:endParaRPr lang="ar-DZ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79512" y="4077072"/>
            <a:ext cx="8784976" cy="64807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عقبة القدرة الاستيعابية للمستلم</a:t>
            </a:r>
            <a:endParaRPr lang="ar-DZ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79512" y="5085184"/>
            <a:ext cx="8784976" cy="6480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عقبة نقص العلاقات</a:t>
            </a:r>
            <a:endParaRPr lang="ar-DZ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259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9832" y="332656"/>
            <a:ext cx="29819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/>
              <a:t>5-تطبيق المعرفة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915816" y="1916832"/>
            <a:ext cx="4248472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800" dirty="0" smtClean="0"/>
              <a:t>-الاستعمال </a:t>
            </a:r>
            <a:r>
              <a:rPr lang="fr-FR" sz="2800" dirty="0" smtClean="0"/>
              <a:t>(Use)</a:t>
            </a:r>
            <a:endParaRPr lang="ar-DZ" sz="2800" dirty="0" smtClean="0"/>
          </a:p>
          <a:p>
            <a:pPr algn="r" rtl="1"/>
            <a:r>
              <a:rPr lang="ar-DZ" sz="2800" dirty="0" smtClean="0"/>
              <a:t>-اعادة الاستعمال </a:t>
            </a:r>
            <a:r>
              <a:rPr lang="fr-FR" sz="2800" dirty="0" smtClean="0"/>
              <a:t>(</a:t>
            </a:r>
            <a:r>
              <a:rPr lang="fr-FR" sz="2800" dirty="0" err="1" smtClean="0"/>
              <a:t>Reuse</a:t>
            </a:r>
            <a:r>
              <a:rPr lang="fr-FR" sz="2800" dirty="0" smtClean="0"/>
              <a:t>)</a:t>
            </a:r>
            <a:endParaRPr lang="ar-DZ" sz="2800" dirty="0" smtClean="0"/>
          </a:p>
          <a:p>
            <a:pPr algn="r" rtl="1"/>
            <a:r>
              <a:rPr lang="ar-DZ" sz="2800" dirty="0" smtClean="0"/>
              <a:t>-الاستفادة </a:t>
            </a:r>
            <a:r>
              <a:rPr lang="fr-FR" sz="2800" dirty="0" smtClean="0"/>
              <a:t>(</a:t>
            </a:r>
            <a:r>
              <a:rPr lang="fr-FR" sz="2800" dirty="0" err="1" smtClean="0"/>
              <a:t>Utilization</a:t>
            </a:r>
            <a:r>
              <a:rPr lang="fr-FR" sz="2800" dirty="0" smtClean="0"/>
              <a:t>)</a:t>
            </a:r>
            <a:endParaRPr lang="ar-DZ" sz="2800" dirty="0" smtClean="0"/>
          </a:p>
          <a:p>
            <a:pPr algn="r" rtl="1"/>
            <a:r>
              <a:rPr lang="ar-DZ" sz="2800" dirty="0" smtClean="0"/>
              <a:t>-التطبيق </a:t>
            </a:r>
            <a:r>
              <a:rPr lang="fr-FR" sz="2800" dirty="0" smtClean="0"/>
              <a:t>(Application)</a:t>
            </a:r>
            <a:endParaRPr lang="ar-DZ" sz="2800" dirty="0"/>
          </a:p>
        </p:txBody>
      </p:sp>
      <p:sp>
        <p:nvSpPr>
          <p:cNvPr id="3" name="Ellipse 2"/>
          <p:cNvSpPr/>
          <p:nvPr/>
        </p:nvSpPr>
        <p:spPr>
          <a:xfrm>
            <a:off x="0" y="4437112"/>
            <a:ext cx="8964488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3600" b="1" dirty="0" smtClean="0">
                <a:solidFill>
                  <a:srgbClr val="FF0000"/>
                </a:solidFill>
              </a:rPr>
              <a:t>تقليص الفجوة معرفة-عمل</a:t>
            </a:r>
            <a:endParaRPr lang="ar-DZ" sz="3600" b="1" dirty="0">
              <a:solidFill>
                <a:srgbClr val="FF0000"/>
              </a:solidFill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4139952" y="3732714"/>
            <a:ext cx="720080" cy="56038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5347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35696" y="260648"/>
            <a:ext cx="54006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000" b="1" dirty="0" smtClean="0">
                <a:solidFill>
                  <a:srgbClr val="FF0000"/>
                </a:solidFill>
              </a:rPr>
              <a:t>مراحل تطبيق ادارة المعرفة</a:t>
            </a:r>
            <a:endParaRPr lang="ar-DZ" sz="4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8" y="1700808"/>
            <a:ext cx="6894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dirty="0" err="1"/>
              <a:t>ویكون</a:t>
            </a:r>
            <a:r>
              <a:rPr lang="ar-DZ" sz="2400" dirty="0"/>
              <a:t> </a:t>
            </a:r>
            <a:r>
              <a:rPr lang="ar-DZ" sz="2400" dirty="0" err="1"/>
              <a:t>التركیز</a:t>
            </a:r>
            <a:r>
              <a:rPr lang="ar-DZ" sz="2400" dirty="0"/>
              <a:t> </a:t>
            </a:r>
            <a:r>
              <a:rPr lang="ar-DZ" sz="2400" dirty="0" err="1"/>
              <a:t>فیها</a:t>
            </a:r>
            <a:r>
              <a:rPr lang="ar-DZ" sz="2400" dirty="0"/>
              <a:t> على أربع مراحل </a:t>
            </a:r>
            <a:r>
              <a:rPr lang="ar-DZ" sz="2400" dirty="0" err="1"/>
              <a:t>رئیسیة</a:t>
            </a:r>
            <a:r>
              <a:rPr lang="ar-DZ" sz="2400" dirty="0"/>
              <a:t> </a:t>
            </a:r>
            <a:r>
              <a:rPr lang="ar-DZ" sz="2400" dirty="0" smtClean="0"/>
              <a:t>هي:</a:t>
            </a:r>
            <a:endParaRPr lang="ar-DZ" sz="2400" dirty="0"/>
          </a:p>
        </p:txBody>
      </p:sp>
      <p:sp>
        <p:nvSpPr>
          <p:cNvPr id="5" name="Rectangle 4"/>
          <p:cNvSpPr/>
          <p:nvPr/>
        </p:nvSpPr>
        <p:spPr>
          <a:xfrm>
            <a:off x="5580112" y="2834352"/>
            <a:ext cx="2307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بناء </a:t>
            </a:r>
            <a:r>
              <a:rPr lang="ar-DZ" sz="2400" dirty="0" err="1"/>
              <a:t>البنیة</a:t>
            </a:r>
            <a:r>
              <a:rPr lang="ar-DZ" sz="2400" dirty="0"/>
              <a:t> </a:t>
            </a:r>
            <a:r>
              <a:rPr lang="ar-DZ" sz="2400" dirty="0" err="1"/>
              <a:t>التحتیة</a:t>
            </a:r>
            <a:endParaRPr lang="ar-DZ" sz="2400" dirty="0"/>
          </a:p>
        </p:txBody>
      </p:sp>
      <p:sp>
        <p:nvSpPr>
          <p:cNvPr id="6" name="Rectangle 5"/>
          <p:cNvSpPr/>
          <p:nvPr/>
        </p:nvSpPr>
        <p:spPr>
          <a:xfrm>
            <a:off x="4788024" y="3402032"/>
            <a:ext cx="3092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خلق العلاقات </a:t>
            </a:r>
            <a:r>
              <a:rPr lang="ar-DZ" sz="2400" dirty="0" err="1"/>
              <a:t>الإنسانیة</a:t>
            </a:r>
            <a:endParaRPr lang="ar-DZ" sz="2400" dirty="0"/>
          </a:p>
        </p:txBody>
      </p:sp>
      <p:sp>
        <p:nvSpPr>
          <p:cNvPr id="7" name="Rectangle 6"/>
          <p:cNvSpPr/>
          <p:nvPr/>
        </p:nvSpPr>
        <p:spPr>
          <a:xfrm>
            <a:off x="5236140" y="3923764"/>
            <a:ext cx="25042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وضع نظم المكافآت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9992" y="4571836"/>
            <a:ext cx="3163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 err="1"/>
              <a:t>تكوین</a:t>
            </a:r>
            <a:r>
              <a:rPr lang="ar-DZ" sz="2400" dirty="0"/>
              <a:t> الثقافة </a:t>
            </a:r>
            <a:r>
              <a:rPr lang="ar-DZ" sz="2400" dirty="0" err="1" smtClean="0"/>
              <a:t>التنظیمیة</a:t>
            </a:r>
            <a:endParaRPr lang="ar-DZ" sz="2400" dirty="0"/>
          </a:p>
        </p:txBody>
      </p:sp>
      <p:sp>
        <p:nvSpPr>
          <p:cNvPr id="9" name="Rectangle 8"/>
          <p:cNvSpPr/>
          <p:nvPr/>
        </p:nvSpPr>
        <p:spPr>
          <a:xfrm>
            <a:off x="3657818" y="5210616"/>
            <a:ext cx="3722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استخدام </a:t>
            </a:r>
            <a:r>
              <a:rPr lang="ar-DZ" sz="2400" dirty="0" err="1"/>
              <a:t>تكنولوجیا</a:t>
            </a:r>
            <a:r>
              <a:rPr lang="ar-DZ" sz="2400" dirty="0"/>
              <a:t> الاتصالات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59832" y="5805264"/>
            <a:ext cx="3914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بناء قواعد </a:t>
            </a:r>
            <a:r>
              <a:rPr lang="ar-DZ" sz="2400" dirty="0" err="1"/>
              <a:t>البیانات</a:t>
            </a:r>
            <a:r>
              <a:rPr lang="ar-DZ" sz="2400" dirty="0"/>
              <a:t> </a:t>
            </a:r>
            <a:r>
              <a:rPr lang="ar-DZ" sz="2400" dirty="0" smtClean="0"/>
              <a:t>والمعلومات</a:t>
            </a:r>
            <a:endParaRPr lang="ar-DZ" sz="2400" dirty="0"/>
          </a:p>
        </p:txBody>
      </p:sp>
      <p:sp>
        <p:nvSpPr>
          <p:cNvPr id="11" name="Rectangle 10"/>
          <p:cNvSpPr/>
          <p:nvPr/>
        </p:nvSpPr>
        <p:spPr>
          <a:xfrm>
            <a:off x="4427984" y="2267580"/>
            <a:ext cx="3954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srgbClr val="00B050"/>
                </a:solidFill>
              </a:rPr>
              <a:t>مرحلة المبادرة</a:t>
            </a:r>
            <a:r>
              <a:rPr lang="ar-DZ" sz="2400" dirty="0"/>
              <a:t>: وتتمثل في:</a:t>
            </a:r>
          </a:p>
        </p:txBody>
      </p:sp>
    </p:spTree>
    <p:extLst>
      <p:ext uri="{BB962C8B-B14F-4D97-AF65-F5344CB8AC3E}">
        <p14:creationId xmlns:p14="http://schemas.microsoft.com/office/powerpoint/2010/main" val="3734733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4130" y="404664"/>
            <a:ext cx="51363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srgbClr val="00B050"/>
                </a:solidFill>
              </a:rPr>
              <a:t>مرحلة النشر</a:t>
            </a:r>
            <a:r>
              <a:rPr lang="ar-DZ" dirty="0"/>
              <a:t>: </a:t>
            </a:r>
            <a:r>
              <a:rPr lang="ar-DZ" sz="2400" dirty="0" err="1"/>
              <a:t>ویكون</a:t>
            </a:r>
            <a:r>
              <a:rPr lang="ar-DZ" sz="2400" dirty="0"/>
              <a:t> </a:t>
            </a:r>
            <a:r>
              <a:rPr lang="ar-DZ" sz="2400" dirty="0" err="1"/>
              <a:t>التركیز</a:t>
            </a:r>
            <a:r>
              <a:rPr lang="ar-DZ" sz="2400" dirty="0"/>
              <a:t> </a:t>
            </a:r>
            <a:r>
              <a:rPr lang="ar-DZ" sz="2400" dirty="0" err="1"/>
              <a:t>فیها</a:t>
            </a:r>
            <a:r>
              <a:rPr lang="ar-DZ" sz="2400" dirty="0"/>
              <a:t> على:</a:t>
            </a:r>
            <a:endParaRPr lang="ar-DZ" dirty="0"/>
          </a:p>
        </p:txBody>
      </p:sp>
      <p:sp>
        <p:nvSpPr>
          <p:cNvPr id="3" name="Rectangle 2"/>
          <p:cNvSpPr/>
          <p:nvPr/>
        </p:nvSpPr>
        <p:spPr>
          <a:xfrm>
            <a:off x="5436096" y="1196752"/>
            <a:ext cx="3437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/>
              <a:t>استكشاف الأفكار والإبداع</a:t>
            </a:r>
            <a:r>
              <a:rPr lang="ar-DZ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1772816"/>
            <a:ext cx="761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dirty="0"/>
              <a:t>وضع إجراءات </a:t>
            </a:r>
            <a:r>
              <a:rPr lang="ar-DZ" sz="2400" dirty="0" err="1"/>
              <a:t>وسیاسات</a:t>
            </a:r>
            <a:r>
              <a:rPr lang="ar-DZ" sz="2400" dirty="0"/>
              <a:t> </a:t>
            </a:r>
            <a:r>
              <a:rPr lang="ar-DZ" sz="2400" dirty="0" err="1"/>
              <a:t>لتطبیق</a:t>
            </a:r>
            <a:r>
              <a:rPr lang="ar-DZ" sz="2400" dirty="0"/>
              <a:t> الأفكار </a:t>
            </a:r>
            <a:r>
              <a:rPr lang="ar-DZ" sz="2400" dirty="0" err="1"/>
              <a:t>وتحویلها</a:t>
            </a:r>
            <a:r>
              <a:rPr lang="ar-DZ" sz="2400" dirty="0"/>
              <a:t> إلى مهام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2" y="2339588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dirty="0"/>
              <a:t>استعمال </a:t>
            </a:r>
            <a:r>
              <a:rPr lang="ar-DZ" sz="2400" dirty="0" err="1"/>
              <a:t>تكنولوجیا</a:t>
            </a:r>
            <a:r>
              <a:rPr lang="ar-DZ" sz="2400" dirty="0"/>
              <a:t> المعلومات في معالجة الأفكار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5125" y="2967335"/>
            <a:ext cx="5997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dirty="0"/>
              <a:t>مراقبة و الحصول على المعرفة التي تم </a:t>
            </a:r>
            <a:r>
              <a:rPr lang="ar-DZ" sz="2400" dirty="0" err="1" smtClean="0"/>
              <a:t>إیجادها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395997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07904" y="548680"/>
            <a:ext cx="5396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srgbClr val="00B050"/>
                </a:solidFill>
              </a:rPr>
              <a:t>مرحلة التكامل الداخلي</a:t>
            </a:r>
            <a:r>
              <a:rPr lang="ar-DZ" dirty="0"/>
              <a:t>: </a:t>
            </a:r>
            <a:r>
              <a:rPr lang="ar-DZ" sz="2800" dirty="0"/>
              <a:t>وتتكون من: </a:t>
            </a:r>
            <a:endParaRPr lang="ar-DZ" dirty="0"/>
          </a:p>
        </p:txBody>
      </p:sp>
      <p:sp>
        <p:nvSpPr>
          <p:cNvPr id="3" name="Rectangle 2"/>
          <p:cNvSpPr/>
          <p:nvPr/>
        </p:nvSpPr>
        <p:spPr>
          <a:xfrm>
            <a:off x="611560" y="2228671"/>
            <a:ext cx="71642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 err="1"/>
              <a:t>تمویل</a:t>
            </a:r>
            <a:r>
              <a:rPr lang="ar-DZ" sz="2800" dirty="0"/>
              <a:t> </a:t>
            </a:r>
            <a:r>
              <a:rPr lang="ar-DZ" sz="2800" dirty="0" err="1"/>
              <a:t>وهیكلة</a:t>
            </a:r>
            <a:r>
              <a:rPr lang="ar-DZ" sz="2800" dirty="0"/>
              <a:t> المعرفة. </a:t>
            </a:r>
            <a:endParaRPr lang="ar-DZ" sz="2800" dirty="0" smtClean="0"/>
          </a:p>
          <a:p>
            <a:pPr algn="r" rtl="1"/>
            <a:r>
              <a:rPr lang="ar-DZ" sz="2800" dirty="0" smtClean="0"/>
              <a:t>    استخدام </a:t>
            </a:r>
            <a:r>
              <a:rPr lang="ar-DZ" sz="2800" dirty="0"/>
              <a:t>محركات البحث. </a:t>
            </a:r>
            <a:endParaRPr lang="ar-DZ" sz="2800" dirty="0" smtClean="0"/>
          </a:p>
          <a:p>
            <a:pPr algn="r" rtl="1"/>
            <a:r>
              <a:rPr lang="ar-DZ" sz="2800" dirty="0" smtClean="0"/>
              <a:t>      استخدام </a:t>
            </a:r>
            <a:r>
              <a:rPr lang="ar-DZ" sz="2800" dirty="0" err="1"/>
              <a:t>التكنولوجیا</a:t>
            </a:r>
            <a:r>
              <a:rPr lang="ar-DZ" sz="2800" dirty="0"/>
              <a:t> في نظم </a:t>
            </a:r>
            <a:r>
              <a:rPr lang="ar-DZ" sz="2800" dirty="0" err="1"/>
              <a:t>قیاس</a:t>
            </a:r>
            <a:r>
              <a:rPr lang="ar-DZ" sz="2800" dirty="0"/>
              <a:t> الأداء. </a:t>
            </a:r>
            <a:endParaRPr lang="ar-DZ" sz="2800" dirty="0" smtClean="0"/>
          </a:p>
          <a:p>
            <a:pPr algn="r" rtl="1"/>
            <a:r>
              <a:rPr lang="ar-DZ" sz="2800" dirty="0" smtClean="0"/>
              <a:t>        الحصول </a:t>
            </a:r>
            <a:r>
              <a:rPr lang="ar-DZ" sz="2800" dirty="0"/>
              <a:t>على المعرفة الممولة والمتكاملة. </a:t>
            </a:r>
          </a:p>
        </p:txBody>
      </p:sp>
    </p:spTree>
    <p:extLst>
      <p:ext uri="{BB962C8B-B14F-4D97-AF65-F5344CB8AC3E}">
        <p14:creationId xmlns:p14="http://schemas.microsoft.com/office/powerpoint/2010/main" val="561944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5856" y="548680"/>
            <a:ext cx="56204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srgbClr val="00B050"/>
                </a:solidFill>
              </a:rPr>
              <a:t>مرحلة التكامل الخارجي</a:t>
            </a:r>
            <a:r>
              <a:rPr lang="ar-DZ" dirty="0"/>
              <a:t>: </a:t>
            </a:r>
            <a:r>
              <a:rPr lang="ar-DZ" sz="3200" dirty="0"/>
              <a:t>وتتكون من</a:t>
            </a:r>
            <a:r>
              <a:rPr lang="ar-DZ" dirty="0"/>
              <a:t>: </a:t>
            </a:r>
          </a:p>
        </p:txBody>
      </p:sp>
      <p:sp>
        <p:nvSpPr>
          <p:cNvPr id="3" name="Rectangle 2"/>
          <p:cNvSpPr/>
          <p:nvPr/>
        </p:nvSpPr>
        <p:spPr>
          <a:xfrm>
            <a:off x="2771800" y="1772816"/>
            <a:ext cx="50760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/>
              <a:t>الشبكات المتداخلة. </a:t>
            </a:r>
          </a:p>
          <a:p>
            <a:pPr algn="r" rtl="1"/>
            <a:r>
              <a:rPr lang="ar-DZ" sz="2800" dirty="0" smtClean="0"/>
              <a:t>  </a:t>
            </a:r>
            <a:r>
              <a:rPr lang="ar-DZ" sz="2800" dirty="0" err="1" smtClean="0"/>
              <a:t>التمویل</a:t>
            </a:r>
            <a:r>
              <a:rPr lang="ar-DZ" sz="2800" dirty="0" smtClean="0"/>
              <a:t> </a:t>
            </a:r>
            <a:r>
              <a:rPr lang="ar-DZ" sz="2800" dirty="0"/>
              <a:t>الخارجي. </a:t>
            </a:r>
          </a:p>
          <a:p>
            <a:pPr algn="r" rtl="1"/>
            <a:r>
              <a:rPr lang="ar-DZ" sz="2800" dirty="0" smtClean="0"/>
              <a:t>    إدارة </a:t>
            </a:r>
            <a:r>
              <a:rPr lang="ar-DZ" sz="2800" dirty="0"/>
              <a:t>التعاون ونظم المشاركة</a:t>
            </a:r>
            <a:r>
              <a:rPr lang="ar-DZ" sz="2800" dirty="0" smtClean="0"/>
              <a:t>.</a:t>
            </a:r>
          </a:p>
          <a:p>
            <a:pPr algn="r" rtl="1"/>
            <a:r>
              <a:rPr lang="ar-DZ" sz="2800"/>
              <a:t> </a:t>
            </a:r>
            <a:r>
              <a:rPr lang="ar-DZ" sz="2800" smtClean="0"/>
              <a:t>     </a:t>
            </a:r>
            <a:r>
              <a:rPr lang="ar-DZ" sz="2800" dirty="0" err="1"/>
              <a:t>البرید</a:t>
            </a:r>
            <a:r>
              <a:rPr lang="ar-DZ" sz="2800" dirty="0"/>
              <a:t> الإلكتروني.</a:t>
            </a:r>
          </a:p>
        </p:txBody>
      </p:sp>
    </p:spTree>
    <p:extLst>
      <p:ext uri="{BB962C8B-B14F-4D97-AF65-F5344CB8AC3E}">
        <p14:creationId xmlns:p14="http://schemas.microsoft.com/office/powerpoint/2010/main" val="393092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23728" y="260648"/>
            <a:ext cx="54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000" b="1" dirty="0" smtClean="0">
                <a:solidFill>
                  <a:srgbClr val="FF0000"/>
                </a:solidFill>
              </a:rPr>
              <a:t>مفهوم ادارة المعرفة</a:t>
            </a:r>
            <a:endParaRPr lang="ar-DZ" sz="4000" b="1" dirty="0">
              <a:solidFill>
                <a:srgbClr val="FF0000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55576" y="2276872"/>
            <a:ext cx="8208912" cy="31683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ادارة المعرفة هي العملية المنهجية </a:t>
            </a:r>
            <a:r>
              <a:rPr lang="ar-DZ" sz="4000" b="1" dirty="0"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r>
              <a:rPr lang="ar-D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توجيه رصيد المعرفة وتحقيق رافعتها في الشركة</a:t>
            </a:r>
            <a:endParaRPr lang="ar-D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68344" y="1262663"/>
            <a:ext cx="1080120" cy="79818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1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68698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68344" y="614591"/>
            <a:ext cx="1080120" cy="79818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2</a:t>
            </a:r>
            <a:endParaRPr lang="ar-DZ" sz="2800" b="1" dirty="0"/>
          </a:p>
        </p:txBody>
      </p:sp>
      <p:sp>
        <p:nvSpPr>
          <p:cNvPr id="3" name="Ellipse 2"/>
          <p:cNvSpPr/>
          <p:nvPr/>
        </p:nvSpPr>
        <p:spPr>
          <a:xfrm>
            <a:off x="755576" y="1196752"/>
            <a:ext cx="8208912" cy="460851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ادارة المعرفة هي مدخل لإضافة أو انشاء القيمة من خلال المزج أو التركيب أو </a:t>
            </a:r>
            <a:r>
              <a:rPr lang="ar-DZ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التداؤب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بين عناصر المعرفة من أجل ايجاد توليفات معرفية أفضل مما هي عليه كبيانات أو معلومات أو معارف منفردة</a:t>
            </a:r>
            <a:endParaRPr lang="ar-D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2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68344" y="614591"/>
            <a:ext cx="1080120" cy="79818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3</a:t>
            </a:r>
            <a:endParaRPr lang="ar-DZ" sz="2800" b="1" dirty="0"/>
          </a:p>
        </p:txBody>
      </p:sp>
      <p:sp>
        <p:nvSpPr>
          <p:cNvPr id="3" name="Ellipse 2"/>
          <p:cNvSpPr/>
          <p:nvPr/>
        </p:nvSpPr>
        <p:spPr>
          <a:xfrm>
            <a:off x="755576" y="1988840"/>
            <a:ext cx="8208912" cy="324036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ادارة المعرفة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هي العملية المنهجية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المنظمة للاستخدام الخلاق للمعرفة وانشائها</a:t>
            </a:r>
            <a:endParaRPr lang="ar-D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07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23728" y="260648"/>
            <a:ext cx="54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000" b="1" dirty="0" smtClean="0">
                <a:solidFill>
                  <a:srgbClr val="FF0000"/>
                </a:solidFill>
              </a:rPr>
              <a:t>عمليات ادارة المعرفة</a:t>
            </a:r>
            <a:endParaRPr lang="ar-DZ" sz="4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43808" y="1196752"/>
            <a:ext cx="3376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/>
              <a:t>1-تشخيص </a:t>
            </a:r>
            <a:r>
              <a:rPr lang="ar-DZ" sz="3200" dirty="0" smtClean="0"/>
              <a:t>المعرفة</a:t>
            </a:r>
            <a:endParaRPr lang="ar-DZ" sz="3200" dirty="0"/>
          </a:p>
        </p:txBody>
      </p:sp>
      <p:cxnSp>
        <p:nvCxnSpPr>
          <p:cNvPr id="5" name="Connecteur droit avec flèche 4"/>
          <p:cNvCxnSpPr>
            <a:stCxn id="3" idx="2"/>
          </p:cNvCxnSpPr>
          <p:nvPr/>
        </p:nvCxnSpPr>
        <p:spPr>
          <a:xfrm>
            <a:off x="4531931" y="1781527"/>
            <a:ext cx="2776373" cy="12154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>
            <a:stCxn id="3" idx="2"/>
          </p:cNvCxnSpPr>
          <p:nvPr/>
        </p:nvCxnSpPr>
        <p:spPr>
          <a:xfrm flipH="1">
            <a:off x="2267744" y="1781527"/>
            <a:ext cx="2264187" cy="12154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Ellipse 7"/>
          <p:cNvSpPr/>
          <p:nvPr/>
        </p:nvSpPr>
        <p:spPr>
          <a:xfrm>
            <a:off x="5920117" y="3140968"/>
            <a:ext cx="2756339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b="1" dirty="0">
                <a:solidFill>
                  <a:schemeClr val="tx1"/>
                </a:solidFill>
              </a:rPr>
              <a:t>مصادر المعرفة الداخلية </a:t>
            </a:r>
          </a:p>
        </p:txBody>
      </p:sp>
      <p:sp>
        <p:nvSpPr>
          <p:cNvPr id="10" name="Ellipse 9"/>
          <p:cNvSpPr/>
          <p:nvPr/>
        </p:nvSpPr>
        <p:spPr>
          <a:xfrm>
            <a:off x="971600" y="3140968"/>
            <a:ext cx="2756339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b="1" dirty="0">
                <a:solidFill>
                  <a:schemeClr val="tx1"/>
                </a:solidFill>
              </a:rPr>
              <a:t>مصادر المعرفة </a:t>
            </a:r>
            <a:r>
              <a:rPr lang="ar-DZ" b="1" dirty="0" smtClean="0">
                <a:solidFill>
                  <a:schemeClr val="tx1"/>
                </a:solidFill>
              </a:rPr>
              <a:t>الخارجية</a:t>
            </a:r>
            <a:endParaRPr lang="ar-D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5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2411760" y="2060848"/>
            <a:ext cx="4320480" cy="2448272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4000" b="1" dirty="0" err="1"/>
              <a:t>K</a:t>
            </a:r>
            <a:r>
              <a:rPr lang="fr-FR" sz="4000" b="1" dirty="0" err="1" smtClean="0"/>
              <a:t>nowledge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Maping</a:t>
            </a:r>
            <a:endParaRPr lang="ar-DZ" sz="4000" b="1" dirty="0"/>
          </a:p>
        </p:txBody>
      </p:sp>
    </p:spTree>
    <p:extLst>
      <p:ext uri="{BB962C8B-B14F-4D97-AF65-F5344CB8AC3E}">
        <p14:creationId xmlns:p14="http://schemas.microsoft.com/office/powerpoint/2010/main" val="348438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7864" y="548680"/>
            <a:ext cx="23871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dirty="0"/>
              <a:t>2-توليد المعرفة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1628800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و توليد المعرفة يتم بطرق مختلفة نوجزها فيما يلي: </a:t>
            </a:r>
            <a:endParaRPr lang="ar-D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الأسر</a:t>
            </a:r>
            <a:r>
              <a:rPr lang="ar-SA" sz="2700" b="1" dirty="0" smtClean="0">
                <a:solidFill>
                  <a:srgbClr val="FF0000"/>
                </a:solidFill>
                <a:latin typeface="Calibri"/>
                <a:cs typeface="Arial"/>
              </a:rPr>
              <a:t> (</a:t>
            </a:r>
            <a:r>
              <a:rPr lang="en-US" sz="2700" b="1" dirty="0" smtClean="0">
                <a:solidFill>
                  <a:srgbClr val="FF0000"/>
                </a:solidFill>
                <a:latin typeface="Calibri"/>
              </a:rPr>
              <a:t>Capturing</a:t>
            </a:r>
            <a:r>
              <a:rPr lang="ar-SA" sz="2700" b="1" dirty="0" smtClean="0">
                <a:solidFill>
                  <a:srgbClr val="FF0000"/>
                </a:solidFill>
                <a:latin typeface="Calibri"/>
                <a:cs typeface="Arial"/>
              </a:rPr>
              <a:t>)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الحصول على المعرفة الباطنية في أذهان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وعقول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المبدعين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الشراء 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(</a:t>
            </a:r>
            <a:r>
              <a:rPr lang="en-US" sz="2700" b="1" dirty="0">
                <a:solidFill>
                  <a:srgbClr val="FF0000"/>
                </a:solidFill>
                <a:latin typeface="Calibri"/>
              </a:rPr>
              <a:t>Buying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)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الحصول على المعرفة عن طريق الشراء المباشر أن عن طريق عقود الاستخدام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الابتكار 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(</a:t>
            </a:r>
            <a:r>
              <a:rPr lang="en-US" sz="2700" b="1" dirty="0">
                <a:solidFill>
                  <a:srgbClr val="FF0000"/>
                </a:solidFill>
                <a:latin typeface="Calibri"/>
              </a:rPr>
              <a:t>Creating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)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خلق معرفة جديدة غير منكشفة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وغير مستنسخة.</a:t>
            </a: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الاكتشاف 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(</a:t>
            </a:r>
            <a:r>
              <a:rPr lang="en-US" sz="2700" b="1" dirty="0">
                <a:solidFill>
                  <a:srgbClr val="FF0000"/>
                </a:solidFill>
                <a:latin typeface="Calibri"/>
              </a:rPr>
              <a:t>Discovering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)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تحديد المعرفة المتوفرة . </a:t>
            </a:r>
            <a:endParaRPr lang="ar-D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الامتصاص </a:t>
            </a:r>
            <a:r>
              <a:rPr lang="ar-SA" sz="2700" b="1" dirty="0" smtClean="0">
                <a:solidFill>
                  <a:srgbClr val="FF0000"/>
                </a:solidFill>
                <a:latin typeface="Calibri"/>
                <a:cs typeface="Arial"/>
              </a:rPr>
              <a:t>(</a:t>
            </a:r>
            <a:r>
              <a:rPr lang="en-US" sz="2800" b="1" dirty="0">
                <a:solidFill>
                  <a:srgbClr val="FF0000"/>
                </a:solidFill>
              </a:rPr>
              <a:t>absorption</a:t>
            </a:r>
            <a:r>
              <a:rPr lang="ar-SA" sz="2700" b="1" dirty="0" smtClean="0">
                <a:solidFill>
                  <a:srgbClr val="FF0000"/>
                </a:solidFill>
                <a:latin typeface="Calibri"/>
                <a:cs typeface="Arial"/>
              </a:rPr>
              <a:t>)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القدرة على الفهم و استيعاب المعارف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DZ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الاكتساب والاستحواذ </a:t>
            </a:r>
            <a:r>
              <a:rPr lang="ar-SA" sz="2700" b="1" dirty="0">
                <a:solidFill>
                  <a:srgbClr val="FF0000"/>
                </a:solidFill>
                <a:latin typeface="Calibri"/>
                <a:cs typeface="Arial"/>
              </a:rPr>
              <a:t>(</a:t>
            </a:r>
            <a:r>
              <a:rPr lang="en-US" sz="2700" b="1" dirty="0">
                <a:solidFill>
                  <a:srgbClr val="FF0000"/>
                </a:solidFill>
                <a:latin typeface="Calibri"/>
              </a:rPr>
              <a:t>Acquiring</a:t>
            </a:r>
            <a:r>
              <a:rPr lang="ar-SA" sz="2700" b="1" dirty="0" smtClean="0">
                <a:solidFill>
                  <a:srgbClr val="FF0000"/>
                </a:solidFill>
                <a:latin typeface="Calibri"/>
                <a:cs typeface="Arial"/>
              </a:rPr>
              <a:t>)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ويشير الى عمليات التعاون والتبادل او الاندماج او الضم.</a:t>
            </a:r>
            <a:endParaRPr lang="ar-D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071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3048" y="332656"/>
            <a:ext cx="27671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/>
              <a:t>3 -خزن المعرفة</a:t>
            </a:r>
          </a:p>
        </p:txBody>
      </p:sp>
      <p:sp>
        <p:nvSpPr>
          <p:cNvPr id="3" name="Rectangle 2"/>
          <p:cNvSpPr/>
          <p:nvPr/>
        </p:nvSpPr>
        <p:spPr>
          <a:xfrm>
            <a:off x="3635896" y="1268760"/>
            <a:ext cx="5495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ويتم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تخزين المعرفة من خلال عدة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طرق:</a:t>
            </a:r>
            <a:endParaRPr lang="ar-D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1997839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1">
              <a:buFontTx/>
              <a:buChar char="-"/>
            </a:pP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قيام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كل فرد في المنظمة بتسجيل كل ما يحدث له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وأية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معلومة جديدة في مكان معين سواء في ملفات عادية أو شبكة الحاسب الآلي بحيث تكون متاحة لكل فرد في المنظمة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 rtl="1">
              <a:buFontTx/>
              <a:buChar char="-"/>
            </a:pP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قيام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شخص مسؤول بجمع المعارف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وتخزينها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بدقة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وبطريقة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يسهل استخدامها من الجميع . </a:t>
            </a:r>
            <a:endParaRPr lang="ar-D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Tx/>
              <a:buChar char="-"/>
            </a:pP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قيام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كل فرد بتقديم المعارف الموجودة لديه إلى شخص أو إدارة معينة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وتقوم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هاته الجهة بتنقية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وتحليل </a:t>
            </a:r>
            <a:r>
              <a:rPr lang="ar-DZ" sz="2800" dirty="0">
                <a:latin typeface="Arial" panose="020B0604020202020204" pitchFamily="34" charset="0"/>
                <a:cs typeface="Arial" panose="020B0604020202020204" pitchFamily="34" charset="0"/>
              </a:rPr>
              <a:t>هاته المعارف ثم تخزينها في أفضل صورة بحيث يمكن تداولها بسهولة.</a:t>
            </a:r>
          </a:p>
        </p:txBody>
      </p:sp>
    </p:spTree>
    <p:extLst>
      <p:ext uri="{BB962C8B-B14F-4D97-AF65-F5344CB8AC3E}">
        <p14:creationId xmlns:p14="http://schemas.microsoft.com/office/powerpoint/2010/main" val="2917837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3848" y="188640"/>
            <a:ext cx="27270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/>
              <a:t>4-توزيع </a:t>
            </a:r>
            <a:r>
              <a:rPr lang="ar-DZ" sz="3200" dirty="0" smtClean="0"/>
              <a:t>المعرفة</a:t>
            </a:r>
            <a:endParaRPr lang="ar-DZ" sz="3200" dirty="0"/>
          </a:p>
        </p:txBody>
      </p:sp>
      <p:sp>
        <p:nvSpPr>
          <p:cNvPr id="3" name="Rectangle 2"/>
          <p:cNvSpPr/>
          <p:nvPr/>
        </p:nvSpPr>
        <p:spPr>
          <a:xfrm>
            <a:off x="1043608" y="1413063"/>
            <a:ext cx="65527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وضح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Zmud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أن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أحد أبرز أسباب التركيز على توزيع المعرفة هو أن عملية توليد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المعرفة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بحد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ذاتها لا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تؤدي إلى أداء متفوق إذ لم يتم نقلها إلى الآخرين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وتمكينهم</a:t>
            </a:r>
            <a:r>
              <a:rPr lang="ar-D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من استخدامها دون تحميل المنظمة تكاليف باهظة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جراء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النقل </a:t>
            </a:r>
          </a:p>
        </p:txBody>
      </p:sp>
      <p:sp>
        <p:nvSpPr>
          <p:cNvPr id="4" name="Ellipse 3"/>
          <p:cNvSpPr/>
          <p:nvPr/>
        </p:nvSpPr>
        <p:spPr>
          <a:xfrm>
            <a:off x="251520" y="4149080"/>
            <a:ext cx="8568952" cy="165618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0000"/>
                </a:solidFill>
              </a:rPr>
              <a:t>لا يكفي أن تولد الشركة المعرفة إذا هي لا تعرف ماذا تعرف</a:t>
            </a:r>
          </a:p>
          <a:p>
            <a:pPr algn="ctr"/>
            <a:r>
              <a:rPr lang="ar-DZ" sz="2400" b="1" dirty="0" smtClean="0">
                <a:solidFill>
                  <a:srgbClr val="002060"/>
                </a:solidFill>
              </a:rPr>
              <a:t>وعي المعرفة</a:t>
            </a:r>
            <a:endParaRPr lang="ar-DZ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881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12594</TotalTime>
  <Words>541</Words>
  <Application>Microsoft Office PowerPoint</Application>
  <PresentationFormat>Affichage à l'écran (4:3)</PresentationFormat>
  <Paragraphs>76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Trek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25</cp:revision>
  <dcterms:created xsi:type="dcterms:W3CDTF">2023-10-15T09:12:15Z</dcterms:created>
  <dcterms:modified xsi:type="dcterms:W3CDTF">2024-12-08T12:14:26Z</dcterms:modified>
</cp:coreProperties>
</file>