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86" r:id="rId3"/>
    <p:sldId id="288" r:id="rId4"/>
    <p:sldId id="289" r:id="rId5"/>
    <p:sldId id="290"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688FE"/>
    <a:srgbClr val="D290F6"/>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4708" autoAdjust="0"/>
  </p:normalViewPr>
  <p:slideViewPr>
    <p:cSldViewPr>
      <p:cViewPr varScale="1">
        <p:scale>
          <a:sx n="66" d="100"/>
          <a:sy n="66" d="100"/>
        </p:scale>
        <p:origin x="-1416" y="-96"/>
      </p:cViewPr>
      <p:guideLst>
        <p:guide orient="horz" pos="2160"/>
        <p:guide pos="2880"/>
      </p:guideLst>
    </p:cSldViewPr>
  </p:slideViewPr>
  <p:outlineViewPr>
    <p:cViewPr>
      <p:scale>
        <a:sx n="33" d="100"/>
        <a:sy n="33" d="100"/>
      </p:scale>
      <p:origin x="18"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Modifiez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79464080-0B90-4E29-9286-EA77E32FD92E}" type="datetimeFigureOut">
              <a:rPr lang="fr-FR" smtClean="0"/>
              <a:t>23/12/2025</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617F4ACE-BD97-4721-BD85-106D1C0A8800}"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9464080-0B90-4E29-9286-EA77E32FD92E}" type="datetimeFigureOut">
              <a:rPr lang="fr-FR" smtClean="0"/>
              <a:t>23/12/2025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F4ACE-BD97-4721-BD85-106D1C0A8800}"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9464080-0B90-4E29-9286-EA77E32FD92E}" type="datetimeFigureOut">
              <a:rPr lang="fr-FR" smtClean="0"/>
              <a:t>23/12/2025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7F4ACE-BD97-4721-BD85-106D1C0A8800}"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79464080-0B90-4E29-9286-EA77E32FD92E}" type="datetimeFigureOut">
              <a:rPr lang="fr-FR" smtClean="0"/>
              <a:t>23/12/2025</a:t>
            </a:fld>
            <a:endParaRPr lang="fr-FR"/>
          </a:p>
        </p:txBody>
      </p:sp>
      <p:sp>
        <p:nvSpPr>
          <p:cNvPr id="9" name="Espace réservé du numéro de diapositive 8"/>
          <p:cNvSpPr>
            <a:spLocks noGrp="1"/>
          </p:cNvSpPr>
          <p:nvPr>
            <p:ph type="sldNum" sz="quarter" idx="15"/>
          </p:nvPr>
        </p:nvSpPr>
        <p:spPr/>
        <p:txBody>
          <a:bodyPr rtlCol="0"/>
          <a:lstStyle/>
          <a:p>
            <a:fld id="{617F4ACE-BD97-4721-BD85-106D1C0A8800}" type="slidenum">
              <a:rPr lang="fr-FR" smtClean="0"/>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79464080-0B90-4E29-9286-EA77E32FD92E}" type="datetimeFigureOut">
              <a:rPr lang="fr-FR" smtClean="0"/>
              <a:t>23/12/2025</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617F4ACE-BD97-4721-BD85-106D1C0A8800}"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79464080-0B90-4E29-9286-EA77E32FD92E}" type="datetimeFigureOut">
              <a:rPr lang="fr-FR" smtClean="0"/>
              <a:t>23/12/2025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7F4ACE-BD97-4721-BD85-106D1C0A8800}" type="slidenum">
              <a:rPr lang="fr-FR" smtClean="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Modifiez le style du titre</a:t>
            </a:r>
            <a:endParaRPr kumimoji="0" lang="en-US"/>
          </a:p>
        </p:txBody>
      </p:sp>
      <p:sp>
        <p:nvSpPr>
          <p:cNvPr id="7" name="Espace réservé de la date 6"/>
          <p:cNvSpPr>
            <a:spLocks noGrp="1"/>
          </p:cNvSpPr>
          <p:nvPr>
            <p:ph type="dt" sz="half" idx="10"/>
          </p:nvPr>
        </p:nvSpPr>
        <p:spPr/>
        <p:txBody>
          <a:bodyPr/>
          <a:lstStyle/>
          <a:p>
            <a:fld id="{79464080-0B90-4E29-9286-EA77E32FD92E}" type="datetimeFigureOut">
              <a:rPr lang="fr-FR" smtClean="0"/>
              <a:t>23/12/2025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17F4ACE-BD97-4721-BD85-106D1C0A8800}" type="slidenum">
              <a:rPr lang="fr-FR" smtClean="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Modifiez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6" name="Espace réservé de la date 5"/>
          <p:cNvSpPr>
            <a:spLocks noGrp="1"/>
          </p:cNvSpPr>
          <p:nvPr>
            <p:ph type="dt" sz="half" idx="10"/>
          </p:nvPr>
        </p:nvSpPr>
        <p:spPr/>
        <p:txBody>
          <a:bodyPr rtlCol="0"/>
          <a:lstStyle/>
          <a:p>
            <a:fld id="{79464080-0B90-4E29-9286-EA77E32FD92E}" type="datetimeFigureOut">
              <a:rPr lang="fr-FR" smtClean="0"/>
              <a:t>23/12/2025</a:t>
            </a:fld>
            <a:endParaRPr lang="fr-FR"/>
          </a:p>
        </p:txBody>
      </p:sp>
      <p:sp>
        <p:nvSpPr>
          <p:cNvPr id="7" name="Espace réservé du numéro de diapositive 6"/>
          <p:cNvSpPr>
            <a:spLocks noGrp="1"/>
          </p:cNvSpPr>
          <p:nvPr>
            <p:ph type="sldNum" sz="quarter" idx="11"/>
          </p:nvPr>
        </p:nvSpPr>
        <p:spPr/>
        <p:txBody>
          <a:bodyPr rtlCol="0"/>
          <a:lstStyle/>
          <a:p>
            <a:fld id="{617F4ACE-BD97-4721-BD85-106D1C0A8800}" type="slidenum">
              <a:rPr lang="fr-FR" smtClean="0"/>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9464080-0B90-4E29-9286-EA77E32FD92E}" type="datetimeFigureOut">
              <a:rPr lang="fr-FR" smtClean="0"/>
              <a:t>23/12/2025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17F4ACE-BD97-4721-BD85-106D1C0A880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79464080-0B90-4E29-9286-EA77E32FD92E}" type="datetimeFigureOut">
              <a:rPr lang="fr-FR" smtClean="0"/>
              <a:t>23/12/2025</a:t>
            </a:fld>
            <a:endParaRPr lang="fr-FR"/>
          </a:p>
        </p:txBody>
      </p:sp>
      <p:sp>
        <p:nvSpPr>
          <p:cNvPr id="22" name="Espace réservé du numéro de diapositive 21"/>
          <p:cNvSpPr>
            <a:spLocks noGrp="1"/>
          </p:cNvSpPr>
          <p:nvPr>
            <p:ph type="sldNum" sz="quarter" idx="15"/>
          </p:nvPr>
        </p:nvSpPr>
        <p:spPr/>
        <p:txBody>
          <a:bodyPr rtlCol="0"/>
          <a:lstStyle/>
          <a:p>
            <a:fld id="{617F4ACE-BD97-4721-BD85-106D1C0A8800}" type="slidenum">
              <a:rPr lang="fr-FR" smtClean="0"/>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79464080-0B90-4E29-9286-EA77E32FD92E}" type="datetimeFigureOut">
              <a:rPr lang="fr-FR" smtClean="0"/>
              <a:t>23/12/2025</a:t>
            </a:fld>
            <a:endParaRPr lang="fr-FR"/>
          </a:p>
        </p:txBody>
      </p:sp>
      <p:sp>
        <p:nvSpPr>
          <p:cNvPr id="18" name="Espace réservé du numéro de diapositive 17"/>
          <p:cNvSpPr>
            <a:spLocks noGrp="1"/>
          </p:cNvSpPr>
          <p:nvPr>
            <p:ph type="sldNum" sz="quarter" idx="11"/>
          </p:nvPr>
        </p:nvSpPr>
        <p:spPr/>
        <p:txBody>
          <a:bodyPr rtlCol="0"/>
          <a:lstStyle/>
          <a:p>
            <a:fld id="{617F4ACE-BD97-4721-BD85-106D1C0A8800}" type="slidenum">
              <a:rPr lang="fr-FR" smtClean="0"/>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9464080-0B90-4E29-9286-EA77E32FD92E}" type="datetimeFigureOut">
              <a:rPr lang="fr-FR" smtClean="0"/>
              <a:t>23/12/2025</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17F4ACE-BD97-4721-BD85-106D1C0A8800}"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2843808" y="2060848"/>
            <a:ext cx="3240360" cy="792088"/>
          </a:xfrm>
          <a:prstGeom prst="rect">
            <a:avLst/>
          </a:prstGeom>
        </p:spPr>
        <p:txBody>
          <a:bodyPr vert="horz" anchor="b">
            <a:no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pPr algn="ctr" rtl="1"/>
            <a:r>
              <a:rPr lang="ar-DZ" sz="4000" dirty="0" smtClean="0">
                <a:solidFill>
                  <a:srgbClr val="7030A0"/>
                </a:solidFill>
                <a:latin typeface="Simplified Arabic" pitchFamily="18" charset="-78"/>
                <a:cs typeface="Simplified Arabic" pitchFamily="18" charset="-78"/>
              </a:rPr>
              <a:t>الاضراب </a:t>
            </a:r>
            <a:endParaRPr lang="fr-FR" sz="4000" dirty="0">
              <a:solidFill>
                <a:srgbClr val="7030A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285623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4427984" y="692696"/>
            <a:ext cx="4228002" cy="648072"/>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sz="3200" dirty="0" smtClean="0">
                <a:solidFill>
                  <a:srgbClr val="00B050"/>
                </a:solidFill>
                <a:latin typeface="Simplified Arabic" pitchFamily="18" charset="-78"/>
                <a:cs typeface="Simplified Arabic" pitchFamily="18" charset="-78"/>
              </a:rPr>
              <a:t>اولا- تعريف </a:t>
            </a:r>
            <a:r>
              <a:rPr lang="ar-DZ" sz="3200" dirty="0" smtClean="0">
                <a:solidFill>
                  <a:srgbClr val="00B050"/>
                </a:solidFill>
                <a:latin typeface="Simplified Arabic" pitchFamily="18" charset="-78"/>
                <a:cs typeface="Simplified Arabic" pitchFamily="18" charset="-78"/>
              </a:rPr>
              <a:t>الاضراب</a:t>
            </a:r>
            <a:endParaRPr lang="fr-FR" sz="3200" dirty="0">
              <a:solidFill>
                <a:srgbClr val="00B050"/>
              </a:solidFill>
              <a:latin typeface="Simplified Arabic" pitchFamily="18" charset="-78"/>
              <a:cs typeface="Simplified Arabic" pitchFamily="18" charset="-78"/>
            </a:endParaRPr>
          </a:p>
        </p:txBody>
      </p:sp>
      <p:sp>
        <p:nvSpPr>
          <p:cNvPr id="9" name="Titre 1"/>
          <p:cNvSpPr txBox="1">
            <a:spLocks/>
          </p:cNvSpPr>
          <p:nvPr/>
        </p:nvSpPr>
        <p:spPr>
          <a:xfrm>
            <a:off x="683568" y="1700808"/>
            <a:ext cx="7992888" cy="2664296"/>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r" rtl="1">
              <a:lnSpc>
                <a:spcPct val="150000"/>
              </a:lnSpc>
            </a:pPr>
            <a:r>
              <a:rPr lang="ar-DZ" sz="2800" dirty="0"/>
              <a:t>الإضراب هو التوقف الجماعي عن أداء العمل، مع إثبات الحضور في مكان العمل، بغية تحقيق مجموعة من المطالب تهم العمال، ويكون معلنا مسبقا وبالتنسيق مع جميع العمال، ويعتبر وسيلة للضغط على صاحب العمل من أجل تحقيق المطالب</a:t>
            </a:r>
            <a:endParaRPr lang="fr-FR"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4148028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Ingrid Vanderveldt عرض تقديمي لرجال الأعمال أنثى ، امرأة قوية, أشخاص,  كمبيوتر png"/>
          <p:cNvPicPr/>
          <p:nvPr/>
        </p:nvPicPr>
        <p:blipFill>
          <a:blip r:embed="rId2">
            <a:extLst>
              <a:ext uri="{28A0092B-C50C-407E-A947-70E740481C1C}">
                <a14:useLocalDpi xmlns:a14="http://schemas.microsoft.com/office/drawing/2010/main" val="0"/>
              </a:ext>
            </a:extLst>
          </a:blip>
          <a:srcRect/>
          <a:stretch>
            <a:fillRect/>
          </a:stretch>
        </p:blipFill>
        <p:spPr bwMode="auto">
          <a:xfrm>
            <a:off x="683568" y="1484784"/>
            <a:ext cx="1872208" cy="4752528"/>
          </a:xfrm>
          <a:prstGeom prst="rect">
            <a:avLst/>
          </a:prstGeom>
          <a:noFill/>
          <a:ln>
            <a:noFill/>
          </a:ln>
        </p:spPr>
      </p:pic>
      <p:sp>
        <p:nvSpPr>
          <p:cNvPr id="5" name="ZoneTexte 4"/>
          <p:cNvSpPr txBox="1"/>
          <p:nvPr/>
        </p:nvSpPr>
        <p:spPr>
          <a:xfrm>
            <a:off x="6615226" y="1844824"/>
            <a:ext cx="1939092" cy="461665"/>
          </a:xfrm>
          <a:prstGeom prst="rect">
            <a:avLst/>
          </a:prstGeom>
          <a:solidFill>
            <a:schemeClr val="accent2">
              <a:lumMod val="40000"/>
              <a:lumOff val="60000"/>
            </a:schemeClr>
          </a:solidFill>
        </p:spPr>
        <p:txBody>
          <a:bodyPr wrap="square" rtlCol="0">
            <a:spAutoFit/>
          </a:bodyPr>
          <a:lstStyle/>
          <a:p>
            <a:pPr algn="r" rtl="1"/>
            <a:r>
              <a:rPr lang="ar-DZ" sz="2400" dirty="0" smtClean="0">
                <a:latin typeface="Simplified Arabic" pitchFamily="18" charset="-78"/>
                <a:cs typeface="Simplified Arabic" pitchFamily="18" charset="-78"/>
              </a:rPr>
              <a:t>موافقة العمال</a:t>
            </a:r>
            <a:endParaRPr lang="fr-FR" sz="2400" dirty="0">
              <a:latin typeface="Simplified Arabic" pitchFamily="18" charset="-78"/>
              <a:cs typeface="Simplified Arabic" pitchFamily="18" charset="-78"/>
            </a:endParaRPr>
          </a:p>
        </p:txBody>
      </p:sp>
      <p:sp>
        <p:nvSpPr>
          <p:cNvPr id="6" name="ZoneTexte 5"/>
          <p:cNvSpPr txBox="1"/>
          <p:nvPr/>
        </p:nvSpPr>
        <p:spPr>
          <a:xfrm>
            <a:off x="6132984" y="2564904"/>
            <a:ext cx="2016224" cy="461665"/>
          </a:xfrm>
          <a:prstGeom prst="rect">
            <a:avLst/>
          </a:prstGeom>
          <a:solidFill>
            <a:schemeClr val="accent3">
              <a:lumMod val="40000"/>
              <a:lumOff val="60000"/>
            </a:schemeClr>
          </a:solidFill>
        </p:spPr>
        <p:txBody>
          <a:bodyPr wrap="square" rtlCol="0">
            <a:spAutoFit/>
          </a:bodyPr>
          <a:lstStyle/>
          <a:p>
            <a:pPr algn="r" rtl="1"/>
            <a:r>
              <a:rPr lang="ar-DZ" sz="2400" dirty="0" smtClean="0">
                <a:latin typeface="Simplified Arabic" pitchFamily="18" charset="-78"/>
                <a:cs typeface="Simplified Arabic" pitchFamily="18" charset="-78"/>
              </a:rPr>
              <a:t>الاشعار المسبق</a:t>
            </a:r>
            <a:endParaRPr lang="fr-FR" sz="2400" dirty="0">
              <a:latin typeface="Simplified Arabic" pitchFamily="18" charset="-78"/>
              <a:cs typeface="Simplified Arabic" pitchFamily="18" charset="-78"/>
            </a:endParaRPr>
          </a:p>
        </p:txBody>
      </p:sp>
      <p:sp>
        <p:nvSpPr>
          <p:cNvPr id="7" name="ZoneTexte 6"/>
          <p:cNvSpPr txBox="1"/>
          <p:nvPr/>
        </p:nvSpPr>
        <p:spPr>
          <a:xfrm>
            <a:off x="5580112" y="3255367"/>
            <a:ext cx="2160240" cy="461665"/>
          </a:xfrm>
          <a:prstGeom prst="rect">
            <a:avLst/>
          </a:prstGeom>
          <a:solidFill>
            <a:schemeClr val="accent4">
              <a:lumMod val="60000"/>
              <a:lumOff val="40000"/>
            </a:schemeClr>
          </a:solidFill>
        </p:spPr>
        <p:txBody>
          <a:bodyPr wrap="square" rtlCol="0">
            <a:spAutoFit/>
          </a:bodyPr>
          <a:lstStyle/>
          <a:p>
            <a:pPr algn="r" rtl="1"/>
            <a:r>
              <a:rPr lang="ar-DZ" sz="2400" dirty="0" smtClean="0">
                <a:latin typeface="Simplified Arabic" pitchFamily="18" charset="-78"/>
                <a:cs typeface="Simplified Arabic" pitchFamily="18" charset="-78"/>
              </a:rPr>
              <a:t>الدخول في الاضراب</a:t>
            </a:r>
            <a:endParaRPr lang="fr-FR" sz="2400" dirty="0">
              <a:latin typeface="Simplified Arabic" pitchFamily="18" charset="-78"/>
              <a:cs typeface="Simplified Arabic" pitchFamily="18" charset="-78"/>
            </a:endParaRPr>
          </a:p>
        </p:txBody>
      </p:sp>
      <p:sp>
        <p:nvSpPr>
          <p:cNvPr id="9" name="Titre 1"/>
          <p:cNvSpPr txBox="1">
            <a:spLocks/>
          </p:cNvSpPr>
          <p:nvPr/>
        </p:nvSpPr>
        <p:spPr>
          <a:xfrm>
            <a:off x="2204120" y="404664"/>
            <a:ext cx="4936976" cy="706090"/>
          </a:xfrm>
          <a:prstGeom prst="rect">
            <a:avLst/>
          </a:prstGeom>
        </p:spPr>
        <p:txBody>
          <a:bodyPr vert="horz" anchor="b">
            <a:norm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rtl="1"/>
            <a:r>
              <a:rPr lang="ar-DZ" dirty="0" smtClean="0">
                <a:solidFill>
                  <a:srgbClr val="FF0000"/>
                </a:solidFill>
              </a:rPr>
              <a:t>ثانيا- </a:t>
            </a:r>
            <a:r>
              <a:rPr lang="ar-DZ" dirty="0" smtClean="0">
                <a:solidFill>
                  <a:srgbClr val="FF0000"/>
                </a:solidFill>
              </a:rPr>
              <a:t>خطوات اجراء الاضراب</a:t>
            </a:r>
            <a:endParaRPr lang="fr-FR" dirty="0">
              <a:solidFill>
                <a:srgbClr val="FF0000"/>
              </a:solidFill>
            </a:endParaRPr>
          </a:p>
        </p:txBody>
      </p:sp>
    </p:spTree>
    <p:extLst>
      <p:ext uri="{BB962C8B-B14F-4D97-AF65-F5344CB8AC3E}">
        <p14:creationId xmlns:p14="http://schemas.microsoft.com/office/powerpoint/2010/main" val="2770649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111624" y="1196752"/>
            <a:ext cx="4936976" cy="576064"/>
          </a:xfrm>
        </p:spPr>
        <p:txBody>
          <a:bodyPr/>
          <a:lstStyle/>
          <a:p>
            <a:pPr algn="ctr" rtl="1"/>
            <a:r>
              <a:rPr lang="ar-DZ" dirty="0" smtClean="0">
                <a:solidFill>
                  <a:srgbClr val="FF0000"/>
                </a:solidFill>
              </a:rPr>
              <a:t>ثالثا- اشكال الاضراب</a:t>
            </a:r>
            <a:endParaRPr lang="fr-FR" dirty="0">
              <a:solidFill>
                <a:srgbClr val="FF0000"/>
              </a:solidFill>
            </a:endParaRPr>
          </a:p>
        </p:txBody>
      </p:sp>
      <p:pic>
        <p:nvPicPr>
          <p:cNvPr id="4" name="Image 3" descr="Ingrid Vanderveldt عرض تقديمي لرجال الأعمال أنثى ، امرأة قوية, أشخاص,  كمبيوتر png"/>
          <p:cNvPicPr/>
          <p:nvPr/>
        </p:nvPicPr>
        <p:blipFill>
          <a:blip r:embed="rId2">
            <a:extLst>
              <a:ext uri="{28A0092B-C50C-407E-A947-70E740481C1C}">
                <a14:useLocalDpi xmlns:a14="http://schemas.microsoft.com/office/drawing/2010/main" val="0"/>
              </a:ext>
            </a:extLst>
          </a:blip>
          <a:srcRect/>
          <a:stretch>
            <a:fillRect/>
          </a:stretch>
        </p:blipFill>
        <p:spPr bwMode="auto">
          <a:xfrm>
            <a:off x="683568" y="1484784"/>
            <a:ext cx="1872208" cy="4752528"/>
          </a:xfrm>
          <a:prstGeom prst="rect">
            <a:avLst/>
          </a:prstGeom>
          <a:noFill/>
          <a:ln>
            <a:noFill/>
          </a:ln>
        </p:spPr>
      </p:pic>
      <p:sp>
        <p:nvSpPr>
          <p:cNvPr id="5" name="ZoneTexte 4"/>
          <p:cNvSpPr txBox="1"/>
          <p:nvPr/>
        </p:nvSpPr>
        <p:spPr>
          <a:xfrm>
            <a:off x="4672608" y="1988840"/>
            <a:ext cx="3926716" cy="461665"/>
          </a:xfrm>
          <a:prstGeom prst="rect">
            <a:avLst/>
          </a:prstGeom>
          <a:solidFill>
            <a:schemeClr val="accent2">
              <a:lumMod val="40000"/>
              <a:lumOff val="60000"/>
            </a:schemeClr>
          </a:solidFill>
        </p:spPr>
        <p:txBody>
          <a:bodyPr wrap="square" rtlCol="0">
            <a:spAutoFit/>
          </a:bodyPr>
          <a:lstStyle/>
          <a:p>
            <a:pPr algn="r" rtl="1"/>
            <a:r>
              <a:rPr lang="ar-DZ" sz="2400" dirty="0" smtClean="0">
                <a:latin typeface="Simplified Arabic" pitchFamily="18" charset="-78"/>
                <a:cs typeface="Simplified Arabic" pitchFamily="18" charset="-78"/>
              </a:rPr>
              <a:t>الاضراب التقليدي</a:t>
            </a:r>
            <a:endParaRPr lang="fr-FR" sz="2400" dirty="0">
              <a:latin typeface="Simplified Arabic" pitchFamily="18" charset="-78"/>
              <a:cs typeface="Simplified Arabic" pitchFamily="18" charset="-78"/>
            </a:endParaRPr>
          </a:p>
        </p:txBody>
      </p:sp>
      <p:sp>
        <p:nvSpPr>
          <p:cNvPr id="6" name="ZoneTexte 5"/>
          <p:cNvSpPr txBox="1"/>
          <p:nvPr/>
        </p:nvSpPr>
        <p:spPr>
          <a:xfrm>
            <a:off x="4672608" y="2636912"/>
            <a:ext cx="3926716" cy="461665"/>
          </a:xfrm>
          <a:prstGeom prst="rect">
            <a:avLst/>
          </a:prstGeom>
          <a:solidFill>
            <a:schemeClr val="accent3">
              <a:lumMod val="40000"/>
              <a:lumOff val="60000"/>
            </a:schemeClr>
          </a:solidFill>
        </p:spPr>
        <p:txBody>
          <a:bodyPr wrap="square" rtlCol="0">
            <a:spAutoFit/>
          </a:bodyPr>
          <a:lstStyle/>
          <a:p>
            <a:pPr algn="r" rtl="1"/>
            <a:r>
              <a:rPr lang="ar-DZ" sz="2400" dirty="0" smtClean="0">
                <a:latin typeface="Simplified Arabic" pitchFamily="18" charset="-78"/>
                <a:cs typeface="Simplified Arabic" pitchFamily="18" charset="-78"/>
              </a:rPr>
              <a:t>الاضراب بالتناوب او الجزئي</a:t>
            </a:r>
            <a:endParaRPr lang="fr-FR" sz="2400" dirty="0">
              <a:latin typeface="Simplified Arabic" pitchFamily="18" charset="-78"/>
              <a:cs typeface="Simplified Arabic" pitchFamily="18" charset="-78"/>
            </a:endParaRPr>
          </a:p>
        </p:txBody>
      </p:sp>
      <p:sp>
        <p:nvSpPr>
          <p:cNvPr id="7" name="ZoneTexte 6"/>
          <p:cNvSpPr txBox="1"/>
          <p:nvPr/>
        </p:nvSpPr>
        <p:spPr>
          <a:xfrm>
            <a:off x="4672608" y="3356992"/>
            <a:ext cx="3926716" cy="461665"/>
          </a:xfrm>
          <a:prstGeom prst="rect">
            <a:avLst/>
          </a:prstGeom>
          <a:solidFill>
            <a:schemeClr val="accent4">
              <a:lumMod val="60000"/>
              <a:lumOff val="40000"/>
            </a:schemeClr>
          </a:solidFill>
        </p:spPr>
        <p:txBody>
          <a:bodyPr wrap="square" rtlCol="0">
            <a:spAutoFit/>
          </a:bodyPr>
          <a:lstStyle/>
          <a:p>
            <a:pPr algn="r" rtl="1"/>
            <a:r>
              <a:rPr lang="ar-DZ" sz="2400" dirty="0" smtClean="0">
                <a:latin typeface="Simplified Arabic" pitchFamily="18" charset="-78"/>
                <a:cs typeface="Simplified Arabic" pitchFamily="18" charset="-78"/>
              </a:rPr>
              <a:t>الاضراب المتكرر والقصير</a:t>
            </a:r>
            <a:endParaRPr lang="fr-FR" sz="2400" dirty="0">
              <a:latin typeface="Simplified Arabic" pitchFamily="18" charset="-78"/>
              <a:cs typeface="Simplified Arabic" pitchFamily="18" charset="-78"/>
            </a:endParaRPr>
          </a:p>
        </p:txBody>
      </p:sp>
      <p:sp>
        <p:nvSpPr>
          <p:cNvPr id="8" name="ZoneTexte 7"/>
          <p:cNvSpPr txBox="1"/>
          <p:nvPr/>
        </p:nvSpPr>
        <p:spPr>
          <a:xfrm>
            <a:off x="4672608" y="4149080"/>
            <a:ext cx="3926716" cy="461665"/>
          </a:xfrm>
          <a:prstGeom prst="rect">
            <a:avLst/>
          </a:prstGeom>
          <a:solidFill>
            <a:srgbClr val="66FF99"/>
          </a:solidFill>
        </p:spPr>
        <p:txBody>
          <a:bodyPr wrap="square" rtlCol="0">
            <a:spAutoFit/>
          </a:bodyPr>
          <a:lstStyle/>
          <a:p>
            <a:pPr algn="r" rtl="1"/>
            <a:r>
              <a:rPr lang="ar-DZ" sz="2400" dirty="0" smtClean="0">
                <a:latin typeface="Simplified Arabic" pitchFamily="18" charset="-78"/>
                <a:cs typeface="Simplified Arabic" pitchFamily="18" charset="-78"/>
              </a:rPr>
              <a:t>الاضراب البطيء</a:t>
            </a:r>
            <a:endParaRPr lang="fr-FR" sz="2400" dirty="0">
              <a:latin typeface="Simplified Arabic" pitchFamily="18" charset="-78"/>
              <a:cs typeface="Simplified Arabic" pitchFamily="18" charset="-78"/>
            </a:endParaRPr>
          </a:p>
        </p:txBody>
      </p:sp>
      <p:sp>
        <p:nvSpPr>
          <p:cNvPr id="9" name="ZoneTexte 8"/>
          <p:cNvSpPr txBox="1"/>
          <p:nvPr/>
        </p:nvSpPr>
        <p:spPr>
          <a:xfrm>
            <a:off x="3635896" y="4869160"/>
            <a:ext cx="4934828" cy="461665"/>
          </a:xfrm>
          <a:prstGeom prst="rect">
            <a:avLst/>
          </a:prstGeom>
          <a:solidFill>
            <a:srgbClr val="FF99FF"/>
          </a:solidFill>
        </p:spPr>
        <p:txBody>
          <a:bodyPr wrap="square" rtlCol="0">
            <a:spAutoFit/>
          </a:bodyPr>
          <a:lstStyle/>
          <a:p>
            <a:pPr algn="r" rtl="1"/>
            <a:r>
              <a:rPr lang="ar-DZ" sz="2400" dirty="0" smtClean="0">
                <a:latin typeface="Simplified Arabic" pitchFamily="18" charset="-78"/>
                <a:cs typeface="Simplified Arabic" pitchFamily="18" charset="-78"/>
              </a:rPr>
              <a:t>الاضراب الايجابي او البالغة في النشاط</a:t>
            </a:r>
            <a:endParaRPr lang="fr-FR" sz="2400" dirty="0">
              <a:latin typeface="Simplified Arabic" pitchFamily="18" charset="-78"/>
              <a:cs typeface="Simplified Arabic" pitchFamily="18" charset="-78"/>
            </a:endParaRPr>
          </a:p>
        </p:txBody>
      </p:sp>
    </p:spTree>
    <p:extLst>
      <p:ext uri="{BB962C8B-B14F-4D97-AF65-F5344CB8AC3E}">
        <p14:creationId xmlns:p14="http://schemas.microsoft.com/office/powerpoint/2010/main" val="2160420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70339" y="260648"/>
            <a:ext cx="5688632" cy="576064"/>
          </a:xfrm>
        </p:spPr>
        <p:txBody>
          <a:bodyPr>
            <a:normAutofit/>
          </a:bodyPr>
          <a:lstStyle/>
          <a:p>
            <a:pPr algn="ctr" rtl="1"/>
            <a:r>
              <a:rPr lang="ar-DZ" dirty="0" smtClean="0">
                <a:solidFill>
                  <a:srgbClr val="FF0000"/>
                </a:solidFill>
              </a:rPr>
              <a:t>رابعا- القطاعات الممنوعة من الاضراب</a:t>
            </a:r>
            <a:endParaRPr lang="fr-FR" dirty="0">
              <a:solidFill>
                <a:srgbClr val="FF0000"/>
              </a:solidFill>
            </a:endParaRPr>
          </a:p>
        </p:txBody>
      </p:sp>
      <p:pic>
        <p:nvPicPr>
          <p:cNvPr id="4" name="Image 3" descr="Ingrid Vanderveldt عرض تقديمي لرجال الأعمال أنثى ، امرأة قوية, أشخاص,  كمبيوتر png"/>
          <p:cNvPicPr/>
          <p:nvPr/>
        </p:nvPicPr>
        <p:blipFill>
          <a:blip r:embed="rId2">
            <a:extLst>
              <a:ext uri="{28A0092B-C50C-407E-A947-70E740481C1C}">
                <a14:useLocalDpi xmlns:a14="http://schemas.microsoft.com/office/drawing/2010/main" val="0"/>
              </a:ext>
            </a:extLst>
          </a:blip>
          <a:srcRect/>
          <a:stretch>
            <a:fillRect/>
          </a:stretch>
        </p:blipFill>
        <p:spPr bwMode="auto">
          <a:xfrm>
            <a:off x="683568" y="1484784"/>
            <a:ext cx="1872208" cy="4752528"/>
          </a:xfrm>
          <a:prstGeom prst="rect">
            <a:avLst/>
          </a:prstGeom>
          <a:noFill/>
          <a:ln>
            <a:noFill/>
          </a:ln>
        </p:spPr>
      </p:pic>
      <p:sp>
        <p:nvSpPr>
          <p:cNvPr id="10" name="Titre 1"/>
          <p:cNvSpPr txBox="1">
            <a:spLocks/>
          </p:cNvSpPr>
          <p:nvPr/>
        </p:nvSpPr>
        <p:spPr>
          <a:xfrm>
            <a:off x="2555776" y="1700808"/>
            <a:ext cx="6120680" cy="3744416"/>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r" rtl="1">
              <a:lnSpc>
                <a:spcPct val="150000"/>
              </a:lnSpc>
            </a:pPr>
            <a:r>
              <a:rPr lang="ar-DZ" sz="2800" dirty="0" smtClean="0"/>
              <a:t>على الرغم من ان الاضراب هو حق يكفله القانون، الا ان هناك بعض </a:t>
            </a:r>
            <a:r>
              <a:rPr lang="ar-SA" sz="2800" dirty="0" smtClean="0"/>
              <a:t>المجالات </a:t>
            </a:r>
            <a:r>
              <a:rPr lang="ar-SA" sz="2800" dirty="0"/>
              <a:t>والنشاطات التي يؤدي توقفها  إلى الاضرار بحياة أو أمن أو صحة </a:t>
            </a:r>
            <a:r>
              <a:rPr lang="ar-SA" sz="2800" dirty="0" smtClean="0"/>
              <a:t>الموا</a:t>
            </a:r>
            <a:r>
              <a:rPr lang="ar-DZ" sz="2800" dirty="0" smtClean="0"/>
              <a:t>ط</a:t>
            </a:r>
            <a:r>
              <a:rPr lang="ar-SA" sz="2800" dirty="0" smtClean="0"/>
              <a:t>نين</a:t>
            </a:r>
            <a:r>
              <a:rPr lang="ar-DZ" sz="2800" dirty="0" smtClean="0"/>
              <a:t>،</a:t>
            </a:r>
            <a:r>
              <a:rPr lang="ar-SA" sz="2800" dirty="0" smtClean="0"/>
              <a:t> </a:t>
            </a:r>
            <a:r>
              <a:rPr lang="ar-SA" sz="2800" dirty="0"/>
              <a:t>أو الاقتصاد </a:t>
            </a:r>
            <a:r>
              <a:rPr lang="ar-SA" sz="2800" dirty="0" smtClean="0"/>
              <a:t>الوطني</a:t>
            </a:r>
            <a:r>
              <a:rPr lang="ar-DZ" sz="2800" dirty="0" smtClean="0"/>
              <a:t>،</a:t>
            </a:r>
            <a:r>
              <a:rPr lang="ar-SA" sz="2800" dirty="0" smtClean="0"/>
              <a:t> </a:t>
            </a:r>
            <a:r>
              <a:rPr lang="ar-SA" sz="2800" dirty="0"/>
              <a:t>كما قد يعرضه </a:t>
            </a:r>
            <a:r>
              <a:rPr lang="ar-SA" sz="2800" dirty="0" smtClean="0"/>
              <a:t>للخطر</a:t>
            </a:r>
            <a:r>
              <a:rPr lang="ar-DZ" sz="2800" dirty="0" smtClean="0"/>
              <a:t>، وعليه فانه</a:t>
            </a:r>
            <a:r>
              <a:rPr lang="ar-SA" sz="2800" dirty="0" smtClean="0"/>
              <a:t> </a:t>
            </a:r>
            <a:r>
              <a:rPr lang="ar-SA" sz="2800" dirty="0"/>
              <a:t>يمنع فيها الاضراب</a:t>
            </a:r>
            <a:endParaRPr lang="fr-FR"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4078543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3141</TotalTime>
  <Words>125</Words>
  <Application>Microsoft Office PowerPoint</Application>
  <PresentationFormat>Affichage à l'écran (4:3)</PresentationFormat>
  <Paragraphs>15</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Oriel</vt:lpstr>
      <vt:lpstr>Présentation PowerPoint</vt:lpstr>
      <vt:lpstr>Présentation PowerPoint</vt:lpstr>
      <vt:lpstr>Présentation PowerPoint</vt:lpstr>
      <vt:lpstr>ثالثا- اشكال الاضراب</vt:lpstr>
      <vt:lpstr>رابعا- القطاعات الممنوعة من الاضراب</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سوق العمل في الجزائر</dc:title>
  <dc:creator>VAIO</dc:creator>
  <cp:lastModifiedBy>VAIO</cp:lastModifiedBy>
  <cp:revision>40</cp:revision>
  <dcterms:created xsi:type="dcterms:W3CDTF">2024-01-03T10:13:51Z</dcterms:created>
  <dcterms:modified xsi:type="dcterms:W3CDTF">2025-12-23T11:58:31Z</dcterms:modified>
</cp:coreProperties>
</file>