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61" r:id="rId2"/>
    <p:sldId id="264" r:id="rId3"/>
    <p:sldId id="263" r:id="rId4"/>
    <p:sldId id="262" r:id="rId5"/>
    <p:sldId id="265" r:id="rId6"/>
    <p:sldId id="260" r:id="rId7"/>
    <p:sldId id="266" r:id="rId8"/>
    <p:sldId id="267" r:id="rId9"/>
    <p:sldId id="268" r:id="rId10"/>
    <p:sldId id="269" r:id="rId11"/>
    <p:sldId id="273" r:id="rId12"/>
    <p:sldId id="270" r:id="rId13"/>
    <p:sldId id="272" r:id="rId14"/>
    <p:sldId id="304" r:id="rId15"/>
    <p:sldId id="274" r:id="rId16"/>
    <p:sldId id="275" r:id="rId17"/>
    <p:sldId id="276" r:id="rId18"/>
    <p:sldId id="280" r:id="rId19"/>
    <p:sldId id="277" r:id="rId20"/>
    <p:sldId id="281" r:id="rId21"/>
    <p:sldId id="278" r:id="rId22"/>
    <p:sldId id="279" r:id="rId23"/>
    <p:sldId id="282" r:id="rId24"/>
    <p:sldId id="287" r:id="rId25"/>
    <p:sldId id="286" r:id="rId26"/>
    <p:sldId id="285" r:id="rId27"/>
    <p:sldId id="283" r:id="rId28"/>
    <p:sldId id="284" r:id="rId29"/>
    <p:sldId id="291" r:id="rId30"/>
    <p:sldId id="290" r:id="rId31"/>
    <p:sldId id="292" r:id="rId32"/>
    <p:sldId id="298" r:id="rId33"/>
    <p:sldId id="293" r:id="rId34"/>
    <p:sldId id="299" r:id="rId35"/>
    <p:sldId id="300" r:id="rId36"/>
    <p:sldId id="294" r:id="rId37"/>
    <p:sldId id="301" r:id="rId38"/>
    <p:sldId id="295" r:id="rId39"/>
    <p:sldId id="296" r:id="rId40"/>
    <p:sldId id="303" r:id="rId41"/>
    <p:sldId id="302" r:id="rId42"/>
    <p:sldId id="297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0B654-F2A8-4C94-9466-EC458AF93427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451D0D-916E-40F1-B4FF-405BB2F0440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850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05362-A960-4E5D-A970-33B097F22DF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50240-0488-404C-B129-FBA0624DA2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429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05362-A960-4E5D-A970-33B097F22DF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50240-0488-404C-B129-FBA0624DA2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84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05362-A960-4E5D-A970-33B097F22DF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50240-0488-404C-B129-FBA0624DA2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713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05362-A960-4E5D-A970-33B097F22DF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50240-0488-404C-B129-FBA0624DA2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823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05362-A960-4E5D-A970-33B097F22DF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50240-0488-404C-B129-FBA0624DA2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10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05362-A960-4E5D-A970-33B097F22DF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50240-0488-404C-B129-FBA0624DA2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733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05362-A960-4E5D-A970-33B097F22DF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50240-0488-404C-B129-FBA0624DA2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940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05362-A960-4E5D-A970-33B097F22DF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50240-0488-404C-B129-FBA0624DA2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934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05362-A960-4E5D-A970-33B097F22DF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50240-0488-404C-B129-FBA0624DA2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468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05362-A960-4E5D-A970-33B097F22DF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50240-0488-404C-B129-FBA0624DA2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32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05362-A960-4E5D-A970-33B097F22DF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50240-0488-404C-B129-FBA0624DA2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036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05362-A960-4E5D-A970-33B097F22DF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50240-0488-404C-B129-FBA0624DA2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62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9823" y="638627"/>
            <a:ext cx="10269414" cy="1936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0"/>
              </a:spcAft>
              <a:tabLst>
                <a:tab pos="594360" algn="l"/>
                <a:tab pos="1546860" algn="l"/>
                <a:tab pos="2499360" algn="l"/>
              </a:tabLst>
            </a:pPr>
            <a:r>
              <a:rPr lang="ar-SA" sz="2800" b="1" dirty="0" smtClean="0"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التمرين الأول:</a:t>
            </a:r>
            <a:endParaRPr lang="en-US" sz="2800" dirty="0" smtClean="0"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algn="r" rtl="1">
              <a:lnSpc>
                <a:spcPct val="107000"/>
              </a:lnSpc>
              <a:spcAft>
                <a:spcPts val="0"/>
              </a:spcAft>
              <a:tabLst>
                <a:tab pos="594360" algn="l"/>
                <a:tab pos="1546860" algn="l"/>
                <a:tab pos="2499360" algn="l"/>
              </a:tabLst>
            </a:pPr>
            <a:r>
              <a:rPr lang="ar-SA" sz="2800" dirty="0" smtClean="0"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يدرس مالك ورشة حدادة ثلاثة مواقع بديلة لبناء مصنع جديد لإنتاج أبواب خارجية فولاذية</a:t>
            </a:r>
            <a:r>
              <a:rPr lang="en-US" sz="2800" dirty="0" smtClean="0"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. </a:t>
            </a:r>
            <a:r>
              <a:rPr lang="ar-SA" sz="2800" dirty="0" smtClean="0"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التكاليف الثابتة والمتغيرة في كل موقع بديل مبينة في الجدول أدناه</a:t>
            </a:r>
            <a:r>
              <a:rPr lang="en-US" sz="2800" dirty="0" smtClean="0"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. </a:t>
            </a:r>
            <a:r>
              <a:rPr lang="ar-SA" sz="2800" dirty="0" smtClean="0"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ارسم خطوط التكلفة الإجمالية في رسم بياني موضحا أفضلية كل موقع بديل؟  </a:t>
            </a:r>
            <a:endParaRPr lang="en-US" sz="2800" dirty="0"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954439"/>
              </p:ext>
            </p:extLst>
          </p:nvPr>
        </p:nvGraphicFramePr>
        <p:xfrm>
          <a:off x="3444498" y="2315573"/>
          <a:ext cx="5428590" cy="1565404"/>
        </p:xfrm>
        <a:graphic>
          <a:graphicData uri="http://schemas.openxmlformats.org/drawingml/2006/table">
            <a:tbl>
              <a:tblPr rtl="1" firstRow="1" firstCol="1" bandRow="1"/>
              <a:tblGrid>
                <a:gridCol w="1809530">
                  <a:extLst>
                    <a:ext uri="{9D8B030D-6E8A-4147-A177-3AD203B41FA5}">
                      <a16:colId xmlns:a16="http://schemas.microsoft.com/office/drawing/2014/main" val="1104122911"/>
                    </a:ext>
                  </a:extLst>
                </a:gridCol>
                <a:gridCol w="1809530">
                  <a:extLst>
                    <a:ext uri="{9D8B030D-6E8A-4147-A177-3AD203B41FA5}">
                      <a16:colId xmlns:a16="http://schemas.microsoft.com/office/drawing/2014/main" val="1646734858"/>
                    </a:ext>
                  </a:extLst>
                </a:gridCol>
                <a:gridCol w="1809530">
                  <a:extLst>
                    <a:ext uri="{9D8B030D-6E8A-4147-A177-3AD203B41FA5}">
                      <a16:colId xmlns:a16="http://schemas.microsoft.com/office/drawing/2014/main" val="12792803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الموقع</a:t>
                      </a:r>
                      <a:endParaRPr lang="en-US" sz="240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التكلفة الثابتة</a:t>
                      </a:r>
                      <a:endParaRPr lang="en-US" sz="240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 dirty="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التكلفة المتغيرة</a:t>
                      </a:r>
                      <a:endParaRPr lang="en-US" sz="240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89234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الأول</a:t>
                      </a:r>
                      <a:endParaRPr lang="en-US" sz="240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700000</a:t>
                      </a:r>
                      <a:r>
                        <a:rPr lang="en-US" sz="2400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$</a:t>
                      </a:r>
                      <a:endParaRPr lang="en-US" sz="240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 dirty="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28</a:t>
                      </a:r>
                      <a:r>
                        <a:rPr lang="en-US" sz="2400" dirty="0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$</a:t>
                      </a:r>
                      <a:endParaRPr lang="en-US" sz="240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38651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الثاني</a:t>
                      </a:r>
                      <a:endParaRPr lang="en-US" sz="240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 dirty="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1000000</a:t>
                      </a:r>
                      <a:r>
                        <a:rPr lang="en-US" sz="2400" dirty="0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$</a:t>
                      </a:r>
                      <a:endParaRPr lang="en-US" sz="240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 dirty="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18</a:t>
                      </a:r>
                      <a:r>
                        <a:rPr lang="en-US" sz="2400" dirty="0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$</a:t>
                      </a:r>
                      <a:endParaRPr lang="en-US" sz="240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08248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الثالث</a:t>
                      </a:r>
                      <a:endParaRPr lang="en-US" sz="240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1100000</a:t>
                      </a:r>
                      <a:r>
                        <a:rPr lang="en-US" sz="2400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$</a:t>
                      </a:r>
                      <a:endParaRPr lang="en-US" sz="240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 dirty="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20</a:t>
                      </a:r>
                      <a:r>
                        <a:rPr lang="en-US" sz="2400" dirty="0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$</a:t>
                      </a:r>
                      <a:endParaRPr lang="en-US" sz="240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0767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1497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51384" y="803321"/>
            <a:ext cx="5102680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fr-FR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M+N-1= 3+2-1 = 4= </a:t>
            </a:r>
            <a:r>
              <a:rPr lang="ar-DZ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 عدد الخانات المملوءة</a:t>
            </a:r>
            <a:endParaRPr lang="en-US" sz="2600" dirty="0"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61883" y="1717720"/>
            <a:ext cx="2135521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b="1" dirty="0">
                <a:solidFill>
                  <a:srgbClr val="FF0000"/>
                </a:solidFill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إذن الحل قاعدي</a:t>
            </a:r>
            <a:endParaRPr lang="en-US" sz="2600" dirty="0"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98966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5855" y="666309"/>
            <a:ext cx="6096000" cy="190744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ar-SA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حساب التكلفة</a:t>
            </a:r>
            <a:r>
              <a:rPr lang="en-US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:</a:t>
            </a:r>
            <a:endParaRPr lang="en-US" sz="2600" dirty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(30×4)+(10×6)+(40×7)+(20×6)</a:t>
            </a:r>
            <a:endParaRPr lang="en-US" sz="2600" dirty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=120+60+280+120</a:t>
            </a:r>
            <a:endParaRPr lang="en-US" sz="2600" dirty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=580 </a:t>
            </a:r>
            <a:endParaRPr lang="en-US" sz="2600" dirty="0"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78089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57527" y="929929"/>
            <a:ext cx="2414444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b="1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نحسب مؤشرات التحسين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2101437"/>
              </p:ext>
            </p:extLst>
          </p:nvPr>
        </p:nvGraphicFramePr>
        <p:xfrm>
          <a:off x="3034740" y="1921175"/>
          <a:ext cx="5829420" cy="2747138"/>
        </p:xfrm>
        <a:graphic>
          <a:graphicData uri="http://schemas.openxmlformats.org/drawingml/2006/table">
            <a:tbl>
              <a:tblPr rtl="1" firstRow="1" firstCol="1" bandRow="1"/>
              <a:tblGrid>
                <a:gridCol w="1165884">
                  <a:extLst>
                    <a:ext uri="{9D8B030D-6E8A-4147-A177-3AD203B41FA5}">
                      <a16:colId xmlns:a16="http://schemas.microsoft.com/office/drawing/2014/main" val="200609209"/>
                    </a:ext>
                  </a:extLst>
                </a:gridCol>
                <a:gridCol w="1165884">
                  <a:extLst>
                    <a:ext uri="{9D8B030D-6E8A-4147-A177-3AD203B41FA5}">
                      <a16:colId xmlns:a16="http://schemas.microsoft.com/office/drawing/2014/main" val="2354959151"/>
                    </a:ext>
                  </a:extLst>
                </a:gridCol>
                <a:gridCol w="1165884">
                  <a:extLst>
                    <a:ext uri="{9D8B030D-6E8A-4147-A177-3AD203B41FA5}">
                      <a16:colId xmlns:a16="http://schemas.microsoft.com/office/drawing/2014/main" val="3388651934"/>
                    </a:ext>
                  </a:extLst>
                </a:gridCol>
                <a:gridCol w="1165884">
                  <a:extLst>
                    <a:ext uri="{9D8B030D-6E8A-4147-A177-3AD203B41FA5}">
                      <a16:colId xmlns:a16="http://schemas.microsoft.com/office/drawing/2014/main" val="3324265520"/>
                    </a:ext>
                  </a:extLst>
                </a:gridCol>
                <a:gridCol w="1165884">
                  <a:extLst>
                    <a:ext uri="{9D8B030D-6E8A-4147-A177-3AD203B41FA5}">
                      <a16:colId xmlns:a16="http://schemas.microsoft.com/office/drawing/2014/main" val="30284122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العرض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السوق</a:t>
                      </a:r>
                      <a:r>
                        <a:rPr lang="en-US" sz="2600" b="1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 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السوق </a:t>
                      </a:r>
                      <a:r>
                        <a:rPr lang="en-US" sz="2600" b="1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B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السوق </a:t>
                      </a:r>
                      <a:r>
                        <a:rPr lang="fr-FR" sz="2600" b="1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 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 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48107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40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8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6-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10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4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30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المصنع 1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29823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60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6-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20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7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40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5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المصنع 2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33838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100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20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50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30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الطلب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6851520"/>
                  </a:ext>
                </a:extLst>
              </a:tr>
            </a:tbl>
          </a:graphicData>
        </a:graphic>
      </p:graphicFrame>
      <p:cxnSp>
        <p:nvCxnSpPr>
          <p:cNvPr id="10" name="Connecteur droit avec flèche 9"/>
          <p:cNvCxnSpPr/>
          <p:nvPr/>
        </p:nvCxnSpPr>
        <p:spPr>
          <a:xfrm>
            <a:off x="8089900" y="11191875"/>
            <a:ext cx="0" cy="68580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flipH="1" flipV="1">
            <a:off x="6937375" y="11822113"/>
            <a:ext cx="1019175" cy="1905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V="1">
            <a:off x="6908800" y="11039475"/>
            <a:ext cx="19050" cy="63817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7127875" y="11029950"/>
            <a:ext cx="990600" cy="3810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7305308" y="3199863"/>
            <a:ext cx="0" cy="685800"/>
          </a:xfrm>
          <a:prstGeom prst="straightConnector1">
            <a:avLst/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5" name="Connecteur droit avec flèche 14"/>
          <p:cNvCxnSpPr/>
          <p:nvPr/>
        </p:nvCxnSpPr>
        <p:spPr>
          <a:xfrm flipH="1" flipV="1">
            <a:off x="6152783" y="3829148"/>
            <a:ext cx="1019175" cy="19050"/>
          </a:xfrm>
          <a:prstGeom prst="straightConnector1">
            <a:avLst/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6" name="Connecteur droit avec flèche 15"/>
          <p:cNvCxnSpPr/>
          <p:nvPr/>
        </p:nvCxnSpPr>
        <p:spPr>
          <a:xfrm flipV="1">
            <a:off x="6124208" y="3047463"/>
            <a:ext cx="19050" cy="638175"/>
          </a:xfrm>
          <a:prstGeom prst="straightConnector1">
            <a:avLst/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7" name="Connecteur droit avec flèche 16"/>
          <p:cNvCxnSpPr/>
          <p:nvPr/>
        </p:nvCxnSpPr>
        <p:spPr>
          <a:xfrm>
            <a:off x="6343283" y="3037938"/>
            <a:ext cx="990600" cy="38100"/>
          </a:xfrm>
          <a:prstGeom prst="straightConnector1">
            <a:avLst/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8" name="Rectangle 17"/>
          <p:cNvSpPr/>
          <p:nvPr/>
        </p:nvSpPr>
        <p:spPr>
          <a:xfrm>
            <a:off x="4473477" y="5028692"/>
            <a:ext cx="3358612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مؤشر التحسين = 8-6+7-6 = 3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847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508771"/>
              </p:ext>
            </p:extLst>
          </p:nvPr>
        </p:nvGraphicFramePr>
        <p:xfrm>
          <a:off x="2836985" y="1485076"/>
          <a:ext cx="5999040" cy="2747138"/>
        </p:xfrm>
        <a:graphic>
          <a:graphicData uri="http://schemas.openxmlformats.org/drawingml/2006/table">
            <a:tbl>
              <a:tblPr rtl="1" firstRow="1" firstCol="1" bandRow="1"/>
              <a:tblGrid>
                <a:gridCol w="1199808">
                  <a:extLst>
                    <a:ext uri="{9D8B030D-6E8A-4147-A177-3AD203B41FA5}">
                      <a16:colId xmlns:a16="http://schemas.microsoft.com/office/drawing/2014/main" val="2532663882"/>
                    </a:ext>
                  </a:extLst>
                </a:gridCol>
                <a:gridCol w="1199808">
                  <a:extLst>
                    <a:ext uri="{9D8B030D-6E8A-4147-A177-3AD203B41FA5}">
                      <a16:colId xmlns:a16="http://schemas.microsoft.com/office/drawing/2014/main" val="2302140424"/>
                    </a:ext>
                  </a:extLst>
                </a:gridCol>
                <a:gridCol w="1199808">
                  <a:extLst>
                    <a:ext uri="{9D8B030D-6E8A-4147-A177-3AD203B41FA5}">
                      <a16:colId xmlns:a16="http://schemas.microsoft.com/office/drawing/2014/main" val="857574848"/>
                    </a:ext>
                  </a:extLst>
                </a:gridCol>
                <a:gridCol w="1199808">
                  <a:extLst>
                    <a:ext uri="{9D8B030D-6E8A-4147-A177-3AD203B41FA5}">
                      <a16:colId xmlns:a16="http://schemas.microsoft.com/office/drawing/2014/main" val="1693650741"/>
                    </a:ext>
                  </a:extLst>
                </a:gridCol>
                <a:gridCol w="1199808">
                  <a:extLst>
                    <a:ext uri="{9D8B030D-6E8A-4147-A177-3AD203B41FA5}">
                      <a16:colId xmlns:a16="http://schemas.microsoft.com/office/drawing/2014/main" val="17194216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العرض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السوق</a:t>
                      </a:r>
                      <a:r>
                        <a:rPr lang="en-US" sz="2600" b="1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 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السوق </a:t>
                      </a:r>
                      <a:r>
                        <a:rPr lang="en-US" sz="2600" b="1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B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السوق </a:t>
                      </a:r>
                      <a:r>
                        <a:rPr lang="fr-FR" sz="2600" b="1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 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 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9430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40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8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6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10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-4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30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المصنع 1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66417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60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6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20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7-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40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5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المصنع 2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59386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100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20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50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30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الطلب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1139087"/>
                  </a:ext>
                </a:extLst>
              </a:tr>
            </a:tbl>
          </a:graphicData>
        </a:graphic>
      </p:graphicFrame>
      <p:cxnSp>
        <p:nvCxnSpPr>
          <p:cNvPr id="3" name="Connecteur droit avec flèche 2"/>
          <p:cNvCxnSpPr/>
          <p:nvPr/>
        </p:nvCxnSpPr>
        <p:spPr>
          <a:xfrm>
            <a:off x="4376151" y="2606137"/>
            <a:ext cx="0" cy="685800"/>
          </a:xfrm>
          <a:prstGeom prst="straightConnector1">
            <a:avLst/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4" name="Connecteur droit avec flèche 3"/>
          <p:cNvCxnSpPr/>
          <p:nvPr/>
        </p:nvCxnSpPr>
        <p:spPr>
          <a:xfrm flipH="1" flipV="1">
            <a:off x="4366626" y="2473422"/>
            <a:ext cx="1019175" cy="19050"/>
          </a:xfrm>
          <a:prstGeom prst="straightConnector1">
            <a:avLst/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5" name="Connecteur droit avec flèche 4"/>
          <p:cNvCxnSpPr/>
          <p:nvPr/>
        </p:nvCxnSpPr>
        <p:spPr>
          <a:xfrm flipV="1">
            <a:off x="5442951" y="2558512"/>
            <a:ext cx="19050" cy="638175"/>
          </a:xfrm>
          <a:prstGeom prst="straightConnector1">
            <a:avLst/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6" name="Connecteur droit avec flèche 5"/>
          <p:cNvCxnSpPr/>
          <p:nvPr/>
        </p:nvCxnSpPr>
        <p:spPr>
          <a:xfrm flipV="1">
            <a:off x="4557126" y="3270347"/>
            <a:ext cx="828675" cy="45085"/>
          </a:xfrm>
          <a:prstGeom prst="straightConnector1">
            <a:avLst/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  <a:tailEnd type="triangle"/>
          </a:ln>
          <a:effectLst/>
        </p:spPr>
      </p:cxnSp>
      <p:sp>
        <p:nvSpPr>
          <p:cNvPr id="7" name="Rectangle 6"/>
          <p:cNvSpPr/>
          <p:nvPr/>
        </p:nvSpPr>
        <p:spPr>
          <a:xfrm>
            <a:off x="4162708" y="4746281"/>
            <a:ext cx="3358613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مؤشر التحسين = 5-7+6-4 = 0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6081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2836985" y="1485076"/>
          <a:ext cx="5999040" cy="2747138"/>
        </p:xfrm>
        <a:graphic>
          <a:graphicData uri="http://schemas.openxmlformats.org/drawingml/2006/table">
            <a:tbl>
              <a:tblPr rtl="1" firstRow="1" firstCol="1" bandRow="1"/>
              <a:tblGrid>
                <a:gridCol w="1199808">
                  <a:extLst>
                    <a:ext uri="{9D8B030D-6E8A-4147-A177-3AD203B41FA5}">
                      <a16:colId xmlns:a16="http://schemas.microsoft.com/office/drawing/2014/main" val="2532663882"/>
                    </a:ext>
                  </a:extLst>
                </a:gridCol>
                <a:gridCol w="1199808">
                  <a:extLst>
                    <a:ext uri="{9D8B030D-6E8A-4147-A177-3AD203B41FA5}">
                      <a16:colId xmlns:a16="http://schemas.microsoft.com/office/drawing/2014/main" val="2302140424"/>
                    </a:ext>
                  </a:extLst>
                </a:gridCol>
                <a:gridCol w="1199808">
                  <a:extLst>
                    <a:ext uri="{9D8B030D-6E8A-4147-A177-3AD203B41FA5}">
                      <a16:colId xmlns:a16="http://schemas.microsoft.com/office/drawing/2014/main" val="857574848"/>
                    </a:ext>
                  </a:extLst>
                </a:gridCol>
                <a:gridCol w="1199808">
                  <a:extLst>
                    <a:ext uri="{9D8B030D-6E8A-4147-A177-3AD203B41FA5}">
                      <a16:colId xmlns:a16="http://schemas.microsoft.com/office/drawing/2014/main" val="1693650741"/>
                    </a:ext>
                  </a:extLst>
                </a:gridCol>
                <a:gridCol w="1199808">
                  <a:extLst>
                    <a:ext uri="{9D8B030D-6E8A-4147-A177-3AD203B41FA5}">
                      <a16:colId xmlns:a16="http://schemas.microsoft.com/office/drawing/2014/main" val="17194216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العرض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السوق</a:t>
                      </a:r>
                      <a:r>
                        <a:rPr lang="en-US" sz="2600" b="1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 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السوق </a:t>
                      </a:r>
                      <a:r>
                        <a:rPr lang="en-US" sz="2600" b="1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B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السوق </a:t>
                      </a:r>
                      <a:r>
                        <a:rPr lang="fr-FR" sz="2600" b="1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 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 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9430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40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8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6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10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-4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30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المصنع 1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66417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60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6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20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7-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40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5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المصنع 2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59386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100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20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50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30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الطلب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1139087"/>
                  </a:ext>
                </a:extLst>
              </a:tr>
            </a:tbl>
          </a:graphicData>
        </a:graphic>
      </p:graphicFrame>
      <p:cxnSp>
        <p:nvCxnSpPr>
          <p:cNvPr id="3" name="Connecteur droit avec flèche 2"/>
          <p:cNvCxnSpPr/>
          <p:nvPr/>
        </p:nvCxnSpPr>
        <p:spPr>
          <a:xfrm>
            <a:off x="4376151" y="2606137"/>
            <a:ext cx="0" cy="685800"/>
          </a:xfrm>
          <a:prstGeom prst="straightConnector1">
            <a:avLst/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4" name="Connecteur droit avec flèche 3"/>
          <p:cNvCxnSpPr/>
          <p:nvPr/>
        </p:nvCxnSpPr>
        <p:spPr>
          <a:xfrm flipH="1" flipV="1">
            <a:off x="4366626" y="2473422"/>
            <a:ext cx="1019175" cy="19050"/>
          </a:xfrm>
          <a:prstGeom prst="straightConnector1">
            <a:avLst/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5" name="Connecteur droit avec flèche 4"/>
          <p:cNvCxnSpPr/>
          <p:nvPr/>
        </p:nvCxnSpPr>
        <p:spPr>
          <a:xfrm flipV="1">
            <a:off x="5442951" y="2558512"/>
            <a:ext cx="19050" cy="638175"/>
          </a:xfrm>
          <a:prstGeom prst="straightConnector1">
            <a:avLst/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6" name="Connecteur droit avec flèche 5"/>
          <p:cNvCxnSpPr/>
          <p:nvPr/>
        </p:nvCxnSpPr>
        <p:spPr>
          <a:xfrm flipV="1">
            <a:off x="4557126" y="3270347"/>
            <a:ext cx="828675" cy="45085"/>
          </a:xfrm>
          <a:prstGeom prst="straightConnector1">
            <a:avLst/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  <a:tailEnd type="triangle"/>
          </a:ln>
          <a:effectLst/>
        </p:spPr>
      </p:cxnSp>
      <p:sp>
        <p:nvSpPr>
          <p:cNvPr id="7" name="Rectangle 6"/>
          <p:cNvSpPr/>
          <p:nvPr/>
        </p:nvSpPr>
        <p:spPr>
          <a:xfrm>
            <a:off x="4162708" y="4746281"/>
            <a:ext cx="3358613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مؤشر التحسين = 5-7+6-4 = 0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52356" y="5566678"/>
            <a:ext cx="7709096" cy="948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لا يوجد مؤشر تحسين سالب، وبالتالي فإن خطة النقل الأولية هي خطة النقل المثلى وتكون تكلفة النقل الكلية تساوي580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5131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393866" y="564169"/>
            <a:ext cx="1451039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b="1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التمرين </a:t>
            </a:r>
            <a:r>
              <a:rPr lang="ar-DZ" sz="2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الثالث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85447" y="1234293"/>
            <a:ext cx="8198059" cy="948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شركة انتاج مواد غذائية ترغب في اختيار أفضل موقع لإنشاء مصنع جديد بين ثلاث ولايات</a:t>
            </a: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: </a:t>
            </a:r>
            <a:r>
              <a:rPr lang="ar-SA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الجزائر، العاصمة، وهران، قسنطينة. العوامل المعتمدة في التقييم مبينة في الجدول أدناه.</a:t>
            </a:r>
            <a:endParaRPr lang="en-US" sz="2600" dirty="0"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912951"/>
              </p:ext>
            </p:extLst>
          </p:nvPr>
        </p:nvGraphicFramePr>
        <p:xfrm>
          <a:off x="4459458" y="2782430"/>
          <a:ext cx="4684541" cy="2543940"/>
        </p:xfrm>
        <a:graphic>
          <a:graphicData uri="http://schemas.openxmlformats.org/drawingml/2006/table">
            <a:tbl>
              <a:tblPr rtl="1" firstRow="1" firstCol="1" bandRow="1"/>
              <a:tblGrid>
                <a:gridCol w="3630122">
                  <a:extLst>
                    <a:ext uri="{9D8B030D-6E8A-4147-A177-3AD203B41FA5}">
                      <a16:colId xmlns:a16="http://schemas.microsoft.com/office/drawing/2014/main" val="737152870"/>
                    </a:ext>
                  </a:extLst>
                </a:gridCol>
                <a:gridCol w="1054419">
                  <a:extLst>
                    <a:ext uri="{9D8B030D-6E8A-4147-A177-3AD203B41FA5}">
                      <a16:colId xmlns:a16="http://schemas.microsoft.com/office/drawing/2014/main" val="249995639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العامل</a:t>
                      </a:r>
                      <a:endParaRPr lang="en-US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الوزن</a:t>
                      </a:r>
                      <a:endParaRPr lang="en-US" sz="2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71451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القرب من السوق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0.30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69531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تكلفة الأرض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0.20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87276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توفر اليد العاملة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0.20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52198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البنية التحتية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0.15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96052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الاستقرار الاجتماعي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0.15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58838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18129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67392" y="1098742"/>
            <a:ext cx="6550191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أما تقييم الولايات وفقا لهذه العوامل (من 10) فهو مبين في الجدول الموالي: 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067780"/>
              </p:ext>
            </p:extLst>
          </p:nvPr>
        </p:nvGraphicFramePr>
        <p:xfrm>
          <a:off x="1897038" y="2106875"/>
          <a:ext cx="7767466" cy="1695960"/>
        </p:xfrm>
        <a:graphic>
          <a:graphicData uri="http://schemas.openxmlformats.org/drawingml/2006/table">
            <a:tbl>
              <a:tblPr rtl="1" firstRow="1" firstCol="1" bandRow="1"/>
              <a:tblGrid>
                <a:gridCol w="1779750">
                  <a:extLst>
                    <a:ext uri="{9D8B030D-6E8A-4147-A177-3AD203B41FA5}">
                      <a16:colId xmlns:a16="http://schemas.microsoft.com/office/drawing/2014/main" val="573141827"/>
                    </a:ext>
                  </a:extLst>
                </a:gridCol>
                <a:gridCol w="973479">
                  <a:extLst>
                    <a:ext uri="{9D8B030D-6E8A-4147-A177-3AD203B41FA5}">
                      <a16:colId xmlns:a16="http://schemas.microsoft.com/office/drawing/2014/main" val="360825212"/>
                    </a:ext>
                  </a:extLst>
                </a:gridCol>
                <a:gridCol w="998411">
                  <a:extLst>
                    <a:ext uri="{9D8B030D-6E8A-4147-A177-3AD203B41FA5}">
                      <a16:colId xmlns:a16="http://schemas.microsoft.com/office/drawing/2014/main" val="385144643"/>
                    </a:ext>
                  </a:extLst>
                </a:gridCol>
                <a:gridCol w="1391230">
                  <a:extLst>
                    <a:ext uri="{9D8B030D-6E8A-4147-A177-3AD203B41FA5}">
                      <a16:colId xmlns:a16="http://schemas.microsoft.com/office/drawing/2014/main" val="3380007234"/>
                    </a:ext>
                  </a:extLst>
                </a:gridCol>
                <a:gridCol w="1498331">
                  <a:extLst>
                    <a:ext uri="{9D8B030D-6E8A-4147-A177-3AD203B41FA5}">
                      <a16:colId xmlns:a16="http://schemas.microsoft.com/office/drawing/2014/main" val="3743372869"/>
                    </a:ext>
                  </a:extLst>
                </a:gridCol>
                <a:gridCol w="1126265">
                  <a:extLst>
                    <a:ext uri="{9D8B030D-6E8A-4147-A177-3AD203B41FA5}">
                      <a16:colId xmlns:a16="http://schemas.microsoft.com/office/drawing/2014/main" val="34592108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الولاية</a:t>
                      </a:r>
                      <a:endParaRPr lang="en-US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السوق</a:t>
                      </a:r>
                      <a:endParaRPr lang="en-US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التكلفة</a:t>
                      </a:r>
                      <a:endParaRPr lang="en-US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اليد العاملة</a:t>
                      </a:r>
                      <a:endParaRPr lang="en-US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البنية التحتية</a:t>
                      </a:r>
                      <a:endParaRPr lang="en-US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الاستقرار</a:t>
                      </a:r>
                      <a:endParaRPr lang="en-US" sz="2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4348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الجزائر العاصمة</a:t>
                      </a:r>
                      <a:endParaRPr lang="en-US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37784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وهران</a:t>
                      </a:r>
                      <a:endParaRPr lang="en-US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11675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قسنطينة</a:t>
                      </a:r>
                      <a:endParaRPr lang="en-US" sz="2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4516140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8830527" y="4290505"/>
            <a:ext cx="1887056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kern="1800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ما هو الموقع الأمثل؟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1045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147555" y="727538"/>
            <a:ext cx="56938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600" b="1" kern="1800" dirty="0">
                <a:ea typeface="Times New Roman" panose="02020603050405020304" pitchFamily="18" charset="0"/>
                <a:cs typeface="Traditional Arabic" panose="02020603050405020304" pitchFamily="18" charset="-78"/>
              </a:rPr>
              <a:t>الحل</a:t>
            </a:r>
            <a:endParaRPr lang="en-US" sz="2600" dirty="0"/>
          </a:p>
        </p:txBody>
      </p:sp>
      <p:sp>
        <p:nvSpPr>
          <p:cNvPr id="4" name="Rectangle 3"/>
          <p:cNvSpPr/>
          <p:nvPr/>
        </p:nvSpPr>
        <p:spPr>
          <a:xfrm>
            <a:off x="7859108" y="1366028"/>
            <a:ext cx="2573140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ar-SA" sz="2600" b="1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حساب النقاط المرجحة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39483" y="2032538"/>
            <a:ext cx="9292765" cy="1907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b="1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الجزائر العاصمة</a:t>
            </a:r>
            <a:r>
              <a:rPr lang="en-US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(9×0.30)+(4×0.20)+(9×0.20)+(9×0.15)+(7×0.15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=2.7+0.8+1.8+1.35+1.05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=7.70</a:t>
            </a:r>
            <a:endParaRPr lang="en-US" sz="2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5619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39483" y="4086030"/>
            <a:ext cx="9292765" cy="1907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b="1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وهران</a:t>
            </a:r>
            <a:r>
              <a:rPr lang="en-US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(8×0.30)+(6×0.20)+(7×0.20)+(8×0.15)+(8×0.15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=2.4+1.2+1.4+1.2+1.2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=7.40 </a:t>
            </a:r>
            <a:endParaRPr lang="en-US" sz="2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147555" y="727538"/>
            <a:ext cx="56938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600" b="1" kern="1800" dirty="0">
                <a:ea typeface="Times New Roman" panose="02020603050405020304" pitchFamily="18" charset="0"/>
                <a:cs typeface="Traditional Arabic" panose="02020603050405020304" pitchFamily="18" charset="-78"/>
              </a:rPr>
              <a:t>الحل</a:t>
            </a:r>
            <a:endParaRPr lang="en-US" sz="2600" dirty="0"/>
          </a:p>
        </p:txBody>
      </p:sp>
      <p:sp>
        <p:nvSpPr>
          <p:cNvPr id="4" name="Rectangle 3"/>
          <p:cNvSpPr/>
          <p:nvPr/>
        </p:nvSpPr>
        <p:spPr>
          <a:xfrm>
            <a:off x="7859108" y="1366028"/>
            <a:ext cx="2573140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ar-SA" sz="2600" b="1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حساب النقاط المرجحة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39483" y="2032538"/>
            <a:ext cx="9292765" cy="1907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b="1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الجزائر العاصمة</a:t>
            </a:r>
            <a:r>
              <a:rPr lang="en-US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(9×0.30)+(4×0.20)+(9×0.20)+(9×0.15)+(7×0.15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=2.7+0.8+1.8+1.35+1.05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=7.70</a:t>
            </a:r>
            <a:endParaRPr lang="en-US" sz="2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7813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94560" y="629232"/>
            <a:ext cx="8117057" cy="1907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b="1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قسنطينة</a:t>
            </a:r>
            <a:r>
              <a:rPr lang="en-US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(6×0.30)+(8×0.20)+(6×0.20)+(7×0.15)+(7×0.15 =1.8+1.6+1.2+1.05+1.05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=6.70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295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9823" y="638627"/>
            <a:ext cx="10269414" cy="1936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94360" algn="l"/>
                <a:tab pos="1546860" algn="l"/>
                <a:tab pos="2499360" algn="l"/>
              </a:tabLst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التمرين الأول: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94360" algn="l"/>
                <a:tab pos="1546860" algn="l"/>
                <a:tab pos="2499360" algn="l"/>
              </a:tabLst>
              <a:defRPr/>
            </a:pPr>
            <a:r>
              <a:rPr kumimoji="0" lang="ar-SA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يدرس مالك ورشة حدادة ثلاثة مواقع بديلة لبناء مصنع جديد لإنتاج أبواب خارجية فولاذية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. </a:t>
            </a:r>
            <a:r>
              <a:rPr kumimoji="0" lang="ar-SA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التكاليف الثابتة والمتغيرة في كل موقع بديل مبينة في الجدول أدناه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. </a:t>
            </a:r>
            <a:r>
              <a:rPr kumimoji="0" lang="ar-SA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ارسم خطوط التكلفة الإجمالية في رسم بياني موضحا أفضلية كل موقع بديل؟ 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/>
          </p:nvPr>
        </p:nvGraphicFramePr>
        <p:xfrm>
          <a:off x="3444498" y="2315573"/>
          <a:ext cx="5428590" cy="1565404"/>
        </p:xfrm>
        <a:graphic>
          <a:graphicData uri="http://schemas.openxmlformats.org/drawingml/2006/table">
            <a:tbl>
              <a:tblPr rtl="1" firstRow="1" firstCol="1" bandRow="1"/>
              <a:tblGrid>
                <a:gridCol w="1809530">
                  <a:extLst>
                    <a:ext uri="{9D8B030D-6E8A-4147-A177-3AD203B41FA5}">
                      <a16:colId xmlns:a16="http://schemas.microsoft.com/office/drawing/2014/main" val="1104122911"/>
                    </a:ext>
                  </a:extLst>
                </a:gridCol>
                <a:gridCol w="1809530">
                  <a:extLst>
                    <a:ext uri="{9D8B030D-6E8A-4147-A177-3AD203B41FA5}">
                      <a16:colId xmlns:a16="http://schemas.microsoft.com/office/drawing/2014/main" val="1646734858"/>
                    </a:ext>
                  </a:extLst>
                </a:gridCol>
                <a:gridCol w="1809530">
                  <a:extLst>
                    <a:ext uri="{9D8B030D-6E8A-4147-A177-3AD203B41FA5}">
                      <a16:colId xmlns:a16="http://schemas.microsoft.com/office/drawing/2014/main" val="12792803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الموقع</a:t>
                      </a:r>
                      <a:endParaRPr lang="en-US" sz="240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التكلفة الثابتة</a:t>
                      </a:r>
                      <a:endParaRPr lang="en-US" sz="240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 dirty="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التكلفة المتغيرة</a:t>
                      </a:r>
                      <a:endParaRPr lang="en-US" sz="240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89234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الأول</a:t>
                      </a:r>
                      <a:endParaRPr lang="en-US" sz="240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700000</a:t>
                      </a:r>
                      <a:r>
                        <a:rPr lang="en-US" sz="2400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$</a:t>
                      </a:r>
                      <a:endParaRPr lang="en-US" sz="240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 dirty="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28</a:t>
                      </a:r>
                      <a:r>
                        <a:rPr lang="en-US" sz="2400" dirty="0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$</a:t>
                      </a:r>
                      <a:endParaRPr lang="en-US" sz="240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38651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الثاني</a:t>
                      </a:r>
                      <a:endParaRPr lang="en-US" sz="240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 dirty="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1000000</a:t>
                      </a:r>
                      <a:r>
                        <a:rPr lang="en-US" sz="2400" dirty="0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$</a:t>
                      </a:r>
                      <a:endParaRPr lang="en-US" sz="240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 dirty="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18</a:t>
                      </a:r>
                      <a:r>
                        <a:rPr lang="en-US" sz="2400" dirty="0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$</a:t>
                      </a:r>
                      <a:endParaRPr lang="en-US" sz="240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08248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الثالث</a:t>
                      </a:r>
                      <a:endParaRPr lang="en-US" sz="240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1100000</a:t>
                      </a:r>
                      <a:r>
                        <a:rPr lang="en-US" sz="2400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$</a:t>
                      </a:r>
                      <a:endParaRPr lang="en-US" sz="240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 dirty="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20</a:t>
                      </a:r>
                      <a:r>
                        <a:rPr lang="en-US" sz="2400" dirty="0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$</a:t>
                      </a:r>
                      <a:endParaRPr lang="en-US" sz="240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0767140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9322877" y="3880977"/>
            <a:ext cx="21563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نرسم خطوط التكلفة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814638" y="4560675"/>
            <a:ext cx="866459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بالنسبة للموقع الأول إذا كان الإنتاج يساوي صفر فان التكلفة الكلية تساوي  700000 وإذا كان الإنتاج مثلا 500000 فان التكلفة الكلية ستساوي 700000+ 1400000= 2100000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282888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831725" y="2605361"/>
            <a:ext cx="1479892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b="1" kern="1800" dirty="0" smtClean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النتيجة </a:t>
            </a:r>
            <a:r>
              <a:rPr lang="ar-SA" sz="2600" b="1" kern="1800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النهائية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0950110"/>
              </p:ext>
            </p:extLst>
          </p:nvPr>
        </p:nvGraphicFramePr>
        <p:xfrm>
          <a:off x="4206240" y="3125824"/>
          <a:ext cx="2737461" cy="1695960"/>
        </p:xfrm>
        <a:graphic>
          <a:graphicData uri="http://schemas.openxmlformats.org/drawingml/2006/table">
            <a:tbl>
              <a:tblPr rtl="1" firstRow="1" firstCol="1" bandRow="1"/>
              <a:tblGrid>
                <a:gridCol w="1667078">
                  <a:extLst>
                    <a:ext uri="{9D8B030D-6E8A-4147-A177-3AD203B41FA5}">
                      <a16:colId xmlns:a16="http://schemas.microsoft.com/office/drawing/2014/main" val="3275291387"/>
                    </a:ext>
                  </a:extLst>
                </a:gridCol>
                <a:gridCol w="1070383">
                  <a:extLst>
                    <a:ext uri="{9D8B030D-6E8A-4147-A177-3AD203B41FA5}">
                      <a16:colId xmlns:a16="http://schemas.microsoft.com/office/drawing/2014/main" val="23675774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الولاية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النتيجة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30952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الجزائر العاصمة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7.70 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39222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وهران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7.40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31602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قسنطينة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6.70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6233833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4564141" y="5150699"/>
            <a:ext cx="4176143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أفضل موقع لهذه الشركة هو: الجزائر العاصمة</a:t>
            </a:r>
            <a:endParaRPr lang="en-US" sz="26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94560" y="629232"/>
            <a:ext cx="8117057" cy="1907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b="1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قسنطينة</a:t>
            </a:r>
            <a:r>
              <a:rPr lang="en-US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(6×0.30)+(8×0.20)+(6×0.20)+(7×0.15)+(7×0.15 =1.8+1.6+1.2+1.05+1.05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=6.70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9725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96307" y="1242783"/>
            <a:ext cx="7348025" cy="3397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b="1" kern="1800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التفسير الإداري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ar-SA" sz="2600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رغم أن تكلفة الأرض في الجزائر العاصمة مرتفعة، إلا أن العوامل الاستراتيجية عوضت ذلك</a:t>
            </a: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.  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ar-SA" sz="2600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فهي تفوقت بسبب</a:t>
            </a: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143000" lvl="2" indent="-228600" algn="r" rtl="1">
              <a:lnSpc>
                <a:spcPct val="107000"/>
              </a:lnSpc>
              <a:spcAft>
                <a:spcPts val="0"/>
              </a:spcAft>
              <a:buFont typeface="Traditional Arabic" panose="02020603050405020304" pitchFamily="18" charset="-78"/>
              <a:buChar char="-"/>
            </a:pPr>
            <a:r>
              <a:rPr lang="ar-SA" sz="2600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القرب الكبير من السوق </a:t>
            </a:r>
            <a:endParaRPr lang="en-US" sz="26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143000" lvl="2" indent="-228600" algn="r" rtl="1">
              <a:lnSpc>
                <a:spcPct val="107000"/>
              </a:lnSpc>
              <a:spcAft>
                <a:spcPts val="0"/>
              </a:spcAft>
              <a:buFont typeface="Traditional Arabic" panose="02020603050405020304" pitchFamily="18" charset="-78"/>
              <a:buChar char="-"/>
            </a:pPr>
            <a:r>
              <a:rPr lang="ar-SA" sz="2600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بنية تحتية قوية </a:t>
            </a:r>
            <a:endParaRPr lang="en-US" sz="26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143000" lvl="2" indent="-228600" algn="r" rtl="1">
              <a:lnSpc>
                <a:spcPct val="107000"/>
              </a:lnSpc>
              <a:spcAft>
                <a:spcPts val="800"/>
              </a:spcAft>
              <a:buFont typeface="Traditional Arabic" panose="02020603050405020304" pitchFamily="18" charset="-78"/>
              <a:buChar char="-"/>
            </a:pPr>
            <a:r>
              <a:rPr lang="ar-SA" sz="2600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توفر اليد العاملة المؤهلة </a:t>
            </a:r>
            <a:endParaRPr lang="en-US" sz="2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4992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39541" y="882283"/>
            <a:ext cx="906690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 fontAlgn="base">
              <a:spcAft>
                <a:spcPts val="0"/>
              </a:spcAft>
            </a:pPr>
            <a:r>
              <a:rPr lang="ar-SA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التمرين </a:t>
            </a:r>
            <a:r>
              <a:rPr lang="ar-SA" sz="2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</a:t>
            </a:r>
            <a:r>
              <a:rPr lang="ar-DZ" sz="2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رابع</a:t>
            </a:r>
            <a:r>
              <a:rPr lang="ar-SA" sz="2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: </a:t>
            </a:r>
            <a:r>
              <a:rPr lang="ar-SA" sz="26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شركة تفاضل بين موقعين  </a:t>
            </a:r>
            <a:r>
              <a:rPr lang="fr-FR" sz="2600" dirty="0">
                <a:latin typeface="Traditional Arabic" panose="02020603050405020304" pitchFamily="18" charset="-78"/>
                <a:ea typeface="Times New Roman" panose="02020603050405020304" pitchFamily="18" charset="0"/>
              </a:rPr>
              <a:t>A</a:t>
            </a:r>
            <a:r>
              <a:rPr lang="ar-SA" sz="26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و </a:t>
            </a:r>
            <a:r>
              <a:rPr lang="fr-FR" sz="2600" dirty="0">
                <a:latin typeface="Traditional Arabic" panose="02020603050405020304" pitchFamily="18" charset="-78"/>
                <a:ea typeface="Times New Roman" panose="02020603050405020304" pitchFamily="18" charset="0"/>
              </a:rPr>
              <a:t>B</a:t>
            </a:r>
            <a:r>
              <a:rPr lang="ar-SA" sz="26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باستخدام طريقة </a:t>
            </a:r>
            <a:r>
              <a:rPr lang="ar-SA" sz="2600" dirty="0">
                <a:solidFill>
                  <a:srgbClr val="000000"/>
                </a:solidFill>
                <a:latin typeface="Times New Roman" panose="02020603050405020304" pitchFamily="18" charset="0"/>
                <a:cs typeface="Traditional Arabic" panose="02020603050405020304" pitchFamily="18" charset="-78"/>
              </a:rPr>
              <a:t>المفاضلة على أساس الحجم </a:t>
            </a:r>
            <a:r>
              <a:rPr lang="en-US" sz="2600" dirty="0">
                <a:solidFill>
                  <a:srgbClr val="000000"/>
                </a:solidFill>
                <a:latin typeface="Traditional Arabic" panose="02020603050405020304" pitchFamily="18" charset="-78"/>
              </a:rPr>
              <a:t>/</a:t>
            </a:r>
            <a:r>
              <a:rPr lang="ar-SA" sz="2600" dirty="0">
                <a:solidFill>
                  <a:srgbClr val="000000"/>
                </a:solidFill>
                <a:latin typeface="Times New Roman" panose="02020603050405020304" pitchFamily="18" charset="0"/>
                <a:cs typeface="Traditional Arabic" panose="02020603050405020304" pitchFamily="18" charset="-78"/>
              </a:rPr>
              <a:t> تكلفة</a:t>
            </a:r>
            <a:endParaRPr lang="en-US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734035"/>
              </p:ext>
            </p:extLst>
          </p:nvPr>
        </p:nvGraphicFramePr>
        <p:xfrm>
          <a:off x="3582572" y="1963991"/>
          <a:ext cx="4843975" cy="1271970"/>
        </p:xfrm>
        <a:graphic>
          <a:graphicData uri="http://schemas.openxmlformats.org/drawingml/2006/table">
            <a:tbl>
              <a:tblPr rtl="1" firstRow="1" firstCol="1" bandRow="1"/>
              <a:tblGrid>
                <a:gridCol w="2068016">
                  <a:extLst>
                    <a:ext uri="{9D8B030D-6E8A-4147-A177-3AD203B41FA5}">
                      <a16:colId xmlns:a16="http://schemas.microsoft.com/office/drawing/2014/main" val="3263349466"/>
                    </a:ext>
                  </a:extLst>
                </a:gridCol>
                <a:gridCol w="1249427">
                  <a:extLst>
                    <a:ext uri="{9D8B030D-6E8A-4147-A177-3AD203B41FA5}">
                      <a16:colId xmlns:a16="http://schemas.microsoft.com/office/drawing/2014/main" val="3684891227"/>
                    </a:ext>
                  </a:extLst>
                </a:gridCol>
                <a:gridCol w="1526532">
                  <a:extLst>
                    <a:ext uri="{9D8B030D-6E8A-4147-A177-3AD203B41FA5}">
                      <a16:colId xmlns:a16="http://schemas.microsoft.com/office/drawing/2014/main" val="33261532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البيان</a:t>
                      </a:r>
                      <a:endParaRPr lang="en-US" sz="2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الموقع</a:t>
                      </a:r>
                      <a:r>
                        <a:rPr lang="en-US" sz="2600" b="1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A</a:t>
                      </a:r>
                      <a:endParaRPr lang="en-US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الموقع</a:t>
                      </a:r>
                      <a:r>
                        <a:rPr lang="en-US" sz="2600" b="1" dirty="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B</a:t>
                      </a:r>
                      <a:endParaRPr lang="en-US" sz="2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83248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التكاليف الثابتة</a:t>
                      </a:r>
                      <a:endParaRPr lang="en-US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100,000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150,000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29316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التكلفة المتغيرة/وحدة</a:t>
                      </a:r>
                      <a:endParaRPr lang="en-US" sz="2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838186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685735" y="3470135"/>
            <a:ext cx="7020712" cy="2615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b="1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المطلوب</a:t>
            </a:r>
            <a:r>
              <a:rPr lang="en-US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ar-SA" sz="2600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تحديد نقطة التعادل بين الموقعين 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ar-SA" sz="2600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أي موقع أفضل عند إنتاج</a:t>
            </a: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 algn="r" rt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Times New Roman" panose="02020603050405020304" pitchFamily="18" charset="0"/>
              </a:rPr>
              <a:t>4,000</a:t>
            </a:r>
            <a:r>
              <a:rPr lang="ar-SA" sz="2600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وحدة 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 rtl="1"/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</a:rPr>
              <a:t>8,000 </a:t>
            </a:r>
            <a:r>
              <a:rPr lang="ar-SA" sz="2600" dirty="0">
                <a:latin typeface="Traditional Arabic" panose="02020603050405020304" pitchFamily="18" charset="-78"/>
                <a:ea typeface="Times New Roman" panose="02020603050405020304" pitchFamily="18" charset="0"/>
              </a:rPr>
              <a:t>وحدة 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9721409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75110" y="690779"/>
            <a:ext cx="662361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b="1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الحل</a:t>
            </a:r>
            <a:r>
              <a:rPr lang="en-US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10154" y="1337590"/>
            <a:ext cx="8595359" cy="1581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en-US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143000" lvl="2" indent="-2286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ar-SA" sz="2600" b="1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معادلة التكلفة</a:t>
            </a:r>
            <a:r>
              <a:rPr lang="en-US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TC=FC+(VC×Q)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4306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75110" y="690779"/>
            <a:ext cx="662361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الحل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10154" y="1337590"/>
            <a:ext cx="8595359" cy="1581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143000" marR="0" lvl="2" indent="-22860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معادلة التكلفة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TC=FC+(VC×Q)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10154" y="3068068"/>
            <a:ext cx="8201464" cy="1051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الموقع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A: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TCA=100000+20Q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150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75110" y="690779"/>
            <a:ext cx="662361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الحل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10154" y="1337590"/>
            <a:ext cx="8595359" cy="1581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143000" marR="0" lvl="2" indent="-22860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معادلة التكلفة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TC=FC+(VC×Q)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10154" y="3068068"/>
            <a:ext cx="8201464" cy="1051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الموقع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A: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TCA=100000+20Q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10154" y="4432483"/>
            <a:ext cx="8201464" cy="1051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الموقع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B: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TCB=150000+15Q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6982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75110" y="690779"/>
            <a:ext cx="662361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الحل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10154" y="1337590"/>
            <a:ext cx="8595359" cy="1581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143000" marR="0" lvl="2" indent="-22860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معادلة التكلفة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TC=FC+(VC×Q)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10154" y="3068068"/>
            <a:ext cx="8201464" cy="1051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الموقع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A: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TCA=100000+20Q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10154" y="4432483"/>
            <a:ext cx="8201464" cy="1051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الموقع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B: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TCB=150000+15Q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21365" y="5796898"/>
            <a:ext cx="3930884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143000" marR="0" lvl="2" indent="-22860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نرسم خط التكلفة لكل موقع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7041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3034" y="267286"/>
            <a:ext cx="8426548" cy="5289452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3629465" y="5205045"/>
            <a:ext cx="6921304" cy="1479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en-US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600" b="1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نقطة التعادل</a:t>
            </a:r>
            <a:r>
              <a:rPr lang="en-US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100000+20Q=150000+15Q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Q=1000</a:t>
            </a:r>
            <a:r>
              <a:rPr lang="ar-SA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0</a:t>
            </a:r>
            <a:endParaRPr lang="en-US" sz="2600" dirty="0"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049085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04049" y="774883"/>
            <a:ext cx="7582486" cy="1581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0" lvl="2" indent="-2286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ar-SA" sz="2600" b="1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القرار</a:t>
            </a:r>
            <a:r>
              <a:rPr lang="en-US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ar-SA" sz="2600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إذا</a:t>
            </a: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Q &lt; 10,000 </a:t>
            </a:r>
            <a:r>
              <a:rPr lang="en-US" sz="2600" dirty="0" smtClean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600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الموقع</a:t>
            </a: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ar-SA" sz="2600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أفضل 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ar-SA" sz="2600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إذا</a:t>
            </a: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Q &gt; 10,000 </a:t>
            </a:r>
            <a:r>
              <a:rPr lang="ar-SA" sz="2600" dirty="0" smtClean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الموقع</a:t>
            </a:r>
            <a:r>
              <a:rPr lang="en-US" sz="2600" dirty="0" smtClean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B </a:t>
            </a:r>
            <a:r>
              <a:rPr lang="ar-SA" sz="2600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أفضل 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1215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04049" y="774883"/>
            <a:ext cx="7582486" cy="1581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0" marR="0" lvl="2" indent="-22860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القرار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ar-SA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إذا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Q &lt; 10,000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ar-SA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الموقع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kumimoji="0" lang="ar-SA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أفضل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ar-SA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إذا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Q &gt; 10,000 </a:t>
            </a:r>
            <a:r>
              <a:rPr kumimoji="0" lang="ar-SA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الموقع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B </a:t>
            </a:r>
            <a:r>
              <a:rPr kumimoji="0" lang="ar-SA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أفضل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45280" y="2715760"/>
            <a:ext cx="6096000" cy="1581908"/>
          </a:xfrm>
          <a:prstGeom prst="rect">
            <a:avLst/>
          </a:prstGeom>
        </p:spPr>
        <p:txBody>
          <a:bodyPr>
            <a:spAutoFit/>
          </a:bodyPr>
          <a:lstStyle/>
          <a:p>
            <a:pPr marL="914400" marR="0" lvl="2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ع</a:t>
            </a:r>
            <a:r>
              <a:rPr kumimoji="0" lang="ar-SA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ند </a:t>
            </a: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انتاج 4,000 وحدة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A = 100000 + (20×4000) = 180000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B = 150000 + (15×4000) = 210000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50811" y="3577480"/>
            <a:ext cx="122982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Traditional Arabic" panose="02020603050405020304" pitchFamily="18" charset="-78"/>
              </a:rPr>
              <a:t>ا</a:t>
            </a:r>
            <a:r>
              <a:rPr kumimoji="0" lang="ar-SA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Traditional Arabic" panose="02020603050405020304" pitchFamily="18" charset="-78"/>
              </a:rPr>
              <a:t>لأفضل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+mn-cs"/>
              </a:rPr>
              <a:t>: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+mn-cs"/>
              </a:rPr>
              <a:t>A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0068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9823" y="638627"/>
            <a:ext cx="10269414" cy="1936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94360" algn="l"/>
                <a:tab pos="1546860" algn="l"/>
                <a:tab pos="2499360" algn="l"/>
              </a:tabLst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التمرين الأول: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94360" algn="l"/>
                <a:tab pos="1546860" algn="l"/>
                <a:tab pos="2499360" algn="l"/>
              </a:tabLst>
              <a:defRPr/>
            </a:pPr>
            <a:r>
              <a:rPr kumimoji="0" lang="ar-SA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يدرس مالك ورشة حدادة ثلاثة مواقع بديلة لبناء مصنع جديد لإنتاج أبواب خارجية فولاذية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. </a:t>
            </a:r>
            <a:r>
              <a:rPr kumimoji="0" lang="ar-SA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التكاليف الثابتة والمتغيرة في كل موقع بديل مبينة في الجدول أدناه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. </a:t>
            </a:r>
            <a:r>
              <a:rPr kumimoji="0" lang="ar-SA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ارسم خطوط التكلفة الإجمالية في رسم بياني موضحا أفضلية كل موقع بديل؟ 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/>
          </p:nvPr>
        </p:nvGraphicFramePr>
        <p:xfrm>
          <a:off x="3444498" y="2315573"/>
          <a:ext cx="5428590" cy="1565404"/>
        </p:xfrm>
        <a:graphic>
          <a:graphicData uri="http://schemas.openxmlformats.org/drawingml/2006/table">
            <a:tbl>
              <a:tblPr rtl="1" firstRow="1" firstCol="1" bandRow="1"/>
              <a:tblGrid>
                <a:gridCol w="1809530">
                  <a:extLst>
                    <a:ext uri="{9D8B030D-6E8A-4147-A177-3AD203B41FA5}">
                      <a16:colId xmlns:a16="http://schemas.microsoft.com/office/drawing/2014/main" val="1104122911"/>
                    </a:ext>
                  </a:extLst>
                </a:gridCol>
                <a:gridCol w="1809530">
                  <a:extLst>
                    <a:ext uri="{9D8B030D-6E8A-4147-A177-3AD203B41FA5}">
                      <a16:colId xmlns:a16="http://schemas.microsoft.com/office/drawing/2014/main" val="1646734858"/>
                    </a:ext>
                  </a:extLst>
                </a:gridCol>
                <a:gridCol w="1809530">
                  <a:extLst>
                    <a:ext uri="{9D8B030D-6E8A-4147-A177-3AD203B41FA5}">
                      <a16:colId xmlns:a16="http://schemas.microsoft.com/office/drawing/2014/main" val="12792803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الموقع</a:t>
                      </a:r>
                      <a:endParaRPr lang="en-US" sz="240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التكلفة الثابتة</a:t>
                      </a:r>
                      <a:endParaRPr lang="en-US" sz="240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 dirty="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التكلفة المتغيرة</a:t>
                      </a:r>
                      <a:endParaRPr lang="en-US" sz="240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89234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الأول</a:t>
                      </a:r>
                      <a:endParaRPr lang="en-US" sz="240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700000</a:t>
                      </a:r>
                      <a:r>
                        <a:rPr lang="en-US" sz="2400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$</a:t>
                      </a:r>
                      <a:endParaRPr lang="en-US" sz="240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 dirty="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28</a:t>
                      </a:r>
                      <a:r>
                        <a:rPr lang="en-US" sz="2400" dirty="0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$</a:t>
                      </a:r>
                      <a:endParaRPr lang="en-US" sz="240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38651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الثاني</a:t>
                      </a:r>
                      <a:endParaRPr lang="en-US" sz="240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 dirty="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1000000</a:t>
                      </a:r>
                      <a:r>
                        <a:rPr lang="en-US" sz="2400" dirty="0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$</a:t>
                      </a:r>
                      <a:endParaRPr lang="en-US" sz="240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 dirty="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18</a:t>
                      </a:r>
                      <a:r>
                        <a:rPr lang="en-US" sz="2400" dirty="0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$</a:t>
                      </a:r>
                      <a:endParaRPr lang="en-US" sz="240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08248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الثالث</a:t>
                      </a:r>
                      <a:endParaRPr lang="en-US" sz="240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1100000</a:t>
                      </a:r>
                      <a:r>
                        <a:rPr lang="en-US" sz="2400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$</a:t>
                      </a:r>
                      <a:endParaRPr lang="en-US" sz="240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400" kern="1200" dirty="0">
                          <a:solidFill>
                            <a:srgbClr val="0000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20</a:t>
                      </a:r>
                      <a:r>
                        <a:rPr lang="en-US" sz="2400" dirty="0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$</a:t>
                      </a:r>
                      <a:endParaRPr lang="en-US" sz="240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0767140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9322877" y="3880977"/>
            <a:ext cx="21563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نرسم خطوط التكلفة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814638" y="4560675"/>
            <a:ext cx="866459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بالنسبة للموقع الأول إذا كان الإنتاج يساوي صفر فان التكلفة الكلية تساوي  700000 وإذا كان الإنتاج مثلا 500000 فان التكلفة الكلية ستساوي 700000+ 1400000= 2100000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992108" y="5710119"/>
            <a:ext cx="55162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نقوم بنفس الشيء مع المواقع الأخرى لرسم خطوط التكلفة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17239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04049" y="774883"/>
            <a:ext cx="7582486" cy="1581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0" marR="0" lvl="2" indent="-22860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القرار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ar-SA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إذا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Q &lt; 10,000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ar-SA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الموقع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kumimoji="0" lang="ar-SA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أفضل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ar-SA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إذا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Q &gt; 10,000 </a:t>
            </a:r>
            <a:r>
              <a:rPr kumimoji="0" lang="ar-SA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الموقع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B </a:t>
            </a:r>
            <a:r>
              <a:rPr kumimoji="0" lang="ar-SA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أفضل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45280" y="2715760"/>
            <a:ext cx="6096000" cy="1581908"/>
          </a:xfrm>
          <a:prstGeom prst="rect">
            <a:avLst/>
          </a:prstGeom>
        </p:spPr>
        <p:txBody>
          <a:bodyPr>
            <a:spAutoFit/>
          </a:bodyPr>
          <a:lstStyle/>
          <a:p>
            <a:pPr marL="914400" marR="0" lvl="2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ع</a:t>
            </a:r>
            <a:r>
              <a:rPr kumimoji="0" lang="ar-SA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ند </a:t>
            </a: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انتاج 4,000 وحدة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A = 100000 + (20×4000) = 180000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B = 150000 + (15×4000) = 210000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50811" y="3577480"/>
            <a:ext cx="122982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Traditional Arabic" panose="02020603050405020304" pitchFamily="18" charset="-78"/>
              </a:rPr>
              <a:t>ا</a:t>
            </a:r>
            <a:r>
              <a:rPr kumimoji="0" lang="ar-SA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Traditional Arabic" panose="02020603050405020304" pitchFamily="18" charset="-78"/>
              </a:rPr>
              <a:t>لأفضل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+mn-cs"/>
              </a:rPr>
              <a:t>: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+mn-cs"/>
              </a:rPr>
              <a:t>A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13760" y="4458199"/>
            <a:ext cx="6096000" cy="1581908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عند</a:t>
            </a:r>
            <a:r>
              <a:rPr kumimoji="0" lang="ar-DZ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انتاج </a:t>
            </a:r>
            <a:r>
              <a:rPr kumimoji="0" lang="ar-SA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8,000 وحدة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A = 260000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B = 270000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50447" y="5249153"/>
            <a:ext cx="1229824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</a:t>
            </a:r>
            <a:r>
              <a:rPr kumimoji="0" lang="ar-SA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لأفضل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A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277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88123" y="920574"/>
            <a:ext cx="907900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 fontAlgn="base">
              <a:spcAft>
                <a:spcPts val="0"/>
              </a:spcAft>
            </a:pPr>
            <a:r>
              <a:rPr lang="ar-SA" sz="2600" b="1" kern="18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التمرين </a:t>
            </a:r>
            <a:r>
              <a:rPr lang="ar-SA" sz="2600" b="1" kern="1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</a:t>
            </a:r>
            <a:r>
              <a:rPr lang="ar-DZ" sz="2600" b="1" kern="1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خامس</a:t>
            </a:r>
            <a:r>
              <a:rPr lang="ar-SA" sz="2600" b="1" kern="1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: </a:t>
            </a:r>
            <a:r>
              <a:rPr lang="ar-SA" sz="2600" kern="18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شركة تفاضل بين ثلاث مواقع لبناء مصنع باستخدام طريقة </a:t>
            </a:r>
            <a:r>
              <a:rPr lang="ar-SA" sz="2600" dirty="0">
                <a:solidFill>
                  <a:srgbClr val="000000"/>
                </a:solidFill>
                <a:latin typeface="Times New Roman" panose="02020603050405020304" pitchFamily="18" charset="0"/>
                <a:cs typeface="Traditional Arabic" panose="02020603050405020304" pitchFamily="18" charset="-78"/>
              </a:rPr>
              <a:t>المفاضلة على أساس الحجم </a:t>
            </a:r>
            <a:r>
              <a:rPr lang="en-US" sz="2600" dirty="0">
                <a:solidFill>
                  <a:srgbClr val="000000"/>
                </a:solidFill>
                <a:latin typeface="Traditional Arabic" panose="02020603050405020304" pitchFamily="18" charset="-78"/>
              </a:rPr>
              <a:t>/</a:t>
            </a:r>
            <a:r>
              <a:rPr lang="ar-SA" sz="2600" dirty="0">
                <a:solidFill>
                  <a:srgbClr val="000000"/>
                </a:solidFill>
                <a:latin typeface="Times New Roman" panose="02020603050405020304" pitchFamily="18" charset="0"/>
                <a:cs typeface="Traditional Arabic" panose="02020603050405020304" pitchFamily="18" charset="-78"/>
              </a:rPr>
              <a:t> تكلفة. </a:t>
            </a:r>
            <a:r>
              <a:rPr lang="ar-SA" sz="26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المعطيات</a:t>
            </a: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</a:rPr>
              <a:t>:</a:t>
            </a:r>
            <a:endParaRPr lang="en-US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313586"/>
              </p:ext>
            </p:extLst>
          </p:nvPr>
        </p:nvGraphicFramePr>
        <p:xfrm>
          <a:off x="3858919" y="2199199"/>
          <a:ext cx="5093140" cy="1271970"/>
        </p:xfrm>
        <a:graphic>
          <a:graphicData uri="http://schemas.openxmlformats.org/drawingml/2006/table">
            <a:tbl>
              <a:tblPr rtl="1" firstRow="1" firstCol="1" bandRow="1"/>
              <a:tblGrid>
                <a:gridCol w="1463165">
                  <a:extLst>
                    <a:ext uri="{9D8B030D-6E8A-4147-A177-3AD203B41FA5}">
                      <a16:colId xmlns:a16="http://schemas.microsoft.com/office/drawing/2014/main" val="4080499110"/>
                    </a:ext>
                  </a:extLst>
                </a:gridCol>
                <a:gridCol w="1079617">
                  <a:extLst>
                    <a:ext uri="{9D8B030D-6E8A-4147-A177-3AD203B41FA5}">
                      <a16:colId xmlns:a16="http://schemas.microsoft.com/office/drawing/2014/main" val="3206256642"/>
                    </a:ext>
                  </a:extLst>
                </a:gridCol>
                <a:gridCol w="1208413">
                  <a:extLst>
                    <a:ext uri="{9D8B030D-6E8A-4147-A177-3AD203B41FA5}">
                      <a16:colId xmlns:a16="http://schemas.microsoft.com/office/drawing/2014/main" val="1227666617"/>
                    </a:ext>
                  </a:extLst>
                </a:gridCol>
                <a:gridCol w="1341945">
                  <a:extLst>
                    <a:ext uri="{9D8B030D-6E8A-4147-A177-3AD203B41FA5}">
                      <a16:colId xmlns:a16="http://schemas.microsoft.com/office/drawing/2014/main" val="27357918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البيان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45679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التكاليف الثابتة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80,000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120,000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200,000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47941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التكلفة المتغيرة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73226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05685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88123" y="920574"/>
            <a:ext cx="907900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600" b="1" i="0" u="none" strike="noStrike" kern="18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التمرين </a:t>
            </a:r>
            <a:r>
              <a:rPr kumimoji="0" lang="ar-DZ" sz="2600" b="1" i="0" u="none" strike="noStrike" kern="18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الخامس</a:t>
            </a:r>
            <a:r>
              <a:rPr kumimoji="0" lang="ar-SA" sz="2600" b="1" i="0" u="none" strike="noStrike" kern="18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: </a:t>
            </a:r>
            <a:r>
              <a:rPr kumimoji="0" lang="ar-SA" sz="2600" b="0" i="0" u="none" strike="noStrike" kern="18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شركة تفاضل بين ثلاث مواقع لبناء مصنع باستخدام طريقة </a:t>
            </a:r>
            <a:r>
              <a:rPr kumimoji="0" lang="ar-SA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raditional Arabic" panose="02020603050405020304" pitchFamily="18" charset="-78"/>
              </a:rPr>
              <a:t>المفاضلة على أساس الحجم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+mn-cs"/>
              </a:rPr>
              <a:t>/</a:t>
            </a:r>
            <a:r>
              <a:rPr kumimoji="0" lang="ar-SA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raditional Arabic" panose="02020603050405020304" pitchFamily="18" charset="-78"/>
              </a:rPr>
              <a:t> تكلفة. </a:t>
            </a:r>
            <a:r>
              <a:rPr kumimoji="0" lang="ar-SA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المعطيات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+mn-cs"/>
              </a:rPr>
              <a:t>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3858919" y="2199199"/>
          <a:ext cx="5093140" cy="1271970"/>
        </p:xfrm>
        <a:graphic>
          <a:graphicData uri="http://schemas.openxmlformats.org/drawingml/2006/table">
            <a:tbl>
              <a:tblPr rtl="1" firstRow="1" firstCol="1" bandRow="1"/>
              <a:tblGrid>
                <a:gridCol w="1463165">
                  <a:extLst>
                    <a:ext uri="{9D8B030D-6E8A-4147-A177-3AD203B41FA5}">
                      <a16:colId xmlns:a16="http://schemas.microsoft.com/office/drawing/2014/main" val="4080499110"/>
                    </a:ext>
                  </a:extLst>
                </a:gridCol>
                <a:gridCol w="1079617">
                  <a:extLst>
                    <a:ext uri="{9D8B030D-6E8A-4147-A177-3AD203B41FA5}">
                      <a16:colId xmlns:a16="http://schemas.microsoft.com/office/drawing/2014/main" val="3206256642"/>
                    </a:ext>
                  </a:extLst>
                </a:gridCol>
                <a:gridCol w="1208413">
                  <a:extLst>
                    <a:ext uri="{9D8B030D-6E8A-4147-A177-3AD203B41FA5}">
                      <a16:colId xmlns:a16="http://schemas.microsoft.com/office/drawing/2014/main" val="1227666617"/>
                    </a:ext>
                  </a:extLst>
                </a:gridCol>
                <a:gridCol w="1341945">
                  <a:extLst>
                    <a:ext uri="{9D8B030D-6E8A-4147-A177-3AD203B41FA5}">
                      <a16:colId xmlns:a16="http://schemas.microsoft.com/office/drawing/2014/main" val="27357918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البيان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45679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التكاليف الثابتة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80,000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120,000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200,000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47941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التكلفة المتغيرة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7322657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0104771" y="3588725"/>
            <a:ext cx="662361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الحل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85070" y="4305875"/>
            <a:ext cx="8553157" cy="1581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معادلات التكلفة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A: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TCA=80000+25Q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89444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16247" y="606222"/>
            <a:ext cx="7362092" cy="1051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B: 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TCB=120000+20Q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212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16247" y="606222"/>
            <a:ext cx="7362092" cy="1051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B: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TCB=120000+20Q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16247" y="1976064"/>
            <a:ext cx="7362092" cy="1051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C: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TCC=200000+15Q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6675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16247" y="606222"/>
            <a:ext cx="7362092" cy="1051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B: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TCB=120000+20Q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16247" y="1976064"/>
            <a:ext cx="7362092" cy="1051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C: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TCC=200000+15Q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791605" y="3345906"/>
            <a:ext cx="1420582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نقاط التقاطع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16247" y="4098827"/>
            <a:ext cx="7495371" cy="1907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بين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و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B: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80000+25Q=120000+20Q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5Q=40000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Q=8000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4613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00665" y="624108"/>
            <a:ext cx="8764172" cy="1907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b="1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بين</a:t>
            </a:r>
            <a:r>
              <a:rPr lang="en-US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B </a:t>
            </a:r>
            <a:r>
              <a:rPr lang="ar-SA" sz="2600" b="1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و</a:t>
            </a:r>
            <a:r>
              <a:rPr lang="en-US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C: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120000+20Q=200000+15Q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5Q=80000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Q=16000 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21245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00665" y="624108"/>
            <a:ext cx="8764172" cy="1907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بين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B </a:t>
            </a: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و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C: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120000+20Q=200000+15Q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5Q=80000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Q=16000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664029" y="2843764"/>
            <a:ext cx="752130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القرار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267418" y="3577925"/>
          <a:ext cx="4703298" cy="1695960"/>
        </p:xfrm>
        <a:graphic>
          <a:graphicData uri="http://schemas.openxmlformats.org/drawingml/2006/table">
            <a:tbl>
              <a:tblPr rtl="1" firstRow="1" firstCol="1" bandRow="1"/>
              <a:tblGrid>
                <a:gridCol w="2734798">
                  <a:extLst>
                    <a:ext uri="{9D8B030D-6E8A-4147-A177-3AD203B41FA5}">
                      <a16:colId xmlns:a16="http://schemas.microsoft.com/office/drawing/2014/main" val="2898295146"/>
                    </a:ext>
                  </a:extLst>
                </a:gridCol>
                <a:gridCol w="1968500">
                  <a:extLst>
                    <a:ext uri="{9D8B030D-6E8A-4147-A177-3AD203B41FA5}">
                      <a16:colId xmlns:a16="http://schemas.microsoft.com/office/drawing/2014/main" val="26956626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حجم الإنتاج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الموقع الأفضل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32844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أقل من 8000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980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8000 – 16000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41561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أكثر من 16000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62932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09824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57971" y="685653"/>
            <a:ext cx="9566031" cy="948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b="1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التمرين </a:t>
            </a:r>
            <a:r>
              <a:rPr lang="ar-DZ" sz="2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السادس</a:t>
            </a:r>
            <a:r>
              <a:rPr lang="ar-SA" sz="2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: </a:t>
            </a:r>
            <a:r>
              <a:rPr lang="ar-SA" sz="2600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شركة تريد تحديد موقع مستودع يخدم 3 نقاط طلب</a:t>
            </a: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ar-SA" sz="2600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باستخدام طريقة مركز الثقل. احداثيات المواقع الحالية بالإضافة الى الكميات المنقول اليها هي: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968306"/>
              </p:ext>
            </p:extLst>
          </p:nvPr>
        </p:nvGraphicFramePr>
        <p:xfrm>
          <a:off x="4356247" y="1985979"/>
          <a:ext cx="3577930" cy="1695960"/>
        </p:xfrm>
        <a:graphic>
          <a:graphicData uri="http://schemas.openxmlformats.org/drawingml/2006/table">
            <a:tbl>
              <a:tblPr rtl="1" firstRow="1" firstCol="1" bandRow="1"/>
              <a:tblGrid>
                <a:gridCol w="847351">
                  <a:extLst>
                    <a:ext uri="{9D8B030D-6E8A-4147-A177-3AD203B41FA5}">
                      <a16:colId xmlns:a16="http://schemas.microsoft.com/office/drawing/2014/main" val="3517418462"/>
                    </a:ext>
                  </a:extLst>
                </a:gridCol>
                <a:gridCol w="862555">
                  <a:extLst>
                    <a:ext uri="{9D8B030D-6E8A-4147-A177-3AD203B41FA5}">
                      <a16:colId xmlns:a16="http://schemas.microsoft.com/office/drawing/2014/main" val="2313861292"/>
                    </a:ext>
                  </a:extLst>
                </a:gridCol>
                <a:gridCol w="861541">
                  <a:extLst>
                    <a:ext uri="{9D8B030D-6E8A-4147-A177-3AD203B41FA5}">
                      <a16:colId xmlns:a16="http://schemas.microsoft.com/office/drawing/2014/main" val="1311328026"/>
                    </a:ext>
                  </a:extLst>
                </a:gridCol>
                <a:gridCol w="1006483">
                  <a:extLst>
                    <a:ext uri="{9D8B030D-6E8A-4147-A177-3AD203B41FA5}">
                      <a16:colId xmlns:a16="http://schemas.microsoft.com/office/drawing/2014/main" val="35479259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الموقع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الكمية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24554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9198044"/>
                  </a:ext>
                </a:extLst>
              </a:tr>
              <a:tr h="88776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98962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730575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0116995" y="4033672"/>
            <a:ext cx="1007007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b="1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المطلوب</a:t>
            </a:r>
            <a:r>
              <a:rPr lang="en-US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33024" y="4033672"/>
            <a:ext cx="3698449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إيجاد إحداثيات الموقع الأمثل (مركز الثقل)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86512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823418" y="915862"/>
            <a:ext cx="662361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b="1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الحل</a:t>
            </a:r>
            <a:r>
              <a:rPr lang="en-US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608615" y="1886533"/>
            <a:ext cx="877164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b="1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الصيغة</a:t>
            </a:r>
            <a:r>
              <a:rPr lang="en-US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 3"/>
          <p:cNvPicPr/>
          <p:nvPr/>
        </p:nvPicPr>
        <p:blipFill>
          <a:blip r:embed="rId2"/>
          <a:stretch>
            <a:fillRect/>
          </a:stretch>
        </p:blipFill>
        <p:spPr>
          <a:xfrm>
            <a:off x="4346917" y="2039815"/>
            <a:ext cx="1927274" cy="1800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179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7531" y="0"/>
            <a:ext cx="9408291" cy="5726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86748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823418" y="915862"/>
            <a:ext cx="662361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الحل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608615" y="1886533"/>
            <a:ext cx="877164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الصيغة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 3"/>
          <p:cNvPicPr/>
          <p:nvPr/>
        </p:nvPicPr>
        <p:blipFill>
          <a:blip r:embed="rId2"/>
          <a:stretch>
            <a:fillRect/>
          </a:stretch>
        </p:blipFill>
        <p:spPr>
          <a:xfrm>
            <a:off x="4346917" y="2039815"/>
            <a:ext cx="1927274" cy="180066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686924" y="3996687"/>
            <a:ext cx="4953600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بعد اجراء الحسابات سنجد احداثيات الموقع الأمثل هي: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80540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823418" y="915862"/>
            <a:ext cx="662361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الحل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608615" y="1886533"/>
            <a:ext cx="877164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الصيغة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 3"/>
          <p:cNvPicPr/>
          <p:nvPr/>
        </p:nvPicPr>
        <p:blipFill>
          <a:blip r:embed="rId2"/>
          <a:stretch>
            <a:fillRect/>
          </a:stretch>
        </p:blipFill>
        <p:spPr>
          <a:xfrm>
            <a:off x="4346917" y="2039815"/>
            <a:ext cx="1927274" cy="180066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686924" y="3996687"/>
            <a:ext cx="4953600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بعد اجراء الحسابات سنجد احداثيات الموقع الأمثل هي: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68712" y="5169939"/>
            <a:ext cx="3185487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الموقع الأمثل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≈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(5.33 , 4.44)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58344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5575" y="464233"/>
            <a:ext cx="7765367" cy="58943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4724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7531" y="0"/>
            <a:ext cx="9408291" cy="572625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557531" y="5472991"/>
            <a:ext cx="88010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الموقع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 A</a:t>
            </a: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  هو الأقل تكلفة من انتاج 0 الى انتاج حوالي 3000 وحدة، الموقع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B</a:t>
            </a: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  هو الأقل تكلفة بعد ذلك، أما الموقع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C</a:t>
            </a: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 ، لا يمكن أن يكون أفضل في كل الحالات.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22225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85515" y="997889"/>
            <a:ext cx="9094157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التمرين الثاني : </a:t>
            </a:r>
            <a:r>
              <a:rPr lang="ar-SA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شركة لديها مصنعان و</a:t>
            </a: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3 </a:t>
            </a:r>
            <a:r>
              <a:rPr lang="ar-SA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 أسواق</a:t>
            </a: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. </a:t>
            </a:r>
            <a:r>
              <a:rPr lang="ar-SA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تكاليف النقل للوحدة الواحدة معطاة في الجدول التالي</a:t>
            </a: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:</a:t>
            </a:r>
            <a:endParaRPr lang="en-US" sz="2600" dirty="0"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6592958"/>
              </p:ext>
            </p:extLst>
          </p:nvPr>
        </p:nvGraphicFramePr>
        <p:xfrm>
          <a:off x="3273084" y="1847598"/>
          <a:ext cx="4610368" cy="2119949"/>
        </p:xfrm>
        <a:graphic>
          <a:graphicData uri="http://schemas.openxmlformats.org/drawingml/2006/table">
            <a:tbl>
              <a:tblPr rtl="1" firstRow="1" firstCol="1" bandRow="1"/>
              <a:tblGrid>
                <a:gridCol w="861965">
                  <a:extLst>
                    <a:ext uri="{9D8B030D-6E8A-4147-A177-3AD203B41FA5}">
                      <a16:colId xmlns:a16="http://schemas.microsoft.com/office/drawing/2014/main" val="2922363628"/>
                    </a:ext>
                  </a:extLst>
                </a:gridCol>
                <a:gridCol w="874304">
                  <a:extLst>
                    <a:ext uri="{9D8B030D-6E8A-4147-A177-3AD203B41FA5}">
                      <a16:colId xmlns:a16="http://schemas.microsoft.com/office/drawing/2014/main" val="1288377138"/>
                    </a:ext>
                  </a:extLst>
                </a:gridCol>
                <a:gridCol w="875186">
                  <a:extLst>
                    <a:ext uri="{9D8B030D-6E8A-4147-A177-3AD203B41FA5}">
                      <a16:colId xmlns:a16="http://schemas.microsoft.com/office/drawing/2014/main" val="4014536086"/>
                    </a:ext>
                  </a:extLst>
                </a:gridCol>
                <a:gridCol w="874304">
                  <a:extLst>
                    <a:ext uri="{9D8B030D-6E8A-4147-A177-3AD203B41FA5}">
                      <a16:colId xmlns:a16="http://schemas.microsoft.com/office/drawing/2014/main" val="1042126742"/>
                    </a:ext>
                  </a:extLst>
                </a:gridCol>
                <a:gridCol w="1124609">
                  <a:extLst>
                    <a:ext uri="{9D8B030D-6E8A-4147-A177-3AD203B41FA5}">
                      <a16:colId xmlns:a16="http://schemas.microsoft.com/office/drawing/2014/main" val="16380538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العرض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سوق</a:t>
                      </a:r>
                      <a:r>
                        <a:rPr lang="en-US" sz="2600" dirty="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C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سوق</a:t>
                      </a: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B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raditional Arabic" panose="02020603050405020304" pitchFamily="18" charset="-78"/>
                        </a:rPr>
                        <a:t>سوق</a:t>
                      </a: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A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 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56741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مصنع 1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88686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مصنع 2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16371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الطلب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8907020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4215618" y="3756670"/>
            <a:ext cx="6096000" cy="276370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المطلوب</a:t>
            </a:r>
            <a:r>
              <a:rPr lang="en-US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:</a:t>
            </a:r>
            <a:endParaRPr lang="en-US" sz="2600" dirty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ar-SA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هل النموذج متوازن؟</a:t>
            </a:r>
            <a:endParaRPr lang="en-US" sz="2600" dirty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ar-SA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إيجاد خطة النقل الأولية؟</a:t>
            </a:r>
            <a:endParaRPr lang="en-US" sz="2600" dirty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ar-SA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هل الحل قاعدي؟</a:t>
            </a:r>
            <a:endParaRPr lang="en-US" sz="2600" dirty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ar-SA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تحسين خطة النقل الأولية الى خطة مثلى؟</a:t>
            </a:r>
            <a:endParaRPr lang="en-US" sz="2600" dirty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ar-SA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ما هي التكلفة الدنيا؟</a:t>
            </a:r>
            <a:endParaRPr lang="en-US" sz="2600" dirty="0"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17458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654186" y="606372"/>
            <a:ext cx="800220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الحل</a:t>
            </a:r>
            <a:endParaRPr lang="en-US" sz="2600" dirty="0"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58186" y="1332615"/>
            <a:ext cx="6096000" cy="147931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ar-SA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التحقق من التوازن</a:t>
            </a:r>
            <a:endParaRPr lang="en-US" sz="2600" dirty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مجموع العرض = 40 + 60 = 100</a:t>
            </a: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/>
            </a:r>
            <a:b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</a:br>
            <a:r>
              <a:rPr lang="ar-SA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مجموع الطلب = 30 + 50 + 20 = 100 </a:t>
            </a:r>
            <a:endParaRPr lang="en-US" sz="2600" dirty="0"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20907" y="1928736"/>
            <a:ext cx="1603324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600" b="1" dirty="0">
                <a:solidFill>
                  <a:srgbClr val="FF0000"/>
                </a:solidFill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(المسألة متوازنة)</a:t>
            </a:r>
            <a:endParaRPr lang="en-US" sz="2600" dirty="0"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30535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87195" y="437560"/>
            <a:ext cx="2130711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ar-SA" sz="2600" b="1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نخصص الكميات</a:t>
            </a: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60486" y="1213126"/>
            <a:ext cx="4857420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ar-SA" sz="2600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المصنع1 يعطي للسوق                </a:t>
            </a: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A: 30</a:t>
            </a:r>
            <a:r>
              <a:rPr lang="ar-SA" sz="2600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   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53720"/>
              </p:ext>
            </p:extLst>
          </p:nvPr>
        </p:nvGraphicFramePr>
        <p:xfrm>
          <a:off x="1836664" y="2769389"/>
          <a:ext cx="5480050" cy="3171127"/>
        </p:xfrm>
        <a:graphic>
          <a:graphicData uri="http://schemas.openxmlformats.org/drawingml/2006/table">
            <a:tbl>
              <a:tblPr rtl="1" firstRow="1" firstCol="1" bandRow="1"/>
              <a:tblGrid>
                <a:gridCol w="1096010">
                  <a:extLst>
                    <a:ext uri="{9D8B030D-6E8A-4147-A177-3AD203B41FA5}">
                      <a16:colId xmlns:a16="http://schemas.microsoft.com/office/drawing/2014/main" val="1797510859"/>
                    </a:ext>
                  </a:extLst>
                </a:gridCol>
                <a:gridCol w="1096010">
                  <a:extLst>
                    <a:ext uri="{9D8B030D-6E8A-4147-A177-3AD203B41FA5}">
                      <a16:colId xmlns:a16="http://schemas.microsoft.com/office/drawing/2014/main" val="1587780875"/>
                    </a:ext>
                  </a:extLst>
                </a:gridCol>
                <a:gridCol w="1096010">
                  <a:extLst>
                    <a:ext uri="{9D8B030D-6E8A-4147-A177-3AD203B41FA5}">
                      <a16:colId xmlns:a16="http://schemas.microsoft.com/office/drawing/2014/main" val="3847079606"/>
                    </a:ext>
                  </a:extLst>
                </a:gridCol>
                <a:gridCol w="1096010">
                  <a:extLst>
                    <a:ext uri="{9D8B030D-6E8A-4147-A177-3AD203B41FA5}">
                      <a16:colId xmlns:a16="http://schemas.microsoft.com/office/drawing/2014/main" val="3307472956"/>
                    </a:ext>
                  </a:extLst>
                </a:gridCol>
                <a:gridCol w="1096010">
                  <a:extLst>
                    <a:ext uri="{9D8B030D-6E8A-4147-A177-3AD203B41FA5}">
                      <a16:colId xmlns:a16="http://schemas.microsoft.com/office/drawing/2014/main" val="3989328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العرض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السوق</a:t>
                      </a:r>
                      <a:r>
                        <a:rPr lang="en-US" sz="2600" b="1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 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السوق </a:t>
                      </a:r>
                      <a:r>
                        <a:rPr lang="en-US" sz="2600" b="1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B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السوق </a:t>
                      </a:r>
                      <a:r>
                        <a:rPr lang="fr-FR" sz="2600" b="1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 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 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39024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40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8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6</a:t>
                      </a: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10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4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30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المصنع 1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24761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60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6</a:t>
                      </a:r>
                      <a:endParaRPr lang="ar-DZ" sz="26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raditional Arabic" panose="02020603050405020304" pitchFamily="18" charset="-78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ar-SA" sz="26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raditional Arabic" panose="02020603050405020304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5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المصنع 2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09025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100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20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50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30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الطلب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6300304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6474914" y="1988692"/>
            <a:ext cx="4842992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ar-SA" sz="2600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المصنع1 يعطي للسوق                </a:t>
            </a: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B</a:t>
            </a:r>
            <a:r>
              <a:rPr lang="en-US" sz="2600" dirty="0" smtClean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: 10</a:t>
            </a:r>
            <a:r>
              <a:rPr lang="ar-SA" sz="2600" dirty="0" smtClean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   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073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416378" y="1211553"/>
            <a:ext cx="4270721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ar-SA" sz="2600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المصنع2 يعطي للسوق             </a:t>
            </a: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B: 40 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008336"/>
              </p:ext>
            </p:extLst>
          </p:nvPr>
        </p:nvGraphicFramePr>
        <p:xfrm>
          <a:off x="1836664" y="2769389"/>
          <a:ext cx="5480050" cy="3171127"/>
        </p:xfrm>
        <a:graphic>
          <a:graphicData uri="http://schemas.openxmlformats.org/drawingml/2006/table">
            <a:tbl>
              <a:tblPr rtl="1" firstRow="1" firstCol="1" bandRow="1"/>
              <a:tblGrid>
                <a:gridCol w="1096010">
                  <a:extLst>
                    <a:ext uri="{9D8B030D-6E8A-4147-A177-3AD203B41FA5}">
                      <a16:colId xmlns:a16="http://schemas.microsoft.com/office/drawing/2014/main" val="1797510859"/>
                    </a:ext>
                  </a:extLst>
                </a:gridCol>
                <a:gridCol w="1096010">
                  <a:extLst>
                    <a:ext uri="{9D8B030D-6E8A-4147-A177-3AD203B41FA5}">
                      <a16:colId xmlns:a16="http://schemas.microsoft.com/office/drawing/2014/main" val="1587780875"/>
                    </a:ext>
                  </a:extLst>
                </a:gridCol>
                <a:gridCol w="1096010">
                  <a:extLst>
                    <a:ext uri="{9D8B030D-6E8A-4147-A177-3AD203B41FA5}">
                      <a16:colId xmlns:a16="http://schemas.microsoft.com/office/drawing/2014/main" val="3847079606"/>
                    </a:ext>
                  </a:extLst>
                </a:gridCol>
                <a:gridCol w="1096010">
                  <a:extLst>
                    <a:ext uri="{9D8B030D-6E8A-4147-A177-3AD203B41FA5}">
                      <a16:colId xmlns:a16="http://schemas.microsoft.com/office/drawing/2014/main" val="3307472956"/>
                    </a:ext>
                  </a:extLst>
                </a:gridCol>
                <a:gridCol w="1096010">
                  <a:extLst>
                    <a:ext uri="{9D8B030D-6E8A-4147-A177-3AD203B41FA5}">
                      <a16:colId xmlns:a16="http://schemas.microsoft.com/office/drawing/2014/main" val="3989328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العرض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السوق</a:t>
                      </a:r>
                      <a:r>
                        <a:rPr lang="en-US" sz="2600" b="1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 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السوق </a:t>
                      </a:r>
                      <a:r>
                        <a:rPr lang="en-US" sz="2600" b="1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B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السوق </a:t>
                      </a:r>
                      <a:r>
                        <a:rPr lang="fr-FR" sz="2600" b="1">
                          <a:effectLst/>
                          <a:latin typeface="Traditional Arabic" panose="02020603050405020304" pitchFamily="18" charset="-78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 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 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39024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40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8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6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10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4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30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المصنع 1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24761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60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6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20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7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40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5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المصنع 2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09025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100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20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50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30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الطلب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6300304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7384318" y="1997485"/>
            <a:ext cx="4302781" cy="520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ar-SA" sz="2600" dirty="0"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المصنع2 يعطي للسوق             </a:t>
            </a:r>
            <a:r>
              <a:rPr lang="en-US" sz="2600" dirty="0"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C: 20 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2795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1298</Words>
  <Application>Microsoft Office PowerPoint</Application>
  <PresentationFormat>Grand écran</PresentationFormat>
  <Paragraphs>447</Paragraphs>
  <Slides>42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42</vt:i4>
      </vt:variant>
    </vt:vector>
  </HeadingPairs>
  <TitlesOfParts>
    <vt:vector size="50" baseType="lpstr">
      <vt:lpstr>Arial</vt:lpstr>
      <vt:lpstr>Calibri</vt:lpstr>
      <vt:lpstr>Calibri Light</vt:lpstr>
      <vt:lpstr>Courier New</vt:lpstr>
      <vt:lpstr>Symbol</vt:lpstr>
      <vt:lpstr>Times New Roman</vt:lpstr>
      <vt:lpstr>Traditional Arabic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AIB</dc:creator>
  <cp:lastModifiedBy>AIB</cp:lastModifiedBy>
  <cp:revision>22</cp:revision>
  <dcterms:created xsi:type="dcterms:W3CDTF">2026-04-21T14:58:42Z</dcterms:created>
  <dcterms:modified xsi:type="dcterms:W3CDTF">2026-04-22T21:10:07Z</dcterms:modified>
</cp:coreProperties>
</file>