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98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6" r:id="rId17"/>
    <p:sldId id="277" r:id="rId18"/>
    <p:sldId id="279" r:id="rId19"/>
    <p:sldId id="280" r:id="rId20"/>
    <p:sldId id="282" r:id="rId21"/>
    <p:sldId id="296" r:id="rId22"/>
    <p:sldId id="299" r:id="rId23"/>
    <p:sldId id="283" r:id="rId24"/>
    <p:sldId id="284" r:id="rId25"/>
    <p:sldId id="285" r:id="rId26"/>
    <p:sldId id="286" r:id="rId27"/>
    <p:sldId id="291" r:id="rId28"/>
    <p:sldId id="293" r:id="rId29"/>
    <p:sldId id="295" r:id="rId30"/>
    <p:sldId id="292" r:id="rId31"/>
    <p:sldId id="297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992" y="-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226" y="103631"/>
            <a:ext cx="10083546" cy="1109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2783" y="1221181"/>
            <a:ext cx="11546433" cy="4782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mment le génie génétique va transformer le futur ? | The Flares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90600" y="0"/>
            <a:ext cx="13182600" cy="6857999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524000" y="3200400"/>
            <a:ext cx="4237990" cy="10227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>
                <a:latin typeface="Times New Roman"/>
                <a:cs typeface="Times New Roman"/>
              </a:rPr>
              <a:t>Dr</a:t>
            </a:r>
            <a:r>
              <a:rPr sz="2150" spc="-100">
                <a:latin typeface="Times New Roman"/>
                <a:cs typeface="Times New Roman"/>
              </a:rPr>
              <a:t> </a:t>
            </a:r>
            <a:r>
              <a:rPr lang="fr-FR" sz="2150" dirty="0" smtClean="0">
                <a:latin typeface="Times New Roman"/>
                <a:cs typeface="Times New Roman"/>
              </a:rPr>
              <a:t>CHARIFI Samia </a:t>
            </a: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150" dirty="0">
                <a:latin typeface="Times New Roman"/>
                <a:cs typeface="Times New Roman"/>
              </a:rPr>
              <a:t>Génie</a:t>
            </a:r>
            <a:r>
              <a:rPr sz="2150" spc="-2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génétique,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Licence</a:t>
            </a:r>
            <a:r>
              <a:rPr sz="2150" spc="-40" dirty="0">
                <a:latin typeface="Times New Roman"/>
                <a:cs typeface="Times New Roman"/>
              </a:rPr>
              <a:t> </a:t>
            </a:r>
            <a:r>
              <a:rPr sz="2150">
                <a:latin typeface="Times New Roman"/>
                <a:cs typeface="Times New Roman"/>
              </a:rPr>
              <a:t>3</a:t>
            </a:r>
            <a:r>
              <a:rPr sz="2150" spc="30">
                <a:latin typeface="Times New Roman"/>
                <a:cs typeface="Times New Roman"/>
              </a:rPr>
              <a:t> </a:t>
            </a:r>
            <a:r>
              <a:rPr lang="fr-FR" sz="2150" spc="-10" dirty="0" smtClean="0">
                <a:latin typeface="Times New Roman"/>
                <a:cs typeface="Times New Roman"/>
              </a:rPr>
              <a:t>Microbiologie 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1600200"/>
            <a:ext cx="9930765" cy="1467068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54940" rIns="0" bIns="0" rtlCol="0">
            <a:spAutoFit/>
          </a:bodyPr>
          <a:lstStyle/>
          <a:p>
            <a:pPr marL="40005" algn="ctr">
              <a:lnSpc>
                <a:spcPct val="100000"/>
              </a:lnSpc>
              <a:spcBef>
                <a:spcPts val="1220"/>
              </a:spcBef>
            </a:pPr>
            <a:r>
              <a:rPr sz="3250" b="1" smtClean="0">
                <a:latin typeface="Times New Roman"/>
                <a:cs typeface="Times New Roman"/>
              </a:rPr>
              <a:t>COURS</a:t>
            </a:r>
            <a:r>
              <a:rPr sz="3250" b="1" spc="-25" smtClean="0">
                <a:latin typeface="Times New Roman"/>
                <a:cs typeface="Times New Roman"/>
              </a:rPr>
              <a:t>:</a:t>
            </a:r>
            <a:endParaRPr sz="3250" b="1">
              <a:latin typeface="Times New Roman"/>
              <a:cs typeface="Times New Roman"/>
            </a:endParaRPr>
          </a:p>
          <a:p>
            <a:pPr marL="50800" algn="ctr">
              <a:lnSpc>
                <a:spcPct val="100000"/>
              </a:lnSpc>
              <a:spcBef>
                <a:spcPts val="1980"/>
              </a:spcBef>
            </a:pPr>
            <a:r>
              <a:rPr lang="fr-FR" sz="3600" b="1" dirty="0" smtClean="0"/>
              <a:t>CLONING AND CLONING VECTORS</a:t>
            </a:r>
            <a:endParaRPr sz="325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960" y="298704"/>
            <a:ext cx="977519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374650">
              <a:lnSpc>
                <a:spcPct val="100000"/>
              </a:lnSpc>
              <a:spcBef>
                <a:spcPts val="1130"/>
              </a:spcBef>
            </a:pPr>
            <a:r>
              <a:rPr spc="-10" dirty="0"/>
              <a:t>PROPRIÉTÉS</a:t>
            </a:r>
            <a:r>
              <a:rPr spc="-85" dirty="0"/>
              <a:t> </a:t>
            </a:r>
            <a:r>
              <a:rPr dirty="0"/>
              <a:t>DES</a:t>
            </a:r>
            <a:r>
              <a:rPr spc="-125" dirty="0"/>
              <a:t> </a:t>
            </a:r>
            <a:r>
              <a:rPr spc="-10" dirty="0"/>
              <a:t>VECTEURS</a:t>
            </a:r>
            <a:r>
              <a:rPr spc="-1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CLONAGE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66724" y="1515236"/>
            <a:ext cx="99009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4</a:t>
            </a:r>
            <a:r>
              <a:rPr sz="240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sz="2400" spc="-2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Presence of restriction sites located within selectable genes: allows selection of host cells that have integrated a recombinant vector.</a:t>
            </a:r>
            <a:endParaRPr lang="en-US"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566724" y="4442586"/>
            <a:ext cx="106762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12121"/>
                </a:solidFill>
                <a:latin typeface="Times New Roman"/>
                <a:cs typeface="Times New Roman"/>
              </a:rPr>
              <a:t>5</a:t>
            </a:r>
            <a:r>
              <a:rPr sz="2400">
                <a:solidFill>
                  <a:srgbClr val="212121"/>
                </a:solidFill>
                <a:latin typeface="Times New Roman"/>
                <a:cs typeface="Times New Roman"/>
              </a:rPr>
              <a:t>.</a:t>
            </a:r>
            <a:r>
              <a:rPr sz="2400" spc="-1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/>
              <a:t>Stability: maintained without modification in the host cell, regardless of the number of divisions.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1407" y="3151419"/>
            <a:ext cx="7724215" cy="853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4750" y="1448180"/>
            <a:ext cx="10079990" cy="3389376"/>
            <a:chOff x="1174750" y="1448180"/>
            <a:chExt cx="10079990" cy="338937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4750" y="1448180"/>
              <a:ext cx="10079990" cy="6827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003" y="2115693"/>
              <a:ext cx="10079736" cy="679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5003" y="2780156"/>
              <a:ext cx="10079736" cy="6827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5003" y="3447669"/>
              <a:ext cx="10079736" cy="67970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75003" y="4112132"/>
              <a:ext cx="10079736" cy="72542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340864" y="368808"/>
            <a:ext cx="807212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273050">
              <a:lnSpc>
                <a:spcPct val="100000"/>
              </a:lnSpc>
              <a:spcBef>
                <a:spcPts val="1085"/>
              </a:spcBef>
            </a:pPr>
            <a:r>
              <a:rPr dirty="0"/>
              <a:t>EXEMPLES</a:t>
            </a:r>
            <a:r>
              <a:rPr spc="-110" dirty="0"/>
              <a:t> </a:t>
            </a:r>
            <a:r>
              <a:rPr dirty="0"/>
              <a:t>DE</a:t>
            </a:r>
            <a:r>
              <a:rPr spc="-160" dirty="0"/>
              <a:t> </a:t>
            </a:r>
            <a:r>
              <a:rPr dirty="0"/>
              <a:t>VECTEUR</a:t>
            </a:r>
            <a:r>
              <a:rPr spc="-135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CLONAGE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7593" y="908176"/>
            <a:ext cx="10054590" cy="276987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54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Molécule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d’ADN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d’origine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bactérienne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445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Molécule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d’ADN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double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brin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circulaire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taille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réduite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à</a:t>
            </a:r>
            <a:r>
              <a:rPr sz="2400" spc="-25" dirty="0">
                <a:latin typeface="Times New Roman"/>
                <a:cs typeface="Times New Roman"/>
              </a:rPr>
              <a:t> 5kb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Capable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d’intégrer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jusqu’à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10kb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d’ADN </a:t>
            </a:r>
            <a:r>
              <a:rPr sz="2400" spc="-10" dirty="0">
                <a:latin typeface="Times New Roman"/>
                <a:cs typeface="Times New Roman"/>
              </a:rPr>
              <a:t>exogène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Minichromosome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capable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réplication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autonome</a:t>
            </a:r>
            <a:endParaRPr sz="2400">
              <a:latin typeface="Times New Roman"/>
              <a:cs typeface="Times New Roman"/>
            </a:endParaRPr>
          </a:p>
          <a:p>
            <a:pPr marL="356870" indent="-344170">
              <a:lnSpc>
                <a:spcPct val="100000"/>
              </a:lnSpc>
              <a:spcBef>
                <a:spcPts val="1440"/>
              </a:spcBef>
              <a:buFont typeface="Arial MT"/>
              <a:buChar char="•"/>
              <a:tabLst>
                <a:tab pos="356870" algn="l"/>
              </a:tabLst>
            </a:pPr>
            <a:r>
              <a:rPr sz="2400" dirty="0">
                <a:latin typeface="Times New Roman"/>
                <a:cs typeface="Times New Roman"/>
              </a:rPr>
              <a:t>Confère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résistance à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ou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plusieurs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antibiotiques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pour permettre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sélection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5762" y="3873246"/>
            <a:ext cx="9118600" cy="2929255"/>
            <a:chOff x="1655762" y="3873246"/>
            <a:chExt cx="9118600" cy="292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09927" y="3874006"/>
              <a:ext cx="4090416" cy="29260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5584" y="4000900"/>
              <a:ext cx="4913375" cy="269958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5825" y="3873246"/>
              <a:ext cx="9118600" cy="2929255"/>
            </a:xfrm>
            <a:custGeom>
              <a:avLst/>
              <a:gdLst/>
              <a:ahLst/>
              <a:cxnLst/>
              <a:rect l="l" t="t" r="r" b="b"/>
              <a:pathLst>
                <a:path w="9118600" h="2929254">
                  <a:moveTo>
                    <a:pt x="1524" y="0"/>
                  </a:moveTo>
                  <a:lnTo>
                    <a:pt x="1524" y="2929190"/>
                  </a:lnTo>
                </a:path>
                <a:path w="9118600" h="2929254">
                  <a:moveTo>
                    <a:pt x="9116949" y="0"/>
                  </a:moveTo>
                  <a:lnTo>
                    <a:pt x="9116949" y="2929190"/>
                  </a:lnTo>
                </a:path>
                <a:path w="9118600" h="2929254">
                  <a:moveTo>
                    <a:pt x="0" y="1650"/>
                  </a:moveTo>
                  <a:lnTo>
                    <a:pt x="9118473" y="1650"/>
                  </a:lnTo>
                </a:path>
                <a:path w="9118600" h="2929254">
                  <a:moveTo>
                    <a:pt x="0" y="2927602"/>
                  </a:moveTo>
                  <a:lnTo>
                    <a:pt x="9118473" y="292760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8703" y="362711"/>
            <a:ext cx="431292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090"/>
              </a:spcBef>
            </a:pPr>
            <a:r>
              <a:rPr dirty="0"/>
              <a:t>1.</a:t>
            </a:r>
            <a:r>
              <a:rPr spc="-45" dirty="0"/>
              <a:t> </a:t>
            </a:r>
            <a:r>
              <a:rPr dirty="0"/>
              <a:t>LES</a:t>
            </a:r>
            <a:r>
              <a:rPr spc="-60" dirty="0"/>
              <a:t> </a:t>
            </a:r>
            <a:r>
              <a:rPr spc="-10" dirty="0"/>
              <a:t>PLASMIDES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848" y="1169740"/>
            <a:ext cx="8299462" cy="504446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8703" y="362711"/>
            <a:ext cx="431292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090"/>
              </a:spcBef>
            </a:pPr>
            <a:r>
              <a:rPr dirty="0"/>
              <a:t>1.</a:t>
            </a:r>
            <a:r>
              <a:rPr spc="-45" dirty="0"/>
              <a:t> </a:t>
            </a:r>
            <a:r>
              <a:rPr dirty="0"/>
              <a:t>LES</a:t>
            </a:r>
            <a:r>
              <a:rPr spc="-65" dirty="0"/>
              <a:t> </a:t>
            </a:r>
            <a:r>
              <a:rPr spc="-10" dirty="0"/>
              <a:t>PLASMIDES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9888" y="1010839"/>
            <a:ext cx="7429682" cy="54674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8703" y="204215"/>
            <a:ext cx="431292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1100"/>
              </a:spcBef>
            </a:pPr>
            <a:r>
              <a:rPr dirty="0"/>
              <a:t>1.</a:t>
            </a:r>
            <a:r>
              <a:rPr spc="-45" dirty="0"/>
              <a:t> </a:t>
            </a:r>
            <a:r>
              <a:rPr dirty="0"/>
              <a:t>LES</a:t>
            </a:r>
            <a:r>
              <a:rPr spc="-65" dirty="0"/>
              <a:t> </a:t>
            </a:r>
            <a:r>
              <a:rPr spc="-10" dirty="0"/>
              <a:t>PLASMIDES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" name="Image 11" descr="Screenshot_2024-11-23-18-54-02-536_com.google.android.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2200" y="0"/>
            <a:ext cx="16230600" cy="6858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62000" y="6172200"/>
            <a:ext cx="914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838200"/>
            <a:ext cx="4648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09414" y="5773564"/>
            <a:ext cx="641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59864" y="1856231"/>
            <a:ext cx="8924925" cy="4438015"/>
            <a:chOff x="1959864" y="1856231"/>
            <a:chExt cx="8924925" cy="4438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2784" y="1856232"/>
              <a:ext cx="4611623" cy="44378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864" y="1856231"/>
              <a:ext cx="4291584" cy="443788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73296" y="341375"/>
            <a:ext cx="397192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3380" algn="ctr">
              <a:lnSpc>
                <a:spcPct val="100000"/>
              </a:lnSpc>
              <a:spcBef>
                <a:spcPts val="1090"/>
              </a:spcBef>
            </a:pPr>
            <a:r>
              <a:rPr dirty="0"/>
              <a:t>2.LES</a:t>
            </a:r>
            <a:r>
              <a:rPr spc="-110" dirty="0"/>
              <a:t> </a:t>
            </a:r>
            <a:r>
              <a:rPr spc="-10" dirty="0"/>
              <a:t>PHAGES</a:t>
            </a:r>
          </a:p>
        </p:txBody>
      </p:sp>
      <p:pic>
        <p:nvPicPr>
          <p:cNvPr id="7" name="Picture 2" descr="Phage therapy just might defeat the Boss | by Zara Syed | Mediu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99" y="228600"/>
            <a:ext cx="53847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hting Infection with Phages on Make a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674014" y="1689861"/>
            <a:ext cx="1067244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fr-FR" sz="3200" dirty="0" smtClean="0">
                <a:solidFill>
                  <a:schemeClr val="bg1"/>
                </a:solidFill>
              </a:rPr>
              <a:t>Phages are </a:t>
            </a:r>
            <a:r>
              <a:rPr lang="fr-FR" sz="3200" dirty="0" err="1" smtClean="0">
                <a:solidFill>
                  <a:schemeClr val="bg1"/>
                </a:solidFill>
              </a:rPr>
              <a:t>viruses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that</a:t>
            </a:r>
            <a:r>
              <a:rPr lang="fr-FR" sz="3200" dirty="0" smtClean="0">
                <a:solidFill>
                  <a:schemeClr val="bg1"/>
                </a:solidFill>
              </a:rPr>
              <a:t> infect </a:t>
            </a:r>
            <a:r>
              <a:rPr lang="fr-FR" sz="3200" dirty="0" err="1" smtClean="0">
                <a:solidFill>
                  <a:schemeClr val="bg1"/>
                </a:solidFill>
              </a:rPr>
              <a:t>bacteria</a:t>
            </a:r>
            <a:r>
              <a:rPr lang="fr-FR" sz="3200" dirty="0" smtClean="0">
                <a:solidFill>
                  <a:schemeClr val="bg1"/>
                </a:solidFill>
              </a:rPr>
              <a:t>.</a:t>
            </a:r>
            <a:br>
              <a:rPr lang="fr-FR" sz="3200" dirty="0" smtClean="0">
                <a:solidFill>
                  <a:schemeClr val="bg1"/>
                </a:solidFill>
              </a:rPr>
            </a:br>
            <a:r>
              <a:rPr lang="fr-FR" sz="3200" dirty="0" smtClean="0">
                <a:solidFill>
                  <a:schemeClr val="bg1"/>
                </a:solidFill>
              </a:rPr>
              <a:t>Phage lambda (</a:t>
            </a:r>
            <a:r>
              <a:rPr lang="fr-FR" sz="3200" dirty="0" err="1" smtClean="0">
                <a:solidFill>
                  <a:schemeClr val="bg1"/>
                </a:solidFill>
              </a:rPr>
              <a:t>Enterobacteria</a:t>
            </a:r>
            <a:r>
              <a:rPr lang="fr-FR" sz="3200" dirty="0" smtClean="0">
                <a:solidFill>
                  <a:schemeClr val="bg1"/>
                </a:solidFill>
              </a:rPr>
              <a:t> phage </a:t>
            </a:r>
            <a:r>
              <a:rPr lang="el-GR" sz="3200" dirty="0" smtClean="0">
                <a:solidFill>
                  <a:schemeClr val="bg1"/>
                </a:solidFill>
              </a:rPr>
              <a:t>λ) </a:t>
            </a:r>
            <a:r>
              <a:rPr lang="fr-FR" sz="3200" dirty="0" err="1" smtClean="0">
                <a:solidFill>
                  <a:schemeClr val="bg1"/>
                </a:solidFill>
              </a:rPr>
              <a:t>is</a:t>
            </a:r>
            <a:r>
              <a:rPr lang="fr-FR" sz="3200" dirty="0" smtClean="0">
                <a:solidFill>
                  <a:schemeClr val="bg1"/>
                </a:solidFill>
              </a:rPr>
              <a:t> a </a:t>
            </a:r>
            <a:r>
              <a:rPr lang="fr-FR" sz="3200" dirty="0" err="1" smtClean="0">
                <a:solidFill>
                  <a:schemeClr val="bg1"/>
                </a:solidFill>
              </a:rPr>
              <a:t>bacteriophage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that</a:t>
            </a:r>
            <a:r>
              <a:rPr lang="fr-FR" sz="3200" dirty="0" smtClean="0">
                <a:solidFill>
                  <a:schemeClr val="bg1"/>
                </a:solidFill>
              </a:rPr>
              <a:t> infects the </a:t>
            </a:r>
            <a:r>
              <a:rPr lang="fr-FR" sz="3200" dirty="0" err="1" smtClean="0">
                <a:solidFill>
                  <a:schemeClr val="bg1"/>
                </a:solidFill>
              </a:rPr>
              <a:t>bacterium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i="1" dirty="0" smtClean="0">
                <a:solidFill>
                  <a:schemeClr val="bg1"/>
                </a:solidFill>
              </a:rPr>
              <a:t>Escherichia coli</a:t>
            </a:r>
            <a:r>
              <a:rPr lang="fr-FR" sz="3200" dirty="0" smtClean="0">
                <a:solidFill>
                  <a:schemeClr val="bg1"/>
                </a:solidFill>
              </a:rPr>
              <a:t>. This </a:t>
            </a:r>
            <a:r>
              <a:rPr lang="fr-FR" sz="3200" dirty="0" err="1" smtClean="0">
                <a:solidFill>
                  <a:schemeClr val="bg1"/>
                </a:solidFill>
              </a:rPr>
              <a:t>bacteriophage</a:t>
            </a:r>
            <a:r>
              <a:rPr lang="fr-FR" sz="3200" dirty="0" smtClean="0">
                <a:solidFill>
                  <a:schemeClr val="bg1"/>
                </a:solidFill>
              </a:rPr>
              <a:t> </a:t>
            </a:r>
            <a:r>
              <a:rPr lang="fr-FR" sz="3200" dirty="0" err="1" smtClean="0">
                <a:solidFill>
                  <a:schemeClr val="bg1"/>
                </a:solidFill>
              </a:rPr>
              <a:t>is</a:t>
            </a:r>
            <a:r>
              <a:rPr lang="fr-FR" sz="3200" dirty="0" smtClean="0">
                <a:solidFill>
                  <a:schemeClr val="bg1"/>
                </a:solidFill>
              </a:rPr>
              <a:t> a double-</a:t>
            </a:r>
            <a:r>
              <a:rPr lang="fr-FR" sz="3200" dirty="0" err="1" smtClean="0">
                <a:solidFill>
                  <a:schemeClr val="bg1"/>
                </a:solidFill>
              </a:rPr>
              <a:t>stranded</a:t>
            </a:r>
            <a:r>
              <a:rPr lang="fr-FR" sz="3200" dirty="0" smtClean="0">
                <a:solidFill>
                  <a:schemeClr val="bg1"/>
                </a:solidFill>
              </a:rPr>
              <a:t> DNA virus.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60520" y="469391"/>
            <a:ext cx="397192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375285" algn="ctr">
              <a:lnSpc>
                <a:spcPct val="100000"/>
              </a:lnSpc>
              <a:spcBef>
                <a:spcPts val="1095"/>
              </a:spcBef>
            </a:pPr>
            <a:r>
              <a:rPr dirty="0">
                <a:solidFill>
                  <a:schemeClr val="bg1"/>
                </a:solidFill>
              </a:rPr>
              <a:t>2.LES</a:t>
            </a:r>
            <a:r>
              <a:rPr spc="-105" dirty="0">
                <a:solidFill>
                  <a:schemeClr val="bg1"/>
                </a:solidFill>
              </a:rPr>
              <a:t> </a:t>
            </a:r>
            <a:r>
              <a:rPr spc="-10" dirty="0">
                <a:solidFill>
                  <a:schemeClr val="bg1"/>
                </a:solidFill>
              </a:rPr>
              <a:t>PHAGES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56888" y="188976"/>
            <a:ext cx="42157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376555" algn="ctr">
              <a:lnSpc>
                <a:spcPct val="100000"/>
              </a:lnSpc>
              <a:spcBef>
                <a:spcPts val="1095"/>
              </a:spcBef>
            </a:pPr>
            <a:r>
              <a:rPr dirty="0"/>
              <a:t>PHAGES</a:t>
            </a:r>
            <a:r>
              <a:rPr spc="-155" dirty="0"/>
              <a:t> </a:t>
            </a:r>
            <a:r>
              <a:rPr b="0" spc="-50" dirty="0">
                <a:latin typeface="Times New Roman"/>
                <a:cs typeface="Times New Roman"/>
              </a:rPr>
              <a:t>λ</a:t>
            </a:r>
          </a:p>
        </p:txBody>
      </p:sp>
      <p:pic>
        <p:nvPicPr>
          <p:cNvPr id="7" name="Image 6" descr="Screenshot_2024-11-23-18-56-34-333_com.google.android.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7600" y="0"/>
            <a:ext cx="19278600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6167" y="1028827"/>
            <a:ext cx="1081976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dirty="0" smtClean="0"/>
              <a:t>The integrated DNA recombines with the bacterial chromosome.</a:t>
            </a:r>
            <a:br>
              <a:rPr lang="en-US" sz="2800" dirty="0" smtClean="0"/>
            </a:br>
            <a:r>
              <a:rPr lang="en-US" sz="2800" dirty="0" smtClean="0"/>
              <a:t>The integration can then lead to either a </a:t>
            </a:r>
            <a:r>
              <a:rPr lang="en-US" sz="2800" dirty="0" err="1" smtClean="0"/>
              <a:t>lysogenic</a:t>
            </a:r>
            <a:r>
              <a:rPr lang="en-US" sz="2800" dirty="0" smtClean="0"/>
              <a:t> response or a </a:t>
            </a:r>
            <a:r>
              <a:rPr lang="en-US" sz="2800" dirty="0" err="1" smtClean="0"/>
              <a:t>lytic</a:t>
            </a:r>
            <a:r>
              <a:rPr lang="en-US" sz="2800" dirty="0" smtClean="0"/>
              <a:t> response.</a:t>
            </a:r>
            <a:br>
              <a:rPr lang="en-US" sz="2800" dirty="0" smtClean="0"/>
            </a:br>
            <a:r>
              <a:rPr lang="en-US" sz="2800" dirty="0" smtClean="0"/>
              <a:t>When the </a:t>
            </a:r>
            <a:r>
              <a:rPr lang="en-US" sz="2800" dirty="0" err="1" smtClean="0"/>
              <a:t>lysogenic</a:t>
            </a:r>
            <a:r>
              <a:rPr lang="en-US" sz="2800" dirty="0" smtClean="0"/>
              <a:t> response occurs, the viral genes responsible for viral replication are not expressed. The viral DNA is then referred to as a </a:t>
            </a:r>
            <a:r>
              <a:rPr lang="en-US" sz="2800" dirty="0" err="1" smtClean="0"/>
              <a:t>prophage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 </a:t>
            </a:r>
            <a:r>
              <a:rPr lang="en-US" sz="2800" dirty="0" err="1" smtClean="0"/>
              <a:t>lysogenic</a:t>
            </a:r>
            <a:r>
              <a:rPr lang="en-US" sz="2800" dirty="0" smtClean="0"/>
              <a:t> response does not always have consequences for the life of the cell.</a:t>
            </a:r>
            <a:endParaRPr lang="en-US" sz="28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58055" y="298704"/>
            <a:ext cx="42157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4015" algn="ctr">
              <a:lnSpc>
                <a:spcPct val="100000"/>
              </a:lnSpc>
              <a:spcBef>
                <a:spcPts val="1090"/>
              </a:spcBef>
            </a:pPr>
            <a:r>
              <a:rPr dirty="0"/>
              <a:t>PHAGES</a:t>
            </a:r>
            <a:r>
              <a:rPr spc="-140" dirty="0"/>
              <a:t> </a:t>
            </a:r>
            <a:r>
              <a:rPr b="0" spc="-50" dirty="0">
                <a:latin typeface="Times New Roman"/>
                <a:cs typeface="Times New Roman"/>
              </a:rPr>
              <a:t>λ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609600" y="4724400"/>
            <a:ext cx="1105154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6870" algn="l"/>
              </a:tabLst>
            </a:pPr>
            <a:r>
              <a:rPr lang="en-US" sz="2800" dirty="0" smtClean="0"/>
              <a:t>Under stress, the </a:t>
            </a:r>
            <a:r>
              <a:rPr lang="en-US" sz="2800" dirty="0" err="1" smtClean="0"/>
              <a:t>lysogenic</a:t>
            </a:r>
            <a:r>
              <a:rPr lang="en-US" sz="2800" dirty="0" smtClean="0"/>
              <a:t> response can switch to a </a:t>
            </a:r>
            <a:r>
              <a:rPr lang="en-US" sz="2800" dirty="0" err="1" smtClean="0"/>
              <a:t>lytic</a:t>
            </a:r>
            <a:r>
              <a:rPr lang="en-US" sz="2800" dirty="0" smtClean="0"/>
              <a:t> response.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 err="1" smtClean="0"/>
              <a:t>lytic</a:t>
            </a:r>
            <a:r>
              <a:rPr lang="en-US" sz="2800" dirty="0" smtClean="0"/>
              <a:t> response involves the production of a large number of phages, followed by the </a:t>
            </a:r>
            <a:r>
              <a:rPr lang="en-US" sz="2800" dirty="0" err="1" smtClean="0"/>
              <a:t>lysis</a:t>
            </a:r>
            <a:r>
              <a:rPr lang="en-US" sz="2800" dirty="0" smtClean="0"/>
              <a:t> of the infected bacterium.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767" y="435863"/>
            <a:ext cx="69589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110"/>
              </a:spcBef>
            </a:pPr>
            <a:r>
              <a:rPr spc="-10" dirty="0"/>
              <a:t>CLONAGE</a:t>
            </a:r>
            <a:r>
              <a:rPr spc="-155" dirty="0"/>
              <a:t> </a:t>
            </a:r>
            <a:r>
              <a:rPr spc="-10" dirty="0"/>
              <a:t>MOLECULAIRE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0" y="59436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58055" y="298704"/>
            <a:ext cx="42157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4015" algn="ctr">
              <a:lnSpc>
                <a:spcPct val="100000"/>
              </a:lnSpc>
              <a:spcBef>
                <a:spcPts val="1090"/>
              </a:spcBef>
            </a:pPr>
            <a:r>
              <a:rPr dirty="0"/>
              <a:t>PHAGES</a:t>
            </a:r>
            <a:r>
              <a:rPr spc="-140" dirty="0"/>
              <a:t> </a:t>
            </a:r>
            <a:r>
              <a:rPr b="0" spc="-50" dirty="0">
                <a:latin typeface="Times New Roman"/>
                <a:cs typeface="Times New Roman"/>
              </a:rPr>
              <a:t>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6255" y="1072894"/>
            <a:ext cx="9386494" cy="5621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creenshot_2024-11-23-19-01-41-872_com.google.android.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33800" y="0"/>
            <a:ext cx="197358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580" y="1074877"/>
            <a:ext cx="11442700" cy="3029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cosmid</a:t>
            </a:r>
            <a:r>
              <a:rPr lang="en-US" sz="2800" dirty="0" smtClean="0"/>
              <a:t> is an artificial hybrid vector: lambda phage–plasmid.</a:t>
            </a:r>
            <a:br>
              <a:rPr lang="en-US" sz="2800" dirty="0" smtClean="0"/>
            </a:br>
            <a:r>
              <a:rPr lang="en-US" sz="2800" dirty="0" smtClean="0"/>
              <a:t>It behaves like a plasmid with restriction sites allowing the insertion of foreign DNA and an antibiotic resistance gene (</a:t>
            </a:r>
            <a:r>
              <a:rPr lang="en-US" sz="2800" dirty="0" err="1" smtClean="0"/>
              <a:t>ampicillin</a:t>
            </a:r>
            <a:r>
              <a:rPr lang="en-US" sz="2800" dirty="0" smtClean="0"/>
              <a:t>).</a:t>
            </a:r>
            <a:br>
              <a:rPr lang="en-US" sz="2800" dirty="0" smtClean="0"/>
            </a:br>
            <a:r>
              <a:rPr lang="en-US" sz="2800" dirty="0" smtClean="0"/>
              <a:t>In addition, a </a:t>
            </a:r>
            <a:r>
              <a:rPr lang="en-US" sz="2800" dirty="0" err="1" smtClean="0"/>
              <a:t>cos</a:t>
            </a:r>
            <a:r>
              <a:rPr lang="en-US" sz="2800" dirty="0" smtClean="0"/>
              <a:t> site from a lambda virus has been included in its circular DNA, which allows the </a:t>
            </a:r>
            <a:r>
              <a:rPr lang="en-US" sz="2800" dirty="0" err="1" smtClean="0"/>
              <a:t>cosmid</a:t>
            </a:r>
            <a:r>
              <a:rPr lang="en-US" sz="2800" dirty="0" smtClean="0"/>
              <a:t> to be packaged into a lambda phage head.</a:t>
            </a:r>
          </a:p>
          <a:p>
            <a:r>
              <a:rPr lang="en-US" sz="2800" dirty="0" smtClean="0"/>
              <a:t>It can carry approximately 40 kb of foreign DNA.</a:t>
            </a:r>
            <a:endParaRPr lang="en-US" sz="2800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4215" y="237743"/>
            <a:ext cx="42157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L="373380" algn="ctr">
              <a:lnSpc>
                <a:spcPct val="100000"/>
              </a:lnSpc>
              <a:spcBef>
                <a:spcPts val="1095"/>
              </a:spcBef>
            </a:pPr>
            <a:r>
              <a:rPr spc="-10" dirty="0"/>
              <a:t>COSMIDE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86928" y="3666744"/>
            <a:ext cx="3886200" cy="284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4215" y="103631"/>
            <a:ext cx="42157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372110" algn="ctr">
              <a:lnSpc>
                <a:spcPct val="100000"/>
              </a:lnSpc>
              <a:spcBef>
                <a:spcPts val="1090"/>
              </a:spcBef>
            </a:pPr>
            <a:r>
              <a:rPr spc="-10" dirty="0"/>
              <a:t>COSMIDE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6350" y="971076"/>
            <a:ext cx="7276984" cy="5702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4727" y="566927"/>
            <a:ext cx="902843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460375">
              <a:lnSpc>
                <a:spcPct val="100000"/>
              </a:lnSpc>
              <a:spcBef>
                <a:spcPts val="1090"/>
              </a:spcBef>
            </a:pPr>
            <a:r>
              <a:rPr dirty="0"/>
              <a:t>COSMIDE:</a:t>
            </a:r>
            <a:r>
              <a:rPr spc="-150" dirty="0"/>
              <a:t> </a:t>
            </a:r>
            <a:r>
              <a:rPr spc="-45" dirty="0"/>
              <a:t>ETAPE</a:t>
            </a:r>
            <a:r>
              <a:rPr spc="-140" dirty="0"/>
              <a:t> </a:t>
            </a:r>
            <a:r>
              <a:rPr spc="-45" dirty="0"/>
              <a:t>D’EMCOMPAQUETAGE</a:t>
            </a:r>
            <a:r>
              <a:rPr spc="-85" dirty="0"/>
              <a:t> </a:t>
            </a:r>
            <a:r>
              <a:rPr spc="-50" dirty="0"/>
              <a:t>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0291" y="1371600"/>
            <a:ext cx="11464290" cy="5675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err="1" smtClean="0"/>
              <a:t>cos</a:t>
            </a:r>
            <a:r>
              <a:rPr lang="en-US" sz="2800" dirty="0" smtClean="0"/>
              <a:t> sites make it possible to package in vitro the plasmid carrying an insert into the lambda phage head.</a:t>
            </a:r>
            <a:br>
              <a:rPr lang="en-US" sz="2800" dirty="0" smtClean="0"/>
            </a:br>
            <a:r>
              <a:rPr lang="en-US" sz="2800" dirty="0" err="1" smtClean="0"/>
              <a:t>Cosmids</a:t>
            </a:r>
            <a:r>
              <a:rPr lang="en-US" sz="2800" dirty="0" smtClean="0"/>
              <a:t> are cut at a unique restriction site by the action of a restriction enzyme.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 err="1" smtClean="0"/>
              <a:t>linearized</a:t>
            </a:r>
            <a:r>
              <a:rPr lang="en-US" sz="2800" dirty="0" smtClean="0"/>
              <a:t> molecules are then mixed with the DNA fragments of the insert, cut with the same enzyme. The </a:t>
            </a:r>
            <a:r>
              <a:rPr lang="en-US" sz="2800" dirty="0" err="1" smtClean="0"/>
              <a:t>cos</a:t>
            </a:r>
            <a:r>
              <a:rPr lang="en-US" sz="2800" dirty="0" smtClean="0"/>
              <a:t> sites make it possible to package in vitro the plasmid carrying an insert into the lambda phage head.</a:t>
            </a:r>
            <a:br>
              <a:rPr lang="en-US" sz="2800" dirty="0" smtClean="0"/>
            </a:br>
            <a:r>
              <a:rPr lang="en-US" sz="2800" dirty="0" err="1" smtClean="0"/>
              <a:t>Cosmids</a:t>
            </a:r>
            <a:r>
              <a:rPr lang="en-US" sz="2800" dirty="0" smtClean="0"/>
              <a:t> are cut at a unique restriction site by the action of a restriction enzyme.</a:t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 err="1" smtClean="0"/>
              <a:t>linearized</a:t>
            </a:r>
            <a:r>
              <a:rPr lang="en-US" sz="2800" dirty="0" smtClean="0"/>
              <a:t> molecules are then mixed with the DNA fragments of the insert, cut with the same enzyme.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222504"/>
            <a:ext cx="894334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414655">
              <a:lnSpc>
                <a:spcPct val="100000"/>
              </a:lnSpc>
              <a:spcBef>
                <a:spcPts val="1100"/>
              </a:spcBef>
            </a:pPr>
            <a:r>
              <a:rPr spc="-10" dirty="0"/>
              <a:t>COSMIDE:</a:t>
            </a:r>
            <a:r>
              <a:rPr spc="-130" dirty="0"/>
              <a:t> </a:t>
            </a:r>
            <a:r>
              <a:rPr spc="-40" dirty="0"/>
              <a:t>ETAPE</a:t>
            </a:r>
            <a:r>
              <a:rPr spc="-114" dirty="0"/>
              <a:t> </a:t>
            </a:r>
            <a:r>
              <a:rPr spc="-50" dirty="0"/>
              <a:t>D’EMCOMPAQUETAGE</a:t>
            </a:r>
            <a:r>
              <a:rPr spc="-80" dirty="0"/>
              <a:t> </a:t>
            </a:r>
            <a:r>
              <a:rPr spc="-50" dirty="0"/>
              <a:t>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35965" y="1332052"/>
            <a:ext cx="1146175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800" dirty="0" err="1" smtClean="0"/>
              <a:t>Cosmids</a:t>
            </a:r>
            <a:r>
              <a:rPr lang="en-US" sz="2800" dirty="0" smtClean="0"/>
              <a:t> and fragments join randomly.</a:t>
            </a:r>
            <a:br>
              <a:rPr lang="en-US" sz="2800" dirty="0" smtClean="0"/>
            </a:br>
            <a:r>
              <a:rPr lang="en-US" sz="2800" dirty="0" smtClean="0"/>
              <a:t>Enzymatic cleavage at the </a:t>
            </a:r>
            <a:r>
              <a:rPr lang="en-US" sz="2800" dirty="0" err="1" smtClean="0"/>
              <a:t>cos</a:t>
            </a:r>
            <a:r>
              <a:rPr lang="en-US" sz="2800" dirty="0" smtClean="0"/>
              <a:t> sites creates sticky ends, and in the presence of phage components, the packaging of recombinant molecules occurs.</a:t>
            </a:r>
            <a:br>
              <a:rPr lang="en-US" sz="2800" dirty="0" smtClean="0"/>
            </a:br>
            <a:r>
              <a:rPr lang="en-US" sz="2800" dirty="0" smtClean="0"/>
              <a:t>After the addition of the tail, the particle can inject its recombinant DNA into a bacterium. The injected DNA circularizes via the </a:t>
            </a:r>
            <a:r>
              <a:rPr lang="en-US" sz="2800" dirty="0" err="1" smtClean="0"/>
              <a:t>cos</a:t>
            </a:r>
            <a:r>
              <a:rPr lang="en-US" sz="2800" dirty="0" smtClean="0"/>
              <a:t> sites and replicates like a plasmid. Its presence in the cell can be detected through the expression of antibiotic resistance genes encoded by the plasmid.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0976" y="286511"/>
            <a:ext cx="277114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0335" rIns="0" bIns="0" rtlCol="0">
            <a:spAutoFit/>
          </a:bodyPr>
          <a:lstStyle/>
          <a:p>
            <a:pPr marL="1143635">
              <a:lnSpc>
                <a:spcPct val="100000"/>
              </a:lnSpc>
              <a:spcBef>
                <a:spcPts val="1105"/>
              </a:spcBef>
            </a:pPr>
            <a:r>
              <a:rPr spc="-25" dirty="0"/>
              <a:t>BAC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219200"/>
            <a:ext cx="11734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dirty="0" smtClean="0"/>
              <a:t>BACs are circular DNA molecules, like a bacterial chromosome. Bacterial Artificial Chromosomes (BACs) are DNA vectors used in biotechnology to clone very large DNA fragments, ranging from 100 to 300 kb (</a:t>
            </a:r>
            <a:r>
              <a:rPr lang="en-US" sz="3200" dirty="0" err="1" smtClean="0"/>
              <a:t>kilobases</a:t>
            </a:r>
            <a:r>
              <a:rPr lang="en-US" sz="3200" dirty="0" smtClean="0"/>
              <a:t>), which is much larger than what traditional plasmids can carry.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4680" y="2844536"/>
            <a:ext cx="5227319" cy="303006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Screenshot_2024-11-23-19-09-46-651_com.google.android.yout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0" y="0"/>
            <a:ext cx="1973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79264" y="192023"/>
            <a:ext cx="277368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38430" rIns="0" bIns="0" rtlCol="0">
            <a:spAutoFit/>
          </a:bodyPr>
          <a:lstStyle/>
          <a:p>
            <a:pPr marL="1144905">
              <a:lnSpc>
                <a:spcPct val="100000"/>
              </a:lnSpc>
              <a:spcBef>
                <a:spcPts val="1090"/>
              </a:spcBef>
            </a:pPr>
            <a:r>
              <a:rPr spc="-25" dirty="0"/>
              <a:t>BAC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394" y="457200"/>
            <a:ext cx="7874000" cy="5368136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r>
              <a:rPr lang="en-US" sz="2400" dirty="0" smtClean="0"/>
              <a:t>The BAC vector contains:</a:t>
            </a:r>
          </a:p>
          <a:p>
            <a:r>
              <a:rPr lang="en-US" sz="2400" b="1" dirty="0" err="1" smtClean="0"/>
              <a:t>Ori</a:t>
            </a:r>
            <a:r>
              <a:rPr lang="en-US" sz="2400" b="1" dirty="0" smtClean="0"/>
              <a:t> S:</a:t>
            </a:r>
            <a:r>
              <a:rPr lang="en-US" sz="2400" dirty="0" smtClean="0"/>
              <a:t> origin of replication that allows it to replicate autonomously in the host </a:t>
            </a:r>
            <a:r>
              <a:rPr lang="en-US" sz="2400" i="1" dirty="0" smtClean="0"/>
              <a:t>E. coli</a:t>
            </a:r>
            <a:r>
              <a:rPr lang="en-US" sz="2400" dirty="0" smtClean="0"/>
              <a:t> cell.</a:t>
            </a:r>
          </a:p>
          <a:p>
            <a:r>
              <a:rPr lang="en-US" sz="2400" b="1" dirty="0" err="1" smtClean="0"/>
              <a:t>parB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parA</a:t>
            </a:r>
            <a:r>
              <a:rPr lang="en-US" sz="2400" b="1" dirty="0" smtClean="0"/>
              <a:t> genes</a:t>
            </a:r>
            <a:r>
              <a:rPr lang="en-US" sz="2400" dirty="0" smtClean="0"/>
              <a:t> of the </a:t>
            </a:r>
            <a:r>
              <a:rPr lang="en-US" sz="2400" dirty="0" err="1" smtClean="0"/>
              <a:t>episome</a:t>
            </a:r>
            <a:r>
              <a:rPr lang="en-US" sz="2400" dirty="0" smtClean="0"/>
              <a:t>, which ensure correct partitioning of the plasmid into daughter cells.</a:t>
            </a:r>
          </a:p>
          <a:p>
            <a:r>
              <a:rPr lang="en-US" sz="2400" b="1" dirty="0" smtClean="0"/>
              <a:t>Selectable sequences:</a:t>
            </a:r>
            <a:r>
              <a:rPr lang="en-US" sz="2400" dirty="0" smtClean="0"/>
              <a:t> (usually antibiotic resistance) to identify and select bacteria that have integrated the BAC containing the cloned DNA.</a:t>
            </a:r>
          </a:p>
          <a:p>
            <a:r>
              <a:rPr lang="en-US" sz="2400" b="1" dirty="0" smtClean="0"/>
              <a:t>Cloning site:</a:t>
            </a:r>
            <a:r>
              <a:rPr lang="en-US" sz="2400" dirty="0" smtClean="0"/>
              <a:t> for inserting a foreign DNA fragment, facilitating the insertion of large DNA sequences.</a:t>
            </a:r>
          </a:p>
          <a:p>
            <a:r>
              <a:rPr lang="en-US" sz="2400" b="1" dirty="0" smtClean="0"/>
              <a:t>Stabilization sequences:</a:t>
            </a:r>
            <a:r>
              <a:rPr lang="en-US" sz="2400" dirty="0" smtClean="0"/>
              <a:t> BACs may also contain additional elements to stabilize the cloned DNA within the vector, preventing the DNA insert from being lost during replication.</a:t>
            </a:r>
            <a:endParaRPr lang="en-US"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0456" y="1999486"/>
            <a:ext cx="3971544" cy="4814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219456"/>
            <a:ext cx="6958965" cy="636713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2875" rIns="0" bIns="0" rtlCol="0">
            <a:spAutoFit/>
          </a:bodyPr>
          <a:lstStyle/>
          <a:p>
            <a:pPr marL="273685" algn="ctr">
              <a:lnSpc>
                <a:spcPct val="100000"/>
              </a:lnSpc>
              <a:spcBef>
                <a:spcPts val="1125"/>
              </a:spcBef>
            </a:pPr>
            <a:r>
              <a:rPr lang="fr-FR" dirty="0" smtClean="0"/>
              <a:t>CLONING VECTORS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1440" y="1167382"/>
            <a:ext cx="4738811" cy="5690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 descr="Screenshot_2024-11-23-19-09-04-699_com.google.android.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7600" y="0"/>
            <a:ext cx="19659600" cy="65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Screenshot_2024-11-23-19-04-29-248_com.google.android.youtu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6600" y="0"/>
            <a:ext cx="19354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5767" y="435863"/>
            <a:ext cx="69589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270510" algn="ctr">
              <a:lnSpc>
                <a:spcPct val="100000"/>
              </a:lnSpc>
              <a:spcBef>
                <a:spcPts val="1110"/>
              </a:spcBef>
            </a:pPr>
            <a:r>
              <a:rPr spc="-10" dirty="0"/>
              <a:t>CLONAGE</a:t>
            </a:r>
            <a:r>
              <a:rPr spc="-155" dirty="0"/>
              <a:t> </a:t>
            </a:r>
            <a:r>
              <a:rPr spc="-10" dirty="0"/>
              <a:t>MOLECULAIRE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594360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0" y="5934670"/>
            <a:ext cx="99060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306" y="1363217"/>
            <a:ext cx="115214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875030" algn="l"/>
                <a:tab pos="2374900" algn="l"/>
                <a:tab pos="3158490" algn="l"/>
                <a:tab pos="3634104" algn="l"/>
                <a:tab pos="4280535" algn="l"/>
                <a:tab pos="5158740" algn="l"/>
                <a:tab pos="5801995" algn="l"/>
                <a:tab pos="7353934" algn="l"/>
                <a:tab pos="7945120" algn="l"/>
                <a:tab pos="8384540" algn="l"/>
                <a:tab pos="8740775" algn="l"/>
                <a:tab pos="9634220" algn="l"/>
              </a:tabLst>
            </a:pP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most commonly used host organisms are </a:t>
            </a:r>
            <a:r>
              <a:rPr lang="en-US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Escherichia coli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or the yeast </a:t>
            </a:r>
            <a:r>
              <a:rPr lang="en-US" sz="2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Saccharomyces</a:t>
            </a:r>
            <a:r>
              <a:rPr lang="en-US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cerevisiae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sz="28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2438400"/>
            <a:ext cx="859853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High replication capacity and rapid proliferation rate.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3306" y="3558667"/>
            <a:ext cx="11528425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spcBef>
                <a:spcPts val="100"/>
              </a:spcBef>
            </a:pPr>
            <a:r>
              <a:rPr lang="fr-FR" sz="3200" dirty="0" err="1" smtClean="0"/>
              <a:t>reproduce</a:t>
            </a:r>
            <a:r>
              <a:rPr lang="fr-FR" sz="3200" dirty="0" smtClean="0"/>
              <a:t> </a:t>
            </a:r>
            <a:r>
              <a:rPr lang="fr-FR" sz="3200" dirty="0" err="1" smtClean="0"/>
              <a:t>at</a:t>
            </a:r>
            <a:r>
              <a:rPr lang="fr-FR" sz="3200" dirty="0">
                <a:latin typeface="Times New Roman"/>
                <a:cs typeface="Times New Roman"/>
              </a:rPr>
              <a:t> </a:t>
            </a:r>
            <a:r>
              <a:rPr lang="en-US" sz="3200" dirty="0" smtClean="0"/>
              <a:t>Identically</a:t>
            </a:r>
            <a:r>
              <a:rPr lang="en-US" sz="3200" dirty="0" smtClean="0"/>
              <a:t>, a very large number of copies of the insert.</a:t>
            </a:r>
            <a:br>
              <a:rPr lang="en-US" sz="3200" dirty="0" smtClean="0"/>
            </a:br>
            <a:r>
              <a:rPr lang="en-US" sz="3200" dirty="0" smtClean="0"/>
              <a:t>Example: </a:t>
            </a:r>
            <a:r>
              <a:rPr lang="en-US" sz="3200" i="1" dirty="0" smtClean="0"/>
              <a:t>Escherichia coli</a:t>
            </a:r>
            <a:r>
              <a:rPr lang="en-US" sz="3200" dirty="0" smtClean="0"/>
              <a:t> divides every 20 minutes. After only 10 hours, starting from a single bacterium, one can obtain a billion bacteria, each carrying one or more copies of the recombinant vector.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3032" y="432816"/>
            <a:ext cx="69589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4145" rIns="0" bIns="0" rtlCol="0">
            <a:spAutoFit/>
          </a:bodyPr>
          <a:lstStyle/>
          <a:p>
            <a:pPr marL="275590" algn="ctr">
              <a:lnSpc>
                <a:spcPct val="100000"/>
              </a:lnSpc>
              <a:spcBef>
                <a:spcPts val="1135"/>
              </a:spcBef>
            </a:pPr>
            <a:r>
              <a:rPr spc="-10" dirty="0"/>
              <a:t>CLONAGE</a:t>
            </a:r>
            <a:r>
              <a:rPr spc="-135" dirty="0"/>
              <a:t> </a:t>
            </a:r>
            <a:r>
              <a:rPr spc="-10" dirty="0"/>
              <a:t>MOLECULAIRE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9037319" y="2938272"/>
            <a:ext cx="1155700" cy="226060"/>
            <a:chOff x="9037319" y="2938272"/>
            <a:chExt cx="1155700" cy="226060"/>
          </a:xfrm>
        </p:grpSpPr>
        <p:sp>
          <p:nvSpPr>
            <p:cNvPr id="8" name="object 8"/>
            <p:cNvSpPr/>
            <p:nvPr/>
          </p:nvSpPr>
          <p:spPr>
            <a:xfrm>
              <a:off x="9043415" y="2944368"/>
              <a:ext cx="1143000" cy="213360"/>
            </a:xfrm>
            <a:custGeom>
              <a:avLst/>
              <a:gdLst/>
              <a:ahLst/>
              <a:cxnLst/>
              <a:rect l="l" t="t" r="r" b="b"/>
              <a:pathLst>
                <a:path w="1143000" h="213360">
                  <a:moveTo>
                    <a:pt x="1036319" y="0"/>
                  </a:moveTo>
                  <a:lnTo>
                    <a:pt x="1036319" y="53340"/>
                  </a:lnTo>
                  <a:lnTo>
                    <a:pt x="0" y="53340"/>
                  </a:lnTo>
                  <a:lnTo>
                    <a:pt x="0" y="160020"/>
                  </a:lnTo>
                  <a:lnTo>
                    <a:pt x="1036319" y="160020"/>
                  </a:lnTo>
                  <a:lnTo>
                    <a:pt x="1036319" y="213360"/>
                  </a:lnTo>
                  <a:lnTo>
                    <a:pt x="1143000" y="106680"/>
                  </a:lnTo>
                  <a:lnTo>
                    <a:pt x="10363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3415" y="2944368"/>
              <a:ext cx="1143000" cy="213360"/>
            </a:xfrm>
            <a:custGeom>
              <a:avLst/>
              <a:gdLst/>
              <a:ahLst/>
              <a:cxnLst/>
              <a:rect l="l" t="t" r="r" b="b"/>
              <a:pathLst>
                <a:path w="1143000" h="213360">
                  <a:moveTo>
                    <a:pt x="0" y="53340"/>
                  </a:moveTo>
                  <a:lnTo>
                    <a:pt x="1036319" y="53340"/>
                  </a:lnTo>
                  <a:lnTo>
                    <a:pt x="1036319" y="0"/>
                  </a:lnTo>
                  <a:lnTo>
                    <a:pt x="1143000" y="106680"/>
                  </a:lnTo>
                  <a:lnTo>
                    <a:pt x="1036319" y="213360"/>
                  </a:lnTo>
                  <a:lnTo>
                    <a:pt x="1036319" y="160020"/>
                  </a:lnTo>
                  <a:lnTo>
                    <a:pt x="0" y="160020"/>
                  </a:lnTo>
                  <a:lnTo>
                    <a:pt x="0" y="5334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9728" y="1158239"/>
            <a:ext cx="4953000" cy="55138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80360" y="347472"/>
            <a:ext cx="69589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269875" algn="ctr">
              <a:lnSpc>
                <a:spcPct val="100000"/>
              </a:lnSpc>
              <a:spcBef>
                <a:spcPts val="1130"/>
              </a:spcBef>
            </a:pPr>
            <a:r>
              <a:rPr spc="-10" dirty="0"/>
              <a:t>CLONAGE</a:t>
            </a:r>
            <a:r>
              <a:rPr spc="-140" dirty="0"/>
              <a:t> </a:t>
            </a:r>
            <a:r>
              <a:rPr spc="-10" dirty="0"/>
              <a:t>MOLECULAIRE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0992" y="207263"/>
            <a:ext cx="797052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269240" algn="ctr">
              <a:lnSpc>
                <a:spcPct val="100000"/>
              </a:lnSpc>
              <a:spcBef>
                <a:spcPts val="1110"/>
              </a:spcBef>
            </a:pPr>
            <a:r>
              <a:rPr spc="-30" dirty="0"/>
              <a:t>CATEGORIES</a:t>
            </a:r>
            <a:r>
              <a:rPr spc="-65" dirty="0"/>
              <a:t> </a:t>
            </a:r>
            <a:r>
              <a:rPr dirty="0"/>
              <a:t>DE</a:t>
            </a:r>
            <a:r>
              <a:rPr spc="-160" dirty="0"/>
              <a:t> </a:t>
            </a:r>
            <a:r>
              <a:rPr spc="-10" dirty="0"/>
              <a:t>VECTEURS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01523" y="1129360"/>
            <a:ext cx="1146111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b="1" dirty="0" smtClean="0"/>
              <a:t>Cloning vector:</a:t>
            </a:r>
            <a:r>
              <a:rPr lang="en-US" sz="2400" dirty="0" smtClean="0"/>
              <a:t> Contains an origin of replication and allows the cloning of a DNA segment or a gene inserted into it.</a:t>
            </a:r>
          </a:p>
          <a:p>
            <a:endParaRPr lang="en-US" sz="2400" dirty="0" smtClean="0"/>
          </a:p>
          <a:p>
            <a:r>
              <a:rPr lang="en-US" sz="2400" b="1" dirty="0" smtClean="0"/>
              <a:t>Expression vector:</a:t>
            </a:r>
            <a:r>
              <a:rPr lang="en-US" sz="2400" dirty="0" smtClean="0"/>
              <a:t> Contains a promoter and allows the expression of a gene.</a:t>
            </a:r>
            <a:endParaRPr lang="en-US" sz="240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2147" y="3401567"/>
            <a:ext cx="8346148" cy="325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864" y="368808"/>
            <a:ext cx="7428230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0970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110"/>
              </a:spcBef>
            </a:pPr>
            <a:r>
              <a:rPr dirty="0"/>
              <a:t>CHOIX</a:t>
            </a:r>
            <a:r>
              <a:rPr spc="-85" dirty="0"/>
              <a:t> </a:t>
            </a:r>
            <a:r>
              <a:rPr dirty="0"/>
              <a:t>DU</a:t>
            </a:r>
            <a:r>
              <a:rPr spc="-145" dirty="0"/>
              <a:t> </a:t>
            </a:r>
            <a:r>
              <a:rPr dirty="0"/>
              <a:t>VECTEUR</a:t>
            </a:r>
            <a:r>
              <a:rPr spc="-114" dirty="0"/>
              <a:t> </a:t>
            </a:r>
            <a:r>
              <a:rPr dirty="0"/>
              <a:t>DE</a:t>
            </a:r>
            <a:r>
              <a:rPr spc="-105" dirty="0"/>
              <a:t> </a:t>
            </a:r>
            <a:r>
              <a:rPr spc="-10" dirty="0"/>
              <a:t>CLONAGE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259" y="2020315"/>
            <a:ext cx="11167110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3200" dirty="0" smtClean="0"/>
              <a:t>The choice of a cloning vector depends on:</a:t>
            </a:r>
          </a:p>
          <a:p>
            <a:r>
              <a:rPr lang="en-US" sz="3200" dirty="0" smtClean="0"/>
              <a:t>The size and compatibility of the ends of the foreign DNA to be inserted.</a:t>
            </a:r>
          </a:p>
          <a:p>
            <a:endParaRPr lang="en-US" sz="3200" dirty="0" smtClean="0"/>
          </a:p>
          <a:p>
            <a:r>
              <a:rPr lang="en-US" sz="3200" dirty="0" smtClean="0"/>
              <a:t>The application of the cloning: genome mapping and sequencing, expression of a therapeutic protein in bacteria, gene therapy.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9408" y="298704"/>
            <a:ext cx="9778365" cy="646430"/>
          </a:xfrm>
          <a:prstGeom prst="rect">
            <a:avLst/>
          </a:prstGeom>
          <a:ln w="12192">
            <a:solidFill>
              <a:srgbClr val="EC7C3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130"/>
              </a:spcBef>
            </a:pPr>
            <a:r>
              <a:rPr spc="-10" dirty="0"/>
              <a:t>PROPRIÉTÉS</a:t>
            </a:r>
            <a:r>
              <a:rPr spc="-85" dirty="0"/>
              <a:t> </a:t>
            </a:r>
            <a:r>
              <a:rPr dirty="0"/>
              <a:t>DES</a:t>
            </a:r>
            <a:r>
              <a:rPr spc="-125" dirty="0"/>
              <a:t> </a:t>
            </a:r>
            <a:r>
              <a:rPr spc="-10" dirty="0"/>
              <a:t>VECTEURS</a:t>
            </a:r>
            <a:r>
              <a:rPr spc="-135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CLONAGE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712" y="1340358"/>
            <a:ext cx="1065448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spc="-25" dirty="0">
                <a:solidFill>
                  <a:srgbClr val="212121"/>
                </a:solidFill>
                <a:latin typeface="Times New Roman"/>
                <a:cs typeface="Times New Roman"/>
              </a:rPr>
              <a:t>1.</a:t>
            </a:r>
            <a:r>
              <a:rPr sz="2400">
                <a:solidFill>
                  <a:srgbClr val="212121"/>
                </a:solidFill>
                <a:latin typeface="Times New Roman"/>
                <a:cs typeface="Times New Roman"/>
              </a:rPr>
              <a:t>	</a:t>
            </a:r>
            <a:r>
              <a:rPr lang="en-US" sz="2400" dirty="0" smtClean="0"/>
              <a:t> Autonomous replication, independent of the host cell’s DNA.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0712" y="4999177"/>
            <a:ext cx="1077912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sz="2400" dirty="0" smtClean="0"/>
              <a:t>Small size: to allow the insertion of large foreign DNA fragments.</a:t>
            </a:r>
          </a:p>
          <a:p>
            <a:endParaRPr lang="en-US" sz="2400" dirty="0" smtClean="0"/>
          </a:p>
          <a:p>
            <a:r>
              <a:rPr lang="en-US" sz="2400" dirty="0" smtClean="0"/>
              <a:t>Presence of selectable genes: to select host cells that have integrated a vector.</a:t>
            </a:r>
            <a:endParaRPr lang="en-US" sz="24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77055" y="2104426"/>
            <a:ext cx="3686750" cy="2403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</TotalTime>
  <Words>546</Words>
  <Application>Microsoft Office PowerPoint</Application>
  <PresentationFormat>Personnalisé</PresentationFormat>
  <Paragraphs>68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Office Theme</vt:lpstr>
      <vt:lpstr>Diapositive 1</vt:lpstr>
      <vt:lpstr>CLONAGE MOLECULAIRE</vt:lpstr>
      <vt:lpstr>CLONING VECTORS</vt:lpstr>
      <vt:lpstr>CLONAGE MOLECULAIRE</vt:lpstr>
      <vt:lpstr>CLONAGE MOLECULAIRE</vt:lpstr>
      <vt:lpstr>CLONAGE MOLECULAIRE</vt:lpstr>
      <vt:lpstr>CATEGORIES DE VECTEURS</vt:lpstr>
      <vt:lpstr>CHOIX DU VECTEUR DE CLONAGE</vt:lpstr>
      <vt:lpstr>PROPRIÉTÉS DES VECTEURS DE CLONAGE</vt:lpstr>
      <vt:lpstr>PROPRIÉTÉS DES VECTEURS DE CLONAGE</vt:lpstr>
      <vt:lpstr>EXEMPLES DE VECTEUR DE CLONAGE</vt:lpstr>
      <vt:lpstr>1. LES PLASMIDES</vt:lpstr>
      <vt:lpstr>1. LES PLASMIDES</vt:lpstr>
      <vt:lpstr>1. LES PLASMIDES</vt:lpstr>
      <vt:lpstr>Diapositive 15</vt:lpstr>
      <vt:lpstr>2.LES PHAGES</vt:lpstr>
      <vt:lpstr>2.LES PHAGES</vt:lpstr>
      <vt:lpstr>PHAGES λ</vt:lpstr>
      <vt:lpstr>PHAGES λ</vt:lpstr>
      <vt:lpstr>PHAGES λ</vt:lpstr>
      <vt:lpstr>Diapositive 21</vt:lpstr>
      <vt:lpstr>Diapositive 22</vt:lpstr>
      <vt:lpstr>COSMIDE</vt:lpstr>
      <vt:lpstr>COSMIDE</vt:lpstr>
      <vt:lpstr>COSMIDE: ETAPE D’EMCOMPAQUETAGE 1</vt:lpstr>
      <vt:lpstr>COSMIDE: ETAPE D’EMCOMPAQUETAGE 2</vt:lpstr>
      <vt:lpstr>BAC</vt:lpstr>
      <vt:lpstr>Diapositive 28</vt:lpstr>
      <vt:lpstr>BAC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Génie Génétique</dc:title>
  <dc:creator>Dr ABDI</dc:creator>
  <cp:lastModifiedBy>pc</cp:lastModifiedBy>
  <cp:revision>8</cp:revision>
  <dcterms:created xsi:type="dcterms:W3CDTF">2024-11-23T10:39:22Z</dcterms:created>
  <dcterms:modified xsi:type="dcterms:W3CDTF">2025-11-24T12:07:58Z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2020-04-18T00:00:00Z</vt:filetime>
  </property>
  <property fmtid="{D5CDD505-2E9C-101B-9397-08002B2CF9AE}" pid="3" name="Creator">
    <vt:lpwstr>Microsoft® PowerPoint® 2013</vt:lpwstr>
  </property>
  <property fmtid="{D5CDD505-2E9C-101B-9397-08002B2CF9AE}" pid="4" name="LastSaved">
    <vt:filetime>2024-11-23T00:00:00Z</vt:filetime>
  </property>
  <property fmtid="{D5CDD505-2E9C-101B-9397-08002B2CF9AE}" pid="5" name="Producer">
    <vt:lpwstr>Microsoft® PowerPoint® 2013</vt:lpwstr>
  </property>
</Properties>
</file>