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71"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Style moyen 4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00" autoAdjust="0"/>
    <p:restoredTop sz="94660"/>
  </p:normalViewPr>
  <p:slideViewPr>
    <p:cSldViewPr snapToGrid="0">
      <p:cViewPr varScale="1">
        <p:scale>
          <a:sx n="84" d="100"/>
          <a:sy n="84" d="100"/>
        </p:scale>
        <p:origin x="586"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fr-FR" smtClean="0"/>
              <a:t>Modifiez le style du titre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9/28/2025</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9/28/2025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fr-FR" smtClean="0"/>
              <a:t>Modifiez le style du titre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9/28/2025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fr-FR" smtClean="0"/>
              <a:t>Modifiez le style du titre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9/28/2025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fr-FR" smtClean="0"/>
              <a:t>Modifiez le style du titre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9/28/2025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fr-FR" smtClean="0"/>
              <a:t>Modifiez le style du titre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9/28/2025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fr-FR" smtClean="0"/>
              <a:t>Modifiez le style du titre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9/28/2025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9/28/2025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9/28/2025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9/28/2025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9/28/2025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9/28/2025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9/28/2025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fr-FR" smtClean="0"/>
              <a:t>Modifiez le style du titre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9/28/2025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fr-FR" smtClean="0"/>
              <a:t>Modifiez le style du titre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9/28/2025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9/28/2025</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media" Target="../media/media2.mp4"/><Relationship Id="rId7" Type="http://schemas.openxmlformats.org/officeDocument/2006/relationships/image" Target="../media/image10.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9.png"/><Relationship Id="rId5" Type="http://schemas.openxmlformats.org/officeDocument/2006/relationships/slideLayout" Target="../slideLayouts/slideLayout2.xml"/><Relationship Id="rId4" Type="http://schemas.openxmlformats.org/officeDocument/2006/relationships/video" Target="../media/media2.mp4"/></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e 11"/>
          <p:cNvGrpSpPr/>
          <p:nvPr/>
        </p:nvGrpSpPr>
        <p:grpSpPr>
          <a:xfrm>
            <a:off x="2663392" y="1816773"/>
            <a:ext cx="6868739" cy="1596302"/>
            <a:chOff x="1260086" y="926377"/>
            <a:chExt cx="9670895" cy="1404229"/>
          </a:xfrm>
        </p:grpSpPr>
        <p:sp>
          <p:nvSpPr>
            <p:cNvPr id="13" name="Rectangle à coins arrondis 12"/>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14" name="Rectangle à coins arrondis 13"/>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2" name="Titre 1"/>
          <p:cNvSpPr>
            <a:spLocks noGrp="1"/>
          </p:cNvSpPr>
          <p:nvPr>
            <p:ph type="ctrTitle"/>
          </p:nvPr>
        </p:nvSpPr>
        <p:spPr>
          <a:solidFill>
            <a:srgbClr val="333300"/>
          </a:solidFill>
        </p:spPr>
        <p:txBody>
          <a:bodyPr/>
          <a:lstStyle/>
          <a:p>
            <a:r>
              <a:rPr lang="ar-DZ" dirty="0" smtClean="0">
                <a:solidFill>
                  <a:srgbClr val="FFFF00"/>
                </a:solidFill>
                <a:latin typeface="Alilato ExtLt" pitchFamily="2" charset="-78"/>
                <a:cs typeface="Alilato ExtLt" pitchFamily="2" charset="-78"/>
              </a:rPr>
              <a:t>الأنثروبولوجيا المغاربية</a:t>
            </a:r>
            <a:endParaRPr lang="fr-FR" dirty="0">
              <a:solidFill>
                <a:srgbClr val="FFFF00"/>
              </a:solidFill>
              <a:latin typeface="Alilato ExtLt" pitchFamily="2" charset="-78"/>
              <a:cs typeface="Alilato ExtLt" pitchFamily="2" charset="-78"/>
            </a:endParaRPr>
          </a:p>
        </p:txBody>
      </p:sp>
      <p:sp>
        <p:nvSpPr>
          <p:cNvPr id="4" name="Titre 1"/>
          <p:cNvSpPr txBox="1">
            <a:spLocks/>
          </p:cNvSpPr>
          <p:nvPr/>
        </p:nvSpPr>
        <p:spPr>
          <a:xfrm>
            <a:off x="970156" y="5684021"/>
            <a:ext cx="2783882" cy="855132"/>
          </a:xfrm>
          <a:prstGeom prst="rect">
            <a:avLst/>
          </a:prstGeom>
          <a:effectLst/>
        </p:spPr>
        <p:txBody>
          <a:bodyPr vert="horz" lIns="91440" tIns="45720" rIns="91440" bIns="45720" rtlCol="0" anchor="b">
            <a:noAutofit/>
          </a:bodyPr>
          <a:lstStyle>
            <a:lvl1pPr algn="ctr" defTabSz="457200" rtl="0" eaLnBrk="1" latinLnBrk="0" hangingPunct="1">
              <a:spcBef>
                <a:spcPct val="0"/>
              </a:spcBef>
              <a:buNone/>
              <a:defRPr sz="5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rtl="1"/>
            <a:r>
              <a:rPr lang="fr-FR" sz="3200" dirty="0" smtClean="0">
                <a:solidFill>
                  <a:schemeClr val="tx1"/>
                </a:solidFill>
                <a:latin typeface="Alilato ExtLt" pitchFamily="2" charset="-78"/>
                <a:cs typeface="Alilato ExtLt" pitchFamily="2" charset="-78"/>
              </a:rPr>
              <a:t>2025/2024</a:t>
            </a:r>
            <a:endParaRPr lang="fr-FR" sz="3200" dirty="0">
              <a:solidFill>
                <a:schemeClr val="tx1"/>
              </a:solidFill>
              <a:latin typeface="Alilato ExtLt" pitchFamily="2" charset="-78"/>
              <a:cs typeface="Alilato ExtLt" pitchFamily="2" charset="-78"/>
            </a:endParaRPr>
          </a:p>
        </p:txBody>
      </p:sp>
      <p:sp>
        <p:nvSpPr>
          <p:cNvPr id="5" name="Titre 1"/>
          <p:cNvSpPr txBox="1">
            <a:spLocks/>
          </p:cNvSpPr>
          <p:nvPr/>
        </p:nvSpPr>
        <p:spPr>
          <a:xfrm>
            <a:off x="-44605" y="2836437"/>
            <a:ext cx="2542479" cy="855132"/>
          </a:xfrm>
          <a:prstGeom prst="rect">
            <a:avLst/>
          </a:prstGeom>
          <a:effectLst/>
        </p:spPr>
        <p:txBody>
          <a:bodyPr vert="horz" lIns="91440" tIns="45720" rIns="91440" bIns="45720" rtlCol="0" anchor="b">
            <a:noAutofit/>
          </a:bodyPr>
          <a:lstStyle>
            <a:lvl1pPr algn="ctr" defTabSz="457200" rtl="0" eaLnBrk="1" latinLnBrk="0" hangingPunct="1">
              <a:spcBef>
                <a:spcPct val="0"/>
              </a:spcBef>
              <a:buNone/>
              <a:defRPr sz="5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2400" dirty="0" smtClean="0">
                <a:solidFill>
                  <a:schemeClr val="bg1"/>
                </a:solidFill>
                <a:latin typeface="Alilato ExtLt" pitchFamily="2" charset="-78"/>
                <a:cs typeface="Alilato ExtLt" pitchFamily="2" charset="-78"/>
              </a:rPr>
              <a:t>Salim DERNOUNI</a:t>
            </a:r>
            <a:endParaRPr lang="fr-FR" sz="2400" dirty="0">
              <a:solidFill>
                <a:schemeClr val="bg1"/>
              </a:solidFill>
              <a:latin typeface="Alilato ExtLt" pitchFamily="2" charset="-78"/>
              <a:cs typeface="Alilato ExtLt" pitchFamily="2" charset="-78"/>
            </a:endParaRPr>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45" y="107385"/>
            <a:ext cx="5933464" cy="1156266"/>
          </a:xfrm>
          <a:prstGeom prst="rect">
            <a:avLst/>
          </a:prstGeom>
        </p:spPr>
      </p:pic>
      <p:pic>
        <p:nvPicPr>
          <p:cNvPr id="1028" name="Picture 4" descr="جامعة محمد خيضر بسكرة"/>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1111" y="107385"/>
            <a:ext cx="5563966" cy="1178567"/>
          </a:xfrm>
          <a:prstGeom prst="rect">
            <a:avLst/>
          </a:prstGeom>
          <a:noFill/>
          <a:extLst>
            <a:ext uri="{909E8E84-426E-40DD-AFC4-6F175D3DCCD1}">
              <a14:hiddenFill xmlns:a14="http://schemas.microsoft.com/office/drawing/2010/main">
                <a:solidFill>
                  <a:srgbClr val="FFFFFF"/>
                </a:solidFill>
              </a14:hiddenFill>
            </a:ext>
          </a:extLst>
        </p:spPr>
      </p:pic>
      <p:sp>
        <p:nvSpPr>
          <p:cNvPr id="10" name="Titre 1"/>
          <p:cNvSpPr txBox="1">
            <a:spLocks/>
          </p:cNvSpPr>
          <p:nvPr/>
        </p:nvSpPr>
        <p:spPr>
          <a:xfrm>
            <a:off x="3418959" y="5679996"/>
            <a:ext cx="8646118" cy="855132"/>
          </a:xfrm>
          <a:prstGeom prst="rect">
            <a:avLst/>
          </a:prstGeom>
          <a:effectLst/>
        </p:spPr>
        <p:txBody>
          <a:bodyPr vert="horz" lIns="91440" tIns="45720" rIns="91440" bIns="45720" rtlCol="0" anchor="b">
            <a:noAutofit/>
          </a:bodyPr>
          <a:lstStyle>
            <a:lvl1pPr algn="ctr" defTabSz="457200" rtl="0" eaLnBrk="1" latinLnBrk="0" hangingPunct="1">
              <a:spcBef>
                <a:spcPct val="0"/>
              </a:spcBef>
              <a:buNone/>
              <a:defRPr sz="5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rtl="1"/>
            <a:r>
              <a:rPr lang="ar-DZ" sz="3200" dirty="0" smtClean="0">
                <a:solidFill>
                  <a:schemeClr val="tx1"/>
                </a:solidFill>
                <a:latin typeface="Alilato ExtLt" pitchFamily="2" charset="-78"/>
                <a:cs typeface="Alilato ExtLt" pitchFamily="2" charset="-78"/>
              </a:rPr>
              <a:t>السنة الثانية تكوين توجيهي - أنثروبولوجيا</a:t>
            </a:r>
            <a:endParaRPr lang="fr-FR" sz="3200" dirty="0">
              <a:solidFill>
                <a:schemeClr val="tx1"/>
              </a:solidFill>
              <a:latin typeface="Alilato ExtLt" pitchFamily="2" charset="-78"/>
              <a:cs typeface="Alilato ExtLt" pitchFamily="2" charset="-78"/>
            </a:endParaRPr>
          </a:p>
        </p:txBody>
      </p:sp>
      <p:sp>
        <p:nvSpPr>
          <p:cNvPr id="11" name="Titre 1"/>
          <p:cNvSpPr txBox="1">
            <a:spLocks/>
          </p:cNvSpPr>
          <p:nvPr/>
        </p:nvSpPr>
        <p:spPr>
          <a:xfrm>
            <a:off x="9649521" y="2836437"/>
            <a:ext cx="2542479" cy="855132"/>
          </a:xfrm>
          <a:prstGeom prst="rect">
            <a:avLst/>
          </a:prstGeom>
          <a:effectLst/>
        </p:spPr>
        <p:txBody>
          <a:bodyPr vert="horz" lIns="91440" tIns="45720" rIns="91440" bIns="45720" rtlCol="0" anchor="b">
            <a:noAutofit/>
          </a:bodyPr>
          <a:lstStyle>
            <a:lvl1pPr algn="ctr" defTabSz="457200" rtl="0" eaLnBrk="1" latinLnBrk="0" hangingPunct="1">
              <a:spcBef>
                <a:spcPct val="0"/>
              </a:spcBef>
              <a:buNone/>
              <a:defRPr sz="5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ar-DZ" sz="2400" dirty="0" smtClean="0">
                <a:solidFill>
                  <a:schemeClr val="bg1"/>
                </a:solidFill>
                <a:latin typeface="Alilato ExtLt" pitchFamily="2" charset="-78"/>
                <a:cs typeface="Alilato ExtLt" pitchFamily="2" charset="-78"/>
              </a:rPr>
              <a:t>سليم درنوني</a:t>
            </a:r>
            <a:endParaRPr lang="fr-FR" sz="2400" dirty="0">
              <a:solidFill>
                <a:schemeClr val="bg1"/>
              </a:solidFill>
              <a:latin typeface="Alilato ExtLt" pitchFamily="2" charset="-78"/>
              <a:cs typeface="Alilato ExtLt" pitchFamily="2" charset="-78"/>
            </a:endParaRPr>
          </a:p>
        </p:txBody>
      </p:sp>
      <p:grpSp>
        <p:nvGrpSpPr>
          <p:cNvPr id="15" name="Groupe 14"/>
          <p:cNvGrpSpPr/>
          <p:nvPr/>
        </p:nvGrpSpPr>
        <p:grpSpPr>
          <a:xfrm>
            <a:off x="2663392" y="3615380"/>
            <a:ext cx="6868739" cy="1399115"/>
            <a:chOff x="1260086" y="926377"/>
            <a:chExt cx="9670895" cy="1404229"/>
          </a:xfrm>
        </p:grpSpPr>
        <p:sp>
          <p:nvSpPr>
            <p:cNvPr id="16" name="Rectangle à coins arrondis 15"/>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17" name="Rectangle à coins arrondis 16"/>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3" name="Sous-titre 2"/>
          <p:cNvSpPr>
            <a:spLocks noGrp="1"/>
          </p:cNvSpPr>
          <p:nvPr>
            <p:ph type="subTitle" idx="1"/>
          </p:nvPr>
        </p:nvSpPr>
        <p:spPr>
          <a:solidFill>
            <a:srgbClr val="333300"/>
          </a:solidFill>
        </p:spPr>
        <p:txBody>
          <a:bodyPr>
            <a:normAutofit/>
          </a:bodyPr>
          <a:lstStyle/>
          <a:p>
            <a:r>
              <a:rPr lang="fr-FR" sz="4800" dirty="0">
                <a:solidFill>
                  <a:srgbClr val="FFFF00"/>
                </a:solidFill>
                <a:latin typeface="Bernard MT Condensed" panose="02050806060905020404" pitchFamily="18" charset="0"/>
              </a:rPr>
              <a:t>Anthropologie du Maghreb</a:t>
            </a:r>
          </a:p>
        </p:txBody>
      </p:sp>
    </p:spTree>
    <p:extLst>
      <p:ext uri="{BB962C8B-B14F-4D97-AF65-F5344CB8AC3E}">
        <p14:creationId xmlns:p14="http://schemas.microsoft.com/office/powerpoint/2010/main" val="112307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wheel(1)">
                                      <p:cBhvr>
                                        <p:cTn id="7" dur="2000"/>
                                        <p:tgtEl>
                                          <p:spTgt spid="1028"/>
                                        </p:tgtEl>
                                      </p:cBhvr>
                                    </p:animEffect>
                                  </p:childTnLst>
                                </p:cTn>
                              </p:par>
                            </p:childTnLst>
                          </p:cTn>
                        </p:par>
                        <p:par>
                          <p:cTn id="8" fill="hold">
                            <p:stCondLst>
                              <p:cond delay="2000"/>
                            </p:stCondLst>
                            <p:childTnLst>
                              <p:par>
                                <p:cTn id="9" presetID="21" presetClass="entr" presetSubtype="1"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heel(1)">
                                      <p:cBhvr>
                                        <p:cTn id="11" dur="2000"/>
                                        <p:tgtEl>
                                          <p:spTgt spid="7"/>
                                        </p:tgtEl>
                                      </p:cBhvr>
                                    </p:animEffect>
                                  </p:childTnLst>
                                </p:cTn>
                              </p:par>
                            </p:childTnLst>
                          </p:cTn>
                        </p:par>
                        <p:par>
                          <p:cTn id="12" fill="hold">
                            <p:stCondLst>
                              <p:cond delay="40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2"/>
                                        </p:tgtEl>
                                        <p:attrNameLst>
                                          <p:attrName>ppt_y</p:attrName>
                                        </p:attrNameLst>
                                      </p:cBhvr>
                                      <p:tavLst>
                                        <p:tav tm="0">
                                          <p:val>
                                            <p:strVal val="#ppt_y"/>
                                          </p:val>
                                        </p:tav>
                                        <p:tav tm="100000">
                                          <p:val>
                                            <p:strVal val="#ppt_y"/>
                                          </p:val>
                                        </p:tav>
                                      </p:tavLst>
                                    </p:anim>
                                    <p:anim calcmode="lin" valueType="num">
                                      <p:cBhvr>
                                        <p:cTn id="17"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2"/>
                                        </p:tgtEl>
                                      </p:cBhvr>
                                    </p:animEffect>
                                  </p:childTnLst>
                                </p:cTn>
                              </p:par>
                            </p:childTnLst>
                          </p:cTn>
                        </p:par>
                        <p:par>
                          <p:cTn id="20" fill="hold">
                            <p:stCondLst>
                              <p:cond delay="5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
                                            <p:bg/>
                                          </p:spTgt>
                                        </p:tgtEl>
                                        <p:attrNameLst>
                                          <p:attrName>style.visibility</p:attrName>
                                        </p:attrNameLst>
                                      </p:cBhvr>
                                      <p:to>
                                        <p:strVal val="visible"/>
                                      </p:to>
                                    </p:set>
                                    <p:anim calcmode="lin" valueType="num">
                                      <p:cBhvr>
                                        <p:cTn id="23" dur="500" fill="hold"/>
                                        <p:tgtEl>
                                          <p:spTgt spid="3">
                                            <p:bg/>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3">
                                            <p:bg/>
                                          </p:spTgt>
                                        </p:tgtEl>
                                        <p:attrNameLst>
                                          <p:attrName>ppt_y</p:attrName>
                                        </p:attrNameLst>
                                      </p:cBhvr>
                                      <p:tavLst>
                                        <p:tav tm="0">
                                          <p:val>
                                            <p:strVal val="#ppt_y"/>
                                          </p:val>
                                        </p:tav>
                                        <p:tav tm="100000">
                                          <p:val>
                                            <p:strVal val="#ppt_y"/>
                                          </p:val>
                                        </p:tav>
                                      </p:tavLst>
                                    </p:anim>
                                    <p:anim calcmode="lin" valueType="num">
                                      <p:cBhvr>
                                        <p:cTn id="25" dur="500" fill="hold"/>
                                        <p:tgtEl>
                                          <p:spTgt spid="3">
                                            <p:bg/>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3">
                                            <p:bg/>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3">
                                            <p:bg/>
                                          </p:spTgt>
                                        </p:tgtEl>
                                      </p:cBhvr>
                                    </p:animEffect>
                                  </p:childTnLst>
                                </p:cTn>
                              </p:par>
                            </p:childTnLst>
                          </p:cTn>
                        </p:par>
                        <p:par>
                          <p:cTn id="28" fill="hold">
                            <p:stCondLst>
                              <p:cond delay="610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3">
                                            <p:txEl>
                                              <p:pRg st="0" end="0"/>
                                            </p:txEl>
                                          </p:spTgt>
                                        </p:tgtEl>
                                        <p:attrNameLst>
                                          <p:attrName>style.visibility</p:attrName>
                                        </p:attrNameLst>
                                      </p:cBhvr>
                                      <p:to>
                                        <p:strVal val="visible"/>
                                      </p:to>
                                    </p:set>
                                    <p:anim calcmode="lin" valueType="num">
                                      <p:cBhvr>
                                        <p:cTn id="31"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33"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3">
                                            <p:txEl>
                                              <p:pRg st="0" end="0"/>
                                            </p:txEl>
                                          </p:spTgt>
                                        </p:tgtEl>
                                      </p:cBhvr>
                                    </p:animEffect>
                                  </p:childTnLst>
                                </p:cTn>
                              </p:par>
                            </p:childTnLst>
                          </p:cTn>
                        </p:par>
                        <p:par>
                          <p:cTn id="36" fill="hold">
                            <p:stCondLst>
                              <p:cond delay="7650"/>
                            </p:stCondLst>
                            <p:childTnLst>
                              <p:par>
                                <p:cTn id="37" presetID="30" presetClass="entr" presetSubtype="0"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800" decel="100000"/>
                                        <p:tgtEl>
                                          <p:spTgt spid="5"/>
                                        </p:tgtEl>
                                      </p:cBhvr>
                                    </p:animEffect>
                                    <p:anim calcmode="lin" valueType="num">
                                      <p:cBhvr>
                                        <p:cTn id="40" dur="800" decel="100000" fill="hold"/>
                                        <p:tgtEl>
                                          <p:spTgt spid="5"/>
                                        </p:tgtEl>
                                        <p:attrNameLst>
                                          <p:attrName>style.rotation</p:attrName>
                                        </p:attrNameLst>
                                      </p:cBhvr>
                                      <p:tavLst>
                                        <p:tav tm="0">
                                          <p:val>
                                            <p:fltVal val="-90"/>
                                          </p:val>
                                        </p:tav>
                                        <p:tav tm="100000">
                                          <p:val>
                                            <p:fltVal val="0"/>
                                          </p:val>
                                        </p:tav>
                                      </p:tavLst>
                                    </p:anim>
                                    <p:anim calcmode="lin" valueType="num">
                                      <p:cBhvr>
                                        <p:cTn id="41" dur="800" decel="100000" fill="hold"/>
                                        <p:tgtEl>
                                          <p:spTgt spid="5"/>
                                        </p:tgtEl>
                                        <p:attrNameLst>
                                          <p:attrName>ppt_x</p:attrName>
                                        </p:attrNameLst>
                                      </p:cBhvr>
                                      <p:tavLst>
                                        <p:tav tm="0">
                                          <p:val>
                                            <p:strVal val="#ppt_x+0.4"/>
                                          </p:val>
                                        </p:tav>
                                        <p:tav tm="100000">
                                          <p:val>
                                            <p:strVal val="#ppt_x-0.05"/>
                                          </p:val>
                                        </p:tav>
                                      </p:tavLst>
                                    </p:anim>
                                    <p:anim calcmode="lin" valueType="num">
                                      <p:cBhvr>
                                        <p:cTn id="42" dur="800" decel="100000" fill="hold"/>
                                        <p:tgtEl>
                                          <p:spTgt spid="5"/>
                                        </p:tgtEl>
                                        <p:attrNameLst>
                                          <p:attrName>ppt_y</p:attrName>
                                        </p:attrNameLst>
                                      </p:cBhvr>
                                      <p:tavLst>
                                        <p:tav tm="0">
                                          <p:val>
                                            <p:strVal val="#ppt_y-0.4"/>
                                          </p:val>
                                        </p:tav>
                                        <p:tav tm="100000">
                                          <p:val>
                                            <p:strVal val="#ppt_y+0.1"/>
                                          </p:val>
                                        </p:tav>
                                      </p:tavLst>
                                    </p:anim>
                                    <p:anim calcmode="lin" valueType="num">
                                      <p:cBhvr>
                                        <p:cTn id="43"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44"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par>
                                <p:cTn id="45" presetID="30" presetClass="entr" presetSubtype="0"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800" decel="100000"/>
                                        <p:tgtEl>
                                          <p:spTgt spid="11"/>
                                        </p:tgtEl>
                                      </p:cBhvr>
                                    </p:animEffect>
                                    <p:anim calcmode="lin" valueType="num">
                                      <p:cBhvr>
                                        <p:cTn id="48" dur="800" decel="100000" fill="hold"/>
                                        <p:tgtEl>
                                          <p:spTgt spid="11"/>
                                        </p:tgtEl>
                                        <p:attrNameLst>
                                          <p:attrName>style.rotation</p:attrName>
                                        </p:attrNameLst>
                                      </p:cBhvr>
                                      <p:tavLst>
                                        <p:tav tm="0">
                                          <p:val>
                                            <p:fltVal val="-90"/>
                                          </p:val>
                                        </p:tav>
                                        <p:tav tm="100000">
                                          <p:val>
                                            <p:fltVal val="0"/>
                                          </p:val>
                                        </p:tav>
                                      </p:tavLst>
                                    </p:anim>
                                    <p:anim calcmode="lin" valueType="num">
                                      <p:cBhvr>
                                        <p:cTn id="49" dur="800" decel="100000" fill="hold"/>
                                        <p:tgtEl>
                                          <p:spTgt spid="11"/>
                                        </p:tgtEl>
                                        <p:attrNameLst>
                                          <p:attrName>ppt_x</p:attrName>
                                        </p:attrNameLst>
                                      </p:cBhvr>
                                      <p:tavLst>
                                        <p:tav tm="0">
                                          <p:val>
                                            <p:strVal val="#ppt_x+0.4"/>
                                          </p:val>
                                        </p:tav>
                                        <p:tav tm="100000">
                                          <p:val>
                                            <p:strVal val="#ppt_x-0.05"/>
                                          </p:val>
                                        </p:tav>
                                      </p:tavLst>
                                    </p:anim>
                                    <p:anim calcmode="lin" valueType="num">
                                      <p:cBhvr>
                                        <p:cTn id="50" dur="800" decel="100000" fill="hold"/>
                                        <p:tgtEl>
                                          <p:spTgt spid="11"/>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1" presetClass="entr" presetSubtype="0" fill="hold" grpId="0" nodeType="clickEffect">
                                  <p:stCondLst>
                                    <p:cond delay="0"/>
                                  </p:stCondLst>
                                  <p:iterate type="lt">
                                    <p:tmPct val="10000"/>
                                  </p:iterate>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58" dur="500" fill="hold"/>
                                        <p:tgtEl>
                                          <p:spTgt spid="10"/>
                                        </p:tgtEl>
                                        <p:attrNameLst>
                                          <p:attrName>ppt_y</p:attrName>
                                        </p:attrNameLst>
                                      </p:cBhvr>
                                      <p:tavLst>
                                        <p:tav tm="0">
                                          <p:val>
                                            <p:strVal val="#ppt_y"/>
                                          </p:val>
                                        </p:tav>
                                        <p:tav tm="100000">
                                          <p:val>
                                            <p:strVal val="#ppt_y"/>
                                          </p:val>
                                        </p:tav>
                                      </p:tavLst>
                                    </p:anim>
                                    <p:anim calcmode="lin" valueType="num">
                                      <p:cBhvr>
                                        <p:cTn id="59"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60"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61" dur="500" tmFilter="0,0; .5, 1; 1, 1"/>
                                        <p:tgtEl>
                                          <p:spTgt spid="10"/>
                                        </p:tgtEl>
                                      </p:cBhvr>
                                    </p:animEffect>
                                  </p:childTnLst>
                                </p:cTn>
                              </p:par>
                            </p:childTnLst>
                          </p:cTn>
                        </p:par>
                      </p:childTnLst>
                    </p:cTn>
                  </p:par>
                  <p:par>
                    <p:cTn id="62" fill="hold">
                      <p:stCondLst>
                        <p:cond delay="indefinite"/>
                      </p:stCondLst>
                      <p:childTnLst>
                        <p:par>
                          <p:cTn id="63" fill="hold">
                            <p:stCondLst>
                              <p:cond delay="0"/>
                            </p:stCondLst>
                            <p:childTnLst>
                              <p:par>
                                <p:cTn id="64" presetID="41" presetClass="entr" presetSubtype="0" fill="hold" grpId="0" nodeType="clickEffect">
                                  <p:stCondLst>
                                    <p:cond delay="0"/>
                                  </p:stCondLst>
                                  <p:iterate type="lt">
                                    <p:tmPct val="10000"/>
                                  </p:iterate>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67" dur="500" fill="hold"/>
                                        <p:tgtEl>
                                          <p:spTgt spid="4"/>
                                        </p:tgtEl>
                                        <p:attrNameLst>
                                          <p:attrName>ppt_y</p:attrName>
                                        </p:attrNameLst>
                                      </p:cBhvr>
                                      <p:tavLst>
                                        <p:tav tm="0">
                                          <p:val>
                                            <p:strVal val="#ppt_y"/>
                                          </p:val>
                                        </p:tav>
                                        <p:tav tm="100000">
                                          <p:val>
                                            <p:strVal val="#ppt_y"/>
                                          </p:val>
                                        </p:tav>
                                      </p:tavLst>
                                    </p:anim>
                                    <p:anim calcmode="lin" valueType="num">
                                      <p:cBhvr>
                                        <p:cTn id="68"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69"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70"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P spid="10" grpId="0"/>
      <p:bldP spid="11" grpId="0"/>
      <p:bldP spid="3" grpId="0" build="p"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1260086" y="926377"/>
            <a:ext cx="9670895" cy="1404229"/>
            <a:chOff x="1260086" y="926377"/>
            <a:chExt cx="9670895" cy="1404229"/>
          </a:xfrm>
        </p:grpSpPr>
        <p:sp>
          <p:nvSpPr>
            <p:cNvPr id="5" name="Rectangle à coins arrondis 4"/>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6" name="Rectangle à coins arrondis 5"/>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2" name="Titre 1"/>
          <p:cNvSpPr>
            <a:spLocks noGrp="1"/>
          </p:cNvSpPr>
          <p:nvPr>
            <p:ph type="title"/>
          </p:nvPr>
        </p:nvSpPr>
        <p:spPr>
          <a:solidFill>
            <a:srgbClr val="333300"/>
          </a:solidFill>
        </p:spPr>
        <p:txBody>
          <a:bodyPr/>
          <a:lstStyle/>
          <a:p>
            <a:r>
              <a:rPr lang="ar-DZ" sz="6600" dirty="0">
                <a:solidFill>
                  <a:srgbClr val="FFFF00"/>
                </a:solidFill>
                <a:latin typeface="Alilato ExtLt" pitchFamily="2" charset="-78"/>
                <a:cs typeface="Alilato ExtLt" pitchFamily="2" charset="-78"/>
              </a:rPr>
              <a:t>محتوى المقياس</a:t>
            </a:r>
            <a:endParaRPr lang="fr-FR" dirty="0">
              <a:solidFill>
                <a:srgbClr val="FFFF00"/>
              </a:solidFill>
            </a:endParaRPr>
          </a:p>
        </p:txBody>
      </p:sp>
      <p:sp>
        <p:nvSpPr>
          <p:cNvPr id="3" name="Espace réservé du contenu 2"/>
          <p:cNvSpPr>
            <a:spLocks noGrp="1"/>
          </p:cNvSpPr>
          <p:nvPr>
            <p:ph idx="1"/>
          </p:nvPr>
        </p:nvSpPr>
        <p:spPr/>
        <p:txBody>
          <a:bodyPr>
            <a:normAutofit lnSpcReduction="10000"/>
          </a:bodyPr>
          <a:lstStyle/>
          <a:p>
            <a:pPr marL="514350" lvl="0" indent="-514350" algn="just" rtl="1">
              <a:spcAft>
                <a:spcPts val="0"/>
              </a:spcAft>
              <a:buFont typeface="+mj-lt"/>
              <a:buAutoNum type="romanUcPeriod" startAt="8"/>
            </a:pPr>
            <a:r>
              <a:rPr lang="ar-DZ" sz="3200" dirty="0">
                <a:latin typeface="Calibri" panose="020F0502020204030204" pitchFamily="34" charset="0"/>
                <a:ea typeface="Calibri" panose="020F0502020204030204" pitchFamily="34" charset="0"/>
                <a:cs typeface="Arial" panose="020B0604020202020204" pitchFamily="34" charset="0"/>
              </a:rPr>
              <a:t>السلطة السياسية والوظيفة الدينية في البوادي المغاربية.</a:t>
            </a:r>
            <a:endParaRPr lang="fr-FR"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spcAft>
                <a:spcPts val="0"/>
              </a:spcAft>
              <a:buFont typeface="+mj-lt"/>
              <a:buAutoNum type="romanUcPeriod" startAt="8"/>
            </a:pPr>
            <a:r>
              <a:rPr lang="ar-DZ" sz="3200" dirty="0">
                <a:latin typeface="Calibri" panose="020F0502020204030204" pitchFamily="34" charset="0"/>
                <a:ea typeface="Calibri" panose="020F0502020204030204" pitchFamily="34" charset="0"/>
                <a:cs typeface="Arial" panose="020B0604020202020204" pitchFamily="34" charset="0"/>
              </a:rPr>
              <a:t>اللغة والجماعة في المغـرب </a:t>
            </a:r>
            <a:r>
              <a:rPr lang="ar-DZ" sz="3200" dirty="0" smtClean="0">
                <a:latin typeface="Calibri" panose="020F0502020204030204" pitchFamily="34" charset="0"/>
                <a:ea typeface="Calibri" panose="020F0502020204030204" pitchFamily="34" charset="0"/>
                <a:cs typeface="Arial" panose="020B0604020202020204" pitchFamily="34" charset="0"/>
              </a:rPr>
              <a:t>الكبير.</a:t>
            </a:r>
            <a:endParaRPr lang="fr-FR"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spcAft>
                <a:spcPts val="0"/>
              </a:spcAft>
              <a:buFont typeface="+mj-lt"/>
              <a:buAutoNum type="romanUcPeriod" startAt="8"/>
            </a:pPr>
            <a:r>
              <a:rPr lang="ar-DZ" sz="3200" dirty="0">
                <a:latin typeface="Calibri" panose="020F0502020204030204" pitchFamily="34" charset="0"/>
                <a:ea typeface="Calibri" panose="020F0502020204030204" pitchFamily="34" charset="0"/>
                <a:cs typeface="Arial" panose="020B0604020202020204" pitchFamily="34" charset="0"/>
              </a:rPr>
              <a:t>التنظيم </a:t>
            </a:r>
            <a:r>
              <a:rPr lang="ar-DZ" sz="3200" dirty="0" smtClean="0">
                <a:latin typeface="Calibri" panose="020F0502020204030204" pitchFamily="34" charset="0"/>
                <a:ea typeface="Calibri" panose="020F0502020204030204" pitchFamily="34" charset="0"/>
                <a:cs typeface="Arial" panose="020B0604020202020204" pitchFamily="34" charset="0"/>
              </a:rPr>
              <a:t>الاجتماعي </a:t>
            </a:r>
            <a:r>
              <a:rPr lang="ar-DZ" sz="3200" dirty="0">
                <a:latin typeface="Calibri" panose="020F0502020204030204" pitchFamily="34" charset="0"/>
                <a:ea typeface="Calibri" panose="020F0502020204030204" pitchFamily="34" charset="0"/>
                <a:cs typeface="Arial" panose="020B0604020202020204" pitchFamily="34" charset="0"/>
              </a:rPr>
              <a:t>والسياسي في المجتمعات القبلية.</a:t>
            </a:r>
            <a:endParaRPr lang="fr-FR"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spcAft>
                <a:spcPts val="0"/>
              </a:spcAft>
              <a:buFont typeface="+mj-lt"/>
              <a:buAutoNum type="romanUcPeriod" startAt="8"/>
            </a:pPr>
            <a:r>
              <a:rPr lang="ar-DZ" sz="3200" dirty="0">
                <a:latin typeface="Calibri" panose="020F0502020204030204" pitchFamily="34" charset="0"/>
                <a:ea typeface="Calibri" panose="020F0502020204030204" pitchFamily="34" charset="0"/>
                <a:cs typeface="Arial" panose="020B0604020202020204" pitchFamily="34" charset="0"/>
              </a:rPr>
              <a:t>نظرية الهوية وصراع الثقافات في البلاد المغاربية</a:t>
            </a:r>
            <a:r>
              <a:rPr lang="ar-DZ" sz="3200" dirty="0" smtClean="0">
                <a:latin typeface="Calibri" panose="020F0502020204030204" pitchFamily="34" charset="0"/>
                <a:ea typeface="Calibri" panose="020F0502020204030204" pitchFamily="34" charset="0"/>
                <a:cs typeface="Arial" panose="020B0604020202020204" pitchFamily="34" charset="0"/>
              </a:rPr>
              <a:t>.</a:t>
            </a:r>
          </a:p>
          <a:p>
            <a:pPr marL="342900" lvl="0" indent="-342900" algn="just" rtl="1">
              <a:spcAft>
                <a:spcPts val="0"/>
              </a:spcAft>
              <a:buFont typeface="+mj-lt"/>
              <a:buAutoNum type="romanUcPeriod" startAt="8"/>
            </a:pPr>
            <a:r>
              <a:rPr lang="ar-DZ" sz="3200" dirty="0" smtClean="0">
                <a:latin typeface="Calibri" panose="020F0502020204030204" pitchFamily="34" charset="0"/>
                <a:ea typeface="Calibri" panose="020F0502020204030204" pitchFamily="34" charset="0"/>
                <a:cs typeface="Arial" panose="020B0604020202020204" pitchFamily="34" charset="0"/>
              </a:rPr>
              <a:t>أساليب </a:t>
            </a:r>
            <a:r>
              <a:rPr lang="ar-DZ" sz="3200" dirty="0">
                <a:latin typeface="Calibri" panose="020F0502020204030204" pitchFamily="34" charset="0"/>
                <a:ea typeface="Calibri" panose="020F0502020204030204" pitchFamily="34" charset="0"/>
                <a:cs typeface="Arial" panose="020B0604020202020204" pitchFamily="34" charset="0"/>
              </a:rPr>
              <a:t>تنظيم الفضاء على مستوى كل من الفضاءات الحضرية والواحات أو الفضاءات البدوية.</a:t>
            </a:r>
            <a:endParaRPr lang="fr-FR" sz="3200" dirty="0">
              <a:latin typeface="Calibri" panose="020F0502020204030204" pitchFamily="34" charset="0"/>
              <a:ea typeface="Calibri" panose="020F0502020204030204" pitchFamily="34" charset="0"/>
              <a:cs typeface="Arial" panose="020B0604020202020204" pitchFamily="34" charset="0"/>
            </a:endParaRPr>
          </a:p>
          <a:p>
            <a:endParaRPr lang="fr-FR" sz="3200" dirty="0"/>
          </a:p>
        </p:txBody>
      </p:sp>
    </p:spTree>
    <p:extLst>
      <p:ext uri="{BB962C8B-B14F-4D97-AF65-F5344CB8AC3E}">
        <p14:creationId xmlns:p14="http://schemas.microsoft.com/office/powerpoint/2010/main" val="1632435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10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xEl>
                                              <p:pRg st="0" end="0"/>
                                            </p:txEl>
                                          </p:spTgt>
                                        </p:tgtEl>
                                      </p:cBhvr>
                                    </p:animEffect>
                                  </p:childTnLst>
                                </p:cTn>
                              </p:par>
                            </p:childTnLst>
                          </p:cTn>
                        </p:par>
                        <p:par>
                          <p:cTn id="20" fill="hold">
                            <p:stCondLst>
                              <p:cond delay="39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25"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3">
                                            <p:txEl>
                                              <p:pRg st="1" end="1"/>
                                            </p:txEl>
                                          </p:spTgt>
                                        </p:tgtEl>
                                      </p:cBhvr>
                                    </p:animEffect>
                                  </p:childTnLst>
                                </p:cTn>
                              </p:par>
                            </p:childTnLst>
                          </p:cTn>
                        </p:par>
                        <p:par>
                          <p:cTn id="28" fill="hold">
                            <p:stCondLst>
                              <p:cond delay="580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33"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3">
                                            <p:txEl>
                                              <p:pRg st="2" end="2"/>
                                            </p:txEl>
                                          </p:spTgt>
                                        </p:tgtEl>
                                      </p:cBhvr>
                                    </p:animEffect>
                                  </p:childTnLst>
                                </p:cTn>
                              </p:par>
                            </p:childTnLst>
                          </p:cTn>
                        </p:par>
                        <p:par>
                          <p:cTn id="36" fill="hold">
                            <p:stCondLst>
                              <p:cond delay="840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p:cTn id="39" dur="500" fill="hold"/>
                                        <p:tgtEl>
                                          <p:spTgt spid="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41" dur="500" fill="hold"/>
                                        <p:tgtEl>
                                          <p:spTgt spid="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3">
                                            <p:txEl>
                                              <p:pRg st="3" end="3"/>
                                            </p:txEl>
                                          </p:spTgt>
                                        </p:tgtEl>
                                      </p:cBhvr>
                                    </p:animEffect>
                                  </p:childTnLst>
                                </p:cTn>
                              </p:par>
                            </p:childTnLst>
                          </p:cTn>
                        </p:par>
                        <p:par>
                          <p:cTn id="44" fill="hold">
                            <p:stCondLst>
                              <p:cond delay="10950"/>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3">
                                            <p:txEl>
                                              <p:pRg st="4" end="4"/>
                                            </p:txEl>
                                          </p:spTgt>
                                        </p:tgtEl>
                                        <p:attrNameLst>
                                          <p:attrName>style.visibility</p:attrName>
                                        </p:attrNameLst>
                                      </p:cBhvr>
                                      <p:to>
                                        <p:strVal val="visible"/>
                                      </p:to>
                                    </p:set>
                                    <p:anim calcmode="lin" valueType="num">
                                      <p:cBhvr>
                                        <p:cTn id="47" dur="500" fill="hold"/>
                                        <p:tgtEl>
                                          <p:spTgt spid="3">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48" dur="500" fill="hold"/>
                                        <p:tgtEl>
                                          <p:spTgt spid="3">
                                            <p:txEl>
                                              <p:pRg st="4" end="4"/>
                                            </p:txEl>
                                          </p:spTgt>
                                        </p:tgtEl>
                                        <p:attrNameLst>
                                          <p:attrName>ppt_y</p:attrName>
                                        </p:attrNameLst>
                                      </p:cBhvr>
                                      <p:tavLst>
                                        <p:tav tm="0">
                                          <p:val>
                                            <p:strVal val="#ppt_y"/>
                                          </p:val>
                                        </p:tav>
                                        <p:tav tm="100000">
                                          <p:val>
                                            <p:strVal val="#ppt_y"/>
                                          </p:val>
                                        </p:tav>
                                      </p:tavLst>
                                    </p:anim>
                                    <p:anim calcmode="lin" valueType="num">
                                      <p:cBhvr>
                                        <p:cTn id="49" dur="500" fill="hold"/>
                                        <p:tgtEl>
                                          <p:spTgt spid="3">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0" dur="500" fill="hold"/>
                                        <p:tgtEl>
                                          <p:spTgt spid="3">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1" dur="500" tmFilter="0,0; .5, 1; 1, 1"/>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1260086" y="926377"/>
            <a:ext cx="9670895" cy="1404229"/>
            <a:chOff x="1260086" y="926377"/>
            <a:chExt cx="9670895" cy="1404229"/>
          </a:xfrm>
        </p:grpSpPr>
        <p:sp>
          <p:nvSpPr>
            <p:cNvPr id="5" name="Rectangle à coins arrondis 4"/>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6" name="Rectangle à coins arrondis 5"/>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2" name="Titre 1"/>
          <p:cNvSpPr>
            <a:spLocks noGrp="1"/>
          </p:cNvSpPr>
          <p:nvPr>
            <p:ph type="title"/>
          </p:nvPr>
        </p:nvSpPr>
        <p:spPr>
          <a:solidFill>
            <a:srgbClr val="333300"/>
          </a:solidFill>
        </p:spPr>
        <p:txBody>
          <a:bodyPr/>
          <a:lstStyle/>
          <a:p>
            <a:r>
              <a:rPr lang="ar-DZ" sz="6600" dirty="0">
                <a:solidFill>
                  <a:srgbClr val="FFFF00"/>
                </a:solidFill>
                <a:latin typeface="Alilato ExtLt" pitchFamily="2" charset="-78"/>
                <a:cs typeface="Alilato ExtLt" pitchFamily="2" charset="-78"/>
              </a:rPr>
              <a:t>محتوى المقياس</a:t>
            </a:r>
            <a:endParaRPr lang="fr-FR" dirty="0">
              <a:solidFill>
                <a:srgbClr val="FFFF00"/>
              </a:solidFill>
            </a:endParaRPr>
          </a:p>
        </p:txBody>
      </p:sp>
      <p:sp>
        <p:nvSpPr>
          <p:cNvPr id="3" name="Espace réservé du contenu 2"/>
          <p:cNvSpPr>
            <a:spLocks noGrp="1"/>
          </p:cNvSpPr>
          <p:nvPr>
            <p:ph idx="1"/>
          </p:nvPr>
        </p:nvSpPr>
        <p:spPr/>
        <p:txBody>
          <a:bodyPr>
            <a:normAutofit/>
          </a:bodyPr>
          <a:lstStyle/>
          <a:p>
            <a:pPr marL="571500" indent="-571500" algn="r" rtl="1">
              <a:buFont typeface="+mj-lt"/>
              <a:buAutoNum type="romanUcPeriod" startAt="13"/>
            </a:pPr>
            <a:r>
              <a:rPr lang="ar-DZ" sz="3200" dirty="0">
                <a:latin typeface="Calibri" panose="020F0502020204030204" pitchFamily="34" charset="0"/>
                <a:ea typeface="Calibri" panose="020F0502020204030204" pitchFamily="34" charset="0"/>
                <a:cs typeface="Arial" panose="020B0604020202020204" pitchFamily="34" charset="0"/>
              </a:rPr>
              <a:t>الجسد بأبعاده المتعددة، وطقوس العبور المختلفة (من الولادة إلى الموت</a:t>
            </a:r>
            <a:r>
              <a:rPr lang="ar-DZ" sz="3200" dirty="0" smtClean="0">
                <a:latin typeface="Calibri" panose="020F0502020204030204" pitchFamily="34" charset="0"/>
                <a:ea typeface="Calibri" panose="020F0502020204030204" pitchFamily="34" charset="0"/>
                <a:cs typeface="Arial" panose="020B0604020202020204" pitchFamily="34" charset="0"/>
              </a:rPr>
              <a:t>).</a:t>
            </a:r>
          </a:p>
          <a:p>
            <a:pPr marL="571500" indent="-571500" algn="r" rtl="1">
              <a:buFont typeface="+mj-lt"/>
              <a:buAutoNum type="romanUcPeriod" startAt="13"/>
            </a:pPr>
            <a:r>
              <a:rPr lang="ar-DZ" sz="3200" dirty="0" smtClean="0">
                <a:latin typeface="Calibri" panose="020F0502020204030204" pitchFamily="34" charset="0"/>
                <a:ea typeface="Calibri" panose="020F0502020204030204" pitchFamily="34" charset="0"/>
                <a:cs typeface="Arial" panose="020B0604020202020204" pitchFamily="34" charset="0"/>
              </a:rPr>
              <a:t>العنف</a:t>
            </a:r>
            <a:r>
              <a:rPr lang="ar-DZ" sz="3200" dirty="0">
                <a:latin typeface="Calibri" panose="020F0502020204030204" pitchFamily="34" charset="0"/>
                <a:ea typeface="Calibri" panose="020F0502020204030204" pitchFamily="34" charset="0"/>
                <a:cs typeface="Arial" panose="020B0604020202020204" pitchFamily="34" charset="0"/>
              </a:rPr>
              <a:t>، والتضحية بالدم، وميثاق </a:t>
            </a:r>
            <a:r>
              <a:rPr lang="ar-DZ" sz="3200" dirty="0" smtClean="0">
                <a:latin typeface="Calibri" panose="020F0502020204030204" pitchFamily="34" charset="0"/>
                <a:ea typeface="Calibri" panose="020F0502020204030204" pitchFamily="34" charset="0"/>
                <a:cs typeface="Arial" panose="020B0604020202020204" pitchFamily="34" charset="0"/>
              </a:rPr>
              <a:t>الشرف.</a:t>
            </a:r>
          </a:p>
          <a:p>
            <a:pPr marL="571500" indent="-571500" algn="r" rtl="1">
              <a:buFont typeface="+mj-lt"/>
              <a:buAutoNum type="romanUcPeriod" startAt="13"/>
            </a:pPr>
            <a:r>
              <a:rPr lang="ar-DZ" sz="3200" dirty="0" smtClean="0">
                <a:latin typeface="Calibri" panose="020F0502020204030204" pitchFamily="34" charset="0"/>
                <a:ea typeface="Calibri" panose="020F0502020204030204" pitchFamily="34" charset="0"/>
                <a:cs typeface="Arial" panose="020B0604020202020204" pitchFamily="34" charset="0"/>
              </a:rPr>
              <a:t>القضايا </a:t>
            </a:r>
            <a:r>
              <a:rPr lang="ar-DZ" sz="3200" dirty="0">
                <a:latin typeface="Calibri" panose="020F0502020204030204" pitchFamily="34" charset="0"/>
                <a:ea typeface="Calibri" panose="020F0502020204030204" pitchFamily="34" charset="0"/>
                <a:cs typeface="Arial" panose="020B0604020202020204" pitchFamily="34" charset="0"/>
              </a:rPr>
              <a:t>المتعلقة بالهجرة (الدين والانتماء). </a:t>
            </a:r>
            <a:endParaRPr lang="ar-DZ" sz="3200" dirty="0" smtClean="0">
              <a:latin typeface="Calibri" panose="020F0502020204030204" pitchFamily="34" charset="0"/>
              <a:ea typeface="Calibri" panose="020F0502020204030204" pitchFamily="34" charset="0"/>
              <a:cs typeface="Arial" panose="020B0604020202020204" pitchFamily="34" charset="0"/>
            </a:endParaRPr>
          </a:p>
          <a:p>
            <a:pPr marL="571500" indent="-571500" algn="r" rtl="1">
              <a:buFont typeface="+mj-lt"/>
              <a:buAutoNum type="romanUcPeriod" startAt="13"/>
            </a:pPr>
            <a:r>
              <a:rPr lang="ar-DZ" sz="3200" dirty="0" smtClean="0">
                <a:latin typeface="Calibri" panose="020F0502020204030204" pitchFamily="34" charset="0"/>
                <a:ea typeface="Calibri" panose="020F0502020204030204" pitchFamily="34" charset="0"/>
                <a:cs typeface="Arial" panose="020B0604020202020204" pitchFamily="34" charset="0"/>
              </a:rPr>
              <a:t>عرض </a:t>
            </a:r>
            <a:r>
              <a:rPr lang="ar-DZ" sz="3200" dirty="0">
                <a:latin typeface="Calibri" panose="020F0502020204030204" pitchFamily="34" charset="0"/>
                <a:ea typeface="Calibri" panose="020F0502020204030204" pitchFamily="34" charset="0"/>
                <a:cs typeface="Arial" panose="020B0604020202020204" pitchFamily="34" charset="0"/>
              </a:rPr>
              <a:t>فيلم أو فيلمين </a:t>
            </a:r>
            <a:r>
              <a:rPr lang="ar-DZ" sz="3200" dirty="0" err="1">
                <a:latin typeface="Calibri" panose="020F0502020204030204" pitchFamily="34" charset="0"/>
                <a:ea typeface="Calibri" panose="020F0502020204030204" pitchFamily="34" charset="0"/>
                <a:cs typeface="Arial" panose="020B0604020202020204" pitchFamily="34" charset="0"/>
              </a:rPr>
              <a:t>إثنوغرافيين</a:t>
            </a:r>
            <a:r>
              <a:rPr lang="ar-DZ" sz="3200" dirty="0">
                <a:latin typeface="Calibri" panose="020F0502020204030204" pitchFamily="34" charset="0"/>
                <a:ea typeface="Calibri" panose="020F0502020204030204" pitchFamily="34" charset="0"/>
                <a:cs typeface="Arial" panose="020B0604020202020204" pitchFamily="34" charset="0"/>
              </a:rPr>
              <a:t>.</a:t>
            </a:r>
            <a:endParaRPr lang="fr-FR" sz="3200" dirty="0">
              <a:latin typeface="Calibri" panose="020F0502020204030204" pitchFamily="34" charset="0"/>
              <a:ea typeface="Calibri" panose="020F0502020204030204" pitchFamily="34" charset="0"/>
              <a:cs typeface="Arial" panose="020B0604020202020204" pitchFamily="34" charset="0"/>
            </a:endParaRPr>
          </a:p>
          <a:p>
            <a:pPr lvl="0" algn="r" rtl="1">
              <a:buClr>
                <a:srgbClr val="83992A"/>
              </a:buClr>
            </a:pPr>
            <a:endParaRPr lang="ar-DZ" sz="1700" dirty="0">
              <a:solidFill>
                <a:prstClr val="black">
                  <a:lumMod val="85000"/>
                  <a:lumOff val="15000"/>
                </a:prstClr>
              </a:solidFill>
            </a:endParaRPr>
          </a:p>
          <a:p>
            <a:pPr algn="r" rtl="1"/>
            <a:endParaRPr lang="fr-FR" sz="32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06486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10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xEl>
                                              <p:pRg st="0" end="0"/>
                                            </p:txEl>
                                          </p:spTgt>
                                        </p:tgtEl>
                                      </p:cBhvr>
                                    </p:animEffect>
                                  </p:childTnLst>
                                </p:cTn>
                              </p:par>
                            </p:childTnLst>
                          </p:cTn>
                        </p:par>
                        <p:par>
                          <p:cTn id="20" fill="hold">
                            <p:stCondLst>
                              <p:cond delay="45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25"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3">
                                            <p:txEl>
                                              <p:pRg st="1" end="1"/>
                                            </p:txEl>
                                          </p:spTgt>
                                        </p:tgtEl>
                                      </p:cBhvr>
                                    </p:animEffect>
                                  </p:childTnLst>
                                </p:cTn>
                              </p:par>
                            </p:childTnLst>
                          </p:cTn>
                        </p:par>
                        <p:par>
                          <p:cTn id="28" fill="hold">
                            <p:stCondLst>
                              <p:cond delay="655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33"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3">
                                            <p:txEl>
                                              <p:pRg st="2" end="2"/>
                                            </p:txEl>
                                          </p:spTgt>
                                        </p:tgtEl>
                                      </p:cBhvr>
                                    </p:animEffect>
                                  </p:childTnLst>
                                </p:cTn>
                              </p:par>
                            </p:childTnLst>
                          </p:cTn>
                        </p:par>
                        <p:par>
                          <p:cTn id="36" fill="hold">
                            <p:stCondLst>
                              <p:cond delay="895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p:cTn id="39" dur="500" fill="hold"/>
                                        <p:tgtEl>
                                          <p:spTgt spid="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41" dur="500" fill="hold"/>
                                        <p:tgtEl>
                                          <p:spTgt spid="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1260086" y="926377"/>
            <a:ext cx="9670895" cy="1404229"/>
            <a:chOff x="1260086" y="926377"/>
            <a:chExt cx="9670895" cy="1404229"/>
          </a:xfrm>
        </p:grpSpPr>
        <p:sp>
          <p:nvSpPr>
            <p:cNvPr id="5" name="Rectangle à coins arrondis 4"/>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6" name="Rectangle à coins arrondis 5"/>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2" name="Titre 1"/>
          <p:cNvSpPr>
            <a:spLocks noGrp="1"/>
          </p:cNvSpPr>
          <p:nvPr>
            <p:ph type="title"/>
          </p:nvPr>
        </p:nvSpPr>
        <p:spPr>
          <a:solidFill>
            <a:srgbClr val="333300"/>
          </a:solidFill>
        </p:spPr>
        <p:txBody>
          <a:bodyPr/>
          <a:lstStyle/>
          <a:p>
            <a:r>
              <a:rPr lang="ar-DZ" sz="6600" dirty="0">
                <a:solidFill>
                  <a:srgbClr val="FFFF00"/>
                </a:solidFill>
                <a:latin typeface="Alilato ExtLt" pitchFamily="2" charset="-78"/>
                <a:cs typeface="Alilato ExtLt" pitchFamily="2" charset="-78"/>
              </a:rPr>
              <a:t>طريقة التقييم</a:t>
            </a:r>
            <a:endParaRPr lang="fr-FR" dirty="0">
              <a:solidFill>
                <a:srgbClr val="FFFF00"/>
              </a:solidFill>
            </a:endParaRPr>
          </a:p>
        </p:txBody>
      </p:sp>
      <p:sp>
        <p:nvSpPr>
          <p:cNvPr id="3" name="Espace réservé du contenu 2"/>
          <p:cNvSpPr>
            <a:spLocks noGrp="1"/>
          </p:cNvSpPr>
          <p:nvPr>
            <p:ph idx="1"/>
          </p:nvPr>
        </p:nvSpPr>
        <p:spPr/>
        <p:txBody>
          <a:bodyPr>
            <a:normAutofit/>
          </a:bodyPr>
          <a:lstStyle/>
          <a:p>
            <a:pPr marL="0" indent="0" algn="r" rtl="1">
              <a:buNone/>
            </a:pPr>
            <a:r>
              <a:rPr lang="ar-DZ" sz="3200" dirty="0">
                <a:latin typeface="Calibri" panose="020F0502020204030204" pitchFamily="34" charset="0"/>
                <a:ea typeface="Calibri" panose="020F0502020204030204" pitchFamily="34" charset="0"/>
                <a:cs typeface="mohammad bold art 1" pitchFamily="2" charset="-78"/>
              </a:rPr>
              <a:t>يكون التقييم معتمدا على أساس: </a:t>
            </a:r>
            <a:endParaRPr lang="ar-DZ" sz="3200" dirty="0" smtClean="0">
              <a:latin typeface="Calibri" panose="020F0502020204030204" pitchFamily="34" charset="0"/>
              <a:ea typeface="Calibri" panose="020F0502020204030204" pitchFamily="34" charset="0"/>
              <a:cs typeface="mohammad bold art 1" pitchFamily="2" charset="-78"/>
            </a:endParaRPr>
          </a:p>
          <a:p>
            <a:pPr marL="0" indent="0" algn="r" rtl="1">
              <a:buNone/>
            </a:pPr>
            <a:r>
              <a:rPr lang="ar-DZ" sz="3200" dirty="0" smtClean="0">
                <a:latin typeface="Calibri" panose="020F0502020204030204" pitchFamily="34" charset="0"/>
                <a:ea typeface="Calibri" panose="020F0502020204030204" pitchFamily="34" charset="0"/>
                <a:cs typeface="mohammad bold art 1" pitchFamily="2" charset="-78"/>
              </a:rPr>
              <a:t>امتحان </a:t>
            </a:r>
            <a:r>
              <a:rPr lang="ar-DZ" sz="3200" dirty="0">
                <a:latin typeface="Calibri" panose="020F0502020204030204" pitchFamily="34" charset="0"/>
                <a:ea typeface="Calibri" panose="020F0502020204030204" pitchFamily="34" charset="0"/>
                <a:cs typeface="mohammad bold art 1" pitchFamily="2" charset="-78"/>
              </a:rPr>
              <a:t>السداسي الأول+ علامة العمل </a:t>
            </a:r>
            <a:r>
              <a:rPr lang="ar-DZ" sz="3200" dirty="0" err="1">
                <a:latin typeface="Calibri" panose="020F0502020204030204" pitchFamily="34" charset="0"/>
                <a:ea typeface="Calibri" panose="020F0502020204030204" pitchFamily="34" charset="0"/>
                <a:cs typeface="mohammad bold art 1" pitchFamily="2" charset="-78"/>
              </a:rPr>
              <a:t>الشخصي+علامة</a:t>
            </a:r>
            <a:r>
              <a:rPr lang="ar-DZ" sz="3200" dirty="0">
                <a:latin typeface="Calibri" panose="020F0502020204030204" pitchFamily="34" charset="0"/>
                <a:ea typeface="Calibri" panose="020F0502020204030204" pitchFamily="34" charset="0"/>
                <a:cs typeface="mohammad bold art 1" pitchFamily="2" charset="-78"/>
              </a:rPr>
              <a:t> الأعمال </a:t>
            </a:r>
            <a:r>
              <a:rPr lang="ar-DZ" sz="3200" dirty="0" smtClean="0">
                <a:latin typeface="Calibri" panose="020F0502020204030204" pitchFamily="34" charset="0"/>
                <a:ea typeface="Calibri" panose="020F0502020204030204" pitchFamily="34" charset="0"/>
                <a:cs typeface="mohammad bold art 1" pitchFamily="2" charset="-78"/>
              </a:rPr>
              <a:t>الموجهة.</a:t>
            </a:r>
          </a:p>
          <a:p>
            <a:pPr marL="0" indent="0" algn="r" rtl="1">
              <a:buNone/>
            </a:pPr>
            <a:r>
              <a:rPr lang="ar-DZ" sz="3200" dirty="0" smtClean="0">
                <a:latin typeface="Calibri" panose="020F0502020204030204" pitchFamily="34" charset="0"/>
                <a:ea typeface="Calibri" panose="020F0502020204030204" pitchFamily="34" charset="0"/>
                <a:cs typeface="mohammad bold art 1" pitchFamily="2" charset="-78"/>
              </a:rPr>
              <a:t> </a:t>
            </a:r>
            <a:r>
              <a:rPr lang="ar-DZ" sz="3200" dirty="0">
                <a:latin typeface="Calibri" panose="020F0502020204030204" pitchFamily="34" charset="0"/>
                <a:ea typeface="Calibri" panose="020F0502020204030204" pitchFamily="34" charset="0"/>
                <a:cs typeface="mohammad bold art 1" pitchFamily="2" charset="-78"/>
              </a:rPr>
              <a:t>كما يمكن للأستاذ تقدير إجراءات تقييميه أخرى كالاستجواب.</a:t>
            </a:r>
            <a:endParaRPr lang="ar-DZ" sz="1700" dirty="0">
              <a:solidFill>
                <a:prstClr val="black">
                  <a:lumMod val="85000"/>
                  <a:lumOff val="15000"/>
                </a:prstClr>
              </a:solidFill>
            </a:endParaRPr>
          </a:p>
          <a:p>
            <a:pPr algn="r" rtl="1"/>
            <a:endParaRPr lang="fr-FR" sz="32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20608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10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xEl>
                                              <p:pRg st="0" end="0"/>
                                            </p:txEl>
                                          </p:spTgt>
                                        </p:tgtEl>
                                      </p:cBhvr>
                                    </p:animEffect>
                                  </p:childTnLst>
                                </p:cTn>
                              </p:par>
                            </p:childTnLst>
                          </p:cTn>
                        </p:par>
                        <p:par>
                          <p:cTn id="20" fill="hold">
                            <p:stCondLst>
                              <p:cond delay="275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25"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3">
                                            <p:txEl>
                                              <p:pRg st="1" end="1"/>
                                            </p:txEl>
                                          </p:spTgt>
                                        </p:tgtEl>
                                      </p:cBhvr>
                                    </p:animEffect>
                                  </p:childTnLst>
                                </p:cTn>
                              </p:par>
                            </p:childTnLst>
                          </p:cTn>
                        </p:par>
                        <p:par>
                          <p:cTn id="28" fill="hold">
                            <p:stCondLst>
                              <p:cond delay="600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33"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1260086" y="926377"/>
            <a:ext cx="9670895" cy="1404229"/>
            <a:chOff x="1260086" y="926377"/>
            <a:chExt cx="9670895" cy="1404229"/>
          </a:xfrm>
        </p:grpSpPr>
        <p:sp>
          <p:nvSpPr>
            <p:cNvPr id="5" name="Rectangle à coins arrondis 4"/>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6" name="Rectangle à coins arrondis 5"/>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2" name="Titre 1"/>
          <p:cNvSpPr>
            <a:spLocks noGrp="1"/>
          </p:cNvSpPr>
          <p:nvPr>
            <p:ph type="title"/>
          </p:nvPr>
        </p:nvSpPr>
        <p:spPr>
          <a:solidFill>
            <a:srgbClr val="333300"/>
          </a:solidFill>
        </p:spPr>
        <p:txBody>
          <a:bodyPr>
            <a:noAutofit/>
          </a:bodyPr>
          <a:lstStyle/>
          <a:p>
            <a:r>
              <a:rPr lang="ar-DZ" sz="4000" dirty="0">
                <a:solidFill>
                  <a:srgbClr val="FFFF00"/>
                </a:solidFill>
                <a:latin typeface="Alilato ExtLt" pitchFamily="2" charset="-78"/>
                <a:cs typeface="Alilato ExtLt" pitchFamily="2" charset="-78"/>
              </a:rPr>
              <a:t>المراجع: ( كتب ومطبوعات ، مواقع انترنت، إلخ)</a:t>
            </a:r>
            <a:endParaRPr lang="fr-FR" sz="2400" dirty="0">
              <a:solidFill>
                <a:srgbClr val="FFFF00"/>
              </a:solidFill>
            </a:endParaRPr>
          </a:p>
        </p:txBody>
      </p:sp>
      <p:sp>
        <p:nvSpPr>
          <p:cNvPr id="3" name="Espace réservé du contenu 2"/>
          <p:cNvSpPr>
            <a:spLocks noGrp="1"/>
          </p:cNvSpPr>
          <p:nvPr>
            <p:ph idx="1"/>
          </p:nvPr>
        </p:nvSpPr>
        <p:spPr/>
        <p:txBody>
          <a:bodyPr>
            <a:normAutofit fontScale="47500" lnSpcReduction="20000"/>
          </a:bodyPr>
          <a:lstStyle/>
          <a:p>
            <a:pPr marL="742950" indent="-742950" algn="r" rtl="1">
              <a:buFont typeface="+mj-lt"/>
              <a:buAutoNum type="arabicPeriod"/>
            </a:pPr>
            <a:r>
              <a:rPr lang="ar-DZ" sz="3700" dirty="0">
                <a:latin typeface="Calibri" panose="020F0502020204030204" pitchFamily="34" charset="0"/>
                <a:ea typeface="Calibri" panose="020F0502020204030204" pitchFamily="34" charset="0"/>
                <a:cs typeface="mohammad bold art 1" pitchFamily="2" charset="-78"/>
              </a:rPr>
              <a:t>محمد الصغير غانم: «الملامح الباكرة للفكر الديني الوثني في شمال </a:t>
            </a:r>
            <a:r>
              <a:rPr lang="ar-DZ" sz="3700" dirty="0" err="1">
                <a:latin typeface="Calibri" panose="020F0502020204030204" pitchFamily="34" charset="0"/>
                <a:ea typeface="Calibri" panose="020F0502020204030204" pitchFamily="34" charset="0"/>
                <a:cs typeface="mohammad bold art 1" pitchFamily="2" charset="-78"/>
              </a:rPr>
              <a:t>إيفريقيا</a:t>
            </a:r>
            <a:r>
              <a:rPr lang="ar-DZ" sz="3700" dirty="0">
                <a:latin typeface="Calibri" panose="020F0502020204030204" pitchFamily="34" charset="0"/>
                <a:ea typeface="Calibri" panose="020F0502020204030204" pitchFamily="34" charset="0"/>
                <a:cs typeface="mohammad bold art 1" pitchFamily="2" charset="-78"/>
              </a:rPr>
              <a:t>»، دار الهدى، عين مليلة- الجزائر، سنة </a:t>
            </a:r>
            <a:r>
              <a:rPr lang="ar-DZ" sz="3700" dirty="0" smtClean="0">
                <a:latin typeface="Calibri" panose="020F0502020204030204" pitchFamily="34" charset="0"/>
                <a:ea typeface="Calibri" panose="020F0502020204030204" pitchFamily="34" charset="0"/>
                <a:cs typeface="mohammad bold art 1" pitchFamily="2" charset="-78"/>
              </a:rPr>
              <a:t>2005.</a:t>
            </a:r>
          </a:p>
          <a:p>
            <a:pPr marL="742950" indent="-742950" algn="r" rtl="1">
              <a:buFont typeface="+mj-lt"/>
              <a:buAutoNum type="arabicPeriod"/>
            </a:pPr>
            <a:r>
              <a:rPr lang="ar-DZ" sz="3700" dirty="0" smtClean="0">
                <a:latin typeface="Calibri" panose="020F0502020204030204" pitchFamily="34" charset="0"/>
                <a:ea typeface="Calibri" panose="020F0502020204030204" pitchFamily="34" charset="0"/>
                <a:cs typeface="mohammad bold art 1" pitchFamily="2" charset="-78"/>
              </a:rPr>
              <a:t>بيار </a:t>
            </a:r>
            <a:r>
              <a:rPr lang="ar-DZ" sz="3700" dirty="0" err="1">
                <a:latin typeface="Calibri" panose="020F0502020204030204" pitchFamily="34" charset="0"/>
                <a:ea typeface="Calibri" panose="020F0502020204030204" pitchFamily="34" charset="0"/>
                <a:cs typeface="mohammad bold art 1" pitchFamily="2" charset="-78"/>
              </a:rPr>
              <a:t>بونت</a:t>
            </a:r>
            <a:r>
              <a:rPr lang="ar-DZ" sz="3700" dirty="0">
                <a:latin typeface="Calibri" panose="020F0502020204030204" pitchFamily="34" charset="0"/>
                <a:ea typeface="Calibri" panose="020F0502020204030204" pitchFamily="34" charset="0"/>
                <a:cs typeface="mohammad bold art 1" pitchFamily="2" charset="-78"/>
              </a:rPr>
              <a:t> وميشال إيزار: "معجم </a:t>
            </a:r>
            <a:r>
              <a:rPr lang="ar-DZ" sz="3700" dirty="0" err="1">
                <a:latin typeface="Calibri" panose="020F0502020204030204" pitchFamily="34" charset="0"/>
                <a:ea typeface="Calibri" panose="020F0502020204030204" pitchFamily="34" charset="0"/>
                <a:cs typeface="mohammad bold art 1" pitchFamily="2" charset="-78"/>
              </a:rPr>
              <a:t>الإثنولوجيا</a:t>
            </a:r>
            <a:r>
              <a:rPr lang="ar-DZ" sz="3700" dirty="0">
                <a:latin typeface="Calibri" panose="020F0502020204030204" pitchFamily="34" charset="0"/>
                <a:ea typeface="Calibri" panose="020F0502020204030204" pitchFamily="34" charset="0"/>
                <a:cs typeface="mohammad bold art 1" pitchFamily="2" charset="-78"/>
              </a:rPr>
              <a:t> والأنثروبولوجيا"، ترجمة وإشراف </a:t>
            </a:r>
            <a:r>
              <a:rPr lang="ar-DZ" sz="3700" dirty="0" err="1">
                <a:latin typeface="Calibri" panose="020F0502020204030204" pitchFamily="34" charset="0"/>
                <a:ea typeface="Calibri" panose="020F0502020204030204" pitchFamily="34" charset="0"/>
                <a:cs typeface="mohammad bold art 1" pitchFamily="2" charset="-78"/>
              </a:rPr>
              <a:t>مصباع</a:t>
            </a:r>
            <a:r>
              <a:rPr lang="ar-DZ" sz="3700" dirty="0">
                <a:latin typeface="Calibri" panose="020F0502020204030204" pitchFamily="34" charset="0"/>
                <a:ea typeface="Calibri" panose="020F0502020204030204" pitchFamily="34" charset="0"/>
                <a:cs typeface="mohammad bold art 1" pitchFamily="2" charset="-78"/>
              </a:rPr>
              <a:t> الصمد، المؤسسة الجامعية للدراسات والنشر والتوزيع مجد، بيروت-لبنان، ط 01 ، سنة </a:t>
            </a:r>
            <a:r>
              <a:rPr lang="ar-DZ" sz="3700" dirty="0" smtClean="0">
                <a:latin typeface="Calibri" panose="020F0502020204030204" pitchFamily="34" charset="0"/>
                <a:ea typeface="Calibri" panose="020F0502020204030204" pitchFamily="34" charset="0"/>
                <a:cs typeface="mohammad bold art 1" pitchFamily="2" charset="-78"/>
              </a:rPr>
              <a:t>2006.</a:t>
            </a:r>
          </a:p>
          <a:p>
            <a:pPr marL="742950" indent="-742950" algn="r" rtl="1">
              <a:buFont typeface="+mj-lt"/>
              <a:buAutoNum type="arabicPeriod"/>
            </a:pPr>
            <a:r>
              <a:rPr lang="ar-DZ" sz="3700" dirty="0" err="1" smtClean="0">
                <a:latin typeface="Calibri" panose="020F0502020204030204" pitchFamily="34" charset="0"/>
                <a:ea typeface="Calibri" panose="020F0502020204030204" pitchFamily="34" charset="0"/>
                <a:cs typeface="mohammad bold art 1" pitchFamily="2" charset="-78"/>
              </a:rPr>
              <a:t>العروي</a:t>
            </a:r>
            <a:r>
              <a:rPr lang="ar-DZ" sz="3700" dirty="0" smtClean="0">
                <a:latin typeface="Calibri" panose="020F0502020204030204" pitchFamily="34" charset="0"/>
                <a:ea typeface="Calibri" panose="020F0502020204030204" pitchFamily="34" charset="0"/>
                <a:cs typeface="mohammad bold art 1" pitchFamily="2" charset="-78"/>
              </a:rPr>
              <a:t> </a:t>
            </a:r>
            <a:r>
              <a:rPr lang="ar-DZ" sz="3700" dirty="0">
                <a:latin typeface="Calibri" panose="020F0502020204030204" pitchFamily="34" charset="0"/>
                <a:ea typeface="Calibri" panose="020F0502020204030204" pitchFamily="34" charset="0"/>
                <a:cs typeface="mohammad bold art 1" pitchFamily="2" charset="-78"/>
              </a:rPr>
              <a:t>عبد الله: «نقد الأطروحة </a:t>
            </a:r>
            <a:r>
              <a:rPr lang="ar-DZ" sz="3700" dirty="0" err="1">
                <a:latin typeface="Calibri" panose="020F0502020204030204" pitchFamily="34" charset="0"/>
                <a:ea typeface="Calibri" panose="020F0502020204030204" pitchFamily="34" charset="0"/>
                <a:cs typeface="mohammad bold art 1" pitchFamily="2" charset="-78"/>
              </a:rPr>
              <a:t>الإنقسامية</a:t>
            </a:r>
            <a:r>
              <a:rPr lang="ar-DZ" sz="3700" dirty="0">
                <a:latin typeface="Calibri" panose="020F0502020204030204" pitchFamily="34" charset="0"/>
                <a:ea typeface="Calibri" panose="020F0502020204030204" pitchFamily="34" charset="0"/>
                <a:cs typeface="mohammad bold art 1" pitchFamily="2" charset="-78"/>
              </a:rPr>
              <a:t>: الأنثروبولوجيا والتاريخ حالة المغرب العربي»، سلسلة المعرفة التاريخية، دار توبقال للنشر، الطبعة 01، 1988، الدار البيضاء –</a:t>
            </a:r>
            <a:r>
              <a:rPr lang="ar-DZ" sz="3700" dirty="0" smtClean="0">
                <a:latin typeface="Calibri" panose="020F0502020204030204" pitchFamily="34" charset="0"/>
                <a:ea typeface="Calibri" panose="020F0502020204030204" pitchFamily="34" charset="0"/>
                <a:cs typeface="mohammad bold art 1" pitchFamily="2" charset="-78"/>
              </a:rPr>
              <a:t>المغرب.</a:t>
            </a:r>
          </a:p>
          <a:p>
            <a:pPr marL="742950" indent="-742950" algn="r" rtl="1">
              <a:buFont typeface="+mj-lt"/>
              <a:buAutoNum type="arabicPeriod"/>
            </a:pPr>
            <a:r>
              <a:rPr lang="ar-DZ" sz="3700" dirty="0" smtClean="0">
                <a:latin typeface="Calibri" panose="020F0502020204030204" pitchFamily="34" charset="0"/>
                <a:ea typeface="Calibri" panose="020F0502020204030204" pitchFamily="34" charset="0"/>
                <a:cs typeface="mohammad bold art 1" pitchFamily="2" charset="-78"/>
              </a:rPr>
              <a:t>محمد </a:t>
            </a:r>
            <a:r>
              <a:rPr lang="ar-DZ" sz="3700" dirty="0">
                <a:latin typeface="Calibri" panose="020F0502020204030204" pitchFamily="34" charset="0"/>
                <a:ea typeface="Calibri" panose="020F0502020204030204" pitchFamily="34" charset="0"/>
                <a:cs typeface="mohammad bold art 1" pitchFamily="2" charset="-78"/>
              </a:rPr>
              <a:t>الهادي </a:t>
            </a:r>
            <a:r>
              <a:rPr lang="ar-DZ" sz="3700" dirty="0" err="1">
                <a:latin typeface="Calibri" panose="020F0502020204030204" pitchFamily="34" charset="0"/>
                <a:ea typeface="Calibri" panose="020F0502020204030204" pitchFamily="34" charset="0"/>
                <a:cs typeface="mohammad bold art 1" pitchFamily="2" charset="-78"/>
              </a:rPr>
              <a:t>الجويلي</a:t>
            </a:r>
            <a:r>
              <a:rPr lang="ar-DZ" sz="3700" dirty="0">
                <a:latin typeface="Calibri" panose="020F0502020204030204" pitchFamily="34" charset="0"/>
                <a:ea typeface="Calibri" panose="020F0502020204030204" pitchFamily="34" charset="0"/>
                <a:cs typeface="mohammad bold art 1" pitchFamily="2" charset="-78"/>
              </a:rPr>
              <a:t>: «مجتمعات للذاكرة مجتمعات للنسيان دراسة </a:t>
            </a:r>
            <a:r>
              <a:rPr lang="ar-DZ" sz="3700" dirty="0" err="1">
                <a:latin typeface="Calibri" panose="020F0502020204030204" pitchFamily="34" charset="0"/>
                <a:ea typeface="Calibri" panose="020F0502020204030204" pitchFamily="34" charset="0"/>
                <a:cs typeface="mohammad bold art 1" pitchFamily="2" charset="-78"/>
              </a:rPr>
              <a:t>مونوغرافية</a:t>
            </a:r>
            <a:r>
              <a:rPr lang="ar-DZ" sz="3700" dirty="0">
                <a:latin typeface="Calibri" panose="020F0502020204030204" pitchFamily="34" charset="0"/>
                <a:ea typeface="Calibri" panose="020F0502020204030204" pitchFamily="34" charset="0"/>
                <a:cs typeface="mohammad bold art 1" pitchFamily="2" charset="-78"/>
              </a:rPr>
              <a:t> لأقلية سوداء بالجنوب التونسي»، تقديم محمد نجيب بوطالب، سراس للنشر، تونس، </a:t>
            </a:r>
            <a:r>
              <a:rPr lang="ar-DZ" sz="3700" dirty="0" smtClean="0">
                <a:latin typeface="Calibri" panose="020F0502020204030204" pitchFamily="34" charset="0"/>
                <a:ea typeface="Calibri" panose="020F0502020204030204" pitchFamily="34" charset="0"/>
                <a:cs typeface="mohammad bold art 1" pitchFamily="2" charset="-78"/>
              </a:rPr>
              <a:t>1994.</a:t>
            </a:r>
          </a:p>
          <a:p>
            <a:pPr marL="742950" indent="-742950" algn="r" rtl="1">
              <a:buFont typeface="+mj-lt"/>
              <a:buAutoNum type="arabicPeriod"/>
            </a:pPr>
            <a:r>
              <a:rPr lang="ar-DZ" sz="3700" dirty="0" smtClean="0">
                <a:latin typeface="Calibri" panose="020F0502020204030204" pitchFamily="34" charset="0"/>
                <a:ea typeface="Calibri" panose="020F0502020204030204" pitchFamily="34" charset="0"/>
                <a:cs typeface="mohammad bold art 1" pitchFamily="2" charset="-78"/>
              </a:rPr>
              <a:t>فيليب </a:t>
            </a:r>
            <a:r>
              <a:rPr lang="ar-DZ" sz="3700" dirty="0">
                <a:latin typeface="Calibri" panose="020F0502020204030204" pitchFamily="34" charset="0"/>
                <a:ea typeface="Calibri" panose="020F0502020204030204" pitchFamily="34" charset="0"/>
                <a:cs typeface="mohammad bold art 1" pitchFamily="2" charset="-78"/>
              </a:rPr>
              <a:t>لوكا، جون كلود </a:t>
            </a:r>
            <a:r>
              <a:rPr lang="ar-DZ" sz="3700" dirty="0" err="1">
                <a:latin typeface="Calibri" panose="020F0502020204030204" pitchFamily="34" charset="0"/>
                <a:ea typeface="Calibri" panose="020F0502020204030204" pitchFamily="34" charset="0"/>
                <a:cs typeface="mohammad bold art 1" pitchFamily="2" charset="-78"/>
              </a:rPr>
              <a:t>فاتان</a:t>
            </a:r>
            <a:r>
              <a:rPr lang="ar-DZ" sz="3700" dirty="0">
                <a:latin typeface="Calibri" panose="020F0502020204030204" pitchFamily="34" charset="0"/>
                <a:ea typeface="Calibri" panose="020F0502020204030204" pitchFamily="34" charset="0"/>
                <a:cs typeface="mohammad bold art 1" pitchFamily="2" charset="-78"/>
              </a:rPr>
              <a:t>: «جزائر </a:t>
            </a:r>
            <a:r>
              <a:rPr lang="ar-DZ" sz="3700" dirty="0" err="1">
                <a:latin typeface="Calibri" panose="020F0502020204030204" pitchFamily="34" charset="0"/>
                <a:ea typeface="Calibri" panose="020F0502020204030204" pitchFamily="34" charset="0"/>
                <a:cs typeface="mohammad bold art 1" pitchFamily="2" charset="-78"/>
              </a:rPr>
              <a:t>الأنثروبولوجيين</a:t>
            </a:r>
            <a:r>
              <a:rPr lang="ar-DZ" sz="3700" dirty="0">
                <a:latin typeface="Calibri" panose="020F0502020204030204" pitchFamily="34" charset="0"/>
                <a:ea typeface="Calibri" panose="020F0502020204030204" pitchFamily="34" charset="0"/>
                <a:cs typeface="mohammad bold art 1" pitchFamily="2" charset="-78"/>
              </a:rPr>
              <a:t>»، نقد </a:t>
            </a:r>
            <a:r>
              <a:rPr lang="ar-DZ" sz="3700" dirty="0" err="1">
                <a:latin typeface="Calibri" panose="020F0502020204030204" pitchFamily="34" charset="0"/>
                <a:ea typeface="Calibri" panose="020F0502020204030204" pitchFamily="34" charset="0"/>
                <a:cs typeface="mohammad bold art 1" pitchFamily="2" charset="-78"/>
              </a:rPr>
              <a:t>السوسيولوجيا</a:t>
            </a:r>
            <a:r>
              <a:rPr lang="ar-DZ" sz="3700" dirty="0">
                <a:latin typeface="Calibri" panose="020F0502020204030204" pitchFamily="34" charset="0"/>
                <a:ea typeface="Calibri" panose="020F0502020204030204" pitchFamily="34" charset="0"/>
                <a:cs typeface="mohammad bold art 1" pitchFamily="2" charset="-78"/>
              </a:rPr>
              <a:t> </a:t>
            </a:r>
            <a:r>
              <a:rPr lang="ar-DZ" sz="3700" dirty="0" err="1">
                <a:latin typeface="Calibri" panose="020F0502020204030204" pitchFamily="34" charset="0"/>
                <a:ea typeface="Calibri" panose="020F0502020204030204" pitchFamily="34" charset="0"/>
                <a:cs typeface="mohammad bold art 1" pitchFamily="2" charset="-78"/>
              </a:rPr>
              <a:t>الكولونيالية</a:t>
            </a:r>
            <a:r>
              <a:rPr lang="ar-DZ" sz="3700" dirty="0">
                <a:latin typeface="Calibri" panose="020F0502020204030204" pitchFamily="34" charset="0"/>
                <a:ea typeface="Calibri" panose="020F0502020204030204" pitchFamily="34" charset="0"/>
                <a:cs typeface="mohammad bold art 1" pitchFamily="2" charset="-78"/>
              </a:rPr>
              <a:t>، ترجمة محمد </a:t>
            </a:r>
            <a:r>
              <a:rPr lang="ar-DZ" sz="3700" dirty="0" err="1">
                <a:latin typeface="Calibri" panose="020F0502020204030204" pitchFamily="34" charset="0"/>
                <a:ea typeface="Calibri" panose="020F0502020204030204" pitchFamily="34" charset="0"/>
                <a:cs typeface="mohammad bold art 1" pitchFamily="2" charset="-78"/>
              </a:rPr>
              <a:t>يحياتن</a:t>
            </a:r>
            <a:r>
              <a:rPr lang="ar-DZ" sz="3700" dirty="0">
                <a:latin typeface="Calibri" panose="020F0502020204030204" pitchFamily="34" charset="0"/>
                <a:ea typeface="Calibri" panose="020F0502020204030204" pitchFamily="34" charset="0"/>
                <a:cs typeface="mohammad bold art 1" pitchFamily="2" charset="-78"/>
              </a:rPr>
              <a:t> وآخرون، منشورات الذكرى الأربعين </a:t>
            </a:r>
            <a:r>
              <a:rPr lang="ar-DZ" sz="3700" dirty="0" err="1">
                <a:latin typeface="Calibri" panose="020F0502020204030204" pitchFamily="34" charset="0"/>
                <a:ea typeface="Calibri" panose="020F0502020204030204" pitchFamily="34" charset="0"/>
                <a:cs typeface="mohammad bold art 1" pitchFamily="2" charset="-78"/>
              </a:rPr>
              <a:t>للإستقلال</a:t>
            </a:r>
            <a:r>
              <a:rPr lang="ar-DZ" sz="3700" dirty="0">
                <a:latin typeface="Calibri" panose="020F0502020204030204" pitchFamily="34" charset="0"/>
                <a:ea typeface="Calibri" panose="020F0502020204030204" pitchFamily="34" charset="0"/>
                <a:cs typeface="mohammad bold art 1" pitchFamily="2" charset="-78"/>
              </a:rPr>
              <a:t>، سنة 2002.</a:t>
            </a:r>
          </a:p>
          <a:p>
            <a:pPr algn="r" rtl="1"/>
            <a:endParaRPr lang="fr-FR" sz="32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65009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23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xEl>
                                              <p:pRg st="0" end="0"/>
                                            </p:txEl>
                                          </p:spTgt>
                                        </p:tgtEl>
                                      </p:cBhvr>
                                    </p:animEffect>
                                  </p:childTnLst>
                                </p:cTn>
                              </p:par>
                            </p:childTnLst>
                          </p:cTn>
                        </p:par>
                        <p:par>
                          <p:cTn id="20" fill="hold">
                            <p:stCondLst>
                              <p:cond delay="7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25"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3">
                                            <p:txEl>
                                              <p:pRg st="1" end="1"/>
                                            </p:txEl>
                                          </p:spTgt>
                                        </p:tgtEl>
                                      </p:cBhvr>
                                    </p:animEffect>
                                  </p:childTnLst>
                                </p:cTn>
                              </p:par>
                            </p:childTnLst>
                          </p:cTn>
                        </p:par>
                        <p:par>
                          <p:cTn id="28" fill="hold">
                            <p:stCondLst>
                              <p:cond delay="1505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33"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3">
                                            <p:txEl>
                                              <p:pRg st="2" end="2"/>
                                            </p:txEl>
                                          </p:spTgt>
                                        </p:tgtEl>
                                      </p:cBhvr>
                                    </p:animEffect>
                                  </p:childTnLst>
                                </p:cTn>
                              </p:par>
                            </p:childTnLst>
                          </p:cTn>
                        </p:par>
                        <p:par>
                          <p:cTn id="36" fill="hold">
                            <p:stCondLst>
                              <p:cond delay="2290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p:cTn id="39" dur="500" fill="hold"/>
                                        <p:tgtEl>
                                          <p:spTgt spid="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41" dur="500" fill="hold"/>
                                        <p:tgtEl>
                                          <p:spTgt spid="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3">
                                            <p:txEl>
                                              <p:pRg st="3" end="3"/>
                                            </p:txEl>
                                          </p:spTgt>
                                        </p:tgtEl>
                                      </p:cBhvr>
                                    </p:animEffect>
                                  </p:childTnLst>
                                </p:cTn>
                              </p:par>
                            </p:childTnLst>
                          </p:cTn>
                        </p:par>
                        <p:par>
                          <p:cTn id="44" fill="hold">
                            <p:stCondLst>
                              <p:cond delay="29800"/>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3">
                                            <p:txEl>
                                              <p:pRg st="4" end="4"/>
                                            </p:txEl>
                                          </p:spTgt>
                                        </p:tgtEl>
                                        <p:attrNameLst>
                                          <p:attrName>style.visibility</p:attrName>
                                        </p:attrNameLst>
                                      </p:cBhvr>
                                      <p:to>
                                        <p:strVal val="visible"/>
                                      </p:to>
                                    </p:set>
                                    <p:anim calcmode="lin" valueType="num">
                                      <p:cBhvr>
                                        <p:cTn id="47" dur="500" fill="hold"/>
                                        <p:tgtEl>
                                          <p:spTgt spid="3">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48" dur="500" fill="hold"/>
                                        <p:tgtEl>
                                          <p:spTgt spid="3">
                                            <p:txEl>
                                              <p:pRg st="4" end="4"/>
                                            </p:txEl>
                                          </p:spTgt>
                                        </p:tgtEl>
                                        <p:attrNameLst>
                                          <p:attrName>ppt_y</p:attrName>
                                        </p:attrNameLst>
                                      </p:cBhvr>
                                      <p:tavLst>
                                        <p:tav tm="0">
                                          <p:val>
                                            <p:strVal val="#ppt_y"/>
                                          </p:val>
                                        </p:tav>
                                        <p:tav tm="100000">
                                          <p:val>
                                            <p:strVal val="#ppt_y"/>
                                          </p:val>
                                        </p:tav>
                                      </p:tavLst>
                                    </p:anim>
                                    <p:anim calcmode="lin" valueType="num">
                                      <p:cBhvr>
                                        <p:cTn id="49" dur="500" fill="hold"/>
                                        <p:tgtEl>
                                          <p:spTgt spid="3">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0" dur="500" fill="hold"/>
                                        <p:tgtEl>
                                          <p:spTgt spid="3">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1" dur="500" tmFilter="0,0; .5, 1; 1, 1"/>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1260086" y="926377"/>
            <a:ext cx="9670895" cy="1404229"/>
            <a:chOff x="1260086" y="926377"/>
            <a:chExt cx="9670895" cy="1404229"/>
          </a:xfrm>
        </p:grpSpPr>
        <p:sp>
          <p:nvSpPr>
            <p:cNvPr id="5" name="Rectangle à coins arrondis 4"/>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6" name="Rectangle à coins arrondis 5"/>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2" name="Titre 1"/>
          <p:cNvSpPr>
            <a:spLocks noGrp="1"/>
          </p:cNvSpPr>
          <p:nvPr>
            <p:ph type="title"/>
          </p:nvPr>
        </p:nvSpPr>
        <p:spPr>
          <a:solidFill>
            <a:srgbClr val="333300"/>
          </a:solidFill>
        </p:spPr>
        <p:txBody>
          <a:bodyPr>
            <a:noAutofit/>
          </a:bodyPr>
          <a:lstStyle/>
          <a:p>
            <a:r>
              <a:rPr lang="ar-DZ" sz="4000" dirty="0">
                <a:solidFill>
                  <a:srgbClr val="FFFF00"/>
                </a:solidFill>
                <a:latin typeface="Alilato ExtLt" pitchFamily="2" charset="-78"/>
                <a:cs typeface="Alilato ExtLt" pitchFamily="2" charset="-78"/>
              </a:rPr>
              <a:t>المراجع: ( كتب ومطبوعات ، مواقع انترنت، إلخ)</a:t>
            </a:r>
            <a:endParaRPr lang="fr-FR" sz="2400" dirty="0">
              <a:solidFill>
                <a:srgbClr val="FFFF00"/>
              </a:solidFill>
            </a:endParaRPr>
          </a:p>
        </p:txBody>
      </p:sp>
      <p:sp>
        <p:nvSpPr>
          <p:cNvPr id="3" name="Espace réservé du contenu 2"/>
          <p:cNvSpPr>
            <a:spLocks noGrp="1"/>
          </p:cNvSpPr>
          <p:nvPr>
            <p:ph idx="1"/>
          </p:nvPr>
        </p:nvSpPr>
        <p:spPr/>
        <p:txBody>
          <a:bodyPr>
            <a:normAutofit fontScale="55000" lnSpcReduction="20000"/>
          </a:bodyPr>
          <a:lstStyle/>
          <a:p>
            <a:pPr marL="742950" indent="-742950" algn="r" rtl="1">
              <a:buFont typeface="+mj-lt"/>
              <a:buAutoNum type="arabicPeriod" startAt="6"/>
            </a:pPr>
            <a:r>
              <a:rPr lang="ar-DZ" sz="3700" dirty="0">
                <a:latin typeface="Calibri" panose="020F0502020204030204" pitchFamily="34" charset="0"/>
                <a:ea typeface="Calibri" panose="020F0502020204030204" pitchFamily="34" charset="0"/>
                <a:cs typeface="mohammad bold art 1" pitchFamily="2" charset="-78"/>
              </a:rPr>
              <a:t>عبد الرحمن محمد بن خلدون: "المقدمة "، الجزء 01، تحقيق وفهرسة سعيد محمود عقيل، دار الجيل للنشر والطباعة والتوزيع، بيروت- لبنان، ط 01، سنة 2005.  </a:t>
            </a:r>
          </a:p>
          <a:p>
            <a:pPr marL="742950" indent="-742950" algn="r" rtl="1">
              <a:buFont typeface="+mj-lt"/>
              <a:buAutoNum type="arabicPeriod" startAt="6"/>
            </a:pPr>
            <a:r>
              <a:rPr lang="ar-DZ" sz="3700" dirty="0">
                <a:latin typeface="Calibri" panose="020F0502020204030204" pitchFamily="34" charset="0"/>
                <a:ea typeface="Calibri" panose="020F0502020204030204" pitchFamily="34" charset="0"/>
                <a:cs typeface="mohammad bold art 1" pitchFamily="2" charset="-78"/>
              </a:rPr>
              <a:t>محمد السويدي: " بدو الطوارق بين الثبات والتغير" دراسة </a:t>
            </a:r>
            <a:r>
              <a:rPr lang="ar-DZ" sz="3700" dirty="0" err="1">
                <a:latin typeface="Calibri" panose="020F0502020204030204" pitchFamily="34" charset="0"/>
                <a:ea typeface="Calibri" panose="020F0502020204030204" pitchFamily="34" charset="0"/>
                <a:cs typeface="mohammad bold art 1" pitchFamily="2" charset="-78"/>
              </a:rPr>
              <a:t>سوسيو</a:t>
            </a:r>
            <a:r>
              <a:rPr lang="ar-DZ" sz="3700" dirty="0">
                <a:latin typeface="Calibri" panose="020F0502020204030204" pitchFamily="34" charset="0"/>
                <a:ea typeface="Calibri" panose="020F0502020204030204" pitchFamily="34" charset="0"/>
                <a:cs typeface="mohammad bold art 1" pitchFamily="2" charset="-78"/>
              </a:rPr>
              <a:t>- </a:t>
            </a:r>
            <a:r>
              <a:rPr lang="ar-DZ" sz="3700" dirty="0" err="1">
                <a:latin typeface="Calibri" panose="020F0502020204030204" pitchFamily="34" charset="0"/>
                <a:ea typeface="Calibri" panose="020F0502020204030204" pitchFamily="34" charset="0"/>
                <a:cs typeface="mohammad bold art 1" pitchFamily="2" charset="-78"/>
              </a:rPr>
              <a:t>انثروبولوجية</a:t>
            </a:r>
            <a:r>
              <a:rPr lang="ar-DZ" sz="3700" dirty="0">
                <a:latin typeface="Calibri" panose="020F0502020204030204" pitchFamily="34" charset="0"/>
                <a:ea typeface="Calibri" panose="020F0502020204030204" pitchFamily="34" charset="0"/>
                <a:cs typeface="mohammad bold art 1" pitchFamily="2" charset="-78"/>
              </a:rPr>
              <a:t> في التغير </a:t>
            </a:r>
            <a:r>
              <a:rPr lang="ar-DZ" sz="3700" dirty="0" err="1">
                <a:latin typeface="Calibri" panose="020F0502020204030204" pitchFamily="34" charset="0"/>
                <a:ea typeface="Calibri" panose="020F0502020204030204" pitchFamily="34" charset="0"/>
                <a:cs typeface="mohammad bold art 1" pitchFamily="2" charset="-78"/>
              </a:rPr>
              <a:t>الإجتماعي</a:t>
            </a:r>
            <a:r>
              <a:rPr lang="ar-DZ" sz="3700" dirty="0">
                <a:latin typeface="Calibri" panose="020F0502020204030204" pitchFamily="34" charset="0"/>
                <a:ea typeface="Calibri" panose="020F0502020204030204" pitchFamily="34" charset="0"/>
                <a:cs typeface="mohammad bold art 1" pitchFamily="2" charset="-78"/>
              </a:rPr>
              <a:t>، المؤسسة الوطنية للكتاب- الجزائر، 1986.</a:t>
            </a:r>
          </a:p>
          <a:p>
            <a:pPr marL="742950" indent="-742950" algn="r" rtl="1">
              <a:buFont typeface="+mj-lt"/>
              <a:buAutoNum type="arabicPeriod" startAt="6"/>
            </a:pPr>
            <a:r>
              <a:rPr lang="ar-DZ" sz="3700" dirty="0">
                <a:latin typeface="Calibri" panose="020F0502020204030204" pitchFamily="34" charset="0"/>
                <a:ea typeface="Calibri" panose="020F0502020204030204" pitchFamily="34" charset="0"/>
                <a:cs typeface="mohammad bold art 1" pitchFamily="2" charset="-78"/>
              </a:rPr>
              <a:t>محمد السويدي: "مقدمة في دراسة المجتمع الجزائري" دراسة </a:t>
            </a:r>
            <a:r>
              <a:rPr lang="ar-DZ" sz="3700" dirty="0" err="1">
                <a:latin typeface="Calibri" panose="020F0502020204030204" pitchFamily="34" charset="0"/>
                <a:ea typeface="Calibri" panose="020F0502020204030204" pitchFamily="34" charset="0"/>
                <a:cs typeface="mohammad bold art 1" pitchFamily="2" charset="-78"/>
              </a:rPr>
              <a:t>سوسيولوجية</a:t>
            </a:r>
            <a:r>
              <a:rPr lang="ar-DZ" sz="3700" dirty="0">
                <a:latin typeface="Calibri" panose="020F0502020204030204" pitchFamily="34" charset="0"/>
                <a:ea typeface="Calibri" panose="020F0502020204030204" pitchFamily="34" charset="0"/>
                <a:cs typeface="mohammad bold art 1" pitchFamily="2" charset="-78"/>
              </a:rPr>
              <a:t> لأهم مظاهر التغيير في المجتمع الجزائري المعاصر، ديوان المطبوعات الجامعية- الجزائر، 1990.</a:t>
            </a:r>
          </a:p>
          <a:p>
            <a:pPr marL="742950" indent="-742950" algn="r" rtl="1">
              <a:buFont typeface="+mj-lt"/>
              <a:buAutoNum type="arabicPeriod" startAt="6"/>
            </a:pPr>
            <a:r>
              <a:rPr lang="ar-DZ" sz="3700" dirty="0">
                <a:latin typeface="Calibri" panose="020F0502020204030204" pitchFamily="34" charset="0"/>
                <a:ea typeface="Calibri" panose="020F0502020204030204" pitchFamily="34" charset="0"/>
                <a:cs typeface="mohammad bold art 1" pitchFamily="2" charset="-78"/>
              </a:rPr>
              <a:t>نور الدين </a:t>
            </a:r>
            <a:r>
              <a:rPr lang="ar-DZ" sz="3700" dirty="0" err="1">
                <a:latin typeface="Calibri" panose="020F0502020204030204" pitchFamily="34" charset="0"/>
                <a:ea typeface="Calibri" panose="020F0502020204030204" pitchFamily="34" charset="0"/>
                <a:cs typeface="mohammad bold art 1" pitchFamily="2" charset="-78"/>
              </a:rPr>
              <a:t>طوالبي</a:t>
            </a:r>
            <a:r>
              <a:rPr lang="ar-DZ" sz="3700" dirty="0">
                <a:latin typeface="Calibri" panose="020F0502020204030204" pitchFamily="34" charset="0"/>
                <a:ea typeface="Calibri" panose="020F0502020204030204" pitchFamily="34" charset="0"/>
                <a:cs typeface="mohammad bold art 1" pitchFamily="2" charset="-78"/>
              </a:rPr>
              <a:t>: " الدين والطقوس والتغيرات "، ترجمة وجيه </a:t>
            </a:r>
            <a:r>
              <a:rPr lang="ar-DZ" sz="3700" dirty="0" err="1">
                <a:latin typeface="Calibri" panose="020F0502020204030204" pitchFamily="34" charset="0"/>
                <a:ea typeface="Calibri" panose="020F0502020204030204" pitchFamily="34" charset="0"/>
                <a:cs typeface="mohammad bold art 1" pitchFamily="2" charset="-78"/>
              </a:rPr>
              <a:t>البعيني</a:t>
            </a:r>
            <a:r>
              <a:rPr lang="ar-DZ" sz="3700" dirty="0">
                <a:latin typeface="Calibri" panose="020F0502020204030204" pitchFamily="34" charset="0"/>
                <a:ea typeface="Calibri" panose="020F0502020204030204" pitchFamily="34" charset="0"/>
                <a:cs typeface="mohammad bold art 1" pitchFamily="2" charset="-78"/>
              </a:rPr>
              <a:t>، منشورات </a:t>
            </a:r>
            <a:r>
              <a:rPr lang="ar-DZ" sz="3700" dirty="0" err="1">
                <a:latin typeface="Calibri" panose="020F0502020204030204" pitchFamily="34" charset="0"/>
                <a:ea typeface="Calibri" panose="020F0502020204030204" pitchFamily="34" charset="0"/>
                <a:cs typeface="mohammad bold art 1" pitchFamily="2" charset="-78"/>
              </a:rPr>
              <a:t>عويدات</a:t>
            </a:r>
            <a:r>
              <a:rPr lang="ar-DZ" sz="3700" dirty="0">
                <a:latin typeface="Calibri" panose="020F0502020204030204" pitchFamily="34" charset="0"/>
                <a:ea typeface="Calibri" panose="020F0502020204030204" pitchFamily="34" charset="0"/>
                <a:cs typeface="mohammad bold art 1" pitchFamily="2" charset="-78"/>
              </a:rPr>
              <a:t> بيروت- باريس، ديوان المطبوعات الجامعية- الجزائر، الطبعة 01، سنة 1988.</a:t>
            </a:r>
          </a:p>
          <a:p>
            <a:pPr algn="r" rtl="1"/>
            <a:endParaRPr lang="fr-FR" sz="32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28954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23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xEl>
                                              <p:pRg st="0" end="0"/>
                                            </p:txEl>
                                          </p:spTgt>
                                        </p:tgtEl>
                                      </p:cBhvr>
                                    </p:animEffect>
                                  </p:childTnLst>
                                </p:cTn>
                              </p:par>
                            </p:childTnLst>
                          </p:cTn>
                        </p:par>
                        <p:par>
                          <p:cTn id="20" fill="hold">
                            <p:stCondLst>
                              <p:cond delay="865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25"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3">
                                            <p:txEl>
                                              <p:pRg st="1" end="1"/>
                                            </p:txEl>
                                          </p:spTgt>
                                        </p:tgtEl>
                                      </p:cBhvr>
                                    </p:animEffect>
                                  </p:childTnLst>
                                </p:cTn>
                              </p:par>
                            </p:childTnLst>
                          </p:cTn>
                        </p:par>
                        <p:par>
                          <p:cTn id="28" fill="hold">
                            <p:stCondLst>
                              <p:cond delay="1485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33"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3">
                                            <p:txEl>
                                              <p:pRg st="2" end="2"/>
                                            </p:txEl>
                                          </p:spTgt>
                                        </p:tgtEl>
                                      </p:cBhvr>
                                    </p:animEffect>
                                  </p:childTnLst>
                                </p:cTn>
                              </p:par>
                            </p:childTnLst>
                          </p:cTn>
                        </p:par>
                        <p:par>
                          <p:cTn id="36" fill="hold">
                            <p:stCondLst>
                              <p:cond delay="2195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p:cTn id="39" dur="500" fill="hold"/>
                                        <p:tgtEl>
                                          <p:spTgt spid="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41" dur="500" fill="hold"/>
                                        <p:tgtEl>
                                          <p:spTgt spid="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1260086" y="926377"/>
            <a:ext cx="9670895" cy="1404229"/>
            <a:chOff x="1260086" y="926377"/>
            <a:chExt cx="9670895" cy="1404229"/>
          </a:xfrm>
        </p:grpSpPr>
        <p:sp>
          <p:nvSpPr>
            <p:cNvPr id="5" name="Rectangle à coins arrondis 4"/>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6" name="Rectangle à coins arrondis 5"/>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2" name="Titre 1"/>
          <p:cNvSpPr>
            <a:spLocks noGrp="1"/>
          </p:cNvSpPr>
          <p:nvPr>
            <p:ph type="title"/>
          </p:nvPr>
        </p:nvSpPr>
        <p:spPr>
          <a:solidFill>
            <a:srgbClr val="333300"/>
          </a:solidFill>
        </p:spPr>
        <p:txBody>
          <a:bodyPr>
            <a:noAutofit/>
          </a:bodyPr>
          <a:lstStyle/>
          <a:p>
            <a:r>
              <a:rPr lang="ar-DZ" sz="4000" dirty="0">
                <a:solidFill>
                  <a:srgbClr val="FFFF00"/>
                </a:solidFill>
                <a:latin typeface="Alilato ExtLt" pitchFamily="2" charset="-78"/>
                <a:cs typeface="Alilato ExtLt" pitchFamily="2" charset="-78"/>
              </a:rPr>
              <a:t>المراجع: ( كتب ومطبوعات ، مواقع انترنت، إلخ)</a:t>
            </a:r>
            <a:endParaRPr lang="fr-FR" sz="2400" dirty="0">
              <a:solidFill>
                <a:srgbClr val="FFFF00"/>
              </a:solidFill>
            </a:endParaRPr>
          </a:p>
        </p:txBody>
      </p:sp>
      <p:sp>
        <p:nvSpPr>
          <p:cNvPr id="3" name="Espace réservé du contenu 2"/>
          <p:cNvSpPr>
            <a:spLocks noGrp="1"/>
          </p:cNvSpPr>
          <p:nvPr>
            <p:ph idx="1"/>
          </p:nvPr>
        </p:nvSpPr>
        <p:spPr/>
        <p:txBody>
          <a:bodyPr>
            <a:normAutofit fontScale="47500" lnSpcReduction="20000"/>
          </a:bodyPr>
          <a:lstStyle/>
          <a:p>
            <a:pPr marL="742950" indent="-742950">
              <a:buFont typeface="+mj-lt"/>
              <a:buAutoNum type="arabicPeriod"/>
            </a:pPr>
            <a:r>
              <a:rPr lang="fr-FR" sz="3700" dirty="0">
                <a:latin typeface="Calibri" panose="020F0502020204030204" pitchFamily="34" charset="0"/>
                <a:ea typeface="Calibri" panose="020F0502020204030204" pitchFamily="34" charset="0"/>
                <a:cs typeface="mohammad bold art 1" pitchFamily="2" charset="-78"/>
              </a:rPr>
              <a:t>DAKHLIA J., (s/d) Urbanité arabe , Paris, </a:t>
            </a:r>
            <a:r>
              <a:rPr lang="fr-FR" sz="3700" dirty="0" err="1">
                <a:latin typeface="Calibri" panose="020F0502020204030204" pitchFamily="34" charset="0"/>
                <a:ea typeface="Calibri" panose="020F0502020204030204" pitchFamily="34" charset="0"/>
                <a:cs typeface="mohammad bold art 1" pitchFamily="2" charset="-78"/>
              </a:rPr>
              <a:t>Sindbad</a:t>
            </a:r>
            <a:r>
              <a:rPr lang="fr-FR" sz="3700" dirty="0">
                <a:latin typeface="Calibri" panose="020F0502020204030204" pitchFamily="34" charset="0"/>
                <a:ea typeface="Calibri" panose="020F0502020204030204" pitchFamily="34" charset="0"/>
                <a:cs typeface="mohammad bold art 1" pitchFamily="2" charset="-78"/>
              </a:rPr>
              <a:t>, 1998, p</a:t>
            </a:r>
            <a:r>
              <a:rPr lang="fr-FR" sz="3700" dirty="0" smtClean="0">
                <a:latin typeface="Calibri" panose="020F0502020204030204" pitchFamily="34" charset="0"/>
                <a:ea typeface="Calibri" panose="020F0502020204030204" pitchFamily="34" charset="0"/>
                <a:cs typeface="mohammad bold art 1" pitchFamily="2" charset="-78"/>
              </a:rPr>
              <a:t>458. </a:t>
            </a:r>
            <a:endParaRPr lang="ar-DZ" sz="3700" dirty="0" smtClean="0">
              <a:latin typeface="Calibri" panose="020F0502020204030204" pitchFamily="34" charset="0"/>
              <a:ea typeface="Calibri" panose="020F0502020204030204" pitchFamily="34" charset="0"/>
              <a:cs typeface="mohammad bold art 1" pitchFamily="2" charset="-78"/>
            </a:endParaRPr>
          </a:p>
          <a:p>
            <a:pPr marL="742950" indent="-742950">
              <a:buFont typeface="+mj-lt"/>
              <a:buAutoNum type="arabicPeriod"/>
            </a:pPr>
            <a:r>
              <a:rPr lang="fr-FR" sz="3700" dirty="0" smtClean="0">
                <a:latin typeface="Calibri" panose="020F0502020204030204" pitchFamily="34" charset="0"/>
                <a:ea typeface="Calibri" panose="020F0502020204030204" pitchFamily="34" charset="0"/>
                <a:cs typeface="mohammad bold art 1" pitchFamily="2" charset="-78"/>
              </a:rPr>
              <a:t>BERQUE </a:t>
            </a:r>
            <a:r>
              <a:rPr lang="fr-FR" sz="3700" dirty="0">
                <a:latin typeface="Calibri" panose="020F0502020204030204" pitchFamily="34" charset="0"/>
                <a:ea typeface="Calibri" panose="020F0502020204030204" pitchFamily="34" charset="0"/>
                <a:cs typeface="mohammad bold art 1" pitchFamily="2" charset="-78"/>
              </a:rPr>
              <a:t>J., Structures sociales du Haut Atlas, Paris, PUF, 1978, 1ère éd. 1955, </a:t>
            </a:r>
            <a:r>
              <a:rPr lang="fr-FR" sz="3700" dirty="0" smtClean="0">
                <a:latin typeface="Calibri" panose="020F0502020204030204" pitchFamily="34" charset="0"/>
                <a:ea typeface="Calibri" panose="020F0502020204030204" pitchFamily="34" charset="0"/>
                <a:cs typeface="mohammad bold art 1" pitchFamily="2" charset="-78"/>
              </a:rPr>
              <a:t>p470.</a:t>
            </a:r>
            <a:endParaRPr lang="ar-DZ" sz="3700" dirty="0" smtClean="0">
              <a:latin typeface="Calibri" panose="020F0502020204030204" pitchFamily="34" charset="0"/>
              <a:ea typeface="Calibri" panose="020F0502020204030204" pitchFamily="34" charset="0"/>
              <a:cs typeface="mohammad bold art 1" pitchFamily="2" charset="-78"/>
            </a:endParaRPr>
          </a:p>
          <a:p>
            <a:pPr marL="742950" indent="-742950">
              <a:buFont typeface="+mj-lt"/>
              <a:buAutoNum type="arabicPeriod"/>
            </a:pPr>
            <a:r>
              <a:rPr lang="fr-FR" sz="3700" dirty="0" smtClean="0">
                <a:latin typeface="Calibri" panose="020F0502020204030204" pitchFamily="34" charset="0"/>
                <a:ea typeface="Calibri" panose="020F0502020204030204" pitchFamily="34" charset="0"/>
                <a:cs typeface="mohammad bold art 1" pitchFamily="2" charset="-78"/>
              </a:rPr>
              <a:t>BERQUE </a:t>
            </a:r>
            <a:r>
              <a:rPr lang="fr-FR" sz="3700" dirty="0">
                <a:latin typeface="Calibri" panose="020F0502020204030204" pitchFamily="34" charset="0"/>
                <a:ea typeface="Calibri" panose="020F0502020204030204" pitchFamily="34" charset="0"/>
                <a:cs typeface="mohammad bold art 1" pitchFamily="2" charset="-78"/>
              </a:rPr>
              <a:t>J., Ulémas fondateurs et insurgés au Maghreb, </a:t>
            </a:r>
            <a:r>
              <a:rPr lang="fr-FR" sz="3700" dirty="0" err="1">
                <a:latin typeface="Calibri" panose="020F0502020204030204" pitchFamily="34" charset="0"/>
                <a:ea typeface="Calibri" panose="020F0502020204030204" pitchFamily="34" charset="0"/>
                <a:cs typeface="mohammad bold art 1" pitchFamily="2" charset="-78"/>
              </a:rPr>
              <a:t>Sindbas</a:t>
            </a:r>
            <a:r>
              <a:rPr lang="fr-FR" sz="3700" dirty="0">
                <a:latin typeface="Calibri" panose="020F0502020204030204" pitchFamily="34" charset="0"/>
                <a:ea typeface="Calibri" panose="020F0502020204030204" pitchFamily="34" charset="0"/>
                <a:cs typeface="mohammad bold art 1" pitchFamily="2" charset="-78"/>
              </a:rPr>
              <a:t>, 1982, 297 </a:t>
            </a:r>
            <a:r>
              <a:rPr lang="fr-FR" sz="3700" dirty="0" smtClean="0">
                <a:latin typeface="Calibri" panose="020F0502020204030204" pitchFamily="34" charset="0"/>
                <a:ea typeface="Calibri" panose="020F0502020204030204" pitchFamily="34" charset="0"/>
                <a:cs typeface="mohammad bold art 1" pitchFamily="2" charset="-78"/>
              </a:rPr>
              <a:t>p.</a:t>
            </a:r>
            <a:endParaRPr lang="ar-DZ" sz="3700" dirty="0" smtClean="0">
              <a:latin typeface="Calibri" panose="020F0502020204030204" pitchFamily="34" charset="0"/>
              <a:ea typeface="Calibri" panose="020F0502020204030204" pitchFamily="34" charset="0"/>
              <a:cs typeface="mohammad bold art 1" pitchFamily="2" charset="-78"/>
            </a:endParaRPr>
          </a:p>
          <a:p>
            <a:pPr marL="742950" indent="-742950">
              <a:buFont typeface="+mj-lt"/>
              <a:buAutoNum type="arabicPeriod"/>
            </a:pPr>
            <a:r>
              <a:rPr lang="fr-FR" sz="3700" dirty="0" smtClean="0">
                <a:latin typeface="Calibri" panose="020F0502020204030204" pitchFamily="34" charset="0"/>
                <a:ea typeface="Calibri" panose="020F0502020204030204" pitchFamily="34" charset="0"/>
                <a:cs typeface="mohammad bold art 1" pitchFamily="2" charset="-78"/>
              </a:rPr>
              <a:t>BERQUE </a:t>
            </a:r>
            <a:r>
              <a:rPr lang="fr-FR" sz="3700" dirty="0">
                <a:latin typeface="Calibri" panose="020F0502020204030204" pitchFamily="34" charset="0"/>
                <a:ea typeface="Calibri" panose="020F0502020204030204" pitchFamily="34" charset="0"/>
                <a:cs typeface="mohammad bold art 1" pitchFamily="2" charset="-78"/>
              </a:rPr>
              <a:t>J., L'intérieur du Maghreb, Paris, Gallimard, 1978, 552 p. </a:t>
            </a:r>
            <a:endParaRPr lang="ar-DZ" sz="3700" dirty="0" smtClean="0">
              <a:latin typeface="Calibri" panose="020F0502020204030204" pitchFamily="34" charset="0"/>
              <a:ea typeface="Calibri" panose="020F0502020204030204" pitchFamily="34" charset="0"/>
              <a:cs typeface="mohammad bold art 1" pitchFamily="2" charset="-78"/>
            </a:endParaRPr>
          </a:p>
          <a:p>
            <a:pPr marL="742950" indent="-742950">
              <a:buFont typeface="+mj-lt"/>
              <a:buAutoNum type="arabicPeriod"/>
            </a:pPr>
            <a:r>
              <a:rPr lang="fr-FR" sz="3700" dirty="0" smtClean="0">
                <a:latin typeface="Calibri" panose="020F0502020204030204" pitchFamily="34" charset="0"/>
                <a:ea typeface="Calibri" panose="020F0502020204030204" pitchFamily="34" charset="0"/>
                <a:cs typeface="mohammad bold art 1" pitchFamily="2" charset="-78"/>
              </a:rPr>
              <a:t>BONTE </a:t>
            </a:r>
            <a:r>
              <a:rPr lang="fr-FR" sz="3700" dirty="0">
                <a:latin typeface="Calibri" panose="020F0502020204030204" pitchFamily="34" charset="0"/>
                <a:ea typeface="Calibri" panose="020F0502020204030204" pitchFamily="34" charset="0"/>
                <a:cs typeface="mohammad bold art 1" pitchFamily="2" charset="-78"/>
              </a:rPr>
              <a:t>P</a:t>
            </a:r>
            <a:r>
              <a:rPr lang="fr-FR" sz="3700" dirty="0" smtClean="0">
                <a:latin typeface="Calibri" panose="020F0502020204030204" pitchFamily="34" charset="0"/>
                <a:ea typeface="Calibri" panose="020F0502020204030204" pitchFamily="34" charset="0"/>
                <a:cs typeface="mohammad bold art 1" pitchFamily="2" charset="-78"/>
              </a:rPr>
              <a:t>.,BRISEBARRE </a:t>
            </a:r>
            <a:r>
              <a:rPr lang="fr-FR" sz="3700" dirty="0">
                <a:latin typeface="Calibri" panose="020F0502020204030204" pitchFamily="34" charset="0"/>
                <a:ea typeface="Calibri" panose="020F0502020204030204" pitchFamily="34" charset="0"/>
                <a:cs typeface="mohammad bold art 1" pitchFamily="2" charset="-78"/>
              </a:rPr>
              <a:t>A-M., GOKALP A., éd., Sacrifices en islam. Espaces et temps d'un rituel, Paris, CNRS, 1999, 465 p. </a:t>
            </a:r>
            <a:endParaRPr lang="ar-DZ" sz="3700" dirty="0" smtClean="0">
              <a:latin typeface="Calibri" panose="020F0502020204030204" pitchFamily="34" charset="0"/>
              <a:ea typeface="Calibri" panose="020F0502020204030204" pitchFamily="34" charset="0"/>
              <a:cs typeface="mohammad bold art 1" pitchFamily="2" charset="-78"/>
            </a:endParaRPr>
          </a:p>
          <a:p>
            <a:pPr marL="742950" indent="-742950">
              <a:buFont typeface="+mj-lt"/>
              <a:buAutoNum type="arabicPeriod"/>
            </a:pPr>
            <a:r>
              <a:rPr lang="fr-FR" sz="3700" dirty="0" smtClean="0">
                <a:latin typeface="Calibri" panose="020F0502020204030204" pitchFamily="34" charset="0"/>
                <a:ea typeface="Calibri" panose="020F0502020204030204" pitchFamily="34" charset="0"/>
                <a:cs typeface="mohammad bold art 1" pitchFamily="2" charset="-78"/>
              </a:rPr>
              <a:t>GEERTZ </a:t>
            </a:r>
            <a:r>
              <a:rPr lang="fr-FR" sz="3700" dirty="0">
                <a:latin typeface="Calibri" panose="020F0502020204030204" pitchFamily="34" charset="0"/>
                <a:ea typeface="Calibri" panose="020F0502020204030204" pitchFamily="34" charset="0"/>
                <a:cs typeface="mohammad bold art 1" pitchFamily="2" charset="-78"/>
              </a:rPr>
              <a:t>C., Observer l'islam, Paris, éd. La Découverte, 1993. GEERTZ C., Savoir local, savoir global, Paris, éd. La Découverte. </a:t>
            </a:r>
            <a:endParaRPr lang="ar-DZ" sz="3700" dirty="0" smtClean="0">
              <a:latin typeface="Calibri" panose="020F0502020204030204" pitchFamily="34" charset="0"/>
              <a:ea typeface="Calibri" panose="020F0502020204030204" pitchFamily="34" charset="0"/>
              <a:cs typeface="mohammad bold art 1" pitchFamily="2" charset="-78"/>
            </a:endParaRPr>
          </a:p>
          <a:p>
            <a:pPr marL="742950" indent="-742950">
              <a:buFont typeface="+mj-lt"/>
              <a:buAutoNum type="arabicPeriod"/>
            </a:pPr>
            <a:r>
              <a:rPr lang="fr-FR" sz="3700" dirty="0" smtClean="0">
                <a:latin typeface="Calibri" panose="020F0502020204030204" pitchFamily="34" charset="0"/>
                <a:ea typeface="Calibri" panose="020F0502020204030204" pitchFamily="34" charset="0"/>
                <a:cs typeface="mohammad bold art 1" pitchFamily="2" charset="-78"/>
              </a:rPr>
              <a:t>JAMOUS </a:t>
            </a:r>
            <a:r>
              <a:rPr lang="fr-FR" sz="3700" dirty="0">
                <a:latin typeface="Calibri" panose="020F0502020204030204" pitchFamily="34" charset="0"/>
                <a:ea typeface="Calibri" panose="020F0502020204030204" pitchFamily="34" charset="0"/>
                <a:cs typeface="mohammad bold art 1" pitchFamily="2" charset="-78"/>
              </a:rPr>
              <a:t>R., Honneur et baraka. Les structures sociales traditionnelles dans le Rif, Paris, Cambridge, 1981. Lecture recommandée : BERQUE A., Ecrits sur l'Algérie, Aix-en-Provence, </a:t>
            </a:r>
            <a:r>
              <a:rPr lang="fr-FR" sz="3700" dirty="0" err="1">
                <a:latin typeface="Calibri" panose="020F0502020204030204" pitchFamily="34" charset="0"/>
                <a:ea typeface="Calibri" panose="020F0502020204030204" pitchFamily="34" charset="0"/>
                <a:cs typeface="mohammad bold art 1" pitchFamily="2" charset="-78"/>
              </a:rPr>
              <a:t>Edisud</a:t>
            </a:r>
            <a:r>
              <a:rPr lang="fr-FR" sz="3700" dirty="0">
                <a:latin typeface="Calibri" panose="020F0502020204030204" pitchFamily="34" charset="0"/>
                <a:ea typeface="Calibri" panose="020F0502020204030204" pitchFamily="34" charset="0"/>
                <a:cs typeface="mohammad bold art 1" pitchFamily="2" charset="-78"/>
              </a:rPr>
              <a:t>, 1986, 300 p. </a:t>
            </a:r>
            <a:endParaRPr lang="fr-FR" sz="32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80572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23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xEl>
                                              <p:pRg st="0" end="0"/>
                                            </p:txEl>
                                          </p:spTgt>
                                        </p:tgtEl>
                                      </p:cBhvr>
                                    </p:animEffect>
                                  </p:childTnLst>
                                </p:cTn>
                              </p:par>
                            </p:childTnLst>
                          </p:cTn>
                        </p:par>
                        <p:par>
                          <p:cTn id="20" fill="hold">
                            <p:stCondLst>
                              <p:cond delay="54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25"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3">
                                            <p:txEl>
                                              <p:pRg st="1" end="1"/>
                                            </p:txEl>
                                          </p:spTgt>
                                        </p:tgtEl>
                                      </p:cBhvr>
                                    </p:animEffect>
                                  </p:childTnLst>
                                </p:cTn>
                              </p:par>
                            </p:childTnLst>
                          </p:cTn>
                        </p:par>
                        <p:par>
                          <p:cTn id="28" fill="hold">
                            <p:stCondLst>
                              <p:cond delay="940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33"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3">
                                            <p:txEl>
                                              <p:pRg st="2" end="2"/>
                                            </p:txEl>
                                          </p:spTgt>
                                        </p:tgtEl>
                                      </p:cBhvr>
                                    </p:animEffect>
                                  </p:childTnLst>
                                </p:cTn>
                              </p:par>
                            </p:childTnLst>
                          </p:cTn>
                        </p:par>
                        <p:par>
                          <p:cTn id="36" fill="hold">
                            <p:stCondLst>
                              <p:cond delay="1300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p:cTn id="39" dur="500" fill="hold"/>
                                        <p:tgtEl>
                                          <p:spTgt spid="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41" dur="500" fill="hold"/>
                                        <p:tgtEl>
                                          <p:spTgt spid="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3">
                                            <p:txEl>
                                              <p:pRg st="3" end="3"/>
                                            </p:txEl>
                                          </p:spTgt>
                                        </p:tgtEl>
                                      </p:cBhvr>
                                    </p:animEffect>
                                  </p:childTnLst>
                                </p:cTn>
                              </p:par>
                            </p:childTnLst>
                          </p:cTn>
                        </p:par>
                        <p:par>
                          <p:cTn id="44" fill="hold">
                            <p:stCondLst>
                              <p:cond delay="16250"/>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3">
                                            <p:txEl>
                                              <p:pRg st="4" end="4"/>
                                            </p:txEl>
                                          </p:spTgt>
                                        </p:tgtEl>
                                        <p:attrNameLst>
                                          <p:attrName>style.visibility</p:attrName>
                                        </p:attrNameLst>
                                      </p:cBhvr>
                                      <p:to>
                                        <p:strVal val="visible"/>
                                      </p:to>
                                    </p:set>
                                    <p:anim calcmode="lin" valueType="num">
                                      <p:cBhvr>
                                        <p:cTn id="47" dur="500" fill="hold"/>
                                        <p:tgtEl>
                                          <p:spTgt spid="3">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48" dur="500" fill="hold"/>
                                        <p:tgtEl>
                                          <p:spTgt spid="3">
                                            <p:txEl>
                                              <p:pRg st="4" end="4"/>
                                            </p:txEl>
                                          </p:spTgt>
                                        </p:tgtEl>
                                        <p:attrNameLst>
                                          <p:attrName>ppt_y</p:attrName>
                                        </p:attrNameLst>
                                      </p:cBhvr>
                                      <p:tavLst>
                                        <p:tav tm="0">
                                          <p:val>
                                            <p:strVal val="#ppt_y"/>
                                          </p:val>
                                        </p:tav>
                                        <p:tav tm="100000">
                                          <p:val>
                                            <p:strVal val="#ppt_y"/>
                                          </p:val>
                                        </p:tav>
                                      </p:tavLst>
                                    </p:anim>
                                    <p:anim calcmode="lin" valueType="num">
                                      <p:cBhvr>
                                        <p:cTn id="49" dur="500" fill="hold"/>
                                        <p:tgtEl>
                                          <p:spTgt spid="3">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0" dur="500" fill="hold"/>
                                        <p:tgtEl>
                                          <p:spTgt spid="3">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1" dur="500" tmFilter="0,0; .5, 1; 1, 1"/>
                                        <p:tgtEl>
                                          <p:spTgt spid="3">
                                            <p:txEl>
                                              <p:pRg st="4" end="4"/>
                                            </p:txEl>
                                          </p:spTgt>
                                        </p:tgtEl>
                                      </p:cBhvr>
                                    </p:animEffect>
                                  </p:childTnLst>
                                </p:cTn>
                              </p:par>
                            </p:childTnLst>
                          </p:cTn>
                        </p:par>
                        <p:par>
                          <p:cTn id="52" fill="hold">
                            <p:stCondLst>
                              <p:cond delay="21700"/>
                            </p:stCondLst>
                            <p:childTnLst>
                              <p:par>
                                <p:cTn id="53" presetID="41" presetClass="entr" presetSubtype="0" fill="hold" grpId="0" nodeType="afterEffect">
                                  <p:stCondLst>
                                    <p:cond delay="0"/>
                                  </p:stCondLst>
                                  <p:iterate type="lt">
                                    <p:tmPct val="10000"/>
                                  </p:iterate>
                                  <p:childTnLst>
                                    <p:set>
                                      <p:cBhvr>
                                        <p:cTn id="54" dur="1" fill="hold">
                                          <p:stCondLst>
                                            <p:cond delay="0"/>
                                          </p:stCondLst>
                                        </p:cTn>
                                        <p:tgtEl>
                                          <p:spTgt spid="3">
                                            <p:txEl>
                                              <p:pRg st="5" end="5"/>
                                            </p:txEl>
                                          </p:spTgt>
                                        </p:tgtEl>
                                        <p:attrNameLst>
                                          <p:attrName>style.visibility</p:attrName>
                                        </p:attrNameLst>
                                      </p:cBhvr>
                                      <p:to>
                                        <p:strVal val="visible"/>
                                      </p:to>
                                    </p:set>
                                    <p:anim calcmode="lin" valueType="num">
                                      <p:cBhvr>
                                        <p:cTn id="55" dur="500" fill="hold"/>
                                        <p:tgtEl>
                                          <p:spTgt spid="3">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56" dur="500" fill="hold"/>
                                        <p:tgtEl>
                                          <p:spTgt spid="3">
                                            <p:txEl>
                                              <p:pRg st="5" end="5"/>
                                            </p:txEl>
                                          </p:spTgt>
                                        </p:tgtEl>
                                        <p:attrNameLst>
                                          <p:attrName>ppt_y</p:attrName>
                                        </p:attrNameLst>
                                      </p:cBhvr>
                                      <p:tavLst>
                                        <p:tav tm="0">
                                          <p:val>
                                            <p:strVal val="#ppt_y"/>
                                          </p:val>
                                        </p:tav>
                                        <p:tav tm="100000">
                                          <p:val>
                                            <p:strVal val="#ppt_y"/>
                                          </p:val>
                                        </p:tav>
                                      </p:tavLst>
                                    </p:anim>
                                    <p:anim calcmode="lin" valueType="num">
                                      <p:cBhvr>
                                        <p:cTn id="57" dur="500" fill="hold"/>
                                        <p:tgtEl>
                                          <p:spTgt spid="3">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8" dur="500" fill="hold"/>
                                        <p:tgtEl>
                                          <p:spTgt spid="3">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9" dur="500" tmFilter="0,0; .5, 1; 1, 1"/>
                                        <p:tgtEl>
                                          <p:spTgt spid="3">
                                            <p:txEl>
                                              <p:pRg st="5" end="5"/>
                                            </p:txEl>
                                          </p:spTgt>
                                        </p:tgtEl>
                                      </p:cBhvr>
                                    </p:animEffect>
                                  </p:childTnLst>
                                </p:cTn>
                              </p:par>
                            </p:childTnLst>
                          </p:cTn>
                        </p:par>
                        <p:par>
                          <p:cTn id="60" fill="hold">
                            <p:stCondLst>
                              <p:cond delay="27550"/>
                            </p:stCondLst>
                            <p:childTnLst>
                              <p:par>
                                <p:cTn id="61" presetID="41" presetClass="entr" presetSubtype="0" fill="hold" grpId="0" nodeType="afterEffect">
                                  <p:stCondLst>
                                    <p:cond delay="0"/>
                                  </p:stCondLst>
                                  <p:iterate type="lt">
                                    <p:tmPct val="10000"/>
                                  </p:iterate>
                                  <p:childTnLst>
                                    <p:set>
                                      <p:cBhvr>
                                        <p:cTn id="62" dur="1" fill="hold">
                                          <p:stCondLst>
                                            <p:cond delay="0"/>
                                          </p:stCondLst>
                                        </p:cTn>
                                        <p:tgtEl>
                                          <p:spTgt spid="3">
                                            <p:txEl>
                                              <p:pRg st="6" end="6"/>
                                            </p:txEl>
                                          </p:spTgt>
                                        </p:tgtEl>
                                        <p:attrNameLst>
                                          <p:attrName>style.visibility</p:attrName>
                                        </p:attrNameLst>
                                      </p:cBhvr>
                                      <p:to>
                                        <p:strVal val="visible"/>
                                      </p:to>
                                    </p:set>
                                    <p:anim calcmode="lin" valueType="num">
                                      <p:cBhvr>
                                        <p:cTn id="63" dur="500" fill="hold"/>
                                        <p:tgtEl>
                                          <p:spTgt spid="3">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64" dur="500" fill="hold"/>
                                        <p:tgtEl>
                                          <p:spTgt spid="3">
                                            <p:txEl>
                                              <p:pRg st="6" end="6"/>
                                            </p:txEl>
                                          </p:spTgt>
                                        </p:tgtEl>
                                        <p:attrNameLst>
                                          <p:attrName>ppt_y</p:attrName>
                                        </p:attrNameLst>
                                      </p:cBhvr>
                                      <p:tavLst>
                                        <p:tav tm="0">
                                          <p:val>
                                            <p:strVal val="#ppt_y"/>
                                          </p:val>
                                        </p:tav>
                                        <p:tav tm="100000">
                                          <p:val>
                                            <p:strVal val="#ppt_y"/>
                                          </p:val>
                                        </p:tav>
                                      </p:tavLst>
                                    </p:anim>
                                    <p:anim calcmode="lin" valueType="num">
                                      <p:cBhvr>
                                        <p:cTn id="65" dur="500" fill="hold"/>
                                        <p:tgtEl>
                                          <p:spTgt spid="3">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6" dur="500" fill="hold"/>
                                        <p:tgtEl>
                                          <p:spTgt spid="3">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7" dur="500" tmFilter="0,0; .5, 1; 1, 1"/>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1260086" y="926377"/>
            <a:ext cx="9670895" cy="1404229"/>
            <a:chOff x="1260086" y="926377"/>
            <a:chExt cx="9670895" cy="1404229"/>
          </a:xfrm>
        </p:grpSpPr>
        <p:sp>
          <p:nvSpPr>
            <p:cNvPr id="5" name="Rectangle à coins arrondis 4"/>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6" name="Rectangle à coins arrondis 5"/>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2" name="Titre 1"/>
          <p:cNvSpPr>
            <a:spLocks noGrp="1"/>
          </p:cNvSpPr>
          <p:nvPr>
            <p:ph type="title"/>
          </p:nvPr>
        </p:nvSpPr>
        <p:spPr>
          <a:solidFill>
            <a:srgbClr val="333300"/>
          </a:solidFill>
        </p:spPr>
        <p:txBody>
          <a:bodyPr>
            <a:noAutofit/>
          </a:bodyPr>
          <a:lstStyle/>
          <a:p>
            <a:r>
              <a:rPr lang="ar-DZ" sz="4000" dirty="0">
                <a:solidFill>
                  <a:srgbClr val="FFFF00"/>
                </a:solidFill>
                <a:latin typeface="Alilato ExtLt" pitchFamily="2" charset="-78"/>
                <a:cs typeface="Alilato ExtLt" pitchFamily="2" charset="-78"/>
              </a:rPr>
              <a:t>المراجع: ( كتب ومطبوعات ، مواقع انترنت، إلخ)</a:t>
            </a:r>
            <a:endParaRPr lang="fr-FR" sz="2400" dirty="0">
              <a:solidFill>
                <a:srgbClr val="FFFF00"/>
              </a:solidFill>
            </a:endParaRPr>
          </a:p>
        </p:txBody>
      </p:sp>
      <p:sp>
        <p:nvSpPr>
          <p:cNvPr id="3" name="Espace réservé du contenu 2"/>
          <p:cNvSpPr>
            <a:spLocks noGrp="1"/>
          </p:cNvSpPr>
          <p:nvPr>
            <p:ph idx="1"/>
          </p:nvPr>
        </p:nvSpPr>
        <p:spPr/>
        <p:txBody>
          <a:bodyPr>
            <a:normAutofit fontScale="47500" lnSpcReduction="20000"/>
          </a:bodyPr>
          <a:lstStyle/>
          <a:p>
            <a:pPr marL="742950" indent="-742950">
              <a:buFont typeface="+mj-lt"/>
              <a:buAutoNum type="arabicPeriod" startAt="8"/>
            </a:pPr>
            <a:r>
              <a:rPr lang="fr-FR" sz="3700" dirty="0">
                <a:latin typeface="Calibri" panose="020F0502020204030204" pitchFamily="34" charset="0"/>
                <a:ea typeface="Calibri" panose="020F0502020204030204" pitchFamily="34" charset="0"/>
                <a:cs typeface="mohammad bold art 1" pitchFamily="2" charset="-78"/>
              </a:rPr>
              <a:t>BONTE P., Al </a:t>
            </a:r>
            <a:r>
              <a:rPr lang="fr-FR" sz="3700" dirty="0" err="1">
                <a:latin typeface="Calibri" panose="020F0502020204030204" pitchFamily="34" charset="0"/>
                <a:ea typeface="Calibri" panose="020F0502020204030204" pitchFamily="34" charset="0"/>
                <a:cs typeface="mohammad bold art 1" pitchFamily="2" charset="-78"/>
              </a:rPr>
              <a:t>ansâb</a:t>
            </a:r>
            <a:r>
              <a:rPr lang="fr-FR" sz="3700" dirty="0">
                <a:latin typeface="Calibri" panose="020F0502020204030204" pitchFamily="34" charset="0"/>
                <a:ea typeface="Calibri" panose="020F0502020204030204" pitchFamily="34" charset="0"/>
                <a:cs typeface="mohammad bold art 1" pitchFamily="2" charset="-78"/>
              </a:rPr>
              <a:t> La quête des origines,. Anthropologie historique de la société tribale, Paris, 1991, p</a:t>
            </a:r>
            <a:r>
              <a:rPr lang="fr-FR" sz="3700" dirty="0" smtClean="0">
                <a:latin typeface="Calibri" panose="020F0502020204030204" pitchFamily="34" charset="0"/>
                <a:ea typeface="Calibri" panose="020F0502020204030204" pitchFamily="34" charset="0"/>
                <a:cs typeface="mohammad bold art 1" pitchFamily="2" charset="-78"/>
              </a:rPr>
              <a:t>260. </a:t>
            </a:r>
            <a:endParaRPr lang="ar-DZ" sz="3700" dirty="0" smtClean="0">
              <a:latin typeface="Calibri" panose="020F0502020204030204" pitchFamily="34" charset="0"/>
              <a:ea typeface="Calibri" panose="020F0502020204030204" pitchFamily="34" charset="0"/>
              <a:cs typeface="mohammad bold art 1" pitchFamily="2" charset="-78"/>
            </a:endParaRPr>
          </a:p>
          <a:p>
            <a:pPr marL="742950" indent="-742950">
              <a:buFont typeface="+mj-lt"/>
              <a:buAutoNum type="arabicPeriod" startAt="8"/>
            </a:pPr>
            <a:r>
              <a:rPr lang="fr-FR" sz="3700" dirty="0" smtClean="0">
                <a:latin typeface="Calibri" panose="020F0502020204030204" pitchFamily="34" charset="0"/>
                <a:ea typeface="Calibri" panose="020F0502020204030204" pitchFamily="34" charset="0"/>
                <a:cs typeface="mohammad bold art 1" pitchFamily="2" charset="-78"/>
              </a:rPr>
              <a:t>BRAUDEL </a:t>
            </a:r>
            <a:r>
              <a:rPr lang="fr-FR" sz="3700" dirty="0">
                <a:latin typeface="Calibri" panose="020F0502020204030204" pitchFamily="34" charset="0"/>
                <a:ea typeface="Calibri" panose="020F0502020204030204" pitchFamily="34" charset="0"/>
                <a:cs typeface="mohammad bold art 1" pitchFamily="2" charset="-78"/>
              </a:rPr>
              <a:t>F., La Méditerranée, T. I et II, Flammarion, 1978 </a:t>
            </a:r>
            <a:endParaRPr lang="ar-DZ" sz="3700" dirty="0" smtClean="0">
              <a:latin typeface="Calibri" panose="020F0502020204030204" pitchFamily="34" charset="0"/>
              <a:ea typeface="Calibri" panose="020F0502020204030204" pitchFamily="34" charset="0"/>
              <a:cs typeface="mohammad bold art 1" pitchFamily="2" charset="-78"/>
            </a:endParaRPr>
          </a:p>
          <a:p>
            <a:pPr marL="742950" indent="-742950">
              <a:buFont typeface="+mj-lt"/>
              <a:buAutoNum type="arabicPeriod" startAt="8"/>
            </a:pPr>
            <a:r>
              <a:rPr lang="fr-FR" sz="3700" dirty="0" smtClean="0">
                <a:latin typeface="Calibri" panose="020F0502020204030204" pitchFamily="34" charset="0"/>
                <a:ea typeface="Calibri" panose="020F0502020204030204" pitchFamily="34" charset="0"/>
                <a:cs typeface="mohammad bold art 1" pitchFamily="2" charset="-78"/>
              </a:rPr>
              <a:t>DAKHLIA </a:t>
            </a:r>
            <a:r>
              <a:rPr lang="fr-FR" sz="3700" dirty="0">
                <a:latin typeface="Calibri" panose="020F0502020204030204" pitchFamily="34" charset="0"/>
                <a:ea typeface="Calibri" panose="020F0502020204030204" pitchFamily="34" charset="0"/>
                <a:cs typeface="mohammad bold art 1" pitchFamily="2" charset="-78"/>
              </a:rPr>
              <a:t>J., L'oubli de la cité. La mémoire collective à l'épreuve du lignage dans le </a:t>
            </a:r>
            <a:r>
              <a:rPr lang="fr-FR" sz="3700" dirty="0" err="1">
                <a:latin typeface="Calibri" panose="020F0502020204030204" pitchFamily="34" charset="0"/>
                <a:ea typeface="Calibri" panose="020F0502020204030204" pitchFamily="34" charset="0"/>
                <a:cs typeface="mohammad bold art 1" pitchFamily="2" charset="-78"/>
              </a:rPr>
              <a:t>Djerid</a:t>
            </a:r>
            <a:r>
              <a:rPr lang="fr-FR" sz="3700" dirty="0">
                <a:latin typeface="Calibri" panose="020F0502020204030204" pitchFamily="34" charset="0"/>
                <a:ea typeface="Calibri" panose="020F0502020204030204" pitchFamily="34" charset="0"/>
                <a:cs typeface="mohammad bold art 1" pitchFamily="2" charset="-78"/>
              </a:rPr>
              <a:t>, Paris, La découverte, 1990, 325 p. </a:t>
            </a:r>
            <a:endParaRPr lang="ar-DZ" sz="3700" dirty="0" smtClean="0">
              <a:latin typeface="Calibri" panose="020F0502020204030204" pitchFamily="34" charset="0"/>
              <a:ea typeface="Calibri" panose="020F0502020204030204" pitchFamily="34" charset="0"/>
              <a:cs typeface="mohammad bold art 1" pitchFamily="2" charset="-78"/>
            </a:endParaRPr>
          </a:p>
          <a:p>
            <a:pPr marL="742950" indent="-742950">
              <a:buFont typeface="+mj-lt"/>
              <a:buAutoNum type="arabicPeriod" startAt="8"/>
            </a:pPr>
            <a:r>
              <a:rPr lang="fr-FR" sz="3700" dirty="0" smtClean="0">
                <a:latin typeface="Calibri" panose="020F0502020204030204" pitchFamily="34" charset="0"/>
                <a:ea typeface="Calibri" panose="020F0502020204030204" pitchFamily="34" charset="0"/>
                <a:cs typeface="mohammad bold art 1" pitchFamily="2" charset="-78"/>
              </a:rPr>
              <a:t>LACOSTE </a:t>
            </a:r>
            <a:r>
              <a:rPr lang="fr-FR" sz="3700" dirty="0">
                <a:latin typeface="Calibri" panose="020F0502020204030204" pitchFamily="34" charset="0"/>
                <a:ea typeface="Calibri" panose="020F0502020204030204" pitchFamily="34" charset="0"/>
                <a:cs typeface="mohammad bold art 1" pitchFamily="2" charset="-78"/>
              </a:rPr>
              <a:t>C. et Y., éd., L'état du Maghreb. La découverte, 1991 (coll. "L'état du monde", économie, politique, société, culture, vie quotidienne. </a:t>
            </a:r>
            <a:endParaRPr lang="ar-DZ" sz="3700" dirty="0" smtClean="0">
              <a:latin typeface="Calibri" panose="020F0502020204030204" pitchFamily="34" charset="0"/>
              <a:ea typeface="Calibri" panose="020F0502020204030204" pitchFamily="34" charset="0"/>
              <a:cs typeface="mohammad bold art 1" pitchFamily="2" charset="-78"/>
            </a:endParaRPr>
          </a:p>
          <a:p>
            <a:pPr marL="742950" indent="-742950">
              <a:buFont typeface="+mj-lt"/>
              <a:buAutoNum type="arabicPeriod" startAt="8"/>
            </a:pPr>
            <a:r>
              <a:rPr lang="fr-FR" sz="3700" dirty="0" smtClean="0">
                <a:latin typeface="Calibri" panose="020F0502020204030204" pitchFamily="34" charset="0"/>
                <a:ea typeface="Calibri" panose="020F0502020204030204" pitchFamily="34" charset="0"/>
                <a:cs typeface="mohammad bold art 1" pitchFamily="2" charset="-78"/>
              </a:rPr>
              <a:t>RODINSON </a:t>
            </a:r>
            <a:r>
              <a:rPr lang="fr-FR" sz="3700" dirty="0">
                <a:latin typeface="Calibri" panose="020F0502020204030204" pitchFamily="34" charset="0"/>
                <a:ea typeface="Calibri" panose="020F0502020204030204" pitchFamily="34" charset="0"/>
                <a:cs typeface="mohammad bold art 1" pitchFamily="2" charset="-78"/>
              </a:rPr>
              <a:t>M., Islam : politique et religion, Fayard, 1993. LEWIS B., Le langage politique de l'islam. Gallimard, 1988. </a:t>
            </a:r>
            <a:endParaRPr lang="ar-DZ" sz="3700" dirty="0" smtClean="0">
              <a:latin typeface="Calibri" panose="020F0502020204030204" pitchFamily="34" charset="0"/>
              <a:ea typeface="Calibri" panose="020F0502020204030204" pitchFamily="34" charset="0"/>
              <a:cs typeface="mohammad bold art 1" pitchFamily="2" charset="-78"/>
            </a:endParaRPr>
          </a:p>
          <a:p>
            <a:pPr marL="742950" indent="-742950">
              <a:buFont typeface="+mj-lt"/>
              <a:buAutoNum type="arabicPeriod" startAt="8"/>
            </a:pPr>
            <a:r>
              <a:rPr lang="fr-FR" sz="3700" dirty="0" smtClean="0">
                <a:latin typeface="Calibri" panose="020F0502020204030204" pitchFamily="34" charset="0"/>
                <a:ea typeface="Calibri" panose="020F0502020204030204" pitchFamily="34" charset="0"/>
                <a:cs typeface="mohammad bold art 1" pitchFamily="2" charset="-78"/>
              </a:rPr>
              <a:t>LEWIS </a:t>
            </a:r>
            <a:r>
              <a:rPr lang="fr-FR" sz="3700" dirty="0">
                <a:latin typeface="Calibri" panose="020F0502020204030204" pitchFamily="34" charset="0"/>
                <a:ea typeface="Calibri" panose="020F0502020204030204" pitchFamily="34" charset="0"/>
                <a:cs typeface="mohammad bold art 1" pitchFamily="2" charset="-78"/>
              </a:rPr>
              <a:t>B., Islam et laïcité, Fayard, 1988. Une bibliographie plus complète sera distribuée en cours</a:t>
            </a:r>
            <a:endParaRPr lang="fr-FR" sz="32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95876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23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xEl>
                                              <p:pRg st="0" end="0"/>
                                            </p:txEl>
                                          </p:spTgt>
                                        </p:tgtEl>
                                      </p:cBhvr>
                                    </p:animEffect>
                                  </p:childTnLst>
                                </p:cTn>
                              </p:par>
                            </p:childTnLst>
                          </p:cTn>
                        </p:par>
                        <p:par>
                          <p:cTn id="20" fill="hold">
                            <p:stCondLst>
                              <p:cond delay="74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25"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3">
                                            <p:txEl>
                                              <p:pRg st="1" end="1"/>
                                            </p:txEl>
                                          </p:spTgt>
                                        </p:tgtEl>
                                      </p:cBhvr>
                                    </p:animEffect>
                                  </p:childTnLst>
                                </p:cTn>
                              </p:par>
                            </p:childTnLst>
                          </p:cTn>
                        </p:par>
                        <p:par>
                          <p:cTn id="28" fill="hold">
                            <p:stCondLst>
                              <p:cond delay="1025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33"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3">
                                            <p:txEl>
                                              <p:pRg st="2" end="2"/>
                                            </p:txEl>
                                          </p:spTgt>
                                        </p:tgtEl>
                                      </p:cBhvr>
                                    </p:animEffect>
                                  </p:childTnLst>
                                </p:cTn>
                              </p:par>
                            </p:childTnLst>
                          </p:cTn>
                        </p:par>
                        <p:par>
                          <p:cTn id="36" fill="hold">
                            <p:stCondLst>
                              <p:cond delay="1600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p:cTn id="39" dur="500" fill="hold"/>
                                        <p:tgtEl>
                                          <p:spTgt spid="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41" dur="500" fill="hold"/>
                                        <p:tgtEl>
                                          <p:spTgt spid="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3">
                                            <p:txEl>
                                              <p:pRg st="3" end="3"/>
                                            </p:txEl>
                                          </p:spTgt>
                                        </p:tgtEl>
                                      </p:cBhvr>
                                    </p:animEffect>
                                  </p:childTnLst>
                                </p:cTn>
                              </p:par>
                            </p:childTnLst>
                          </p:cTn>
                        </p:par>
                        <p:par>
                          <p:cTn id="44" fill="hold">
                            <p:stCondLst>
                              <p:cond delay="22600"/>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3">
                                            <p:txEl>
                                              <p:pRg st="4" end="4"/>
                                            </p:txEl>
                                          </p:spTgt>
                                        </p:tgtEl>
                                        <p:attrNameLst>
                                          <p:attrName>style.visibility</p:attrName>
                                        </p:attrNameLst>
                                      </p:cBhvr>
                                      <p:to>
                                        <p:strVal val="visible"/>
                                      </p:to>
                                    </p:set>
                                    <p:anim calcmode="lin" valueType="num">
                                      <p:cBhvr>
                                        <p:cTn id="47" dur="500" fill="hold"/>
                                        <p:tgtEl>
                                          <p:spTgt spid="3">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48" dur="500" fill="hold"/>
                                        <p:tgtEl>
                                          <p:spTgt spid="3">
                                            <p:txEl>
                                              <p:pRg st="4" end="4"/>
                                            </p:txEl>
                                          </p:spTgt>
                                        </p:tgtEl>
                                        <p:attrNameLst>
                                          <p:attrName>ppt_y</p:attrName>
                                        </p:attrNameLst>
                                      </p:cBhvr>
                                      <p:tavLst>
                                        <p:tav tm="0">
                                          <p:val>
                                            <p:strVal val="#ppt_y"/>
                                          </p:val>
                                        </p:tav>
                                        <p:tav tm="100000">
                                          <p:val>
                                            <p:strVal val="#ppt_y"/>
                                          </p:val>
                                        </p:tav>
                                      </p:tavLst>
                                    </p:anim>
                                    <p:anim calcmode="lin" valueType="num">
                                      <p:cBhvr>
                                        <p:cTn id="49" dur="500" fill="hold"/>
                                        <p:tgtEl>
                                          <p:spTgt spid="3">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0" dur="500" fill="hold"/>
                                        <p:tgtEl>
                                          <p:spTgt spid="3">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1" dur="500" tmFilter="0,0; .5, 1; 1, 1"/>
                                        <p:tgtEl>
                                          <p:spTgt spid="3">
                                            <p:txEl>
                                              <p:pRg st="4" end="4"/>
                                            </p:txEl>
                                          </p:spTgt>
                                        </p:tgtEl>
                                      </p:cBhvr>
                                    </p:animEffect>
                                  </p:childTnLst>
                                </p:cTn>
                              </p:par>
                            </p:childTnLst>
                          </p:cTn>
                        </p:par>
                        <p:par>
                          <p:cTn id="52" fill="hold">
                            <p:stCondLst>
                              <p:cond delay="28050"/>
                            </p:stCondLst>
                            <p:childTnLst>
                              <p:par>
                                <p:cTn id="53" presetID="41" presetClass="entr" presetSubtype="0" fill="hold" grpId="0" nodeType="afterEffect">
                                  <p:stCondLst>
                                    <p:cond delay="0"/>
                                  </p:stCondLst>
                                  <p:iterate type="lt">
                                    <p:tmPct val="10000"/>
                                  </p:iterate>
                                  <p:childTnLst>
                                    <p:set>
                                      <p:cBhvr>
                                        <p:cTn id="54" dur="1" fill="hold">
                                          <p:stCondLst>
                                            <p:cond delay="0"/>
                                          </p:stCondLst>
                                        </p:cTn>
                                        <p:tgtEl>
                                          <p:spTgt spid="3">
                                            <p:txEl>
                                              <p:pRg st="5" end="5"/>
                                            </p:txEl>
                                          </p:spTgt>
                                        </p:tgtEl>
                                        <p:attrNameLst>
                                          <p:attrName>style.visibility</p:attrName>
                                        </p:attrNameLst>
                                      </p:cBhvr>
                                      <p:to>
                                        <p:strVal val="visible"/>
                                      </p:to>
                                    </p:set>
                                    <p:anim calcmode="lin" valueType="num">
                                      <p:cBhvr>
                                        <p:cTn id="55" dur="500" fill="hold"/>
                                        <p:tgtEl>
                                          <p:spTgt spid="3">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56" dur="500" fill="hold"/>
                                        <p:tgtEl>
                                          <p:spTgt spid="3">
                                            <p:txEl>
                                              <p:pRg st="5" end="5"/>
                                            </p:txEl>
                                          </p:spTgt>
                                        </p:tgtEl>
                                        <p:attrNameLst>
                                          <p:attrName>ppt_y</p:attrName>
                                        </p:attrNameLst>
                                      </p:cBhvr>
                                      <p:tavLst>
                                        <p:tav tm="0">
                                          <p:val>
                                            <p:strVal val="#ppt_y"/>
                                          </p:val>
                                        </p:tav>
                                        <p:tav tm="100000">
                                          <p:val>
                                            <p:strVal val="#ppt_y"/>
                                          </p:val>
                                        </p:tav>
                                      </p:tavLst>
                                    </p:anim>
                                    <p:anim calcmode="lin" valueType="num">
                                      <p:cBhvr>
                                        <p:cTn id="57" dur="500" fill="hold"/>
                                        <p:tgtEl>
                                          <p:spTgt spid="3">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8" dur="500" fill="hold"/>
                                        <p:tgtEl>
                                          <p:spTgt spid="3">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9" dur="500" tmFilter="0,0; .5, 1; 1, 1"/>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1260086" y="926377"/>
            <a:ext cx="9670895" cy="1404229"/>
            <a:chOff x="1260086" y="926377"/>
            <a:chExt cx="9670895" cy="1404229"/>
          </a:xfrm>
        </p:grpSpPr>
        <p:sp>
          <p:nvSpPr>
            <p:cNvPr id="5" name="Rectangle à coins arrondis 4"/>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6" name="Rectangle à coins arrondis 5"/>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2" name="Titre 1"/>
          <p:cNvSpPr>
            <a:spLocks noGrp="1"/>
          </p:cNvSpPr>
          <p:nvPr>
            <p:ph type="title"/>
          </p:nvPr>
        </p:nvSpPr>
        <p:spPr>
          <a:solidFill>
            <a:srgbClr val="333300"/>
          </a:solidFill>
        </p:spPr>
        <p:txBody>
          <a:bodyPr>
            <a:noAutofit/>
          </a:bodyPr>
          <a:lstStyle/>
          <a:p>
            <a:r>
              <a:rPr lang="ar-DZ" sz="4000" dirty="0" smtClean="0">
                <a:solidFill>
                  <a:srgbClr val="FFFF00"/>
                </a:solidFill>
                <a:latin typeface="Alilato ExtLt" pitchFamily="2" charset="-78"/>
                <a:cs typeface="Alilato ExtLt" pitchFamily="2" charset="-78"/>
              </a:rPr>
              <a:t>النهاية</a:t>
            </a:r>
            <a:endParaRPr lang="fr-FR" sz="2400" dirty="0">
              <a:solidFill>
                <a:srgbClr val="FFFF00"/>
              </a:solidFill>
            </a:endParaRPr>
          </a:p>
        </p:txBody>
      </p:sp>
      <p:pic>
        <p:nvPicPr>
          <p:cNvPr id="11" name="sablier">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6"/>
          <a:stretch>
            <a:fillRect/>
          </a:stretch>
        </p:blipFill>
        <p:spPr>
          <a:xfrm>
            <a:off x="9446764" y="1023010"/>
            <a:ext cx="1210961" cy="1210961"/>
          </a:xfrm>
        </p:spPr>
      </p:pic>
      <p:pic>
        <p:nvPicPr>
          <p:cNvPr id="12" name="ligne-darrivee">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a:blip r:embed="rId7"/>
          <a:stretch>
            <a:fillRect/>
          </a:stretch>
        </p:blipFill>
        <p:spPr>
          <a:xfrm>
            <a:off x="1533342" y="1023010"/>
            <a:ext cx="1158933" cy="1158933"/>
          </a:xfrm>
          <a:prstGeom prst="rect">
            <a:avLst/>
          </a:prstGeom>
        </p:spPr>
      </p:pic>
      <p:sp>
        <p:nvSpPr>
          <p:cNvPr id="13" name="Espace réservé du contenu 2"/>
          <p:cNvSpPr txBox="1">
            <a:spLocks/>
          </p:cNvSpPr>
          <p:nvPr/>
        </p:nvSpPr>
        <p:spPr>
          <a:xfrm>
            <a:off x="1295401" y="2556932"/>
            <a:ext cx="9601196" cy="3318936"/>
          </a:xfrm>
          <a:prstGeom prst="rect">
            <a:avLst/>
          </a:prstGeom>
        </p:spPr>
        <p:txBody>
          <a:bodyPr vert="horz" lIns="91440" tIns="45720" rIns="91440" bIns="45720" rtlCol="0" anchor="t">
            <a:normAutofit/>
            <a:scene3d>
              <a:camera prst="orthographicFront"/>
              <a:lightRig rig="harsh" dir="t"/>
            </a:scene3d>
            <a:sp3d extrusionH="57150" prstMaterial="matte">
              <a:bevelT w="63500" h="12700" prst="angle"/>
              <a:contourClr>
                <a:schemeClr val="bg1">
                  <a:lumMod val="65000"/>
                </a:schemeClr>
              </a:contourClr>
            </a:sp3d>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rtl="1">
              <a:buFont typeface="Arial"/>
              <a:buNone/>
            </a:pPr>
            <a:r>
              <a:rPr lang="ar-DZ" sz="4000" b="1" dirty="0" smtClean="0">
                <a:ln w="9525">
                  <a:solidFill>
                    <a:schemeClr val="bg1"/>
                  </a:solidFill>
                  <a:prstDash val="solid"/>
                </a:ln>
                <a:solidFill>
                  <a:schemeClr val="accent4">
                    <a:lumMod val="50000"/>
                  </a:schemeClr>
                </a:solidFill>
                <a:effectLst>
                  <a:outerShdw blurRad="12700" dist="38100" dir="2700000" algn="tl" rotWithShape="0">
                    <a:schemeClr val="accent5">
                      <a:lumMod val="60000"/>
                      <a:lumOff val="40000"/>
                    </a:schemeClr>
                  </a:outerShdw>
                </a:effectLst>
                <a:latin typeface="Omnes Arabic Black" panose="00000A00000000000000" pitchFamily="2" charset="-78"/>
                <a:ea typeface="Calibri" panose="020F0502020204030204" pitchFamily="34" charset="0"/>
                <a:cs typeface="Omnes Arabic Black" panose="00000A00000000000000" pitchFamily="2" charset="-78"/>
              </a:rPr>
              <a:t>شكرا لكم على القراءة المتأنية والمثمرة</a:t>
            </a:r>
          </a:p>
          <a:p>
            <a:pPr marL="0" indent="0" algn="ctr" rtl="1">
              <a:buFont typeface="Arial"/>
              <a:buNone/>
            </a:pPr>
            <a:r>
              <a:rPr lang="ar-DZ" sz="4000" b="1" dirty="0" smtClean="0">
                <a:ln w="9525">
                  <a:solidFill>
                    <a:schemeClr val="bg1"/>
                  </a:solidFill>
                  <a:prstDash val="solid"/>
                </a:ln>
                <a:solidFill>
                  <a:schemeClr val="accent4">
                    <a:lumMod val="50000"/>
                  </a:schemeClr>
                </a:solidFill>
                <a:effectLst>
                  <a:outerShdw blurRad="12700" dist="38100" dir="2700000" algn="tl" rotWithShape="0">
                    <a:schemeClr val="accent5">
                      <a:lumMod val="60000"/>
                      <a:lumOff val="40000"/>
                    </a:schemeClr>
                  </a:outerShdw>
                </a:effectLst>
                <a:latin typeface="Omnes Arabic Black" panose="00000A00000000000000" pitchFamily="2" charset="-78"/>
                <a:ea typeface="Calibri" panose="020F0502020204030204" pitchFamily="34" charset="0"/>
                <a:cs typeface="Omnes Arabic Black" panose="00000A00000000000000" pitchFamily="2" charset="-78"/>
              </a:rPr>
              <a:t>إلى حصة أخرى ومع ملف آخر ودرس آخر</a:t>
            </a:r>
            <a:endParaRPr lang="ar-DZ" sz="2000" b="1" dirty="0" smtClean="0">
              <a:ln w="9525">
                <a:solidFill>
                  <a:schemeClr val="bg1"/>
                </a:solidFill>
                <a:prstDash val="solid"/>
              </a:ln>
              <a:solidFill>
                <a:schemeClr val="accent4">
                  <a:lumMod val="50000"/>
                </a:schemeClr>
              </a:solidFill>
              <a:effectLst>
                <a:outerShdw blurRad="12700" dist="38100" dir="2700000" algn="tl" rotWithShape="0">
                  <a:schemeClr val="accent5">
                    <a:lumMod val="60000"/>
                    <a:lumOff val="40000"/>
                  </a:schemeClr>
                </a:outerShdw>
              </a:effectLst>
              <a:latin typeface="Omnes Arabic Black" panose="00000A00000000000000" pitchFamily="2" charset="-78"/>
              <a:cs typeface="Omnes Arabic Black" panose="00000A00000000000000" pitchFamily="2" charset="-78"/>
            </a:endParaRPr>
          </a:p>
          <a:p>
            <a:pPr algn="r" rtl="1"/>
            <a:endParaRPr lang="fr-FR" sz="3200" b="1" dirty="0">
              <a:ln/>
              <a:solidFill>
                <a:schemeClr val="accent3"/>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472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800"/>
                            </p:stCondLst>
                            <p:childTnLst>
                              <p:par>
                                <p:cTn id="13" presetID="1" presetClass="mediacall" presetSubtype="0" fill="hold" nodeType="afterEffect">
                                  <p:stCondLst>
                                    <p:cond delay="0"/>
                                  </p:stCondLst>
                                  <p:childTnLst>
                                    <p:cmd type="call" cmd="playFrom(0.0)">
                                      <p:cBhvr>
                                        <p:cTn id="14" dur="3000" fill="hold"/>
                                        <p:tgtEl>
                                          <p:spTgt spid="11"/>
                                        </p:tgtEl>
                                      </p:cBhvr>
                                    </p:cmd>
                                  </p:childTnLst>
                                </p:cTn>
                              </p:par>
                            </p:childTnLst>
                          </p:cTn>
                        </p:par>
                        <p:par>
                          <p:cTn id="15" fill="hold">
                            <p:stCondLst>
                              <p:cond delay="3800"/>
                            </p:stCondLst>
                            <p:childTnLst>
                              <p:par>
                                <p:cTn id="16" presetID="1" presetClass="mediacall" presetSubtype="0" fill="hold" nodeType="afterEffect">
                                  <p:stCondLst>
                                    <p:cond delay="0"/>
                                  </p:stCondLst>
                                  <p:childTnLst>
                                    <p:cmd type="call" cmd="playFrom(0.0)">
                                      <p:cBhvr>
                                        <p:cTn id="17" dur="2400" fill="hold"/>
                                        <p:tgtEl>
                                          <p:spTgt spid="12"/>
                                        </p:tgtEl>
                                      </p:cBhvr>
                                    </p:cmd>
                                  </p:childTnLst>
                                </p:cTn>
                              </p:par>
                            </p:childTnLst>
                          </p:cTn>
                        </p:par>
                        <p:par>
                          <p:cTn id="18" fill="hold">
                            <p:stCondLst>
                              <p:cond delay="6200"/>
                            </p:stCondLst>
                            <p:childTnLst>
                              <p:par>
                                <p:cTn id="19" presetID="41" presetClass="entr" presetSubtype="0" fill="hold" grpId="0" nodeType="afterEffect">
                                  <p:stCondLst>
                                    <p:cond delay="0"/>
                                  </p:stCondLst>
                                  <p:iterate type="lt">
                                    <p:tmPct val="10000"/>
                                  </p:iterate>
                                  <p:childTnLst>
                                    <p:set>
                                      <p:cBhvr>
                                        <p:cTn id="20" dur="1" fill="hold">
                                          <p:stCondLst>
                                            <p:cond delay="0"/>
                                          </p:stCondLst>
                                        </p:cTn>
                                        <p:tgtEl>
                                          <p:spTgt spid="13">
                                            <p:txEl>
                                              <p:pRg st="0" end="0"/>
                                            </p:txEl>
                                          </p:spTgt>
                                        </p:tgtEl>
                                        <p:attrNameLst>
                                          <p:attrName>style.visibility</p:attrName>
                                        </p:attrNameLst>
                                      </p:cBhvr>
                                      <p:to>
                                        <p:strVal val="visible"/>
                                      </p:to>
                                    </p:set>
                                    <p:anim calcmode="lin" valueType="num">
                                      <p:cBhvr>
                                        <p:cTn id="21" dur="500" fill="hold"/>
                                        <p:tgtEl>
                                          <p:spTgt spid="1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13">
                                            <p:txEl>
                                              <p:pRg st="0" end="0"/>
                                            </p:txEl>
                                          </p:spTgt>
                                        </p:tgtEl>
                                        <p:attrNameLst>
                                          <p:attrName>ppt_y</p:attrName>
                                        </p:attrNameLst>
                                      </p:cBhvr>
                                      <p:tavLst>
                                        <p:tav tm="0">
                                          <p:val>
                                            <p:strVal val="#ppt_y"/>
                                          </p:val>
                                        </p:tav>
                                        <p:tav tm="100000">
                                          <p:val>
                                            <p:strVal val="#ppt_y"/>
                                          </p:val>
                                        </p:tav>
                                      </p:tavLst>
                                    </p:anim>
                                    <p:anim calcmode="lin" valueType="num">
                                      <p:cBhvr>
                                        <p:cTn id="23" dur="500" fill="hold"/>
                                        <p:tgtEl>
                                          <p:spTgt spid="1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1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13">
                                            <p:txEl>
                                              <p:pRg st="0" end="0"/>
                                            </p:txEl>
                                          </p:spTgt>
                                        </p:tgtEl>
                                      </p:cBhvr>
                                    </p:animEffect>
                                  </p:childTnLst>
                                </p:cTn>
                              </p:par>
                            </p:childTnLst>
                          </p:cTn>
                        </p:par>
                        <p:par>
                          <p:cTn id="26" fill="hold">
                            <p:stCondLst>
                              <p:cond delay="8300"/>
                            </p:stCondLst>
                            <p:childTnLst>
                              <p:par>
                                <p:cTn id="27" presetID="41" presetClass="entr" presetSubtype="0" fill="hold" grpId="0" nodeType="afterEffect">
                                  <p:stCondLst>
                                    <p:cond delay="0"/>
                                  </p:stCondLst>
                                  <p:iterate type="lt">
                                    <p:tmPct val="10000"/>
                                  </p:iterate>
                                  <p:childTnLst>
                                    <p:set>
                                      <p:cBhvr>
                                        <p:cTn id="28" dur="1" fill="hold">
                                          <p:stCondLst>
                                            <p:cond delay="0"/>
                                          </p:stCondLst>
                                        </p:cTn>
                                        <p:tgtEl>
                                          <p:spTgt spid="13">
                                            <p:txEl>
                                              <p:pRg st="1" end="1"/>
                                            </p:txEl>
                                          </p:spTgt>
                                        </p:tgtEl>
                                        <p:attrNameLst>
                                          <p:attrName>style.visibility</p:attrName>
                                        </p:attrNameLst>
                                      </p:cBhvr>
                                      <p:to>
                                        <p:strVal val="visible"/>
                                      </p:to>
                                    </p:set>
                                    <p:anim calcmode="lin" valueType="num">
                                      <p:cBhvr>
                                        <p:cTn id="29" dur="500" fill="hold"/>
                                        <p:tgtEl>
                                          <p:spTgt spid="1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13">
                                            <p:txEl>
                                              <p:pRg st="1" end="1"/>
                                            </p:txEl>
                                          </p:spTgt>
                                        </p:tgtEl>
                                        <p:attrNameLst>
                                          <p:attrName>ppt_y</p:attrName>
                                        </p:attrNameLst>
                                      </p:cBhvr>
                                      <p:tavLst>
                                        <p:tav tm="0">
                                          <p:val>
                                            <p:strVal val="#ppt_y"/>
                                          </p:val>
                                        </p:tav>
                                        <p:tav tm="100000">
                                          <p:val>
                                            <p:strVal val="#ppt_y"/>
                                          </p:val>
                                        </p:tav>
                                      </p:tavLst>
                                    </p:anim>
                                    <p:anim calcmode="lin" valueType="num">
                                      <p:cBhvr>
                                        <p:cTn id="31" dur="500" fill="hold"/>
                                        <p:tgtEl>
                                          <p:spTgt spid="1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1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100000">
                <p:cTn id="34" fill="hold" display="0">
                  <p:stCondLst>
                    <p:cond delay="indefinite"/>
                  </p:stCondLst>
                </p:cTn>
                <p:tgtEl>
                  <p:spTgt spid="11"/>
                </p:tgtEl>
              </p:cMediaNode>
            </p:video>
            <p:video>
              <p:cMediaNode vol="80000">
                <p:cTn id="35" fill="hold" display="0">
                  <p:stCondLst>
                    <p:cond delay="indefinite"/>
                  </p:stCondLst>
                </p:cTn>
                <p:tgtEl>
                  <p:spTgt spid="12"/>
                </p:tgtEl>
              </p:cMediaNode>
            </p:video>
          </p:childTnLst>
        </p:cTn>
      </p:par>
    </p:tnLst>
    <p:bldLst>
      <p:bldP spid="2" grpId="0" animBg="1"/>
      <p:bldP spid="1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p:cNvGrpSpPr/>
          <p:nvPr/>
        </p:nvGrpSpPr>
        <p:grpSpPr>
          <a:xfrm>
            <a:off x="1260086" y="926377"/>
            <a:ext cx="9670895" cy="1404229"/>
            <a:chOff x="1260086" y="926377"/>
            <a:chExt cx="9670895" cy="1404229"/>
          </a:xfrm>
        </p:grpSpPr>
        <p:sp>
          <p:nvSpPr>
            <p:cNvPr id="5" name="Rectangle à coins arrondis 4"/>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4" name="Rectangle à coins arrondis 3"/>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2" name="Titre 1"/>
          <p:cNvSpPr>
            <a:spLocks noGrp="1"/>
          </p:cNvSpPr>
          <p:nvPr>
            <p:ph type="title"/>
          </p:nvPr>
        </p:nvSpPr>
        <p:spPr>
          <a:solidFill>
            <a:srgbClr val="333300"/>
          </a:solidFill>
        </p:spPr>
        <p:txBody>
          <a:bodyPr>
            <a:normAutofit/>
          </a:bodyPr>
          <a:lstStyle/>
          <a:p>
            <a:r>
              <a:rPr lang="ar-DZ" sz="6600" dirty="0" smtClean="0">
                <a:solidFill>
                  <a:srgbClr val="FFFF00"/>
                </a:solidFill>
                <a:latin typeface="Alilato ExtLt" pitchFamily="2" charset="-78"/>
                <a:cs typeface="Alilato ExtLt" pitchFamily="2" charset="-78"/>
              </a:rPr>
              <a:t>التعريف بالمساق</a:t>
            </a:r>
            <a:endParaRPr lang="fr-FR" sz="6600" dirty="0">
              <a:solidFill>
                <a:srgbClr val="FFFF00"/>
              </a:solidFill>
              <a:latin typeface="Alilato ExtLt" pitchFamily="2" charset="-78"/>
              <a:cs typeface="Alilato ExtLt" pitchFamily="2" charset="-78"/>
            </a:endParaRPr>
          </a:p>
        </p:txBody>
      </p:sp>
      <p:sp>
        <p:nvSpPr>
          <p:cNvPr id="3" name="Espace réservé du contenu 2"/>
          <p:cNvSpPr>
            <a:spLocks noGrp="1"/>
          </p:cNvSpPr>
          <p:nvPr>
            <p:ph idx="1"/>
          </p:nvPr>
        </p:nvSpPr>
        <p:spPr/>
        <p:txBody>
          <a:bodyPr>
            <a:normAutofit fontScale="70000" lnSpcReduction="20000"/>
          </a:bodyPr>
          <a:lstStyle/>
          <a:p>
            <a:pPr algn="r" rtl="1"/>
            <a:r>
              <a:rPr lang="ar-DZ" dirty="0"/>
              <a:t>بعد أن </a:t>
            </a:r>
            <a:r>
              <a:rPr lang="ar-DZ" dirty="0" smtClean="0"/>
              <a:t>نقوم </a:t>
            </a:r>
            <a:r>
              <a:rPr lang="ar-DZ" dirty="0"/>
              <a:t>بتحديد مفاهيم المغرب والبحر الأبيض المتوسط ​​من وجهة نظر </a:t>
            </a:r>
            <a:r>
              <a:rPr lang="ar-DZ" dirty="0" err="1"/>
              <a:t>إثنولوجية</a:t>
            </a:r>
            <a:r>
              <a:rPr lang="ar-DZ" dirty="0"/>
              <a:t>، سنتناول مسائل </a:t>
            </a:r>
            <a:r>
              <a:rPr lang="ar-DZ" dirty="0" smtClean="0"/>
              <a:t>المورفولوجيا </a:t>
            </a:r>
            <a:r>
              <a:rPr lang="ar-DZ" dirty="0"/>
              <a:t>الاجتماعية (</a:t>
            </a:r>
            <a:r>
              <a:rPr lang="ar-DZ" dirty="0" smtClean="0"/>
              <a:t>الأنساب، </a:t>
            </a:r>
            <a:r>
              <a:rPr lang="ar-DZ" dirty="0"/>
              <a:t>الجماعات، المجتمعات القروية، القبائل </a:t>
            </a:r>
            <a:r>
              <a:rPr lang="ar-DZ" dirty="0" smtClean="0"/>
              <a:t>والاتحادات والتحالفات...). </a:t>
            </a:r>
          </a:p>
          <a:p>
            <a:pPr algn="r" rtl="1"/>
            <a:r>
              <a:rPr lang="ar-DZ" dirty="0" smtClean="0"/>
              <a:t>سيتم </a:t>
            </a:r>
            <a:r>
              <a:rPr lang="ar-DZ" dirty="0"/>
              <a:t>فحص الحقيقة الأمازيغية بفروقها الدقيقة وعكسها مع مسألة الشخصيات الدينية </a:t>
            </a:r>
            <a:r>
              <a:rPr lang="ar-DZ" dirty="0" smtClean="0"/>
              <a:t>والأشراف (</a:t>
            </a:r>
            <a:r>
              <a:rPr lang="ar-DZ" dirty="0" err="1" smtClean="0"/>
              <a:t>الشرفوية</a:t>
            </a:r>
            <a:r>
              <a:rPr lang="ar-DZ" dirty="0" smtClean="0"/>
              <a:t>) والمرابطين</a:t>
            </a:r>
            <a:r>
              <a:rPr lang="ar-DZ" dirty="0"/>
              <a:t>. </a:t>
            </a:r>
            <a:endParaRPr lang="ar-DZ" dirty="0" smtClean="0"/>
          </a:p>
          <a:p>
            <a:pPr algn="r" rtl="1"/>
            <a:r>
              <a:rPr lang="ar-DZ" dirty="0" smtClean="0"/>
              <a:t>سيتم </a:t>
            </a:r>
            <a:r>
              <a:rPr lang="ar-DZ" dirty="0"/>
              <a:t>دراسة الإسلام المغاربي في خصوصيته </a:t>
            </a:r>
            <a:r>
              <a:rPr lang="ar-DZ" dirty="0" err="1"/>
              <a:t>التمجيدية</a:t>
            </a:r>
            <a:r>
              <a:rPr lang="ar-DZ" dirty="0"/>
              <a:t> وممارساته غير التقليدية، من المعتقدات والسلوك الشعبي إلى المظاهرات السياسية. </a:t>
            </a:r>
            <a:endParaRPr lang="ar-DZ" dirty="0" smtClean="0"/>
          </a:p>
          <a:p>
            <a:pPr algn="r" rtl="1"/>
            <a:r>
              <a:rPr lang="ar-DZ" dirty="0" smtClean="0"/>
              <a:t>وسيتم </a:t>
            </a:r>
            <a:r>
              <a:rPr lang="ar-DZ" dirty="0"/>
              <a:t>دراسة منطق وأساليب تنظيم الفضاء على مستوى كل من الفضاءات الحضرية والواحات أو الفضاءات البدوية. </a:t>
            </a:r>
            <a:endParaRPr lang="ar-DZ" dirty="0" smtClean="0"/>
          </a:p>
          <a:p>
            <a:pPr algn="r" rtl="1"/>
            <a:r>
              <a:rPr lang="ar-DZ" dirty="0" smtClean="0"/>
              <a:t>سيتم </a:t>
            </a:r>
            <a:r>
              <a:rPr lang="ar-DZ" dirty="0"/>
              <a:t>تخصيص اهتمام خاص لتنظيم المدينة من خلال دراسة المسجد وتطوره. </a:t>
            </a:r>
            <a:endParaRPr lang="ar-DZ" dirty="0" smtClean="0"/>
          </a:p>
          <a:p>
            <a:pPr algn="r" rtl="1"/>
            <a:r>
              <a:rPr lang="ar-DZ" dirty="0" smtClean="0"/>
              <a:t>كما </a:t>
            </a:r>
            <a:r>
              <a:rPr lang="ar-DZ" dirty="0"/>
              <a:t>سيتم تناول أسئلة أخرى مثل الجسد بأبعاده المتعددة، وطقوس العبور المختلفة (من الولادة إلى الموت)، ومسألة العنف، والتضحية بالدم، وميثاق الشرف وما إلى ذلك. </a:t>
            </a:r>
            <a:endParaRPr lang="ar-DZ" dirty="0" smtClean="0"/>
          </a:p>
          <a:p>
            <a:pPr algn="r" rtl="1"/>
            <a:r>
              <a:rPr lang="ar-DZ" dirty="0" smtClean="0"/>
              <a:t>وسننتهي </a:t>
            </a:r>
            <a:r>
              <a:rPr lang="ar-DZ" dirty="0"/>
              <a:t>بلمحة عامة عن القضايا المتعلقة بالهجرة (الدين والانتماء). </a:t>
            </a:r>
            <a:endParaRPr lang="ar-DZ" dirty="0" smtClean="0"/>
          </a:p>
          <a:p>
            <a:pPr algn="r" rtl="1"/>
            <a:r>
              <a:rPr lang="ar-DZ" dirty="0" smtClean="0"/>
              <a:t>سيتم </a:t>
            </a:r>
            <a:r>
              <a:rPr lang="ar-DZ" dirty="0"/>
              <a:t>عرض فيلم أو فيلمين </a:t>
            </a:r>
            <a:r>
              <a:rPr lang="ar-DZ" dirty="0" err="1"/>
              <a:t>إثنوغرافيين</a:t>
            </a:r>
            <a:r>
              <a:rPr lang="ar-DZ" dirty="0"/>
              <a:t>.</a:t>
            </a:r>
            <a:endParaRPr lang="fr-FR" dirty="0"/>
          </a:p>
        </p:txBody>
      </p:sp>
    </p:spTree>
    <p:extLst>
      <p:ext uri="{BB962C8B-B14F-4D97-AF65-F5344CB8AC3E}">
        <p14:creationId xmlns:p14="http://schemas.microsoft.com/office/powerpoint/2010/main" val="3017283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11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xEl>
                                              <p:pRg st="0" end="0"/>
                                            </p:txEl>
                                          </p:spTgt>
                                        </p:tgtEl>
                                      </p:cBhvr>
                                    </p:animEffect>
                                  </p:childTnLst>
                                </p:cTn>
                              </p:par>
                            </p:childTnLst>
                          </p:cTn>
                        </p:par>
                        <p:par>
                          <p:cTn id="20" fill="hold">
                            <p:stCondLst>
                              <p:cond delay="100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25"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3">
                                            <p:txEl>
                                              <p:pRg st="1" end="1"/>
                                            </p:txEl>
                                          </p:spTgt>
                                        </p:tgtEl>
                                      </p:cBhvr>
                                    </p:animEffect>
                                  </p:childTnLst>
                                </p:cTn>
                              </p:par>
                            </p:childTnLst>
                          </p:cTn>
                        </p:par>
                        <p:par>
                          <p:cTn id="28" fill="hold">
                            <p:stCondLst>
                              <p:cond delay="1520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33"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3">
                                            <p:txEl>
                                              <p:pRg st="2" end="2"/>
                                            </p:txEl>
                                          </p:spTgt>
                                        </p:tgtEl>
                                      </p:cBhvr>
                                    </p:animEffect>
                                  </p:childTnLst>
                                </p:cTn>
                              </p:par>
                            </p:childTnLst>
                          </p:cTn>
                        </p:par>
                        <p:par>
                          <p:cTn id="36" fill="hold">
                            <p:stCondLst>
                              <p:cond delay="2110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p:cTn id="39" dur="500" fill="hold"/>
                                        <p:tgtEl>
                                          <p:spTgt spid="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41" dur="500" fill="hold"/>
                                        <p:tgtEl>
                                          <p:spTgt spid="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3">
                                            <p:txEl>
                                              <p:pRg st="3" end="3"/>
                                            </p:txEl>
                                          </p:spTgt>
                                        </p:tgtEl>
                                      </p:cBhvr>
                                    </p:animEffect>
                                  </p:childTnLst>
                                </p:cTn>
                              </p:par>
                            </p:childTnLst>
                          </p:cTn>
                        </p:par>
                        <p:par>
                          <p:cTn id="44" fill="hold">
                            <p:stCondLst>
                              <p:cond delay="25800"/>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3">
                                            <p:txEl>
                                              <p:pRg st="4" end="4"/>
                                            </p:txEl>
                                          </p:spTgt>
                                        </p:tgtEl>
                                        <p:attrNameLst>
                                          <p:attrName>style.visibility</p:attrName>
                                        </p:attrNameLst>
                                      </p:cBhvr>
                                      <p:to>
                                        <p:strVal val="visible"/>
                                      </p:to>
                                    </p:set>
                                    <p:anim calcmode="lin" valueType="num">
                                      <p:cBhvr>
                                        <p:cTn id="47" dur="500" fill="hold"/>
                                        <p:tgtEl>
                                          <p:spTgt spid="3">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48" dur="500" fill="hold"/>
                                        <p:tgtEl>
                                          <p:spTgt spid="3">
                                            <p:txEl>
                                              <p:pRg st="4" end="4"/>
                                            </p:txEl>
                                          </p:spTgt>
                                        </p:tgtEl>
                                        <p:attrNameLst>
                                          <p:attrName>ppt_y</p:attrName>
                                        </p:attrNameLst>
                                      </p:cBhvr>
                                      <p:tavLst>
                                        <p:tav tm="0">
                                          <p:val>
                                            <p:strVal val="#ppt_y"/>
                                          </p:val>
                                        </p:tav>
                                        <p:tav tm="100000">
                                          <p:val>
                                            <p:strVal val="#ppt_y"/>
                                          </p:val>
                                        </p:tav>
                                      </p:tavLst>
                                    </p:anim>
                                    <p:anim calcmode="lin" valueType="num">
                                      <p:cBhvr>
                                        <p:cTn id="49" dur="500" fill="hold"/>
                                        <p:tgtEl>
                                          <p:spTgt spid="3">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0" dur="500" fill="hold"/>
                                        <p:tgtEl>
                                          <p:spTgt spid="3">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1" dur="500" tmFilter="0,0; .5, 1; 1, 1"/>
                                        <p:tgtEl>
                                          <p:spTgt spid="3">
                                            <p:txEl>
                                              <p:pRg st="4" end="4"/>
                                            </p:txEl>
                                          </p:spTgt>
                                        </p:tgtEl>
                                      </p:cBhvr>
                                    </p:animEffect>
                                  </p:childTnLst>
                                </p:cTn>
                              </p:par>
                            </p:childTnLst>
                          </p:cTn>
                        </p:par>
                        <p:par>
                          <p:cTn id="52" fill="hold">
                            <p:stCondLst>
                              <p:cond delay="29000"/>
                            </p:stCondLst>
                            <p:childTnLst>
                              <p:par>
                                <p:cTn id="53" presetID="41" presetClass="entr" presetSubtype="0" fill="hold" grpId="0" nodeType="afterEffect">
                                  <p:stCondLst>
                                    <p:cond delay="0"/>
                                  </p:stCondLst>
                                  <p:iterate type="lt">
                                    <p:tmPct val="10000"/>
                                  </p:iterate>
                                  <p:childTnLst>
                                    <p:set>
                                      <p:cBhvr>
                                        <p:cTn id="54" dur="1" fill="hold">
                                          <p:stCondLst>
                                            <p:cond delay="0"/>
                                          </p:stCondLst>
                                        </p:cTn>
                                        <p:tgtEl>
                                          <p:spTgt spid="3">
                                            <p:txEl>
                                              <p:pRg st="5" end="5"/>
                                            </p:txEl>
                                          </p:spTgt>
                                        </p:tgtEl>
                                        <p:attrNameLst>
                                          <p:attrName>style.visibility</p:attrName>
                                        </p:attrNameLst>
                                      </p:cBhvr>
                                      <p:to>
                                        <p:strVal val="visible"/>
                                      </p:to>
                                    </p:set>
                                    <p:anim calcmode="lin" valueType="num">
                                      <p:cBhvr>
                                        <p:cTn id="55" dur="500" fill="hold"/>
                                        <p:tgtEl>
                                          <p:spTgt spid="3">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56" dur="500" fill="hold"/>
                                        <p:tgtEl>
                                          <p:spTgt spid="3">
                                            <p:txEl>
                                              <p:pRg st="5" end="5"/>
                                            </p:txEl>
                                          </p:spTgt>
                                        </p:tgtEl>
                                        <p:attrNameLst>
                                          <p:attrName>ppt_y</p:attrName>
                                        </p:attrNameLst>
                                      </p:cBhvr>
                                      <p:tavLst>
                                        <p:tav tm="0">
                                          <p:val>
                                            <p:strVal val="#ppt_y"/>
                                          </p:val>
                                        </p:tav>
                                        <p:tav tm="100000">
                                          <p:val>
                                            <p:strVal val="#ppt_y"/>
                                          </p:val>
                                        </p:tav>
                                      </p:tavLst>
                                    </p:anim>
                                    <p:anim calcmode="lin" valueType="num">
                                      <p:cBhvr>
                                        <p:cTn id="57" dur="500" fill="hold"/>
                                        <p:tgtEl>
                                          <p:spTgt spid="3">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8" dur="500" fill="hold"/>
                                        <p:tgtEl>
                                          <p:spTgt spid="3">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9" dur="500" tmFilter="0,0; .5, 1; 1, 1"/>
                                        <p:tgtEl>
                                          <p:spTgt spid="3">
                                            <p:txEl>
                                              <p:pRg st="5" end="5"/>
                                            </p:txEl>
                                          </p:spTgt>
                                        </p:tgtEl>
                                      </p:cBhvr>
                                    </p:animEffect>
                                  </p:childTnLst>
                                </p:cTn>
                              </p:par>
                            </p:childTnLst>
                          </p:cTn>
                        </p:par>
                        <p:par>
                          <p:cTn id="60" fill="hold">
                            <p:stCondLst>
                              <p:cond delay="36000"/>
                            </p:stCondLst>
                            <p:childTnLst>
                              <p:par>
                                <p:cTn id="61" presetID="41" presetClass="entr" presetSubtype="0" fill="hold" grpId="0" nodeType="afterEffect">
                                  <p:stCondLst>
                                    <p:cond delay="0"/>
                                  </p:stCondLst>
                                  <p:iterate type="lt">
                                    <p:tmPct val="10000"/>
                                  </p:iterate>
                                  <p:childTnLst>
                                    <p:set>
                                      <p:cBhvr>
                                        <p:cTn id="62" dur="1" fill="hold">
                                          <p:stCondLst>
                                            <p:cond delay="0"/>
                                          </p:stCondLst>
                                        </p:cTn>
                                        <p:tgtEl>
                                          <p:spTgt spid="3">
                                            <p:txEl>
                                              <p:pRg st="6" end="6"/>
                                            </p:txEl>
                                          </p:spTgt>
                                        </p:tgtEl>
                                        <p:attrNameLst>
                                          <p:attrName>style.visibility</p:attrName>
                                        </p:attrNameLst>
                                      </p:cBhvr>
                                      <p:to>
                                        <p:strVal val="visible"/>
                                      </p:to>
                                    </p:set>
                                    <p:anim calcmode="lin" valueType="num">
                                      <p:cBhvr>
                                        <p:cTn id="63" dur="500" fill="hold"/>
                                        <p:tgtEl>
                                          <p:spTgt spid="3">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64" dur="500" fill="hold"/>
                                        <p:tgtEl>
                                          <p:spTgt spid="3">
                                            <p:txEl>
                                              <p:pRg st="6" end="6"/>
                                            </p:txEl>
                                          </p:spTgt>
                                        </p:tgtEl>
                                        <p:attrNameLst>
                                          <p:attrName>ppt_y</p:attrName>
                                        </p:attrNameLst>
                                      </p:cBhvr>
                                      <p:tavLst>
                                        <p:tav tm="0">
                                          <p:val>
                                            <p:strVal val="#ppt_y"/>
                                          </p:val>
                                        </p:tav>
                                        <p:tav tm="100000">
                                          <p:val>
                                            <p:strVal val="#ppt_y"/>
                                          </p:val>
                                        </p:tav>
                                      </p:tavLst>
                                    </p:anim>
                                    <p:anim calcmode="lin" valueType="num">
                                      <p:cBhvr>
                                        <p:cTn id="65" dur="500" fill="hold"/>
                                        <p:tgtEl>
                                          <p:spTgt spid="3">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6" dur="500" fill="hold"/>
                                        <p:tgtEl>
                                          <p:spTgt spid="3">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7" dur="500" tmFilter="0,0; .5, 1; 1, 1"/>
                                        <p:tgtEl>
                                          <p:spTgt spid="3">
                                            <p:txEl>
                                              <p:pRg st="6" end="6"/>
                                            </p:txEl>
                                          </p:spTgt>
                                        </p:tgtEl>
                                      </p:cBhvr>
                                    </p:animEffect>
                                  </p:childTnLst>
                                </p:cTn>
                              </p:par>
                            </p:childTnLst>
                          </p:cTn>
                        </p:par>
                        <p:par>
                          <p:cTn id="68" fill="hold">
                            <p:stCondLst>
                              <p:cond delay="39300"/>
                            </p:stCondLst>
                            <p:childTnLst>
                              <p:par>
                                <p:cTn id="69" presetID="41" presetClass="entr" presetSubtype="0" fill="hold" grpId="0" nodeType="afterEffect">
                                  <p:stCondLst>
                                    <p:cond delay="0"/>
                                  </p:stCondLst>
                                  <p:iterate type="lt">
                                    <p:tmPct val="10000"/>
                                  </p:iterate>
                                  <p:childTnLst>
                                    <p:set>
                                      <p:cBhvr>
                                        <p:cTn id="70" dur="1" fill="hold">
                                          <p:stCondLst>
                                            <p:cond delay="0"/>
                                          </p:stCondLst>
                                        </p:cTn>
                                        <p:tgtEl>
                                          <p:spTgt spid="3">
                                            <p:txEl>
                                              <p:pRg st="7" end="7"/>
                                            </p:txEl>
                                          </p:spTgt>
                                        </p:tgtEl>
                                        <p:attrNameLst>
                                          <p:attrName>style.visibility</p:attrName>
                                        </p:attrNameLst>
                                      </p:cBhvr>
                                      <p:to>
                                        <p:strVal val="visible"/>
                                      </p:to>
                                    </p:set>
                                    <p:anim calcmode="lin" valueType="num">
                                      <p:cBhvr>
                                        <p:cTn id="71" dur="500" fill="hold"/>
                                        <p:tgtEl>
                                          <p:spTgt spid="3">
                                            <p:txEl>
                                              <p:pRg st="7" end="7"/>
                                            </p:txEl>
                                          </p:spTgt>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3">
                                            <p:txEl>
                                              <p:pRg st="7" end="7"/>
                                            </p:txEl>
                                          </p:spTgt>
                                        </p:tgtEl>
                                        <p:attrNameLst>
                                          <p:attrName>ppt_y</p:attrName>
                                        </p:attrNameLst>
                                      </p:cBhvr>
                                      <p:tavLst>
                                        <p:tav tm="0">
                                          <p:val>
                                            <p:strVal val="#ppt_y"/>
                                          </p:val>
                                        </p:tav>
                                        <p:tav tm="100000">
                                          <p:val>
                                            <p:strVal val="#ppt_y"/>
                                          </p:val>
                                        </p:tav>
                                      </p:tavLst>
                                    </p:anim>
                                    <p:anim calcmode="lin" valueType="num">
                                      <p:cBhvr>
                                        <p:cTn id="73" dur="500" fill="hold"/>
                                        <p:tgtEl>
                                          <p:spTgt spid="3">
                                            <p:txEl>
                                              <p:pRg st="7" end="7"/>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3">
                                            <p:txEl>
                                              <p:pRg st="7" end="7"/>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p:cNvGrpSpPr/>
          <p:nvPr/>
        </p:nvGrpSpPr>
        <p:grpSpPr>
          <a:xfrm>
            <a:off x="1260086" y="926377"/>
            <a:ext cx="9670895" cy="1404229"/>
            <a:chOff x="1260086" y="926377"/>
            <a:chExt cx="9670895" cy="1404229"/>
          </a:xfrm>
        </p:grpSpPr>
        <p:sp>
          <p:nvSpPr>
            <p:cNvPr id="5" name="Rectangle à coins arrondis 4"/>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4" name="Rectangle à coins arrondis 3"/>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2" name="Titre 1"/>
          <p:cNvSpPr>
            <a:spLocks noGrp="1"/>
          </p:cNvSpPr>
          <p:nvPr>
            <p:ph type="title"/>
          </p:nvPr>
        </p:nvSpPr>
        <p:spPr>
          <a:solidFill>
            <a:srgbClr val="333300"/>
          </a:solidFill>
        </p:spPr>
        <p:txBody>
          <a:bodyPr>
            <a:normAutofit/>
          </a:bodyPr>
          <a:lstStyle/>
          <a:p>
            <a:r>
              <a:rPr lang="ar-DZ" sz="6600" dirty="0" smtClean="0">
                <a:solidFill>
                  <a:srgbClr val="FFFF00"/>
                </a:solidFill>
                <a:latin typeface="Alilato ExtLt" pitchFamily="2" charset="-78"/>
                <a:cs typeface="Alilato ExtLt" pitchFamily="2" charset="-78"/>
              </a:rPr>
              <a:t>التعريف بالمساق</a:t>
            </a:r>
            <a:endParaRPr lang="fr-FR" sz="6600" dirty="0">
              <a:solidFill>
                <a:srgbClr val="FFFF00"/>
              </a:solidFill>
              <a:latin typeface="Alilato ExtLt" pitchFamily="2" charset="-78"/>
              <a:cs typeface="Alilato ExtLt" pitchFamily="2" charset="-78"/>
            </a:endParaRPr>
          </a:p>
        </p:txBody>
      </p:sp>
      <p:graphicFrame>
        <p:nvGraphicFramePr>
          <p:cNvPr id="7" name="Espace réservé du contenu 6"/>
          <p:cNvGraphicFramePr>
            <a:graphicFrameLocks noGrp="1"/>
          </p:cNvGraphicFramePr>
          <p:nvPr>
            <p:ph idx="1"/>
            <p:extLst>
              <p:ext uri="{D42A27DB-BD31-4B8C-83A1-F6EECF244321}">
                <p14:modId xmlns:p14="http://schemas.microsoft.com/office/powerpoint/2010/main" val="1319346245"/>
              </p:ext>
            </p:extLst>
          </p:nvPr>
        </p:nvGraphicFramePr>
        <p:xfrm>
          <a:off x="1022687" y="2606574"/>
          <a:ext cx="10202776" cy="2926080"/>
        </p:xfrm>
        <a:graphic>
          <a:graphicData uri="http://schemas.openxmlformats.org/drawingml/2006/table">
            <a:tbl>
              <a:tblPr rtl="1" firstRow="1" firstCol="1" bandRow="1">
                <a:tableStyleId>{C4B1156A-380E-4F78-BDF5-A606A8083BF9}</a:tableStyleId>
              </a:tblPr>
              <a:tblGrid>
                <a:gridCol w="1814870"/>
                <a:gridCol w="3301145"/>
                <a:gridCol w="332656"/>
                <a:gridCol w="483498"/>
                <a:gridCol w="483498"/>
                <a:gridCol w="483498"/>
                <a:gridCol w="722665"/>
                <a:gridCol w="722665"/>
                <a:gridCol w="619427"/>
                <a:gridCol w="619427"/>
                <a:gridCol w="619427"/>
              </a:tblGrid>
              <a:tr h="288925">
                <a:tc rowSpan="2">
                  <a:txBody>
                    <a:bodyPr/>
                    <a:lstStyle/>
                    <a:p>
                      <a:pPr algn="ctr" rtl="1">
                        <a:spcAft>
                          <a:spcPts val="0"/>
                        </a:spcAft>
                      </a:pPr>
                      <a:r>
                        <a:rPr lang="ar-SA" sz="1600" dirty="0">
                          <a:effectLst/>
                        </a:rPr>
                        <a:t>وحدات التعليم</a:t>
                      </a:r>
                      <a:endParaRPr lang="fr-FR" sz="1600" dirty="0">
                        <a:effectLst/>
                        <a:latin typeface="Times New Roman" panose="02020603050405020304" pitchFamily="18" charset="0"/>
                        <a:ea typeface="SimSun" panose="02010600030101010101" pitchFamily="2" charset="-122"/>
                        <a:cs typeface="Arial" panose="020B0604020202020204" pitchFamily="34" charset="0"/>
                      </a:endParaRPr>
                    </a:p>
                  </a:txBody>
                  <a:tcPr marL="44450" marR="44450" marT="0" marB="0" anchor="ctr"/>
                </a:tc>
                <a:tc rowSpan="2">
                  <a:txBody>
                    <a:bodyPr/>
                    <a:lstStyle/>
                    <a:p>
                      <a:pPr algn="ctr" rtl="1">
                        <a:spcAft>
                          <a:spcPts val="0"/>
                        </a:spcAft>
                      </a:pPr>
                      <a:r>
                        <a:rPr lang="ar-SA" sz="1600" dirty="0">
                          <a:effectLst/>
                        </a:rPr>
                        <a:t>عنوان المواد</a:t>
                      </a:r>
                      <a:endParaRPr lang="fr-FR" sz="1600" dirty="0">
                        <a:effectLst/>
                        <a:latin typeface="Times New Roman" panose="02020603050405020304" pitchFamily="18" charset="0"/>
                        <a:ea typeface="SimSun" panose="02010600030101010101" pitchFamily="2" charset="-122"/>
                        <a:cs typeface="Arial" panose="020B0604020202020204" pitchFamily="34" charset="0"/>
                      </a:endParaRPr>
                    </a:p>
                  </a:txBody>
                  <a:tcPr marL="44450" marR="44450" marT="0" marB="0" anchor="ctr"/>
                </a:tc>
                <a:tc rowSpan="2">
                  <a:txBody>
                    <a:bodyPr/>
                    <a:lstStyle/>
                    <a:p>
                      <a:pPr algn="ctr" rtl="1">
                        <a:spcAft>
                          <a:spcPts val="0"/>
                        </a:spcAft>
                      </a:pPr>
                      <a:r>
                        <a:rPr lang="ar-SA" sz="1600" dirty="0">
                          <a:effectLst/>
                        </a:rPr>
                        <a:t>الأرصدة</a:t>
                      </a:r>
                      <a:endParaRPr lang="fr-FR" sz="1600" dirty="0">
                        <a:effectLst/>
                        <a:latin typeface="Times New Roman" panose="02020603050405020304" pitchFamily="18" charset="0"/>
                        <a:ea typeface="SimSun" panose="02010600030101010101" pitchFamily="2" charset="-122"/>
                        <a:cs typeface="Arial" panose="020B0604020202020204" pitchFamily="34" charset="0"/>
                      </a:endParaRPr>
                    </a:p>
                  </a:txBody>
                  <a:tcPr marL="44450" marR="44450" marT="0" marB="0" vert="vert270" anchor="ctr"/>
                </a:tc>
                <a:tc rowSpan="2">
                  <a:txBody>
                    <a:bodyPr/>
                    <a:lstStyle/>
                    <a:p>
                      <a:pPr algn="ctr" rtl="1">
                        <a:spcAft>
                          <a:spcPts val="0"/>
                        </a:spcAft>
                      </a:pPr>
                      <a:r>
                        <a:rPr lang="ar-SA" sz="1600" dirty="0">
                          <a:effectLst/>
                        </a:rPr>
                        <a:t>المعامل</a:t>
                      </a:r>
                      <a:endParaRPr lang="fr-FR" sz="1600" dirty="0">
                        <a:effectLst/>
                        <a:latin typeface="Times New Roman" panose="02020603050405020304" pitchFamily="18" charset="0"/>
                        <a:ea typeface="SimSun" panose="02010600030101010101" pitchFamily="2" charset="-122"/>
                        <a:cs typeface="Arial" panose="020B0604020202020204" pitchFamily="34" charset="0"/>
                      </a:endParaRPr>
                    </a:p>
                  </a:txBody>
                  <a:tcPr marL="44450" marR="44450" marT="0" marB="0" vert="vert270" anchor="ctr"/>
                </a:tc>
                <a:tc gridSpan="3">
                  <a:txBody>
                    <a:bodyPr/>
                    <a:lstStyle/>
                    <a:p>
                      <a:pPr algn="ctr" rtl="1">
                        <a:spcAft>
                          <a:spcPts val="0"/>
                        </a:spcAft>
                      </a:pPr>
                      <a:r>
                        <a:rPr lang="ar-SA" sz="1600" dirty="0">
                          <a:effectLst/>
                        </a:rPr>
                        <a:t>الحجم الساعي الأسبوعي</a:t>
                      </a:r>
                      <a:endParaRPr lang="fr-FR" sz="1600" dirty="0">
                        <a:effectLst/>
                        <a:latin typeface="Times New Roman" panose="02020603050405020304" pitchFamily="18" charset="0"/>
                        <a:ea typeface="SimSun" panose="02010600030101010101" pitchFamily="2" charset="-122"/>
                        <a:cs typeface="Arial" panose="020B0604020202020204" pitchFamily="34" charset="0"/>
                      </a:endParaRPr>
                    </a:p>
                  </a:txBody>
                  <a:tcPr marL="44450" marR="44450" marT="0" marB="0" anchor="ctr"/>
                </a:tc>
                <a:tc hMerge="1">
                  <a:txBody>
                    <a:bodyPr/>
                    <a:lstStyle/>
                    <a:p>
                      <a:endParaRPr lang="fr-FR"/>
                    </a:p>
                  </a:txBody>
                  <a:tcPr/>
                </a:tc>
                <a:tc hMerge="1">
                  <a:txBody>
                    <a:bodyPr/>
                    <a:lstStyle/>
                    <a:p>
                      <a:endParaRPr lang="fr-FR"/>
                    </a:p>
                  </a:txBody>
                  <a:tcPr/>
                </a:tc>
                <a:tc rowSpan="2">
                  <a:txBody>
                    <a:bodyPr/>
                    <a:lstStyle/>
                    <a:p>
                      <a:pPr algn="ctr" rtl="1">
                        <a:spcAft>
                          <a:spcPts val="0"/>
                        </a:spcAft>
                      </a:pPr>
                      <a:r>
                        <a:rPr lang="ar-SA" sz="1600">
                          <a:effectLst/>
                        </a:rPr>
                        <a:t>الحجم الساعي للسداسي </a:t>
                      </a:r>
                      <a:br>
                        <a:rPr lang="ar-SA" sz="1600">
                          <a:effectLst/>
                        </a:rPr>
                      </a:br>
                      <a:r>
                        <a:rPr lang="ar-SA" sz="1600">
                          <a:effectLst/>
                        </a:rPr>
                        <a:t>(15 أسبوعا)</a:t>
                      </a:r>
                      <a:endParaRPr lang="fr-FR" sz="1600">
                        <a:effectLst/>
                        <a:latin typeface="Times New Roman" panose="02020603050405020304" pitchFamily="18" charset="0"/>
                        <a:ea typeface="SimSun" panose="02010600030101010101" pitchFamily="2" charset="-122"/>
                        <a:cs typeface="Arial" panose="020B0604020202020204" pitchFamily="34" charset="0"/>
                      </a:endParaRPr>
                    </a:p>
                  </a:txBody>
                  <a:tcPr marL="44450" marR="44450" marT="0" marB="0" anchor="ctr"/>
                </a:tc>
                <a:tc rowSpan="2">
                  <a:txBody>
                    <a:bodyPr/>
                    <a:lstStyle/>
                    <a:p>
                      <a:pPr algn="ctr" rtl="1">
                        <a:spcAft>
                          <a:spcPts val="0"/>
                        </a:spcAft>
                      </a:pPr>
                      <a:r>
                        <a:rPr lang="ar-SA" sz="1600">
                          <a:effectLst/>
                        </a:rPr>
                        <a:t>أخرى*</a:t>
                      </a:r>
                      <a:endParaRPr lang="fr-FR" sz="1600">
                        <a:effectLst/>
                        <a:latin typeface="Times New Roman" panose="02020603050405020304" pitchFamily="18" charset="0"/>
                        <a:ea typeface="SimSun" panose="02010600030101010101" pitchFamily="2" charset="-122"/>
                        <a:cs typeface="Arial" panose="020B0604020202020204" pitchFamily="34" charset="0"/>
                      </a:endParaRPr>
                    </a:p>
                  </a:txBody>
                  <a:tcPr marL="44450" marR="44450" marT="0" marB="0" anchor="ctr"/>
                </a:tc>
                <a:tc gridSpan="2">
                  <a:txBody>
                    <a:bodyPr/>
                    <a:lstStyle/>
                    <a:p>
                      <a:pPr algn="ctr" rtl="1">
                        <a:spcAft>
                          <a:spcPts val="0"/>
                        </a:spcAft>
                      </a:pPr>
                      <a:r>
                        <a:rPr lang="ar-SA" sz="1600">
                          <a:effectLst/>
                        </a:rPr>
                        <a:t>نوع التقييم</a:t>
                      </a:r>
                      <a:endParaRPr lang="fr-FR" sz="1600">
                        <a:effectLst/>
                        <a:latin typeface="Times New Roman" panose="02020603050405020304" pitchFamily="18" charset="0"/>
                        <a:ea typeface="SimSun" panose="02010600030101010101" pitchFamily="2" charset="-122"/>
                        <a:cs typeface="Arial" panose="020B0604020202020204" pitchFamily="34" charset="0"/>
                      </a:endParaRPr>
                    </a:p>
                  </a:txBody>
                  <a:tcPr marL="44450" marR="44450" marT="0" marB="0" anchor="ctr"/>
                </a:tc>
                <a:tc hMerge="1">
                  <a:txBody>
                    <a:bodyPr/>
                    <a:lstStyle/>
                    <a:p>
                      <a:endParaRPr lang="fr-FR"/>
                    </a:p>
                  </a:txBody>
                  <a:tcPr/>
                </a:tc>
              </a:tr>
              <a:tr h="249555">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rtl="1">
                        <a:spcAft>
                          <a:spcPts val="0"/>
                        </a:spcAft>
                      </a:pPr>
                      <a:r>
                        <a:rPr lang="ar-SA" sz="1600">
                          <a:effectLst/>
                        </a:rPr>
                        <a:t>دروس</a:t>
                      </a:r>
                      <a:endParaRPr lang="fr-FR" sz="1600">
                        <a:effectLst/>
                        <a:latin typeface="Times New Roman" panose="02020603050405020304" pitchFamily="18" charset="0"/>
                        <a:ea typeface="SimSun" panose="02010600030101010101" pitchFamily="2" charset="-122"/>
                        <a:cs typeface="Arial" panose="020B0604020202020204" pitchFamily="34" charset="0"/>
                      </a:endParaRPr>
                    </a:p>
                  </a:txBody>
                  <a:tcPr marL="44450" marR="44450" marT="0" marB="0" anchor="ctr"/>
                </a:tc>
                <a:tc>
                  <a:txBody>
                    <a:bodyPr/>
                    <a:lstStyle/>
                    <a:p>
                      <a:pPr algn="ctr" rtl="1">
                        <a:spcAft>
                          <a:spcPts val="0"/>
                        </a:spcAft>
                      </a:pPr>
                      <a:r>
                        <a:rPr lang="ar-SA" sz="1600">
                          <a:effectLst/>
                        </a:rPr>
                        <a:t>أعمال موجهة</a:t>
                      </a:r>
                      <a:endParaRPr lang="fr-FR" sz="1600">
                        <a:effectLst/>
                        <a:latin typeface="Times New Roman" panose="02020603050405020304" pitchFamily="18" charset="0"/>
                        <a:ea typeface="SimSun" panose="02010600030101010101" pitchFamily="2" charset="-122"/>
                        <a:cs typeface="Arial" panose="020B0604020202020204" pitchFamily="34" charset="0"/>
                      </a:endParaRPr>
                    </a:p>
                  </a:txBody>
                  <a:tcPr marL="44450" marR="44450" marT="0" marB="0" anchor="ctr"/>
                </a:tc>
                <a:tc>
                  <a:txBody>
                    <a:bodyPr/>
                    <a:lstStyle/>
                    <a:p>
                      <a:pPr algn="ctr" rtl="1">
                        <a:spcAft>
                          <a:spcPts val="0"/>
                        </a:spcAft>
                      </a:pPr>
                      <a:r>
                        <a:rPr lang="ar-SA" sz="1600" dirty="0">
                          <a:effectLst/>
                        </a:rPr>
                        <a:t>أعمال تطبيقية</a:t>
                      </a:r>
                      <a:endParaRPr lang="fr-FR" sz="1600" dirty="0">
                        <a:effectLst/>
                        <a:latin typeface="Times New Roman" panose="02020603050405020304" pitchFamily="18" charset="0"/>
                        <a:ea typeface="SimSun" panose="02010600030101010101" pitchFamily="2" charset="-122"/>
                        <a:cs typeface="Arial" panose="020B0604020202020204" pitchFamily="34" charset="0"/>
                      </a:endParaRPr>
                    </a:p>
                  </a:txBody>
                  <a:tcPr marL="44450" marR="44450" marT="0" marB="0" anchor="ctr"/>
                </a:tc>
                <a:tc vMerge="1">
                  <a:txBody>
                    <a:bodyPr/>
                    <a:lstStyle/>
                    <a:p>
                      <a:endParaRPr lang="fr-FR"/>
                    </a:p>
                  </a:txBody>
                  <a:tcPr/>
                </a:tc>
                <a:tc vMerge="1">
                  <a:txBody>
                    <a:bodyPr/>
                    <a:lstStyle/>
                    <a:p>
                      <a:endParaRPr lang="fr-FR"/>
                    </a:p>
                  </a:txBody>
                  <a:tcPr/>
                </a:tc>
                <a:tc>
                  <a:txBody>
                    <a:bodyPr/>
                    <a:lstStyle/>
                    <a:p>
                      <a:pPr algn="ctr" rtl="1">
                        <a:spcAft>
                          <a:spcPts val="0"/>
                        </a:spcAft>
                      </a:pPr>
                      <a:r>
                        <a:rPr lang="ar-SA" sz="1600" dirty="0">
                          <a:effectLst/>
                        </a:rPr>
                        <a:t>مراقبة مستمرة</a:t>
                      </a:r>
                      <a:endParaRPr lang="fr-FR" sz="1600" dirty="0">
                        <a:effectLst/>
                        <a:latin typeface="Times New Roman" panose="02020603050405020304" pitchFamily="18" charset="0"/>
                        <a:ea typeface="SimSun" panose="02010600030101010101" pitchFamily="2" charset="-122"/>
                        <a:cs typeface="Arial" panose="020B0604020202020204" pitchFamily="34" charset="0"/>
                      </a:endParaRPr>
                    </a:p>
                  </a:txBody>
                  <a:tcPr marL="44450" marR="44450" marT="0" marB="0" anchor="ctr"/>
                </a:tc>
                <a:tc>
                  <a:txBody>
                    <a:bodyPr/>
                    <a:lstStyle/>
                    <a:p>
                      <a:pPr algn="ctr" rtl="1">
                        <a:spcAft>
                          <a:spcPts val="0"/>
                        </a:spcAft>
                      </a:pPr>
                      <a:r>
                        <a:rPr lang="ar-SA" sz="1600" dirty="0">
                          <a:effectLst/>
                        </a:rPr>
                        <a:t>امتحان</a:t>
                      </a:r>
                      <a:endParaRPr lang="fr-FR" sz="1600" dirty="0">
                        <a:effectLst/>
                        <a:latin typeface="Times New Roman" panose="02020603050405020304" pitchFamily="18" charset="0"/>
                        <a:ea typeface="SimSun" panose="02010600030101010101" pitchFamily="2" charset="-122"/>
                        <a:cs typeface="Arial" panose="020B0604020202020204" pitchFamily="34" charset="0"/>
                      </a:endParaRPr>
                    </a:p>
                  </a:txBody>
                  <a:tcPr marL="44450" marR="44450" marT="0" marB="0" anchor="ctr"/>
                </a:tc>
              </a:tr>
              <a:tr h="215900">
                <a:tc rowSpan="4">
                  <a:txBody>
                    <a:bodyPr/>
                    <a:lstStyle/>
                    <a:p>
                      <a:pPr algn="ctr" rtl="1">
                        <a:spcAft>
                          <a:spcPts val="0"/>
                        </a:spcAft>
                      </a:pPr>
                      <a:r>
                        <a:rPr lang="ar-SA" sz="1600">
                          <a:effectLst/>
                        </a:rPr>
                        <a:t>وحدة تعليم أساسية</a:t>
                      </a:r>
                      <a:br>
                        <a:rPr lang="ar-SA" sz="1600">
                          <a:effectLst/>
                        </a:rPr>
                      </a:br>
                      <a:r>
                        <a:rPr lang="ar-SA" sz="1600">
                          <a:effectLst/>
                        </a:rPr>
                        <a:t>الرمز: وت أس 1.2</a:t>
                      </a:r>
                      <a:br>
                        <a:rPr lang="ar-SA" sz="1600">
                          <a:effectLst/>
                        </a:rPr>
                      </a:br>
                      <a:r>
                        <a:rPr lang="ar-SA" sz="1600">
                          <a:effectLst/>
                        </a:rPr>
                        <a:t>الأرصدة: 20</a:t>
                      </a:r>
                      <a:br>
                        <a:rPr lang="ar-SA" sz="1600">
                          <a:effectLst/>
                        </a:rPr>
                      </a:br>
                      <a:r>
                        <a:rPr lang="ar-SA" sz="1600">
                          <a:effectLst/>
                        </a:rPr>
                        <a:t>المعامل: 8</a:t>
                      </a:r>
                      <a:endParaRPr lang="fr-FR" sz="1600">
                        <a:effectLst/>
                        <a:latin typeface="Times New Roman" panose="02020603050405020304" pitchFamily="18" charset="0"/>
                        <a:ea typeface="SimSun" panose="02010600030101010101" pitchFamily="2" charset="-122"/>
                        <a:cs typeface="Arial" panose="020B0604020202020204" pitchFamily="34" charset="0"/>
                      </a:endParaRPr>
                    </a:p>
                  </a:txBody>
                  <a:tcPr marL="44450" marR="44450" marT="0" marB="0" anchor="ctr"/>
                </a:tc>
                <a:tc>
                  <a:txBody>
                    <a:bodyPr/>
                    <a:lstStyle/>
                    <a:p>
                      <a:pPr algn="r" rtl="1">
                        <a:spcAft>
                          <a:spcPts val="0"/>
                        </a:spcAft>
                      </a:pPr>
                      <a:r>
                        <a:rPr lang="ar-DZ" sz="1600" dirty="0" err="1">
                          <a:effectLst/>
                        </a:rPr>
                        <a:t>ميادينالأنثروبولوجيــا</a:t>
                      </a:r>
                      <a:r>
                        <a:rPr lang="fr-FR" sz="1600" dirty="0">
                          <a:effectLst/>
                        </a:rPr>
                        <a:t>1</a:t>
                      </a:r>
                      <a:endParaRPr lang="fr-FR" sz="1600" dirty="0">
                        <a:effectLst/>
                        <a:latin typeface="Times New Roman" panose="02020603050405020304" pitchFamily="18" charset="0"/>
                        <a:ea typeface="SimSun" panose="02010600030101010101" pitchFamily="2" charset="-122"/>
                        <a:cs typeface="Arial" panose="020B0604020202020204" pitchFamily="34" charset="0"/>
                      </a:endParaRPr>
                    </a:p>
                  </a:txBody>
                  <a:tcPr marL="44450" marR="44450" marT="0" marB="0" anchor="ctr"/>
                </a:tc>
                <a:tc>
                  <a:txBody>
                    <a:bodyPr/>
                    <a:lstStyle/>
                    <a:p>
                      <a:pPr algn="ctr" rtl="0">
                        <a:spcAft>
                          <a:spcPts val="0"/>
                        </a:spcAft>
                      </a:pPr>
                      <a:r>
                        <a:rPr lang="ar-DZ" sz="1400" dirty="0">
                          <a:effectLst/>
                        </a:rPr>
                        <a:t>5</a:t>
                      </a:r>
                      <a:endParaRPr lang="fr-FR" sz="1400" dirty="0">
                        <a:effectLst/>
                        <a:latin typeface="Times New Roman" panose="02020603050405020304" pitchFamily="18" charset="0"/>
                        <a:ea typeface="SimSun" panose="02010600030101010101" pitchFamily="2" charset="-122"/>
                        <a:cs typeface="Arial" panose="020B0604020202020204" pitchFamily="34" charset="0"/>
                      </a:endParaRPr>
                    </a:p>
                  </a:txBody>
                  <a:tcPr marL="44450" marR="44450" marT="0" marB="0" anchor="ctr"/>
                </a:tc>
                <a:tc>
                  <a:txBody>
                    <a:bodyPr/>
                    <a:lstStyle/>
                    <a:p>
                      <a:pPr algn="ctr" rtl="1">
                        <a:spcAft>
                          <a:spcPts val="0"/>
                        </a:spcAft>
                      </a:pPr>
                      <a:r>
                        <a:rPr lang="ar-DZ" sz="1400" dirty="0">
                          <a:effectLst/>
                        </a:rPr>
                        <a:t>2</a:t>
                      </a:r>
                      <a:endParaRPr lang="fr-FR" sz="1400" dirty="0">
                        <a:effectLst/>
                        <a:latin typeface="Times New Roman" panose="02020603050405020304" pitchFamily="18" charset="0"/>
                        <a:ea typeface="SimSun" panose="02010600030101010101" pitchFamily="2" charset="-122"/>
                        <a:cs typeface="Arial" panose="020B0604020202020204" pitchFamily="34" charset="0"/>
                      </a:endParaRPr>
                    </a:p>
                  </a:txBody>
                  <a:tcPr marL="44450" marR="44450" marT="0" marB="0" anchor="ctr"/>
                </a:tc>
                <a:tc>
                  <a:txBody>
                    <a:bodyPr/>
                    <a:lstStyle/>
                    <a:p>
                      <a:pPr algn="ctr" rtl="1">
                        <a:spcAft>
                          <a:spcPts val="0"/>
                        </a:spcAft>
                      </a:pPr>
                      <a:r>
                        <a:rPr lang="ar-DZ" sz="1400" dirty="0">
                          <a:effectLst/>
                        </a:rPr>
                        <a:t>1سا 30</a:t>
                      </a:r>
                      <a:endParaRPr lang="fr-FR" sz="1400" dirty="0">
                        <a:effectLst/>
                        <a:latin typeface="Times New Roman" panose="02020603050405020304" pitchFamily="18" charset="0"/>
                        <a:ea typeface="SimSun" panose="02010600030101010101" pitchFamily="2" charset="-122"/>
                        <a:cs typeface="Arial" panose="020B0604020202020204" pitchFamily="34" charset="0"/>
                      </a:endParaRPr>
                    </a:p>
                  </a:txBody>
                  <a:tcPr marL="44450" marR="44450" marT="0" marB="0" anchor="ctr"/>
                </a:tc>
                <a:tc>
                  <a:txBody>
                    <a:bodyPr/>
                    <a:lstStyle/>
                    <a:p>
                      <a:pPr algn="ctr" rtl="1">
                        <a:spcAft>
                          <a:spcPts val="0"/>
                        </a:spcAft>
                      </a:pPr>
                      <a:r>
                        <a:rPr lang="ar-DZ" sz="1400" dirty="0">
                          <a:effectLst/>
                        </a:rPr>
                        <a:t>1سا 30</a:t>
                      </a:r>
                      <a:endParaRPr lang="fr-FR" sz="1400" dirty="0">
                        <a:effectLst/>
                        <a:latin typeface="Times New Roman" panose="02020603050405020304" pitchFamily="18" charset="0"/>
                        <a:ea typeface="SimSun" panose="02010600030101010101" pitchFamily="2" charset="-122"/>
                        <a:cs typeface="Arial" panose="020B0604020202020204" pitchFamily="34" charset="0"/>
                      </a:endParaRPr>
                    </a:p>
                  </a:txBody>
                  <a:tcPr marL="44450" marR="44450" marT="0" marB="0" anchor="ctr"/>
                </a:tc>
                <a:tc>
                  <a:txBody>
                    <a:bodyPr/>
                    <a:lstStyle/>
                    <a:p>
                      <a:pPr algn="ctr" rtl="1">
                        <a:spcAft>
                          <a:spcPts val="0"/>
                        </a:spcAft>
                      </a:pPr>
                      <a:r>
                        <a:rPr lang="ar-SA" sz="1400">
                          <a:effectLst/>
                        </a:rPr>
                        <a:t>-</a:t>
                      </a:r>
                      <a:endParaRPr lang="fr-FR" sz="1400">
                        <a:effectLst/>
                        <a:latin typeface="Times New Roman" panose="02020603050405020304" pitchFamily="18" charset="0"/>
                        <a:ea typeface="SimSun" panose="02010600030101010101" pitchFamily="2" charset="-122"/>
                        <a:cs typeface="Arial" panose="020B0604020202020204" pitchFamily="34" charset="0"/>
                      </a:endParaRPr>
                    </a:p>
                  </a:txBody>
                  <a:tcPr marL="44450" marR="44450" marT="0" marB="0" anchor="ctr"/>
                </a:tc>
                <a:tc>
                  <a:txBody>
                    <a:bodyPr/>
                    <a:lstStyle/>
                    <a:p>
                      <a:pPr algn="ctr" rtl="1">
                        <a:spcAft>
                          <a:spcPts val="0"/>
                        </a:spcAft>
                      </a:pPr>
                      <a:r>
                        <a:rPr lang="ar-DZ" sz="1400">
                          <a:effectLst/>
                        </a:rPr>
                        <a:t>45سا 00</a:t>
                      </a:r>
                      <a:endParaRPr lang="fr-FR" sz="1400">
                        <a:effectLst/>
                        <a:latin typeface="Times New Roman" panose="02020603050405020304" pitchFamily="18" charset="0"/>
                        <a:ea typeface="SimSun" panose="02010600030101010101" pitchFamily="2" charset="-122"/>
                        <a:cs typeface="Arial" panose="020B0604020202020204" pitchFamily="34" charset="0"/>
                      </a:endParaRPr>
                    </a:p>
                  </a:txBody>
                  <a:tcPr marL="44450" marR="44450" marT="0" marB="0" anchor="ctr"/>
                </a:tc>
                <a:tc>
                  <a:txBody>
                    <a:bodyPr/>
                    <a:lstStyle/>
                    <a:p>
                      <a:pPr algn="ctr" rtl="1">
                        <a:spcAft>
                          <a:spcPts val="0"/>
                        </a:spcAft>
                      </a:pPr>
                      <a:r>
                        <a:rPr lang="ar-DZ" sz="1400">
                          <a:effectLst/>
                        </a:rPr>
                        <a:t>45 سا 00</a:t>
                      </a:r>
                      <a:endParaRPr lang="fr-FR" sz="1400">
                        <a:effectLst/>
                        <a:latin typeface="Times New Roman" panose="02020603050405020304" pitchFamily="18" charset="0"/>
                        <a:ea typeface="SimSun" panose="02010600030101010101" pitchFamily="2" charset="-122"/>
                        <a:cs typeface="Arial" panose="020B0604020202020204" pitchFamily="34" charset="0"/>
                      </a:endParaRPr>
                    </a:p>
                  </a:txBody>
                  <a:tcPr marL="44450" marR="44450" marT="0" marB="0" anchor="ctr"/>
                </a:tc>
                <a:tc>
                  <a:txBody>
                    <a:bodyPr/>
                    <a:lstStyle/>
                    <a:p>
                      <a:pPr algn="ctr" rtl="0">
                        <a:spcAft>
                          <a:spcPts val="0"/>
                        </a:spcAft>
                      </a:pPr>
                      <a:r>
                        <a:rPr lang="fr-FR" sz="1400">
                          <a:effectLst/>
                        </a:rPr>
                        <a:t>40%</a:t>
                      </a:r>
                      <a:endParaRPr lang="fr-FR" sz="1400">
                        <a:effectLst/>
                        <a:latin typeface="Times New Roman" panose="02020603050405020304" pitchFamily="18" charset="0"/>
                        <a:ea typeface="SimSun" panose="02010600030101010101" pitchFamily="2" charset="-122"/>
                        <a:cs typeface="Arial" panose="020B0604020202020204" pitchFamily="34" charset="0"/>
                      </a:endParaRPr>
                    </a:p>
                  </a:txBody>
                  <a:tcPr marL="44450" marR="44450" marT="0" marB="0" anchor="ctr"/>
                </a:tc>
                <a:tc>
                  <a:txBody>
                    <a:bodyPr/>
                    <a:lstStyle/>
                    <a:p>
                      <a:pPr algn="ctr" rtl="0">
                        <a:spcAft>
                          <a:spcPts val="0"/>
                        </a:spcAft>
                      </a:pPr>
                      <a:r>
                        <a:rPr lang="fr-FR" sz="1400">
                          <a:effectLst/>
                        </a:rPr>
                        <a:t>60%</a:t>
                      </a:r>
                      <a:endParaRPr lang="fr-FR" sz="1400">
                        <a:effectLst/>
                        <a:latin typeface="Times New Roman" panose="02020603050405020304" pitchFamily="18" charset="0"/>
                        <a:ea typeface="SimSun" panose="02010600030101010101" pitchFamily="2" charset="-122"/>
                        <a:cs typeface="Arial" panose="020B0604020202020204" pitchFamily="34" charset="0"/>
                      </a:endParaRPr>
                    </a:p>
                  </a:txBody>
                  <a:tcPr marL="44450" marR="44450" marT="0" marB="0" anchor="ctr"/>
                </a:tc>
              </a:tr>
              <a:tr h="215900">
                <a:tc vMerge="1">
                  <a:txBody>
                    <a:bodyPr/>
                    <a:lstStyle/>
                    <a:p>
                      <a:endParaRPr lang="fr-FR"/>
                    </a:p>
                  </a:txBody>
                  <a:tcPr/>
                </a:tc>
                <a:tc>
                  <a:txBody>
                    <a:bodyPr/>
                    <a:lstStyle/>
                    <a:p>
                      <a:pPr algn="r" rtl="1">
                        <a:spcAft>
                          <a:spcPts val="0"/>
                        </a:spcAft>
                      </a:pPr>
                      <a:r>
                        <a:rPr lang="ar-SA" sz="1600" dirty="0">
                          <a:effectLst/>
                        </a:rPr>
                        <a:t>النظريات </a:t>
                      </a:r>
                      <a:r>
                        <a:rPr lang="ar-SA" sz="1600" dirty="0" err="1">
                          <a:effectLst/>
                        </a:rPr>
                        <a:t>الأنثروبولوجية</a:t>
                      </a:r>
                      <a:r>
                        <a:rPr lang="ar-SA" sz="1600" dirty="0">
                          <a:effectLst/>
                        </a:rPr>
                        <a:t> الكلاسيكية</a:t>
                      </a:r>
                      <a:endParaRPr lang="fr-FR" sz="1600" dirty="0">
                        <a:effectLst/>
                        <a:latin typeface="Times New Roman" panose="02020603050405020304" pitchFamily="18" charset="0"/>
                        <a:ea typeface="SimSun" panose="02010600030101010101" pitchFamily="2" charset="-122"/>
                        <a:cs typeface="Arial" panose="020B0604020202020204" pitchFamily="34" charset="0"/>
                      </a:endParaRPr>
                    </a:p>
                  </a:txBody>
                  <a:tcPr marL="44450" marR="44450" marT="0" marB="0" anchor="ctr"/>
                </a:tc>
                <a:tc>
                  <a:txBody>
                    <a:bodyPr/>
                    <a:lstStyle/>
                    <a:p>
                      <a:pPr algn="ctr" rtl="1">
                        <a:spcAft>
                          <a:spcPts val="0"/>
                        </a:spcAft>
                      </a:pPr>
                      <a:r>
                        <a:rPr lang="ar-DZ" sz="1400">
                          <a:effectLst/>
                        </a:rPr>
                        <a:t>5</a:t>
                      </a:r>
                      <a:endParaRPr lang="fr-FR" sz="1400">
                        <a:effectLst/>
                        <a:latin typeface="Times New Roman" panose="02020603050405020304" pitchFamily="18" charset="0"/>
                        <a:ea typeface="SimSun" panose="02010600030101010101" pitchFamily="2" charset="-122"/>
                        <a:cs typeface="Arial" panose="020B0604020202020204" pitchFamily="34" charset="0"/>
                      </a:endParaRPr>
                    </a:p>
                  </a:txBody>
                  <a:tcPr marL="44450" marR="44450" marT="0" marB="0" anchor="ctr"/>
                </a:tc>
                <a:tc>
                  <a:txBody>
                    <a:bodyPr/>
                    <a:lstStyle/>
                    <a:p>
                      <a:pPr algn="ctr" rtl="1">
                        <a:spcAft>
                          <a:spcPts val="0"/>
                        </a:spcAft>
                      </a:pPr>
                      <a:r>
                        <a:rPr lang="ar-DZ" sz="1400">
                          <a:effectLst/>
                        </a:rPr>
                        <a:t>2</a:t>
                      </a:r>
                      <a:endParaRPr lang="fr-FR" sz="1400">
                        <a:effectLst/>
                        <a:latin typeface="Times New Roman" panose="02020603050405020304" pitchFamily="18" charset="0"/>
                        <a:ea typeface="SimSun" panose="02010600030101010101" pitchFamily="2" charset="-122"/>
                        <a:cs typeface="Arial" panose="020B0604020202020204" pitchFamily="34" charset="0"/>
                      </a:endParaRPr>
                    </a:p>
                  </a:txBody>
                  <a:tcPr marL="44450" marR="44450" marT="0" marB="0" anchor="ctr"/>
                </a:tc>
                <a:tc>
                  <a:txBody>
                    <a:bodyPr/>
                    <a:lstStyle/>
                    <a:p>
                      <a:pPr algn="ctr" rtl="1">
                        <a:spcAft>
                          <a:spcPts val="0"/>
                        </a:spcAft>
                      </a:pPr>
                      <a:r>
                        <a:rPr lang="ar-DZ" sz="1400">
                          <a:effectLst/>
                        </a:rPr>
                        <a:t>1سا 30</a:t>
                      </a:r>
                      <a:endParaRPr lang="fr-FR" sz="1400">
                        <a:effectLst/>
                        <a:latin typeface="Times New Roman" panose="02020603050405020304" pitchFamily="18" charset="0"/>
                        <a:ea typeface="SimSun" panose="02010600030101010101" pitchFamily="2" charset="-122"/>
                        <a:cs typeface="Arial" panose="020B0604020202020204" pitchFamily="34" charset="0"/>
                      </a:endParaRPr>
                    </a:p>
                  </a:txBody>
                  <a:tcPr marL="44450" marR="44450" marT="0" marB="0" anchor="ctr"/>
                </a:tc>
                <a:tc>
                  <a:txBody>
                    <a:bodyPr/>
                    <a:lstStyle/>
                    <a:p>
                      <a:pPr algn="ctr" rtl="1">
                        <a:spcAft>
                          <a:spcPts val="0"/>
                        </a:spcAft>
                      </a:pPr>
                      <a:r>
                        <a:rPr lang="ar-DZ" sz="1400" dirty="0">
                          <a:effectLst/>
                        </a:rPr>
                        <a:t>1سا 30</a:t>
                      </a:r>
                      <a:endParaRPr lang="fr-FR" sz="1400" dirty="0">
                        <a:effectLst/>
                        <a:latin typeface="Times New Roman" panose="02020603050405020304" pitchFamily="18" charset="0"/>
                        <a:ea typeface="SimSun" panose="02010600030101010101" pitchFamily="2" charset="-122"/>
                        <a:cs typeface="Arial" panose="020B0604020202020204" pitchFamily="34" charset="0"/>
                      </a:endParaRPr>
                    </a:p>
                  </a:txBody>
                  <a:tcPr marL="44450" marR="44450" marT="0" marB="0" anchor="ctr"/>
                </a:tc>
                <a:tc>
                  <a:txBody>
                    <a:bodyPr/>
                    <a:lstStyle/>
                    <a:p>
                      <a:pPr algn="ctr" rtl="1">
                        <a:spcAft>
                          <a:spcPts val="0"/>
                        </a:spcAft>
                      </a:pPr>
                      <a:r>
                        <a:rPr lang="ar-SA" sz="1400" dirty="0">
                          <a:effectLst/>
                        </a:rPr>
                        <a:t>-</a:t>
                      </a:r>
                      <a:endParaRPr lang="fr-FR" sz="1400" dirty="0">
                        <a:effectLst/>
                        <a:latin typeface="Times New Roman" panose="02020603050405020304" pitchFamily="18" charset="0"/>
                        <a:ea typeface="SimSun" panose="02010600030101010101" pitchFamily="2" charset="-122"/>
                        <a:cs typeface="Arial" panose="020B0604020202020204" pitchFamily="34" charset="0"/>
                      </a:endParaRPr>
                    </a:p>
                  </a:txBody>
                  <a:tcPr marL="44450" marR="44450" marT="0" marB="0" anchor="ctr"/>
                </a:tc>
                <a:tc>
                  <a:txBody>
                    <a:bodyPr/>
                    <a:lstStyle/>
                    <a:p>
                      <a:pPr algn="ctr" rtl="1">
                        <a:spcAft>
                          <a:spcPts val="0"/>
                        </a:spcAft>
                      </a:pPr>
                      <a:r>
                        <a:rPr lang="ar-DZ" sz="1400" dirty="0">
                          <a:effectLst/>
                        </a:rPr>
                        <a:t>45سا 00</a:t>
                      </a:r>
                      <a:endParaRPr lang="fr-FR" sz="1400" dirty="0">
                        <a:effectLst/>
                        <a:latin typeface="Times New Roman" panose="02020603050405020304" pitchFamily="18" charset="0"/>
                        <a:ea typeface="SimSun" panose="02010600030101010101" pitchFamily="2" charset="-122"/>
                        <a:cs typeface="Arial" panose="020B0604020202020204" pitchFamily="34" charset="0"/>
                      </a:endParaRPr>
                    </a:p>
                  </a:txBody>
                  <a:tcPr marL="44450" marR="44450" marT="0" marB="0" anchor="ctr"/>
                </a:tc>
                <a:tc>
                  <a:txBody>
                    <a:bodyPr/>
                    <a:lstStyle/>
                    <a:p>
                      <a:pPr algn="ctr" rtl="1">
                        <a:spcAft>
                          <a:spcPts val="0"/>
                        </a:spcAft>
                      </a:pPr>
                      <a:r>
                        <a:rPr lang="ar-DZ" sz="1400">
                          <a:effectLst/>
                        </a:rPr>
                        <a:t>45 سا 00</a:t>
                      </a:r>
                      <a:endParaRPr lang="fr-FR" sz="1400">
                        <a:effectLst/>
                        <a:latin typeface="Times New Roman" panose="02020603050405020304" pitchFamily="18" charset="0"/>
                        <a:ea typeface="SimSun" panose="02010600030101010101" pitchFamily="2" charset="-122"/>
                        <a:cs typeface="Arial" panose="020B0604020202020204" pitchFamily="34" charset="0"/>
                      </a:endParaRPr>
                    </a:p>
                  </a:txBody>
                  <a:tcPr marL="44450" marR="44450" marT="0" marB="0" anchor="ctr"/>
                </a:tc>
                <a:tc>
                  <a:txBody>
                    <a:bodyPr/>
                    <a:lstStyle/>
                    <a:p>
                      <a:pPr algn="ctr" rtl="0">
                        <a:spcAft>
                          <a:spcPts val="0"/>
                        </a:spcAft>
                      </a:pPr>
                      <a:r>
                        <a:rPr lang="fr-FR" sz="1400">
                          <a:effectLst/>
                        </a:rPr>
                        <a:t>40%</a:t>
                      </a:r>
                      <a:endParaRPr lang="fr-FR" sz="1400">
                        <a:effectLst/>
                        <a:latin typeface="Times New Roman" panose="02020603050405020304" pitchFamily="18" charset="0"/>
                        <a:ea typeface="SimSun" panose="02010600030101010101" pitchFamily="2" charset="-122"/>
                        <a:cs typeface="Arial" panose="020B0604020202020204" pitchFamily="34" charset="0"/>
                      </a:endParaRPr>
                    </a:p>
                  </a:txBody>
                  <a:tcPr marL="44450" marR="44450" marT="0" marB="0" anchor="ctr"/>
                </a:tc>
                <a:tc>
                  <a:txBody>
                    <a:bodyPr/>
                    <a:lstStyle/>
                    <a:p>
                      <a:pPr algn="ctr" rtl="0">
                        <a:spcAft>
                          <a:spcPts val="0"/>
                        </a:spcAft>
                      </a:pPr>
                      <a:r>
                        <a:rPr lang="fr-FR" sz="1400">
                          <a:effectLst/>
                        </a:rPr>
                        <a:t>60%</a:t>
                      </a:r>
                      <a:endParaRPr lang="fr-FR" sz="1400">
                        <a:effectLst/>
                        <a:latin typeface="Times New Roman" panose="02020603050405020304" pitchFamily="18" charset="0"/>
                        <a:ea typeface="SimSun" panose="02010600030101010101" pitchFamily="2" charset="-122"/>
                        <a:cs typeface="Arial" panose="020B0604020202020204" pitchFamily="34" charset="0"/>
                      </a:endParaRPr>
                    </a:p>
                  </a:txBody>
                  <a:tcPr marL="44450" marR="44450" marT="0" marB="0" anchor="ctr"/>
                </a:tc>
              </a:tr>
              <a:tr h="215900">
                <a:tc vMerge="1">
                  <a:txBody>
                    <a:bodyPr/>
                    <a:lstStyle/>
                    <a:p>
                      <a:endParaRPr lang="fr-FR"/>
                    </a:p>
                  </a:txBody>
                  <a:tcPr/>
                </a:tc>
                <a:tc>
                  <a:txBody>
                    <a:bodyPr/>
                    <a:lstStyle/>
                    <a:p>
                      <a:pPr algn="r" rtl="1">
                        <a:spcAft>
                          <a:spcPts val="0"/>
                        </a:spcAft>
                      </a:pPr>
                      <a:r>
                        <a:rPr lang="ar-SA" sz="1600" dirty="0">
                          <a:effectLst/>
                        </a:rPr>
                        <a:t>أنثروبولوجيا الفضاء الاجتماعـي</a:t>
                      </a:r>
                      <a:endParaRPr lang="fr-FR" sz="1600" dirty="0">
                        <a:effectLst/>
                        <a:latin typeface="Times New Roman" panose="02020603050405020304" pitchFamily="18" charset="0"/>
                        <a:ea typeface="SimSun" panose="02010600030101010101" pitchFamily="2" charset="-122"/>
                        <a:cs typeface="Arial" panose="020B0604020202020204" pitchFamily="34" charset="0"/>
                      </a:endParaRPr>
                    </a:p>
                  </a:txBody>
                  <a:tcPr marL="44450" marR="44450" marT="0" marB="0" anchor="ctr"/>
                </a:tc>
                <a:tc>
                  <a:txBody>
                    <a:bodyPr/>
                    <a:lstStyle/>
                    <a:p>
                      <a:pPr algn="ctr" rtl="1">
                        <a:spcAft>
                          <a:spcPts val="0"/>
                        </a:spcAft>
                      </a:pPr>
                      <a:r>
                        <a:rPr lang="ar-DZ" sz="1400">
                          <a:effectLst/>
                        </a:rPr>
                        <a:t>5</a:t>
                      </a:r>
                      <a:endParaRPr lang="fr-FR" sz="1400">
                        <a:effectLst/>
                        <a:latin typeface="Times New Roman" panose="02020603050405020304" pitchFamily="18" charset="0"/>
                        <a:ea typeface="SimSun" panose="02010600030101010101" pitchFamily="2" charset="-122"/>
                        <a:cs typeface="Arial" panose="020B0604020202020204" pitchFamily="34" charset="0"/>
                      </a:endParaRPr>
                    </a:p>
                  </a:txBody>
                  <a:tcPr marL="44450" marR="44450" marT="0" marB="0" anchor="ctr"/>
                </a:tc>
                <a:tc>
                  <a:txBody>
                    <a:bodyPr/>
                    <a:lstStyle/>
                    <a:p>
                      <a:pPr algn="ctr" rtl="1">
                        <a:spcAft>
                          <a:spcPts val="0"/>
                        </a:spcAft>
                      </a:pPr>
                      <a:r>
                        <a:rPr lang="ar-DZ" sz="1400">
                          <a:effectLst/>
                        </a:rPr>
                        <a:t>2</a:t>
                      </a:r>
                      <a:endParaRPr lang="fr-FR" sz="1400">
                        <a:effectLst/>
                        <a:latin typeface="Times New Roman" panose="02020603050405020304" pitchFamily="18" charset="0"/>
                        <a:ea typeface="SimSun" panose="02010600030101010101" pitchFamily="2" charset="-122"/>
                        <a:cs typeface="Arial" panose="020B0604020202020204" pitchFamily="34" charset="0"/>
                      </a:endParaRPr>
                    </a:p>
                  </a:txBody>
                  <a:tcPr marL="44450" marR="44450" marT="0" marB="0" anchor="ctr"/>
                </a:tc>
                <a:tc>
                  <a:txBody>
                    <a:bodyPr/>
                    <a:lstStyle/>
                    <a:p>
                      <a:pPr algn="ctr" rtl="1">
                        <a:spcAft>
                          <a:spcPts val="0"/>
                        </a:spcAft>
                      </a:pPr>
                      <a:r>
                        <a:rPr lang="ar-DZ" sz="1400">
                          <a:effectLst/>
                        </a:rPr>
                        <a:t>1سا 30</a:t>
                      </a:r>
                      <a:endParaRPr lang="fr-FR" sz="1400">
                        <a:effectLst/>
                        <a:latin typeface="Times New Roman" panose="02020603050405020304" pitchFamily="18" charset="0"/>
                        <a:ea typeface="SimSun" panose="02010600030101010101" pitchFamily="2" charset="-122"/>
                        <a:cs typeface="Arial" panose="020B0604020202020204" pitchFamily="34" charset="0"/>
                      </a:endParaRPr>
                    </a:p>
                  </a:txBody>
                  <a:tcPr marL="44450" marR="44450" marT="0" marB="0" anchor="ctr"/>
                </a:tc>
                <a:tc>
                  <a:txBody>
                    <a:bodyPr/>
                    <a:lstStyle/>
                    <a:p>
                      <a:pPr algn="ctr" rtl="1">
                        <a:spcAft>
                          <a:spcPts val="0"/>
                        </a:spcAft>
                      </a:pPr>
                      <a:r>
                        <a:rPr lang="ar-DZ" sz="1400">
                          <a:effectLst/>
                        </a:rPr>
                        <a:t>1سا 30</a:t>
                      </a:r>
                      <a:endParaRPr lang="fr-FR" sz="1400">
                        <a:effectLst/>
                        <a:latin typeface="Times New Roman" panose="02020603050405020304" pitchFamily="18" charset="0"/>
                        <a:ea typeface="SimSun" panose="02010600030101010101" pitchFamily="2" charset="-122"/>
                        <a:cs typeface="Arial" panose="020B0604020202020204" pitchFamily="34" charset="0"/>
                      </a:endParaRPr>
                    </a:p>
                  </a:txBody>
                  <a:tcPr marL="44450" marR="44450" marT="0" marB="0" anchor="ctr"/>
                </a:tc>
                <a:tc>
                  <a:txBody>
                    <a:bodyPr/>
                    <a:lstStyle/>
                    <a:p>
                      <a:pPr algn="ctr" rtl="1">
                        <a:spcAft>
                          <a:spcPts val="0"/>
                        </a:spcAft>
                      </a:pPr>
                      <a:r>
                        <a:rPr lang="ar-SA" sz="1400">
                          <a:effectLst/>
                        </a:rPr>
                        <a:t>-</a:t>
                      </a:r>
                      <a:endParaRPr lang="fr-FR" sz="1400">
                        <a:effectLst/>
                        <a:latin typeface="Times New Roman" panose="02020603050405020304" pitchFamily="18" charset="0"/>
                        <a:ea typeface="SimSun" panose="02010600030101010101" pitchFamily="2" charset="-122"/>
                        <a:cs typeface="Arial" panose="020B0604020202020204" pitchFamily="34" charset="0"/>
                      </a:endParaRPr>
                    </a:p>
                  </a:txBody>
                  <a:tcPr marL="44450" marR="44450" marT="0" marB="0" anchor="ctr"/>
                </a:tc>
                <a:tc>
                  <a:txBody>
                    <a:bodyPr/>
                    <a:lstStyle/>
                    <a:p>
                      <a:pPr algn="ctr" rtl="1">
                        <a:spcAft>
                          <a:spcPts val="0"/>
                        </a:spcAft>
                      </a:pPr>
                      <a:r>
                        <a:rPr lang="ar-DZ" sz="1400" dirty="0">
                          <a:effectLst/>
                        </a:rPr>
                        <a:t>45سا 00</a:t>
                      </a:r>
                      <a:endParaRPr lang="fr-FR" sz="1400" dirty="0">
                        <a:effectLst/>
                        <a:latin typeface="Times New Roman" panose="02020603050405020304" pitchFamily="18" charset="0"/>
                        <a:ea typeface="SimSun" panose="02010600030101010101" pitchFamily="2" charset="-122"/>
                        <a:cs typeface="Arial" panose="020B0604020202020204" pitchFamily="34" charset="0"/>
                      </a:endParaRPr>
                    </a:p>
                  </a:txBody>
                  <a:tcPr marL="44450" marR="44450" marT="0" marB="0" anchor="ctr"/>
                </a:tc>
                <a:tc>
                  <a:txBody>
                    <a:bodyPr/>
                    <a:lstStyle/>
                    <a:p>
                      <a:pPr algn="ctr" rtl="1">
                        <a:spcAft>
                          <a:spcPts val="0"/>
                        </a:spcAft>
                      </a:pPr>
                      <a:r>
                        <a:rPr lang="ar-DZ" sz="1400" dirty="0">
                          <a:effectLst/>
                        </a:rPr>
                        <a:t>45 </a:t>
                      </a:r>
                      <a:r>
                        <a:rPr lang="ar-DZ" sz="1400" dirty="0" err="1">
                          <a:effectLst/>
                        </a:rPr>
                        <a:t>سا</a:t>
                      </a:r>
                      <a:r>
                        <a:rPr lang="ar-DZ" sz="1400" dirty="0">
                          <a:effectLst/>
                        </a:rPr>
                        <a:t> 00</a:t>
                      </a:r>
                      <a:endParaRPr lang="fr-FR" sz="1400" dirty="0">
                        <a:effectLst/>
                        <a:latin typeface="Times New Roman" panose="02020603050405020304" pitchFamily="18" charset="0"/>
                        <a:ea typeface="SimSun" panose="02010600030101010101" pitchFamily="2" charset="-122"/>
                        <a:cs typeface="Arial" panose="020B0604020202020204" pitchFamily="34" charset="0"/>
                      </a:endParaRPr>
                    </a:p>
                  </a:txBody>
                  <a:tcPr marL="44450" marR="44450" marT="0" marB="0" anchor="ctr"/>
                </a:tc>
                <a:tc>
                  <a:txBody>
                    <a:bodyPr/>
                    <a:lstStyle/>
                    <a:p>
                      <a:pPr algn="ctr" rtl="0">
                        <a:spcAft>
                          <a:spcPts val="0"/>
                        </a:spcAft>
                      </a:pPr>
                      <a:r>
                        <a:rPr lang="fr-FR" sz="1400">
                          <a:effectLst/>
                        </a:rPr>
                        <a:t>40%</a:t>
                      </a:r>
                      <a:endParaRPr lang="fr-FR" sz="1400">
                        <a:effectLst/>
                        <a:latin typeface="Times New Roman" panose="02020603050405020304" pitchFamily="18" charset="0"/>
                        <a:ea typeface="SimSun" panose="02010600030101010101" pitchFamily="2" charset="-122"/>
                        <a:cs typeface="Arial" panose="020B0604020202020204" pitchFamily="34" charset="0"/>
                      </a:endParaRPr>
                    </a:p>
                  </a:txBody>
                  <a:tcPr marL="44450" marR="44450" marT="0" marB="0" anchor="ctr"/>
                </a:tc>
                <a:tc>
                  <a:txBody>
                    <a:bodyPr/>
                    <a:lstStyle/>
                    <a:p>
                      <a:pPr algn="ctr" rtl="0">
                        <a:spcAft>
                          <a:spcPts val="0"/>
                        </a:spcAft>
                      </a:pPr>
                      <a:r>
                        <a:rPr lang="fr-FR" sz="1400">
                          <a:effectLst/>
                        </a:rPr>
                        <a:t>60%</a:t>
                      </a:r>
                      <a:endParaRPr lang="fr-FR" sz="1400">
                        <a:effectLst/>
                        <a:latin typeface="Times New Roman" panose="02020603050405020304" pitchFamily="18" charset="0"/>
                        <a:ea typeface="SimSun" panose="02010600030101010101" pitchFamily="2" charset="-122"/>
                        <a:cs typeface="Arial" panose="020B0604020202020204" pitchFamily="34" charset="0"/>
                      </a:endParaRPr>
                    </a:p>
                  </a:txBody>
                  <a:tcPr marL="44450" marR="44450" marT="0" marB="0" anchor="ctr"/>
                </a:tc>
              </a:tr>
              <a:tr h="215900">
                <a:tc vMerge="1">
                  <a:txBody>
                    <a:bodyPr/>
                    <a:lstStyle/>
                    <a:p>
                      <a:endParaRPr lang="fr-FR"/>
                    </a:p>
                  </a:txBody>
                  <a:tcPr/>
                </a:tc>
                <a:tc>
                  <a:txBody>
                    <a:bodyPr/>
                    <a:lstStyle/>
                    <a:p>
                      <a:pPr algn="r" rtl="1">
                        <a:spcAft>
                          <a:spcPts val="0"/>
                        </a:spcAft>
                      </a:pPr>
                      <a:r>
                        <a:rPr lang="ar-SA" sz="1600" b="1" dirty="0">
                          <a:solidFill>
                            <a:srgbClr val="C00000"/>
                          </a:solidFill>
                          <a:effectLst/>
                        </a:rPr>
                        <a:t>الأنثروبولوجيا المغاربية 1</a:t>
                      </a:r>
                      <a:endParaRPr lang="fr-FR" sz="1600" b="1" dirty="0">
                        <a:solidFill>
                          <a:srgbClr val="C00000"/>
                        </a:solidFill>
                        <a:effectLst/>
                        <a:latin typeface="Times New Roman" panose="02020603050405020304" pitchFamily="18" charset="0"/>
                        <a:ea typeface="SimSun" panose="02010600030101010101" pitchFamily="2" charset="-122"/>
                        <a:cs typeface="Arial" panose="020B0604020202020204" pitchFamily="34" charset="0"/>
                      </a:endParaRPr>
                    </a:p>
                  </a:txBody>
                  <a:tcPr marL="44450" marR="44450" marT="0" marB="0" anchor="ctr"/>
                </a:tc>
                <a:tc>
                  <a:txBody>
                    <a:bodyPr/>
                    <a:lstStyle/>
                    <a:p>
                      <a:pPr algn="ctr" rtl="0">
                        <a:spcAft>
                          <a:spcPts val="0"/>
                        </a:spcAft>
                      </a:pPr>
                      <a:r>
                        <a:rPr lang="ar-DZ" sz="1400" b="1" dirty="0">
                          <a:solidFill>
                            <a:srgbClr val="C00000"/>
                          </a:solidFill>
                          <a:effectLst/>
                        </a:rPr>
                        <a:t>5</a:t>
                      </a:r>
                      <a:endParaRPr lang="fr-FR" sz="1400" b="1" dirty="0">
                        <a:solidFill>
                          <a:srgbClr val="C00000"/>
                        </a:solidFill>
                        <a:effectLst/>
                        <a:latin typeface="Times New Roman" panose="02020603050405020304" pitchFamily="18" charset="0"/>
                        <a:ea typeface="SimSun" panose="02010600030101010101" pitchFamily="2" charset="-122"/>
                        <a:cs typeface="Arial" panose="020B0604020202020204" pitchFamily="34" charset="0"/>
                      </a:endParaRPr>
                    </a:p>
                  </a:txBody>
                  <a:tcPr marL="44450" marR="44450" marT="0" marB="0" anchor="ctr"/>
                </a:tc>
                <a:tc>
                  <a:txBody>
                    <a:bodyPr/>
                    <a:lstStyle/>
                    <a:p>
                      <a:pPr algn="ctr" rtl="0">
                        <a:spcAft>
                          <a:spcPts val="0"/>
                        </a:spcAft>
                      </a:pPr>
                      <a:r>
                        <a:rPr lang="ar-DZ" sz="1400" b="1" dirty="0">
                          <a:solidFill>
                            <a:srgbClr val="C00000"/>
                          </a:solidFill>
                          <a:effectLst/>
                        </a:rPr>
                        <a:t>2</a:t>
                      </a:r>
                      <a:endParaRPr lang="fr-FR" sz="1400" b="1" dirty="0">
                        <a:solidFill>
                          <a:srgbClr val="C00000"/>
                        </a:solidFill>
                        <a:effectLst/>
                        <a:latin typeface="Times New Roman" panose="02020603050405020304" pitchFamily="18" charset="0"/>
                        <a:ea typeface="SimSun" panose="02010600030101010101" pitchFamily="2" charset="-122"/>
                        <a:cs typeface="Arial" panose="020B0604020202020204" pitchFamily="34" charset="0"/>
                      </a:endParaRPr>
                    </a:p>
                  </a:txBody>
                  <a:tcPr marL="44450" marR="44450" marT="0" marB="0" anchor="ctr"/>
                </a:tc>
                <a:tc>
                  <a:txBody>
                    <a:bodyPr/>
                    <a:lstStyle/>
                    <a:p>
                      <a:pPr algn="ctr" rtl="1">
                        <a:spcAft>
                          <a:spcPts val="0"/>
                        </a:spcAft>
                      </a:pPr>
                      <a:r>
                        <a:rPr lang="ar-DZ" sz="1400" b="1" dirty="0">
                          <a:solidFill>
                            <a:srgbClr val="C00000"/>
                          </a:solidFill>
                          <a:effectLst/>
                        </a:rPr>
                        <a:t>1سا 30</a:t>
                      </a:r>
                      <a:endParaRPr lang="fr-FR" sz="1400" b="1" dirty="0">
                        <a:solidFill>
                          <a:srgbClr val="C00000"/>
                        </a:solidFill>
                        <a:effectLst/>
                        <a:latin typeface="Times New Roman" panose="02020603050405020304" pitchFamily="18" charset="0"/>
                        <a:ea typeface="SimSun" panose="02010600030101010101" pitchFamily="2" charset="-122"/>
                        <a:cs typeface="Arial" panose="020B0604020202020204" pitchFamily="34" charset="0"/>
                      </a:endParaRPr>
                    </a:p>
                  </a:txBody>
                  <a:tcPr marL="44450" marR="44450" marT="0" marB="0" anchor="ctr"/>
                </a:tc>
                <a:tc>
                  <a:txBody>
                    <a:bodyPr/>
                    <a:lstStyle/>
                    <a:p>
                      <a:pPr algn="ctr" rtl="1">
                        <a:spcAft>
                          <a:spcPts val="0"/>
                        </a:spcAft>
                      </a:pPr>
                      <a:r>
                        <a:rPr lang="ar-DZ" sz="1400" b="1" dirty="0">
                          <a:solidFill>
                            <a:srgbClr val="C00000"/>
                          </a:solidFill>
                          <a:effectLst/>
                        </a:rPr>
                        <a:t>1سا 30</a:t>
                      </a:r>
                      <a:endParaRPr lang="fr-FR" sz="1400" b="1" dirty="0">
                        <a:solidFill>
                          <a:srgbClr val="C00000"/>
                        </a:solidFill>
                        <a:effectLst/>
                        <a:latin typeface="Times New Roman" panose="02020603050405020304" pitchFamily="18" charset="0"/>
                        <a:ea typeface="SimSun" panose="02010600030101010101" pitchFamily="2" charset="-122"/>
                        <a:cs typeface="Arial" panose="020B0604020202020204" pitchFamily="34" charset="0"/>
                      </a:endParaRPr>
                    </a:p>
                  </a:txBody>
                  <a:tcPr marL="44450" marR="44450" marT="0" marB="0" anchor="ctr"/>
                </a:tc>
                <a:tc>
                  <a:txBody>
                    <a:bodyPr/>
                    <a:lstStyle/>
                    <a:p>
                      <a:pPr algn="ctr" rtl="0">
                        <a:spcAft>
                          <a:spcPts val="0"/>
                        </a:spcAft>
                      </a:pPr>
                      <a:r>
                        <a:rPr lang="ar-SA" sz="1400" b="1" dirty="0">
                          <a:solidFill>
                            <a:srgbClr val="C00000"/>
                          </a:solidFill>
                          <a:effectLst/>
                        </a:rPr>
                        <a:t>-</a:t>
                      </a:r>
                      <a:endParaRPr lang="fr-FR" sz="1400" b="1" dirty="0">
                        <a:solidFill>
                          <a:srgbClr val="C00000"/>
                        </a:solidFill>
                        <a:effectLst/>
                        <a:latin typeface="Times New Roman" panose="02020603050405020304" pitchFamily="18" charset="0"/>
                        <a:ea typeface="SimSun" panose="02010600030101010101" pitchFamily="2" charset="-122"/>
                        <a:cs typeface="Arial" panose="020B0604020202020204" pitchFamily="34" charset="0"/>
                      </a:endParaRPr>
                    </a:p>
                  </a:txBody>
                  <a:tcPr marL="44450" marR="44450" marT="0" marB="0" anchor="ctr"/>
                </a:tc>
                <a:tc>
                  <a:txBody>
                    <a:bodyPr/>
                    <a:lstStyle/>
                    <a:p>
                      <a:pPr algn="ctr" rtl="1">
                        <a:spcAft>
                          <a:spcPts val="0"/>
                        </a:spcAft>
                      </a:pPr>
                      <a:r>
                        <a:rPr lang="ar-DZ" sz="1400" b="1" dirty="0">
                          <a:solidFill>
                            <a:srgbClr val="C00000"/>
                          </a:solidFill>
                          <a:effectLst/>
                        </a:rPr>
                        <a:t>45سا 00</a:t>
                      </a:r>
                      <a:endParaRPr lang="fr-FR" sz="1400" b="1" dirty="0">
                        <a:solidFill>
                          <a:srgbClr val="C00000"/>
                        </a:solidFill>
                        <a:effectLst/>
                        <a:latin typeface="Times New Roman" panose="02020603050405020304" pitchFamily="18" charset="0"/>
                        <a:ea typeface="SimSun" panose="02010600030101010101" pitchFamily="2" charset="-122"/>
                        <a:cs typeface="Arial" panose="020B0604020202020204" pitchFamily="34" charset="0"/>
                      </a:endParaRPr>
                    </a:p>
                  </a:txBody>
                  <a:tcPr marL="44450" marR="44450" marT="0" marB="0" anchor="ctr"/>
                </a:tc>
                <a:tc>
                  <a:txBody>
                    <a:bodyPr/>
                    <a:lstStyle/>
                    <a:p>
                      <a:pPr algn="ctr" rtl="1">
                        <a:spcAft>
                          <a:spcPts val="0"/>
                        </a:spcAft>
                      </a:pPr>
                      <a:r>
                        <a:rPr lang="ar-DZ" sz="1400" b="1" dirty="0">
                          <a:solidFill>
                            <a:srgbClr val="C00000"/>
                          </a:solidFill>
                          <a:effectLst/>
                        </a:rPr>
                        <a:t>45 </a:t>
                      </a:r>
                      <a:r>
                        <a:rPr lang="ar-DZ" sz="1400" b="1" dirty="0" err="1">
                          <a:solidFill>
                            <a:srgbClr val="C00000"/>
                          </a:solidFill>
                          <a:effectLst/>
                        </a:rPr>
                        <a:t>سا</a:t>
                      </a:r>
                      <a:r>
                        <a:rPr lang="ar-DZ" sz="1400" b="1" dirty="0">
                          <a:solidFill>
                            <a:srgbClr val="C00000"/>
                          </a:solidFill>
                          <a:effectLst/>
                        </a:rPr>
                        <a:t> 00</a:t>
                      </a:r>
                      <a:endParaRPr lang="fr-FR" sz="1400" b="1" dirty="0">
                        <a:solidFill>
                          <a:srgbClr val="C00000"/>
                        </a:solidFill>
                        <a:effectLst/>
                        <a:latin typeface="Times New Roman" panose="02020603050405020304" pitchFamily="18" charset="0"/>
                        <a:ea typeface="SimSun" panose="02010600030101010101" pitchFamily="2" charset="-122"/>
                        <a:cs typeface="Arial" panose="020B0604020202020204" pitchFamily="34" charset="0"/>
                      </a:endParaRPr>
                    </a:p>
                  </a:txBody>
                  <a:tcPr marL="44450" marR="44450" marT="0" marB="0" anchor="ctr"/>
                </a:tc>
                <a:tc>
                  <a:txBody>
                    <a:bodyPr/>
                    <a:lstStyle/>
                    <a:p>
                      <a:pPr algn="ctr" rtl="0">
                        <a:spcAft>
                          <a:spcPts val="0"/>
                        </a:spcAft>
                      </a:pPr>
                      <a:r>
                        <a:rPr lang="fr-FR" sz="1400" b="1" dirty="0">
                          <a:solidFill>
                            <a:srgbClr val="C00000"/>
                          </a:solidFill>
                          <a:effectLst/>
                        </a:rPr>
                        <a:t>40%</a:t>
                      </a:r>
                      <a:endParaRPr lang="fr-FR" sz="1400" b="1" dirty="0">
                        <a:solidFill>
                          <a:srgbClr val="C00000"/>
                        </a:solidFill>
                        <a:effectLst/>
                        <a:latin typeface="Times New Roman" panose="02020603050405020304" pitchFamily="18" charset="0"/>
                        <a:ea typeface="SimSun" panose="02010600030101010101" pitchFamily="2" charset="-122"/>
                        <a:cs typeface="Arial" panose="020B0604020202020204" pitchFamily="34" charset="0"/>
                      </a:endParaRPr>
                    </a:p>
                  </a:txBody>
                  <a:tcPr marL="44450" marR="44450" marT="0" marB="0" anchor="ctr"/>
                </a:tc>
                <a:tc>
                  <a:txBody>
                    <a:bodyPr/>
                    <a:lstStyle/>
                    <a:p>
                      <a:pPr algn="ctr" rtl="0">
                        <a:spcAft>
                          <a:spcPts val="0"/>
                        </a:spcAft>
                      </a:pPr>
                      <a:r>
                        <a:rPr lang="fr-FR" sz="1400" b="1" dirty="0">
                          <a:solidFill>
                            <a:srgbClr val="C00000"/>
                          </a:solidFill>
                          <a:effectLst/>
                        </a:rPr>
                        <a:t>60%</a:t>
                      </a:r>
                      <a:endParaRPr lang="fr-FR" sz="1400" b="1" dirty="0">
                        <a:solidFill>
                          <a:srgbClr val="C00000"/>
                        </a:solidFill>
                        <a:effectLst/>
                        <a:latin typeface="Times New Roman" panose="02020603050405020304" pitchFamily="18" charset="0"/>
                        <a:ea typeface="SimSun" panose="02010600030101010101" pitchFamily="2" charset="-122"/>
                        <a:cs typeface="Arial" panose="020B0604020202020204" pitchFamily="34" charset="0"/>
                      </a:endParaRPr>
                    </a:p>
                  </a:txBody>
                  <a:tcPr marL="44450" marR="44450" marT="0" marB="0" anchor="ctr"/>
                </a:tc>
              </a:tr>
            </a:tbl>
          </a:graphicData>
        </a:graphic>
      </p:graphicFrame>
    </p:spTree>
    <p:extLst>
      <p:ext uri="{BB962C8B-B14F-4D97-AF65-F5344CB8AC3E}">
        <p14:creationId xmlns:p14="http://schemas.microsoft.com/office/powerpoint/2010/main" val="139259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1150"/>
                            </p:stCondLst>
                            <p:childTnLst>
                              <p:par>
                                <p:cTn id="13" presetID="3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800" decel="100000"/>
                                        <p:tgtEl>
                                          <p:spTgt spid="7"/>
                                        </p:tgtEl>
                                      </p:cBhvr>
                                    </p:animEffect>
                                    <p:anim calcmode="lin" valueType="num">
                                      <p:cBhvr>
                                        <p:cTn id="16" dur="800" decel="100000" fill="hold"/>
                                        <p:tgtEl>
                                          <p:spTgt spid="7"/>
                                        </p:tgtEl>
                                        <p:attrNameLst>
                                          <p:attrName>style.rotation</p:attrName>
                                        </p:attrNameLst>
                                      </p:cBhvr>
                                      <p:tavLst>
                                        <p:tav tm="0">
                                          <p:val>
                                            <p:fltVal val="-90"/>
                                          </p:val>
                                        </p:tav>
                                        <p:tav tm="100000">
                                          <p:val>
                                            <p:fltVal val="0"/>
                                          </p:val>
                                        </p:tav>
                                      </p:tavLst>
                                    </p:anim>
                                    <p:anim calcmode="lin" valueType="num">
                                      <p:cBhvr>
                                        <p:cTn id="17" dur="800" decel="100000" fill="hold"/>
                                        <p:tgtEl>
                                          <p:spTgt spid="7"/>
                                        </p:tgtEl>
                                        <p:attrNameLst>
                                          <p:attrName>ppt_x</p:attrName>
                                        </p:attrNameLst>
                                      </p:cBhvr>
                                      <p:tavLst>
                                        <p:tav tm="0">
                                          <p:val>
                                            <p:strVal val="#ppt_x+0.4"/>
                                          </p:val>
                                        </p:tav>
                                        <p:tav tm="100000">
                                          <p:val>
                                            <p:strVal val="#ppt_x-0.05"/>
                                          </p:val>
                                        </p:tav>
                                      </p:tavLst>
                                    </p:anim>
                                    <p:anim calcmode="lin" valueType="num">
                                      <p:cBhvr>
                                        <p:cTn id="18" dur="800" decel="100000" fill="hold"/>
                                        <p:tgtEl>
                                          <p:spTgt spid="7"/>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1260086" y="926377"/>
            <a:ext cx="9670895" cy="1404229"/>
            <a:chOff x="1260086" y="926377"/>
            <a:chExt cx="9670895" cy="1404229"/>
          </a:xfrm>
        </p:grpSpPr>
        <p:sp>
          <p:nvSpPr>
            <p:cNvPr id="5" name="Rectangle à coins arrondis 4"/>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6" name="Rectangle à coins arrondis 5"/>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2" name="Titre 1"/>
          <p:cNvSpPr>
            <a:spLocks noGrp="1"/>
          </p:cNvSpPr>
          <p:nvPr>
            <p:ph type="title"/>
          </p:nvPr>
        </p:nvSpPr>
        <p:spPr>
          <a:solidFill>
            <a:srgbClr val="333300"/>
          </a:solidFill>
        </p:spPr>
        <p:txBody>
          <a:bodyPr/>
          <a:lstStyle/>
          <a:p>
            <a:r>
              <a:rPr lang="fr-FR" dirty="0">
                <a:solidFill>
                  <a:srgbClr val="FFFF00"/>
                </a:solidFill>
              </a:rPr>
              <a:t>Introduction au cours</a:t>
            </a:r>
          </a:p>
        </p:txBody>
      </p:sp>
      <p:sp>
        <p:nvSpPr>
          <p:cNvPr id="3" name="Espace réservé du contenu 2"/>
          <p:cNvSpPr>
            <a:spLocks noGrp="1"/>
          </p:cNvSpPr>
          <p:nvPr>
            <p:ph idx="1"/>
          </p:nvPr>
        </p:nvSpPr>
        <p:spPr/>
        <p:txBody>
          <a:bodyPr>
            <a:normAutofit fontScale="85000" lnSpcReduction="20000"/>
          </a:bodyPr>
          <a:lstStyle/>
          <a:p>
            <a:r>
              <a:rPr lang="fr-FR" dirty="0"/>
              <a:t>Après avoir défini les notions de Maghreb et de Méditerranée du point de vue ethnologique, nous aborderons les questions de morphologies sociales (lignages, généalogies, </a:t>
            </a:r>
            <a:r>
              <a:rPr lang="fr-FR" dirty="0" err="1"/>
              <a:t>Djemaäs</a:t>
            </a:r>
            <a:r>
              <a:rPr lang="fr-FR" dirty="0"/>
              <a:t>, communautés villageoises, tribus et confédérations). Le fait berbère sera examiné avec ses nuances et en miroir avec la question des éminences religieuses, </a:t>
            </a:r>
            <a:r>
              <a:rPr lang="fr-FR" dirty="0" err="1"/>
              <a:t>chorfas</a:t>
            </a:r>
            <a:r>
              <a:rPr lang="fr-FR" dirty="0"/>
              <a:t> et marabouts. L'islam maghrébin sera étudié dans sa spécificité </a:t>
            </a:r>
            <a:r>
              <a:rPr lang="fr-FR" dirty="0" err="1"/>
              <a:t>doxologique</a:t>
            </a:r>
            <a:r>
              <a:rPr lang="fr-FR" dirty="0"/>
              <a:t> et ses pratiques hétérodoxes, des croyances et conduites populaires jusqu'aux manifestations politiques. Les logiques et les modes d'organisation de l'espace seront examinés au niveau aussi bien des espaces urbains que des espaces oasiens ou nomades. Un intérêt particulier sera réservé à l'organisation de la cité à travers l'étude de la mosquée et de son évolution. D'autres questions seront également abordées telles que le corps dans ses multiples dimensions, les différents rites de passage (de la naissance à la mort), la question de la violence, le sacrifice sanglant, le code de l'honneur etc. Nous terminerons par un tour d'horizon sur les questions liées à l'immigration (religion et appartenance). Un ou deux films ethnographiques seront projetés.</a:t>
            </a:r>
          </a:p>
        </p:txBody>
      </p:sp>
    </p:spTree>
    <p:extLst>
      <p:ext uri="{BB962C8B-B14F-4D97-AF65-F5344CB8AC3E}">
        <p14:creationId xmlns:p14="http://schemas.microsoft.com/office/powerpoint/2010/main" val="3515239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14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1260086" y="926377"/>
            <a:ext cx="9670895" cy="1404229"/>
            <a:chOff x="1260086" y="926377"/>
            <a:chExt cx="9670895" cy="1404229"/>
          </a:xfrm>
        </p:grpSpPr>
        <p:sp>
          <p:nvSpPr>
            <p:cNvPr id="5" name="Rectangle à coins arrondis 4"/>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6" name="Rectangle à coins arrondis 5"/>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2" name="Titre 1"/>
          <p:cNvSpPr>
            <a:spLocks noGrp="1"/>
          </p:cNvSpPr>
          <p:nvPr>
            <p:ph type="title"/>
          </p:nvPr>
        </p:nvSpPr>
        <p:spPr>
          <a:solidFill>
            <a:srgbClr val="333300"/>
          </a:solidFill>
        </p:spPr>
        <p:txBody>
          <a:bodyPr/>
          <a:lstStyle/>
          <a:p>
            <a:r>
              <a:rPr lang="fr-FR" dirty="0">
                <a:solidFill>
                  <a:srgbClr val="FFFF00"/>
                </a:solidFill>
              </a:rPr>
              <a:t>Course introduction</a:t>
            </a:r>
          </a:p>
        </p:txBody>
      </p:sp>
      <p:sp>
        <p:nvSpPr>
          <p:cNvPr id="3" name="Espace réservé du contenu 2"/>
          <p:cNvSpPr>
            <a:spLocks noGrp="1"/>
          </p:cNvSpPr>
          <p:nvPr>
            <p:ph idx="1"/>
          </p:nvPr>
        </p:nvSpPr>
        <p:spPr/>
        <p:txBody>
          <a:bodyPr>
            <a:normAutofit fontScale="85000" lnSpcReduction="20000"/>
          </a:bodyPr>
          <a:lstStyle/>
          <a:p>
            <a:r>
              <a:rPr lang="en-US" dirty="0"/>
              <a:t>After defining the notions of Maghreb and Mediterranean from an ethnological point of view, we will address the questions of social morphologies (lineages, genealogies, </a:t>
            </a:r>
            <a:r>
              <a:rPr lang="en-US" dirty="0" err="1"/>
              <a:t>Djemaäs</a:t>
            </a:r>
            <a:r>
              <a:rPr lang="en-US" dirty="0"/>
              <a:t>, village communities, tribes and confederations). The Berber fact will be examined with its nuances and in mirror with the question of religious eminences, </a:t>
            </a:r>
            <a:r>
              <a:rPr lang="en-US" dirty="0" err="1"/>
              <a:t>chorfas</a:t>
            </a:r>
            <a:r>
              <a:rPr lang="en-US" dirty="0"/>
              <a:t> and marabouts. Maghreb Islam will be studied in its doxological specificity and its heterodox practices, from popular beliefs and behaviors to political demonstrations. The logics and modes of organization of space will be examined at the level of both urban spaces and oasis or nomadic spaces. Particular interest will be reserved for the organization of the city through the study of the mosque and its evolution. Other questions will also be addressed such as the body in its multiple dimensions, the different rites of passage (from birth to death), the question of violence, bloody sacrifice, the code of honor etc. We will conclude with an overview of issues related to immigration (religion and belonging). One or two ethnographic films will be screened.</a:t>
            </a:r>
            <a:endParaRPr lang="fr-FR" dirty="0"/>
          </a:p>
        </p:txBody>
      </p:sp>
    </p:spTree>
    <p:extLst>
      <p:ext uri="{BB962C8B-B14F-4D97-AF65-F5344CB8AC3E}">
        <p14:creationId xmlns:p14="http://schemas.microsoft.com/office/powerpoint/2010/main" val="2655289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13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1260086" y="926377"/>
            <a:ext cx="9670895" cy="1404229"/>
            <a:chOff x="1260086" y="926377"/>
            <a:chExt cx="9670895" cy="1404229"/>
          </a:xfrm>
        </p:grpSpPr>
        <p:sp>
          <p:nvSpPr>
            <p:cNvPr id="5" name="Rectangle à coins arrondis 4"/>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6" name="Rectangle à coins arrondis 5"/>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2" name="Titre 1"/>
          <p:cNvSpPr>
            <a:spLocks noGrp="1"/>
          </p:cNvSpPr>
          <p:nvPr>
            <p:ph type="title"/>
          </p:nvPr>
        </p:nvSpPr>
        <p:spPr>
          <a:solidFill>
            <a:srgbClr val="333300"/>
          </a:solidFill>
        </p:spPr>
        <p:txBody>
          <a:bodyPr>
            <a:normAutofit/>
          </a:bodyPr>
          <a:lstStyle/>
          <a:p>
            <a:r>
              <a:rPr lang="ar-DZ" sz="6600" dirty="0" smtClean="0">
                <a:solidFill>
                  <a:srgbClr val="FFFF00"/>
                </a:solidFill>
                <a:latin typeface="Alilato ExtLt" pitchFamily="2" charset="-78"/>
                <a:cs typeface="Alilato ExtLt" pitchFamily="2" charset="-78"/>
              </a:rPr>
              <a:t>محتوى المقياس</a:t>
            </a:r>
            <a:endParaRPr lang="fr-FR" sz="6600" dirty="0">
              <a:solidFill>
                <a:srgbClr val="FFFF00"/>
              </a:solidFill>
              <a:latin typeface="Alilato ExtLt" pitchFamily="2" charset="-78"/>
              <a:cs typeface="Alilato ExtLt" pitchFamily="2" charset="-78"/>
            </a:endParaRPr>
          </a:p>
        </p:txBody>
      </p:sp>
      <p:sp>
        <p:nvSpPr>
          <p:cNvPr id="3" name="Espace réservé du contenu 2"/>
          <p:cNvSpPr>
            <a:spLocks noGrp="1"/>
          </p:cNvSpPr>
          <p:nvPr>
            <p:ph idx="1"/>
          </p:nvPr>
        </p:nvSpPr>
        <p:spPr/>
        <p:txBody>
          <a:bodyPr>
            <a:normAutofit/>
          </a:bodyPr>
          <a:lstStyle/>
          <a:p>
            <a:pPr algn="r" rtl="1"/>
            <a:r>
              <a:rPr lang="fr-FR" sz="3200" dirty="0"/>
              <a:t>I.	</a:t>
            </a:r>
            <a:r>
              <a:rPr lang="ar-DZ" sz="3200" dirty="0"/>
              <a:t>المنطقة المغاربية (</a:t>
            </a:r>
            <a:r>
              <a:rPr lang="fr-FR" sz="3200" dirty="0"/>
              <a:t>LE Maghreb) </a:t>
            </a:r>
            <a:r>
              <a:rPr lang="ar-DZ" sz="3200" dirty="0"/>
              <a:t>مشكله التسمية الجزافية.</a:t>
            </a:r>
          </a:p>
          <a:p>
            <a:pPr algn="r" rtl="1"/>
            <a:r>
              <a:rPr lang="fr-FR" sz="3200" dirty="0"/>
              <a:t>II.	</a:t>
            </a:r>
            <a:r>
              <a:rPr lang="ar-DZ" sz="3200" dirty="0"/>
              <a:t>عرض تاريخي لحالة الأنثروبولوجيا في </a:t>
            </a:r>
            <a:r>
              <a:rPr lang="ar-DZ" sz="3200"/>
              <a:t>المغرب </a:t>
            </a:r>
            <a:r>
              <a:rPr lang="ar-DZ" sz="3200" smtClean="0"/>
              <a:t>الكبير.</a:t>
            </a:r>
            <a:endParaRPr lang="ar-DZ" sz="3200" dirty="0"/>
          </a:p>
          <a:p>
            <a:pPr algn="r" rtl="1"/>
            <a:r>
              <a:rPr lang="fr-FR" sz="3200" dirty="0"/>
              <a:t>III.	</a:t>
            </a:r>
            <a:r>
              <a:rPr lang="ar-DZ" sz="3200" dirty="0"/>
              <a:t>هل توجد أنثروبولوجيا جزائرية أو مغاربية؟</a:t>
            </a:r>
          </a:p>
          <a:p>
            <a:pPr algn="r" rtl="1"/>
            <a:r>
              <a:rPr lang="fr-FR" sz="3200" dirty="0"/>
              <a:t>IV.	</a:t>
            </a:r>
            <a:r>
              <a:rPr lang="ar-DZ" sz="3200" dirty="0"/>
              <a:t>الإرث المغاربي في مجال الأنثروبولوجيا. </a:t>
            </a:r>
          </a:p>
          <a:p>
            <a:pPr algn="r" rtl="1"/>
            <a:r>
              <a:rPr lang="fr-FR" sz="3200" dirty="0"/>
              <a:t>V.	</a:t>
            </a:r>
            <a:r>
              <a:rPr lang="ar-DZ" sz="3200" dirty="0"/>
              <a:t>إعادة تأسيس الأنثروبولوجيا.</a:t>
            </a:r>
          </a:p>
          <a:p>
            <a:pPr algn="r" rtl="1"/>
            <a:endParaRPr lang="fr-FR" sz="3200" dirty="0"/>
          </a:p>
        </p:txBody>
      </p:sp>
    </p:spTree>
    <p:extLst>
      <p:ext uri="{BB962C8B-B14F-4D97-AF65-F5344CB8AC3E}">
        <p14:creationId xmlns:p14="http://schemas.microsoft.com/office/powerpoint/2010/main" val="351000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10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xEl>
                                              <p:pRg st="0" end="0"/>
                                            </p:txEl>
                                          </p:spTgt>
                                        </p:tgtEl>
                                      </p:cBhvr>
                                    </p:animEffect>
                                  </p:childTnLst>
                                </p:cTn>
                              </p:par>
                            </p:childTnLst>
                          </p:cTn>
                        </p:par>
                        <p:par>
                          <p:cTn id="20" fill="hold">
                            <p:stCondLst>
                              <p:cond delay="40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25"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3">
                                            <p:txEl>
                                              <p:pRg st="1" end="1"/>
                                            </p:txEl>
                                          </p:spTgt>
                                        </p:tgtEl>
                                      </p:cBhvr>
                                    </p:animEffect>
                                  </p:childTnLst>
                                </p:cTn>
                              </p:par>
                            </p:childTnLst>
                          </p:cTn>
                        </p:par>
                        <p:par>
                          <p:cTn id="28" fill="hold">
                            <p:stCondLst>
                              <p:cond delay="675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33"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3">
                                            <p:txEl>
                                              <p:pRg st="2" end="2"/>
                                            </p:txEl>
                                          </p:spTgt>
                                        </p:tgtEl>
                                      </p:cBhvr>
                                    </p:animEffect>
                                  </p:childTnLst>
                                </p:cTn>
                              </p:par>
                            </p:childTnLst>
                          </p:cTn>
                        </p:par>
                        <p:par>
                          <p:cTn id="36" fill="hold">
                            <p:stCondLst>
                              <p:cond delay="915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p:cTn id="39" dur="500" fill="hold"/>
                                        <p:tgtEl>
                                          <p:spTgt spid="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41" dur="500" fill="hold"/>
                                        <p:tgtEl>
                                          <p:spTgt spid="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3">
                                            <p:txEl>
                                              <p:pRg st="3" end="3"/>
                                            </p:txEl>
                                          </p:spTgt>
                                        </p:tgtEl>
                                      </p:cBhvr>
                                    </p:animEffect>
                                  </p:childTnLst>
                                </p:cTn>
                              </p:par>
                            </p:childTnLst>
                          </p:cTn>
                        </p:par>
                        <p:par>
                          <p:cTn id="44" fill="hold">
                            <p:stCondLst>
                              <p:cond delay="11450"/>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3">
                                            <p:txEl>
                                              <p:pRg st="4" end="4"/>
                                            </p:txEl>
                                          </p:spTgt>
                                        </p:tgtEl>
                                        <p:attrNameLst>
                                          <p:attrName>style.visibility</p:attrName>
                                        </p:attrNameLst>
                                      </p:cBhvr>
                                      <p:to>
                                        <p:strVal val="visible"/>
                                      </p:to>
                                    </p:set>
                                    <p:anim calcmode="lin" valueType="num">
                                      <p:cBhvr>
                                        <p:cTn id="47" dur="500" fill="hold"/>
                                        <p:tgtEl>
                                          <p:spTgt spid="3">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48" dur="500" fill="hold"/>
                                        <p:tgtEl>
                                          <p:spTgt spid="3">
                                            <p:txEl>
                                              <p:pRg st="4" end="4"/>
                                            </p:txEl>
                                          </p:spTgt>
                                        </p:tgtEl>
                                        <p:attrNameLst>
                                          <p:attrName>ppt_y</p:attrName>
                                        </p:attrNameLst>
                                      </p:cBhvr>
                                      <p:tavLst>
                                        <p:tav tm="0">
                                          <p:val>
                                            <p:strVal val="#ppt_y"/>
                                          </p:val>
                                        </p:tav>
                                        <p:tav tm="100000">
                                          <p:val>
                                            <p:strVal val="#ppt_y"/>
                                          </p:val>
                                        </p:tav>
                                      </p:tavLst>
                                    </p:anim>
                                    <p:anim calcmode="lin" valueType="num">
                                      <p:cBhvr>
                                        <p:cTn id="49" dur="500" fill="hold"/>
                                        <p:tgtEl>
                                          <p:spTgt spid="3">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0" dur="500" fill="hold"/>
                                        <p:tgtEl>
                                          <p:spTgt spid="3">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1" dur="500" tmFilter="0,0; .5, 1; 1, 1"/>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e 4"/>
          <p:cNvGrpSpPr/>
          <p:nvPr/>
        </p:nvGrpSpPr>
        <p:grpSpPr>
          <a:xfrm>
            <a:off x="1260086" y="926377"/>
            <a:ext cx="9670895" cy="1404229"/>
            <a:chOff x="1260086" y="926377"/>
            <a:chExt cx="9670895" cy="1404229"/>
          </a:xfrm>
        </p:grpSpPr>
        <p:sp>
          <p:nvSpPr>
            <p:cNvPr id="6" name="Rectangle à coins arrondis 5"/>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7" name="Rectangle à coins arrondis 6"/>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2" name="Titre 1"/>
          <p:cNvSpPr>
            <a:spLocks noGrp="1"/>
          </p:cNvSpPr>
          <p:nvPr>
            <p:ph type="title"/>
          </p:nvPr>
        </p:nvSpPr>
        <p:spPr>
          <a:solidFill>
            <a:srgbClr val="333300"/>
          </a:solidFill>
        </p:spPr>
        <p:txBody>
          <a:bodyPr/>
          <a:lstStyle/>
          <a:p>
            <a:r>
              <a:rPr lang="ar-DZ" sz="6600" dirty="0">
                <a:solidFill>
                  <a:srgbClr val="FFFF00"/>
                </a:solidFill>
                <a:latin typeface="Alilato ExtLt" pitchFamily="2" charset="-78"/>
                <a:cs typeface="Alilato ExtLt" pitchFamily="2" charset="-78"/>
              </a:rPr>
              <a:t>محتوى المقياس</a:t>
            </a:r>
            <a:endParaRPr lang="fr-FR" dirty="0">
              <a:solidFill>
                <a:srgbClr val="FFFF00"/>
              </a:solidFill>
            </a:endParaRPr>
          </a:p>
        </p:txBody>
      </p:sp>
      <p:sp>
        <p:nvSpPr>
          <p:cNvPr id="3" name="Espace réservé du contenu 2"/>
          <p:cNvSpPr>
            <a:spLocks noGrp="1"/>
          </p:cNvSpPr>
          <p:nvPr>
            <p:ph idx="1"/>
          </p:nvPr>
        </p:nvSpPr>
        <p:spPr>
          <a:xfrm>
            <a:off x="7515921" y="2556932"/>
            <a:ext cx="3380675" cy="3318936"/>
          </a:xfrm>
        </p:spPr>
        <p:txBody>
          <a:bodyPr>
            <a:normAutofit/>
          </a:bodyPr>
          <a:lstStyle/>
          <a:p>
            <a:pPr marL="571500" lvl="0" indent="-571500" algn="just" rtl="1">
              <a:spcAft>
                <a:spcPts val="0"/>
              </a:spcAft>
              <a:buFont typeface="+mj-lt"/>
              <a:buAutoNum type="romanUcPeriod" startAt="6"/>
            </a:pPr>
            <a:r>
              <a:rPr lang="ar-DZ" sz="3200" dirty="0">
                <a:latin typeface="Calibri" panose="020F0502020204030204" pitchFamily="34" charset="0"/>
                <a:ea typeface="Calibri" panose="020F0502020204030204" pitchFamily="34" charset="0"/>
                <a:cs typeface="Arial" panose="020B0604020202020204" pitchFamily="34" charset="0"/>
              </a:rPr>
              <a:t>مفاهيم أساسية:</a:t>
            </a:r>
            <a:endParaRPr lang="fr-FR"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spcAft>
                <a:spcPts val="0"/>
              </a:spcAft>
              <a:buFont typeface="+mj-lt"/>
              <a:buAutoNum type="arabicPeriod"/>
            </a:pPr>
            <a:r>
              <a:rPr lang="ar-DZ" sz="3200" dirty="0">
                <a:latin typeface="Calibri" panose="020F0502020204030204" pitchFamily="34" charset="0"/>
                <a:ea typeface="Calibri" panose="020F0502020204030204" pitchFamily="34" charset="0"/>
                <a:cs typeface="Arial" panose="020B0604020202020204" pitchFamily="34" charset="0"/>
              </a:rPr>
              <a:t>الأقلية.</a:t>
            </a:r>
            <a:endParaRPr lang="fr-FR"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spcAft>
                <a:spcPts val="0"/>
              </a:spcAft>
              <a:buFont typeface="+mj-lt"/>
              <a:buAutoNum type="arabicPeriod"/>
            </a:pPr>
            <a:r>
              <a:rPr lang="ar-DZ" sz="3200" dirty="0" smtClean="0">
                <a:latin typeface="Calibri" panose="020F0502020204030204" pitchFamily="34" charset="0"/>
                <a:ea typeface="Calibri" panose="020F0502020204030204" pitchFamily="34" charset="0"/>
                <a:cs typeface="Arial" panose="020B0604020202020204" pitchFamily="34" charset="0"/>
              </a:rPr>
              <a:t>الاندماج.</a:t>
            </a:r>
            <a:endParaRPr lang="fr-FR"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spcAft>
                <a:spcPts val="0"/>
              </a:spcAft>
              <a:buFont typeface="+mj-lt"/>
              <a:buAutoNum type="arabicPeriod"/>
            </a:pPr>
            <a:r>
              <a:rPr lang="ar-DZ" sz="3200" dirty="0">
                <a:latin typeface="Calibri" panose="020F0502020204030204" pitchFamily="34" charset="0"/>
                <a:ea typeface="Calibri" panose="020F0502020204030204" pitchFamily="34" charset="0"/>
                <a:cs typeface="Arial" panose="020B0604020202020204" pitchFamily="34" charset="0"/>
              </a:rPr>
              <a:t>الزمن الأسطوري.</a:t>
            </a:r>
            <a:endParaRPr lang="fr-FR"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spcAft>
                <a:spcPts val="0"/>
              </a:spcAft>
              <a:buFont typeface="+mj-lt"/>
              <a:buAutoNum type="arabicPeriod"/>
            </a:pPr>
            <a:r>
              <a:rPr lang="ar-DZ" sz="3200" dirty="0">
                <a:latin typeface="Calibri" panose="020F0502020204030204" pitchFamily="34" charset="0"/>
                <a:ea typeface="Calibri" panose="020F0502020204030204" pitchFamily="34" charset="0"/>
                <a:cs typeface="Arial" panose="020B0604020202020204" pitchFamily="34" charset="0"/>
              </a:rPr>
              <a:t>الزمن التاريخي</a:t>
            </a:r>
            <a:r>
              <a:rPr lang="ar-DZ" sz="3200" dirty="0" smtClean="0">
                <a:latin typeface="Calibri" panose="020F0502020204030204" pitchFamily="34" charset="0"/>
                <a:ea typeface="Calibri" panose="020F0502020204030204" pitchFamily="34" charset="0"/>
                <a:cs typeface="Arial" panose="020B0604020202020204" pitchFamily="34" charset="0"/>
              </a:rPr>
              <a:t>.</a:t>
            </a:r>
            <a:endParaRPr lang="fr-FR" dirty="0">
              <a:latin typeface="Calibri" panose="020F0502020204030204" pitchFamily="34" charset="0"/>
              <a:ea typeface="Calibri" panose="020F0502020204030204" pitchFamily="34" charset="0"/>
              <a:cs typeface="Arial" panose="020B0604020202020204" pitchFamily="34" charset="0"/>
            </a:endParaRPr>
          </a:p>
        </p:txBody>
      </p:sp>
      <p:sp>
        <p:nvSpPr>
          <p:cNvPr id="4" name="Espace réservé du contenu 2"/>
          <p:cNvSpPr txBox="1">
            <a:spLocks/>
          </p:cNvSpPr>
          <p:nvPr/>
        </p:nvSpPr>
        <p:spPr>
          <a:xfrm>
            <a:off x="3111189" y="3144640"/>
            <a:ext cx="3380675" cy="2909644"/>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457200" indent="-457200" algn="just" rtl="1">
              <a:spcAft>
                <a:spcPts val="0"/>
              </a:spcAft>
              <a:buFont typeface="+mj-lt"/>
              <a:buAutoNum type="arabicPeriod" startAt="5"/>
            </a:pPr>
            <a:r>
              <a:rPr lang="ar-DZ" sz="3200" dirty="0" smtClean="0">
                <a:latin typeface="Calibri" panose="020F0502020204030204" pitchFamily="34" charset="0"/>
                <a:ea typeface="Calibri" panose="020F0502020204030204" pitchFamily="34" charset="0"/>
                <a:cs typeface="Arial" panose="020B0604020202020204" pitchFamily="34" charset="0"/>
              </a:rPr>
              <a:t>الفضاء الديني.</a:t>
            </a:r>
            <a:endParaRPr lang="fr-FR" dirty="0" smtClean="0">
              <a:latin typeface="Calibri" panose="020F0502020204030204" pitchFamily="34" charset="0"/>
              <a:ea typeface="Calibri" panose="020F0502020204030204" pitchFamily="34" charset="0"/>
              <a:cs typeface="Arial" panose="020B0604020202020204" pitchFamily="34" charset="0"/>
            </a:endParaRPr>
          </a:p>
          <a:p>
            <a:pPr marL="457200" indent="-457200" algn="just" rtl="1">
              <a:spcAft>
                <a:spcPts val="0"/>
              </a:spcAft>
              <a:buFont typeface="+mj-lt"/>
              <a:buAutoNum type="arabicPeriod" startAt="5"/>
            </a:pPr>
            <a:r>
              <a:rPr lang="ar-DZ" sz="3200" dirty="0" smtClean="0">
                <a:latin typeface="Calibri" panose="020F0502020204030204" pitchFamily="34" charset="0"/>
                <a:ea typeface="Calibri" panose="020F0502020204030204" pitchFamily="34" charset="0"/>
                <a:cs typeface="Arial" panose="020B0604020202020204" pitchFamily="34" charset="0"/>
              </a:rPr>
              <a:t>الفضاء الدنيوي.</a:t>
            </a:r>
            <a:endParaRPr lang="fr-FR" dirty="0" smtClean="0">
              <a:latin typeface="Calibri" panose="020F0502020204030204" pitchFamily="34" charset="0"/>
              <a:ea typeface="Calibri" panose="020F0502020204030204" pitchFamily="34" charset="0"/>
              <a:cs typeface="Arial" panose="020B0604020202020204" pitchFamily="34" charset="0"/>
            </a:endParaRPr>
          </a:p>
          <a:p>
            <a:pPr marL="457200" indent="-457200" algn="just" rtl="1">
              <a:spcAft>
                <a:spcPts val="0"/>
              </a:spcAft>
              <a:buFont typeface="+mj-lt"/>
              <a:buAutoNum type="arabicPeriod" startAt="5"/>
            </a:pPr>
            <a:r>
              <a:rPr lang="ar-DZ" sz="3200" dirty="0" smtClean="0">
                <a:latin typeface="Calibri" panose="020F0502020204030204" pitchFamily="34" charset="0"/>
                <a:ea typeface="Calibri" panose="020F0502020204030204" pitchFamily="34" charset="0"/>
                <a:cs typeface="Arial" panose="020B0604020202020204" pitchFamily="34" charset="0"/>
              </a:rPr>
              <a:t>الرأسمال الرمزي.</a:t>
            </a:r>
            <a:endParaRPr lang="ar-DZ" dirty="0" smtClean="0">
              <a:latin typeface="Calibri" panose="020F0502020204030204" pitchFamily="34" charset="0"/>
              <a:ea typeface="Calibri" panose="020F0502020204030204" pitchFamily="34" charset="0"/>
              <a:cs typeface="Arial" panose="020B0604020202020204" pitchFamily="34" charset="0"/>
            </a:endParaRPr>
          </a:p>
          <a:p>
            <a:pPr marL="457200" indent="-457200" algn="just" rtl="1">
              <a:spcAft>
                <a:spcPts val="0"/>
              </a:spcAft>
              <a:buFont typeface="+mj-lt"/>
              <a:buAutoNum type="arabicPeriod" startAt="5"/>
            </a:pPr>
            <a:r>
              <a:rPr lang="ar-DZ" sz="3200" kern="1400" dirty="0" smtClean="0">
                <a:solidFill>
                  <a:srgbClr val="000000"/>
                </a:solidFill>
                <a:ea typeface="Times New Roman" panose="02020603050405020304" pitchFamily="18" charset="0"/>
              </a:rPr>
              <a:t>العرش والفرقة.</a:t>
            </a:r>
            <a:endParaRPr lang="fr-FR" sz="3200" dirty="0"/>
          </a:p>
        </p:txBody>
      </p:sp>
    </p:spTree>
    <p:extLst>
      <p:ext uri="{BB962C8B-B14F-4D97-AF65-F5344CB8AC3E}">
        <p14:creationId xmlns:p14="http://schemas.microsoft.com/office/powerpoint/2010/main" val="1002779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10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xEl>
                                              <p:pRg st="0" end="0"/>
                                            </p:txEl>
                                          </p:spTgt>
                                        </p:tgtEl>
                                      </p:cBhvr>
                                    </p:animEffect>
                                  </p:childTnLst>
                                </p:cTn>
                              </p:par>
                            </p:childTnLst>
                          </p:cTn>
                        </p:par>
                        <p:par>
                          <p:cTn id="20" fill="hold">
                            <p:stCondLst>
                              <p:cond delay="215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25"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3">
                                            <p:txEl>
                                              <p:pRg st="1" end="1"/>
                                            </p:txEl>
                                          </p:spTgt>
                                        </p:tgtEl>
                                      </p:cBhvr>
                                    </p:animEffect>
                                  </p:childTnLst>
                                </p:cTn>
                              </p:par>
                            </p:childTnLst>
                          </p:cTn>
                        </p:par>
                        <p:par>
                          <p:cTn id="28" fill="hold">
                            <p:stCondLst>
                              <p:cond delay="300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33"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3">
                                            <p:txEl>
                                              <p:pRg st="2" end="2"/>
                                            </p:txEl>
                                          </p:spTgt>
                                        </p:tgtEl>
                                      </p:cBhvr>
                                    </p:animEffect>
                                  </p:childTnLst>
                                </p:cTn>
                              </p:par>
                            </p:childTnLst>
                          </p:cTn>
                        </p:par>
                        <p:par>
                          <p:cTn id="36" fill="hold">
                            <p:stCondLst>
                              <p:cond delay="390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p:cTn id="39" dur="500" fill="hold"/>
                                        <p:tgtEl>
                                          <p:spTgt spid="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41" dur="500" fill="hold"/>
                                        <p:tgtEl>
                                          <p:spTgt spid="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3">
                                            <p:txEl>
                                              <p:pRg st="3" end="3"/>
                                            </p:txEl>
                                          </p:spTgt>
                                        </p:tgtEl>
                                      </p:cBhvr>
                                    </p:animEffect>
                                  </p:childTnLst>
                                </p:cTn>
                              </p:par>
                            </p:childTnLst>
                          </p:cTn>
                        </p:par>
                        <p:par>
                          <p:cTn id="44" fill="hold">
                            <p:stCondLst>
                              <p:cond delay="5050"/>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3">
                                            <p:txEl>
                                              <p:pRg st="4" end="4"/>
                                            </p:txEl>
                                          </p:spTgt>
                                        </p:tgtEl>
                                        <p:attrNameLst>
                                          <p:attrName>style.visibility</p:attrName>
                                        </p:attrNameLst>
                                      </p:cBhvr>
                                      <p:to>
                                        <p:strVal val="visible"/>
                                      </p:to>
                                    </p:set>
                                    <p:anim calcmode="lin" valueType="num">
                                      <p:cBhvr>
                                        <p:cTn id="47" dur="500" fill="hold"/>
                                        <p:tgtEl>
                                          <p:spTgt spid="3">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48" dur="500" fill="hold"/>
                                        <p:tgtEl>
                                          <p:spTgt spid="3">
                                            <p:txEl>
                                              <p:pRg st="4" end="4"/>
                                            </p:txEl>
                                          </p:spTgt>
                                        </p:tgtEl>
                                        <p:attrNameLst>
                                          <p:attrName>ppt_y</p:attrName>
                                        </p:attrNameLst>
                                      </p:cBhvr>
                                      <p:tavLst>
                                        <p:tav tm="0">
                                          <p:val>
                                            <p:strVal val="#ppt_y"/>
                                          </p:val>
                                        </p:tav>
                                        <p:tav tm="100000">
                                          <p:val>
                                            <p:strVal val="#ppt_y"/>
                                          </p:val>
                                        </p:tav>
                                      </p:tavLst>
                                    </p:anim>
                                    <p:anim calcmode="lin" valueType="num">
                                      <p:cBhvr>
                                        <p:cTn id="49" dur="500" fill="hold"/>
                                        <p:tgtEl>
                                          <p:spTgt spid="3">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0" dur="500" fill="hold"/>
                                        <p:tgtEl>
                                          <p:spTgt spid="3">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1" dur="500" tmFilter="0,0; .5, 1; 1, 1"/>
                                        <p:tgtEl>
                                          <p:spTgt spid="3">
                                            <p:txEl>
                                              <p:pRg st="4" end="4"/>
                                            </p:txEl>
                                          </p:spTgt>
                                        </p:tgtEl>
                                      </p:cBhvr>
                                    </p:animEffect>
                                  </p:childTnLst>
                                </p:cTn>
                              </p:par>
                            </p:childTnLst>
                          </p:cTn>
                        </p:par>
                        <p:par>
                          <p:cTn id="52" fill="hold">
                            <p:stCondLst>
                              <p:cond delay="6200"/>
                            </p:stCondLst>
                            <p:childTnLst>
                              <p:par>
                                <p:cTn id="53" presetID="41" presetClass="entr" presetSubtype="0" fill="hold" grpId="0" nodeType="afterEffect">
                                  <p:stCondLst>
                                    <p:cond delay="0"/>
                                  </p:stCondLst>
                                  <p:iterate type="lt">
                                    <p:tmPct val="10000"/>
                                  </p:iterate>
                                  <p:childTnLst>
                                    <p:set>
                                      <p:cBhvr>
                                        <p:cTn id="54" dur="1" fill="hold">
                                          <p:stCondLst>
                                            <p:cond delay="0"/>
                                          </p:stCondLst>
                                        </p:cTn>
                                        <p:tgtEl>
                                          <p:spTgt spid="4"/>
                                        </p:tgtEl>
                                        <p:attrNameLst>
                                          <p:attrName>style.visibility</p:attrName>
                                        </p:attrNameLst>
                                      </p:cBhvr>
                                      <p:to>
                                        <p:strVal val="visible"/>
                                      </p:to>
                                    </p:set>
                                    <p:anim calcmode="lin" valueType="num">
                                      <p:cBhvr>
                                        <p:cTn id="55"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56" dur="500" fill="hold"/>
                                        <p:tgtEl>
                                          <p:spTgt spid="4"/>
                                        </p:tgtEl>
                                        <p:attrNameLst>
                                          <p:attrName>ppt_y</p:attrName>
                                        </p:attrNameLst>
                                      </p:cBhvr>
                                      <p:tavLst>
                                        <p:tav tm="0">
                                          <p:val>
                                            <p:strVal val="#ppt_y"/>
                                          </p:val>
                                        </p:tav>
                                        <p:tav tm="100000">
                                          <p:val>
                                            <p:strVal val="#ppt_y"/>
                                          </p:val>
                                        </p:tav>
                                      </p:tavLst>
                                    </p:anim>
                                    <p:anim calcmode="lin" valueType="num">
                                      <p:cBhvr>
                                        <p:cTn id="57"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58"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59"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1260086" y="926377"/>
            <a:ext cx="9670895" cy="1404229"/>
            <a:chOff x="1260086" y="926377"/>
            <a:chExt cx="9670895" cy="1404229"/>
          </a:xfrm>
        </p:grpSpPr>
        <p:sp>
          <p:nvSpPr>
            <p:cNvPr id="5" name="Rectangle à coins arrondis 4"/>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6" name="Rectangle à coins arrondis 5"/>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2" name="Titre 1"/>
          <p:cNvSpPr>
            <a:spLocks noGrp="1"/>
          </p:cNvSpPr>
          <p:nvPr>
            <p:ph type="title"/>
          </p:nvPr>
        </p:nvSpPr>
        <p:spPr>
          <a:solidFill>
            <a:srgbClr val="333300"/>
          </a:solidFill>
        </p:spPr>
        <p:txBody>
          <a:bodyPr/>
          <a:lstStyle/>
          <a:p>
            <a:r>
              <a:rPr lang="ar-DZ" sz="6600" dirty="0">
                <a:solidFill>
                  <a:srgbClr val="FFFF00"/>
                </a:solidFill>
                <a:latin typeface="Alilato ExtLt" pitchFamily="2" charset="-78"/>
                <a:cs typeface="Alilato ExtLt" pitchFamily="2" charset="-78"/>
              </a:rPr>
              <a:t>محتوى المقياس</a:t>
            </a:r>
            <a:endParaRPr lang="fr-FR" dirty="0">
              <a:solidFill>
                <a:srgbClr val="FFFF00"/>
              </a:solidFill>
            </a:endParaRPr>
          </a:p>
        </p:txBody>
      </p:sp>
      <p:sp>
        <p:nvSpPr>
          <p:cNvPr id="3" name="Espace réservé du contenu 2"/>
          <p:cNvSpPr>
            <a:spLocks noGrp="1"/>
          </p:cNvSpPr>
          <p:nvPr>
            <p:ph idx="1"/>
          </p:nvPr>
        </p:nvSpPr>
        <p:spPr/>
        <p:txBody>
          <a:bodyPr>
            <a:normAutofit/>
          </a:bodyPr>
          <a:lstStyle/>
          <a:p>
            <a:pPr marL="514350" lvl="0" indent="-514350" algn="just" rtl="1">
              <a:spcAft>
                <a:spcPts val="0"/>
              </a:spcAft>
              <a:buFont typeface="+mj-lt"/>
              <a:buAutoNum type="romanUcPeriod" startAt="7"/>
            </a:pPr>
            <a:r>
              <a:rPr lang="ar-DZ" sz="3200" dirty="0">
                <a:latin typeface="Calibri" panose="020F0502020204030204" pitchFamily="34" charset="0"/>
                <a:ea typeface="Calibri" panose="020F0502020204030204" pitchFamily="34" charset="0"/>
                <a:cs typeface="Arial" panose="020B0604020202020204" pitchFamily="34" charset="0"/>
              </a:rPr>
              <a:t>التحليل </a:t>
            </a:r>
            <a:r>
              <a:rPr lang="ar-DZ" sz="3200" dirty="0" smtClean="0">
                <a:latin typeface="Calibri" panose="020F0502020204030204" pitchFamily="34" charset="0"/>
                <a:ea typeface="Calibri" panose="020F0502020204030204" pitchFamily="34" charset="0"/>
                <a:cs typeface="Arial" panose="020B0604020202020204" pitchFamily="34" charset="0"/>
              </a:rPr>
              <a:t>الانقسامي </a:t>
            </a:r>
            <a:r>
              <a:rPr lang="ar-DZ" sz="3200" dirty="0">
                <a:latin typeface="Calibri" panose="020F0502020204030204" pitchFamily="34" charset="0"/>
                <a:ea typeface="Calibri" panose="020F0502020204030204" pitchFamily="34" charset="0"/>
                <a:cs typeface="Arial" panose="020B0604020202020204" pitchFamily="34" charset="0"/>
              </a:rPr>
              <a:t>لمجتمعات المغرب </a:t>
            </a:r>
            <a:r>
              <a:rPr lang="ar-DZ" sz="3200" dirty="0" smtClean="0">
                <a:latin typeface="Calibri" panose="020F0502020204030204" pitchFamily="34" charset="0"/>
                <a:ea typeface="Calibri" panose="020F0502020204030204" pitchFamily="34" charset="0"/>
                <a:cs typeface="Arial" panose="020B0604020202020204" pitchFamily="34" charset="0"/>
              </a:rPr>
              <a:t>الكبير.</a:t>
            </a:r>
            <a:endParaRPr lang="fr-FR" dirty="0">
              <a:latin typeface="Calibri" panose="020F0502020204030204" pitchFamily="34" charset="0"/>
              <a:ea typeface="Calibri" panose="020F0502020204030204" pitchFamily="34" charset="0"/>
              <a:cs typeface="Arial" panose="020B0604020202020204" pitchFamily="34" charset="0"/>
            </a:endParaRPr>
          </a:p>
          <a:p>
            <a:pPr marL="457200" lvl="0" indent="-457200" algn="just" rtl="1">
              <a:spcAft>
                <a:spcPts val="0"/>
              </a:spcAft>
              <a:buFont typeface="+mj-lt"/>
              <a:buAutoNum type="arabicPeriod"/>
            </a:pPr>
            <a:r>
              <a:rPr lang="ar-DZ" sz="3200" dirty="0" smtClean="0">
                <a:latin typeface="Calibri" panose="020F0502020204030204" pitchFamily="34" charset="0"/>
                <a:ea typeface="Calibri" panose="020F0502020204030204" pitchFamily="34" charset="0"/>
                <a:cs typeface="Arial" panose="020B0604020202020204" pitchFamily="34" charset="0"/>
              </a:rPr>
              <a:t>مفهوم الانقسام.</a:t>
            </a:r>
            <a:endParaRPr lang="ar-DZ" dirty="0" smtClean="0">
              <a:latin typeface="Calibri" panose="020F0502020204030204" pitchFamily="34" charset="0"/>
              <a:ea typeface="Calibri" panose="020F0502020204030204" pitchFamily="34" charset="0"/>
              <a:cs typeface="Arial" panose="020B0604020202020204" pitchFamily="34" charset="0"/>
            </a:endParaRPr>
          </a:p>
          <a:p>
            <a:pPr marL="457200" lvl="0" indent="-457200" algn="just" rtl="1">
              <a:spcAft>
                <a:spcPts val="0"/>
              </a:spcAft>
              <a:buFont typeface="+mj-lt"/>
              <a:buAutoNum type="arabicPeriod"/>
            </a:pPr>
            <a:r>
              <a:rPr lang="ar-DZ" sz="3200" dirty="0" smtClean="0">
                <a:latin typeface="Calibri" panose="020F0502020204030204" pitchFamily="34" charset="0"/>
                <a:ea typeface="Calibri" panose="020F0502020204030204" pitchFamily="34" charset="0"/>
                <a:cs typeface="Arial" panose="020B0604020202020204" pitchFamily="34" charset="0"/>
              </a:rPr>
              <a:t>النموذج الانقسامي </a:t>
            </a:r>
            <a:r>
              <a:rPr lang="ar-DZ" sz="3200" dirty="0">
                <a:latin typeface="Calibri" panose="020F0502020204030204" pitchFamily="34" charset="0"/>
                <a:ea typeface="Calibri" panose="020F0502020204030204" pitchFamily="34" charset="0"/>
                <a:cs typeface="Arial" panose="020B0604020202020204" pitchFamily="34" charset="0"/>
              </a:rPr>
              <a:t>والمجتمعات </a:t>
            </a:r>
            <a:r>
              <a:rPr lang="ar-DZ" sz="3200" dirty="0" smtClean="0">
                <a:latin typeface="Calibri" panose="020F0502020204030204" pitchFamily="34" charset="0"/>
                <a:ea typeface="Calibri" panose="020F0502020204030204" pitchFamily="34" charset="0"/>
                <a:cs typeface="Arial" panose="020B0604020202020204" pitchFamily="34" charset="0"/>
              </a:rPr>
              <a:t>العربية.</a:t>
            </a:r>
            <a:endParaRPr lang="ar-DZ" dirty="0" smtClean="0">
              <a:latin typeface="Calibri" panose="020F0502020204030204" pitchFamily="34" charset="0"/>
              <a:ea typeface="Calibri" panose="020F0502020204030204" pitchFamily="34" charset="0"/>
              <a:cs typeface="Arial" panose="020B0604020202020204" pitchFamily="34" charset="0"/>
            </a:endParaRPr>
          </a:p>
          <a:p>
            <a:pPr marL="457200" lvl="0" indent="-457200" algn="just" rtl="1">
              <a:spcAft>
                <a:spcPts val="0"/>
              </a:spcAft>
              <a:buFont typeface="+mj-lt"/>
              <a:buAutoNum type="arabicPeriod"/>
            </a:pPr>
            <a:r>
              <a:rPr lang="ar-DZ" sz="3200" dirty="0" smtClean="0">
                <a:latin typeface="Calibri" panose="020F0502020204030204" pitchFamily="34" charset="0"/>
                <a:ea typeface="Calibri" panose="020F0502020204030204" pitchFamily="34" charset="0"/>
                <a:cs typeface="Arial" panose="020B0604020202020204" pitchFamily="34" charset="0"/>
              </a:rPr>
              <a:t>النموذج الانقسامي </a:t>
            </a:r>
            <a:r>
              <a:rPr lang="ar-DZ" sz="3200" dirty="0">
                <a:latin typeface="Calibri" panose="020F0502020204030204" pitchFamily="34" charset="0"/>
                <a:ea typeface="Calibri" panose="020F0502020204030204" pitchFamily="34" charset="0"/>
                <a:cs typeface="Arial" panose="020B0604020202020204" pitchFamily="34" charset="0"/>
              </a:rPr>
              <a:t>والمجتمعات المغاربية.</a:t>
            </a:r>
            <a:endParaRPr lang="fr-FR" dirty="0">
              <a:latin typeface="Calibri" panose="020F0502020204030204" pitchFamily="34" charset="0"/>
              <a:ea typeface="Calibri" panose="020F0502020204030204" pitchFamily="34" charset="0"/>
              <a:cs typeface="Arial" panose="020B0604020202020204" pitchFamily="34" charset="0"/>
            </a:endParaRPr>
          </a:p>
          <a:p>
            <a:pPr marL="514350" indent="-514350">
              <a:buFont typeface="+mj-lt"/>
              <a:buAutoNum type="romanUcPeriod" startAt="7"/>
            </a:pPr>
            <a:endParaRPr lang="fr-FR" sz="3200" dirty="0"/>
          </a:p>
        </p:txBody>
      </p:sp>
    </p:spTree>
    <p:extLst>
      <p:ext uri="{BB962C8B-B14F-4D97-AF65-F5344CB8AC3E}">
        <p14:creationId xmlns:p14="http://schemas.microsoft.com/office/powerpoint/2010/main" val="3394086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10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xEl>
                                              <p:pRg st="0" end="0"/>
                                            </p:txEl>
                                          </p:spTgt>
                                        </p:tgtEl>
                                      </p:cBhvr>
                                    </p:animEffect>
                                  </p:childTnLst>
                                </p:cTn>
                              </p:par>
                            </p:childTnLst>
                          </p:cTn>
                        </p:par>
                        <p:par>
                          <p:cTn id="20" fill="hold">
                            <p:stCondLst>
                              <p:cond delay="335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25"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3">
                                            <p:txEl>
                                              <p:pRg st="1" end="1"/>
                                            </p:txEl>
                                          </p:spTgt>
                                        </p:tgtEl>
                                      </p:cBhvr>
                                    </p:animEffect>
                                  </p:childTnLst>
                                </p:cTn>
                              </p:par>
                            </p:childTnLst>
                          </p:cTn>
                        </p:par>
                        <p:par>
                          <p:cTn id="28" fill="hold">
                            <p:stCondLst>
                              <p:cond delay="450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33"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3">
                                            <p:txEl>
                                              <p:pRg st="2" end="2"/>
                                            </p:txEl>
                                          </p:spTgt>
                                        </p:tgtEl>
                                      </p:cBhvr>
                                    </p:animEffect>
                                  </p:childTnLst>
                                </p:cTn>
                              </p:par>
                            </p:childTnLst>
                          </p:cTn>
                        </p:par>
                        <p:par>
                          <p:cTn id="36" fill="hold">
                            <p:stCondLst>
                              <p:cond delay="665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p:cTn id="39" dur="500" fill="hold"/>
                                        <p:tgtEl>
                                          <p:spTgt spid="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41" dur="500" fill="hold"/>
                                        <p:tgtEl>
                                          <p:spTgt spid="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1260086" y="926377"/>
            <a:ext cx="9670895" cy="1404229"/>
            <a:chOff x="1260086" y="926377"/>
            <a:chExt cx="9670895" cy="1404229"/>
          </a:xfrm>
        </p:grpSpPr>
        <p:sp>
          <p:nvSpPr>
            <p:cNvPr id="5" name="Rectangle à coins arrondis 4"/>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6" name="Rectangle à coins arrondis 5"/>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2" name="Titre 1"/>
          <p:cNvSpPr>
            <a:spLocks noGrp="1"/>
          </p:cNvSpPr>
          <p:nvPr>
            <p:ph type="title"/>
          </p:nvPr>
        </p:nvSpPr>
        <p:spPr>
          <a:solidFill>
            <a:srgbClr val="333300"/>
          </a:solidFill>
        </p:spPr>
        <p:txBody>
          <a:bodyPr/>
          <a:lstStyle/>
          <a:p>
            <a:r>
              <a:rPr lang="ar-DZ" sz="6600" dirty="0">
                <a:solidFill>
                  <a:srgbClr val="FFFF00"/>
                </a:solidFill>
                <a:latin typeface="Alilato ExtLt" pitchFamily="2" charset="-78"/>
                <a:cs typeface="Alilato ExtLt" pitchFamily="2" charset="-78"/>
              </a:rPr>
              <a:t>محتوى المقياس</a:t>
            </a:r>
            <a:endParaRPr lang="fr-FR" dirty="0">
              <a:solidFill>
                <a:srgbClr val="FFFF00"/>
              </a:solidFill>
            </a:endParaRPr>
          </a:p>
        </p:txBody>
      </p:sp>
      <p:sp>
        <p:nvSpPr>
          <p:cNvPr id="3" name="Espace réservé du contenu 2"/>
          <p:cNvSpPr>
            <a:spLocks noGrp="1"/>
          </p:cNvSpPr>
          <p:nvPr>
            <p:ph idx="1"/>
          </p:nvPr>
        </p:nvSpPr>
        <p:spPr/>
        <p:txBody>
          <a:bodyPr>
            <a:normAutofit fontScale="77500" lnSpcReduction="20000"/>
          </a:bodyPr>
          <a:lstStyle/>
          <a:p>
            <a:pPr marL="457200" lvl="0" indent="-457200" algn="just" rtl="1">
              <a:spcAft>
                <a:spcPts val="0"/>
              </a:spcAft>
              <a:buFont typeface="+mj-lt"/>
              <a:buAutoNum type="arabicPeriod" startAt="4"/>
            </a:pPr>
            <a:r>
              <a:rPr lang="ar-DZ" dirty="0">
                <a:latin typeface="Calibri" panose="020F0502020204030204" pitchFamily="34" charset="0"/>
                <a:ea typeface="Calibri" panose="020F0502020204030204" pitchFamily="34" charset="0"/>
                <a:cs typeface="Arial" panose="020B0604020202020204" pitchFamily="34" charset="0"/>
              </a:rPr>
              <a:t>تقييم مردودية المنظومة </a:t>
            </a:r>
            <a:r>
              <a:rPr lang="ar-DZ" dirty="0" err="1">
                <a:latin typeface="Calibri" panose="020F0502020204030204" pitchFamily="34" charset="0"/>
                <a:ea typeface="Calibri" panose="020F0502020204030204" pitchFamily="34" charset="0"/>
                <a:cs typeface="Arial" panose="020B0604020202020204" pitchFamily="34" charset="0"/>
              </a:rPr>
              <a:t>الإنقسامية</a:t>
            </a:r>
            <a:r>
              <a:rPr lang="ar-DZ" dirty="0">
                <a:latin typeface="Calibri" panose="020F0502020204030204" pitchFamily="34" charset="0"/>
                <a:ea typeface="Calibri" panose="020F0502020204030204" pitchFamily="34" charset="0"/>
                <a:cs typeface="Arial" panose="020B0604020202020204" pitchFamily="34" charset="0"/>
              </a:rPr>
              <a:t> بالنسبة لتحليل المجتمعات المغاربية.</a:t>
            </a:r>
            <a:endParaRPr lang="fr-FR" sz="1800" dirty="0">
              <a:latin typeface="Calibri" panose="020F0502020204030204" pitchFamily="34" charset="0"/>
              <a:ea typeface="Calibri" panose="020F0502020204030204" pitchFamily="34" charset="0"/>
              <a:cs typeface="Arial" panose="020B0604020202020204" pitchFamily="34" charset="0"/>
            </a:endParaRPr>
          </a:p>
          <a:p>
            <a:pPr lvl="0" algn="just" rtl="1">
              <a:spcAft>
                <a:spcPts val="0"/>
              </a:spcAft>
              <a:buFont typeface="Courier New" panose="02070309020205020404" pitchFamily="49" charset="0"/>
              <a:buChar char="o"/>
            </a:pPr>
            <a:r>
              <a:rPr lang="ar-DZ" dirty="0">
                <a:latin typeface="Calibri" panose="020F0502020204030204" pitchFamily="34" charset="0"/>
                <a:ea typeface="Calibri" panose="020F0502020204030204" pitchFamily="34" charset="0"/>
                <a:cs typeface="Arial" panose="020B0604020202020204" pitchFamily="34" charset="0"/>
              </a:rPr>
              <a:t>النموذج </a:t>
            </a:r>
            <a:r>
              <a:rPr lang="ar-DZ" dirty="0" smtClean="0">
                <a:latin typeface="Calibri" panose="020F0502020204030204" pitchFamily="34" charset="0"/>
                <a:ea typeface="Calibri" panose="020F0502020204030204" pitchFamily="34" charset="0"/>
                <a:cs typeface="Arial" panose="020B0604020202020204" pitchFamily="34" charset="0"/>
              </a:rPr>
              <a:t>العام.</a:t>
            </a:r>
          </a:p>
          <a:p>
            <a:pPr marL="342900" lvl="0" indent="-342900" algn="just" rtl="1">
              <a:spcAft>
                <a:spcPts val="0"/>
              </a:spcAft>
              <a:buFont typeface="Wingdings" panose="05000000000000000000" pitchFamily="2" charset="2"/>
              <a:buChar char=""/>
            </a:pPr>
            <a:r>
              <a:rPr lang="ar-DZ" dirty="0">
                <a:latin typeface="Calibri" panose="020F0502020204030204" pitchFamily="34" charset="0"/>
                <a:ea typeface="Calibri" panose="020F0502020204030204" pitchFamily="34" charset="0"/>
                <a:cs typeface="Arial" panose="020B0604020202020204" pitchFamily="34" charset="0"/>
              </a:rPr>
              <a:t>إسقاط النموذج (نظرة ليليا بن سالم).</a:t>
            </a:r>
            <a:endParaRPr lang="fr-FR" sz="18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spcAft>
                <a:spcPts val="0"/>
              </a:spcAft>
              <a:buFont typeface="Wingdings" panose="05000000000000000000" pitchFamily="2" charset="2"/>
              <a:buChar char=""/>
            </a:pPr>
            <a:r>
              <a:rPr lang="ar-DZ" dirty="0">
                <a:latin typeface="Calibri" panose="020F0502020204030204" pitchFamily="34" charset="0"/>
                <a:ea typeface="Calibri" panose="020F0502020204030204" pitchFamily="34" charset="0"/>
                <a:cs typeface="Arial" panose="020B0604020202020204" pitchFamily="34" charset="0"/>
              </a:rPr>
              <a:t>نموذج وظيفي يؤكد على التوازن.</a:t>
            </a:r>
            <a:endParaRPr lang="fr-FR" sz="18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spcAft>
                <a:spcPts val="0"/>
              </a:spcAft>
              <a:buFont typeface="Wingdings" panose="05000000000000000000" pitchFamily="2" charset="2"/>
              <a:buChar char=""/>
            </a:pPr>
            <a:r>
              <a:rPr lang="ar-DZ" dirty="0">
                <a:latin typeface="Calibri" panose="020F0502020204030204" pitchFamily="34" charset="0"/>
                <a:ea typeface="Calibri" panose="020F0502020204030204" pitchFamily="34" charset="0"/>
                <a:cs typeface="Arial" panose="020B0604020202020204" pitchFamily="34" charset="0"/>
              </a:rPr>
              <a:t>عجز النموذج عن تصور الديناميكية </a:t>
            </a:r>
            <a:r>
              <a:rPr lang="ar-DZ" dirty="0" err="1">
                <a:latin typeface="Calibri" panose="020F0502020204030204" pitchFamily="34" charset="0"/>
                <a:ea typeface="Calibri" panose="020F0502020204030204" pitchFamily="34" charset="0"/>
                <a:cs typeface="Arial" panose="020B0604020202020204" pitchFamily="34" charset="0"/>
              </a:rPr>
              <a:t>الإجتماعية</a:t>
            </a:r>
            <a:r>
              <a:rPr lang="ar-DZ" dirty="0" smtClean="0">
                <a:latin typeface="Calibri" panose="020F0502020204030204" pitchFamily="34" charset="0"/>
                <a:ea typeface="Calibri" panose="020F0502020204030204" pitchFamily="34" charset="0"/>
                <a:cs typeface="Arial" panose="020B0604020202020204" pitchFamily="34" charset="0"/>
              </a:rPr>
              <a:t>.</a:t>
            </a:r>
          </a:p>
          <a:p>
            <a:pPr algn="just" rtl="1">
              <a:spcAft>
                <a:spcPts val="0"/>
              </a:spcAft>
              <a:buFont typeface="Courier New" panose="02070309020205020404" pitchFamily="49" charset="0"/>
              <a:buChar char="o"/>
            </a:pPr>
            <a:r>
              <a:rPr lang="ar-DZ" dirty="0">
                <a:latin typeface="Calibri" panose="020F0502020204030204" pitchFamily="34" charset="0"/>
                <a:ea typeface="Calibri" panose="020F0502020204030204" pitchFamily="34" charset="0"/>
                <a:cs typeface="Arial" panose="020B0604020202020204" pitchFamily="34" charset="0"/>
              </a:rPr>
              <a:t>دراسة العلاقات الداخلية للمجتمع القبلي</a:t>
            </a:r>
            <a:r>
              <a:rPr lang="ar-DZ" dirty="0" smtClean="0">
                <a:latin typeface="Calibri" panose="020F0502020204030204" pitchFamily="34" charset="0"/>
                <a:ea typeface="Calibri" panose="020F0502020204030204" pitchFamily="34" charset="0"/>
                <a:cs typeface="Arial" panose="020B0604020202020204" pitchFamily="34" charset="0"/>
              </a:rPr>
              <a:t>.</a:t>
            </a:r>
            <a:endParaRPr lang="fr-FR" sz="1800" dirty="0">
              <a:latin typeface="Calibri" panose="020F0502020204030204" pitchFamily="34" charset="0"/>
              <a:ea typeface="Calibri" panose="020F0502020204030204" pitchFamily="34" charset="0"/>
              <a:cs typeface="Arial" panose="020B0604020202020204" pitchFamily="34" charset="0"/>
            </a:endParaRPr>
          </a:p>
          <a:p>
            <a:pPr marL="0" lvl="0" indent="0" algn="just" rtl="1">
              <a:spcAft>
                <a:spcPts val="0"/>
              </a:spcAft>
              <a:buNone/>
            </a:pPr>
            <a:r>
              <a:rPr lang="ar-DZ" dirty="0" smtClean="0">
                <a:latin typeface="Calibri" panose="020F0502020204030204" pitchFamily="34" charset="0"/>
                <a:ea typeface="Calibri" panose="020F0502020204030204" pitchFamily="34" charset="0"/>
                <a:cs typeface="Arial" panose="020B0604020202020204" pitchFamily="34" charset="0"/>
              </a:rPr>
              <a:t>دراسة </a:t>
            </a:r>
            <a:r>
              <a:rPr lang="ar-DZ" dirty="0">
                <a:latin typeface="Calibri" panose="020F0502020204030204" pitchFamily="34" charset="0"/>
                <a:ea typeface="Calibri" panose="020F0502020204030204" pitchFamily="34" charset="0"/>
                <a:cs typeface="Arial" panose="020B0604020202020204" pitchFamily="34" charset="0"/>
              </a:rPr>
              <a:t>العلاقات الداخلية للمجتمع القبلي.</a:t>
            </a:r>
            <a:endParaRPr lang="fr-FR" sz="18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spcAft>
                <a:spcPts val="0"/>
              </a:spcAft>
              <a:buFont typeface="Wingdings" panose="05000000000000000000" pitchFamily="2" charset="2"/>
              <a:buChar char=""/>
            </a:pPr>
            <a:r>
              <a:rPr lang="ar-DZ" dirty="0">
                <a:latin typeface="Calibri" panose="020F0502020204030204" pitchFamily="34" charset="0"/>
                <a:ea typeface="Calibri" panose="020F0502020204030204" pitchFamily="34" charset="0"/>
                <a:cs typeface="Arial" panose="020B0604020202020204" pitchFamily="34" charset="0"/>
              </a:rPr>
              <a:t>ما هي المجموعة التي تلعب أهم دور بالنسبة للعلاقات </a:t>
            </a:r>
            <a:r>
              <a:rPr lang="ar-DZ" dirty="0" err="1">
                <a:latin typeface="Calibri" panose="020F0502020204030204" pitchFamily="34" charset="0"/>
                <a:ea typeface="Calibri" panose="020F0502020204030204" pitchFamily="34" charset="0"/>
                <a:cs typeface="Arial" panose="020B0604020202020204" pitchFamily="34" charset="0"/>
              </a:rPr>
              <a:t>الإجدتماعية</a:t>
            </a:r>
            <a:r>
              <a:rPr lang="ar-DZ" dirty="0">
                <a:latin typeface="Calibri" panose="020F0502020204030204" pitchFamily="34" charset="0"/>
                <a:ea typeface="Calibri" panose="020F0502020204030204" pitchFamily="34" charset="0"/>
                <a:cs typeface="Arial" panose="020B0604020202020204" pitchFamily="34" charset="0"/>
              </a:rPr>
              <a:t>..</a:t>
            </a:r>
            <a:endParaRPr lang="fr-FR" sz="18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spcAft>
                <a:spcPts val="0"/>
              </a:spcAft>
              <a:buFont typeface="Wingdings" panose="05000000000000000000" pitchFamily="2" charset="2"/>
              <a:buChar char=""/>
            </a:pPr>
            <a:r>
              <a:rPr lang="ar-DZ" dirty="0">
                <a:latin typeface="Calibri" panose="020F0502020204030204" pitchFamily="34" charset="0"/>
                <a:ea typeface="Calibri" panose="020F0502020204030204" pitchFamily="34" charset="0"/>
                <a:cs typeface="Arial" panose="020B0604020202020204" pitchFamily="34" charset="0"/>
              </a:rPr>
              <a:t>أشكال الملكية ونظام الزواج.</a:t>
            </a:r>
            <a:endParaRPr lang="fr-FR" sz="18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spcAft>
                <a:spcPts val="0"/>
              </a:spcAft>
              <a:buFont typeface="Wingdings" panose="05000000000000000000" pitchFamily="2" charset="2"/>
              <a:buChar char=""/>
            </a:pPr>
            <a:r>
              <a:rPr lang="ar-DZ" dirty="0">
                <a:latin typeface="Calibri" panose="020F0502020204030204" pitchFamily="34" charset="0"/>
                <a:ea typeface="Calibri" panose="020F0502020204030204" pitchFamily="34" charset="0"/>
                <a:cs typeface="Arial" panose="020B0604020202020204" pitchFamily="34" charset="0"/>
              </a:rPr>
              <a:t>مسألة السلطة داخل القبيلة.</a:t>
            </a:r>
            <a:endParaRPr lang="fr-FR" sz="1800" dirty="0">
              <a:latin typeface="Calibri" panose="020F0502020204030204" pitchFamily="34" charset="0"/>
              <a:ea typeface="Calibri" panose="020F0502020204030204" pitchFamily="34" charset="0"/>
              <a:cs typeface="Arial" panose="020B0604020202020204" pitchFamily="34" charset="0"/>
            </a:endParaRPr>
          </a:p>
          <a:p>
            <a:pPr lvl="0" algn="just" rtl="1">
              <a:spcAft>
                <a:spcPts val="0"/>
              </a:spcAft>
              <a:buFont typeface="Courier New" panose="02070309020205020404" pitchFamily="49" charset="0"/>
              <a:buChar char="o"/>
            </a:pPr>
            <a:r>
              <a:rPr lang="ar-DZ" dirty="0">
                <a:latin typeface="Calibri" panose="020F0502020204030204" pitchFamily="34" charset="0"/>
                <a:ea typeface="Calibri" panose="020F0502020204030204" pitchFamily="34" charset="0"/>
                <a:cs typeface="Arial" panose="020B0604020202020204" pitchFamily="34" charset="0"/>
              </a:rPr>
              <a:t>دراسة علاقة القبائل مع العالم الخارجي.</a:t>
            </a:r>
            <a:endParaRPr lang="fr-FR" sz="1800" dirty="0">
              <a:latin typeface="Calibri" panose="020F0502020204030204" pitchFamily="34" charset="0"/>
              <a:ea typeface="Calibri" panose="020F0502020204030204" pitchFamily="34" charset="0"/>
              <a:cs typeface="Arial" panose="020B0604020202020204" pitchFamily="34" charset="0"/>
            </a:endParaRPr>
          </a:p>
          <a:p>
            <a:endParaRPr lang="fr-FR" dirty="0"/>
          </a:p>
        </p:txBody>
      </p:sp>
    </p:spTree>
    <p:extLst>
      <p:ext uri="{BB962C8B-B14F-4D97-AF65-F5344CB8AC3E}">
        <p14:creationId xmlns:p14="http://schemas.microsoft.com/office/powerpoint/2010/main" val="344660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10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xEl>
                                              <p:pRg st="0" end="0"/>
                                            </p:txEl>
                                          </p:spTgt>
                                        </p:tgtEl>
                                      </p:cBhvr>
                                    </p:animEffect>
                                  </p:childTnLst>
                                </p:cTn>
                              </p:par>
                            </p:childTnLst>
                          </p:cTn>
                        </p:par>
                        <p:par>
                          <p:cTn id="20" fill="hold">
                            <p:stCondLst>
                              <p:cond delay="4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25"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3">
                                            <p:txEl>
                                              <p:pRg st="1" end="1"/>
                                            </p:txEl>
                                          </p:spTgt>
                                        </p:tgtEl>
                                      </p:cBhvr>
                                    </p:animEffect>
                                  </p:childTnLst>
                                </p:cTn>
                              </p:par>
                            </p:childTnLst>
                          </p:cTn>
                        </p:par>
                        <p:par>
                          <p:cTn id="28" fill="hold">
                            <p:stCondLst>
                              <p:cond delay="570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33"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3">
                                            <p:txEl>
                                              <p:pRg st="2" end="2"/>
                                            </p:txEl>
                                          </p:spTgt>
                                        </p:tgtEl>
                                      </p:cBhvr>
                                    </p:animEffect>
                                  </p:childTnLst>
                                </p:cTn>
                              </p:par>
                            </p:childTnLst>
                          </p:cTn>
                        </p:par>
                        <p:par>
                          <p:cTn id="36" fill="hold">
                            <p:stCondLst>
                              <p:cond delay="765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p:cTn id="39" dur="500" fill="hold"/>
                                        <p:tgtEl>
                                          <p:spTgt spid="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41" dur="500" fill="hold"/>
                                        <p:tgtEl>
                                          <p:spTgt spid="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3">
                                            <p:txEl>
                                              <p:pRg st="3" end="3"/>
                                            </p:txEl>
                                          </p:spTgt>
                                        </p:tgtEl>
                                      </p:cBhvr>
                                    </p:animEffect>
                                  </p:childTnLst>
                                </p:cTn>
                              </p:par>
                            </p:childTnLst>
                          </p:cTn>
                        </p:par>
                        <p:par>
                          <p:cTn id="44" fill="hold">
                            <p:stCondLst>
                              <p:cond delay="9350"/>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3">
                                            <p:txEl>
                                              <p:pRg st="4" end="4"/>
                                            </p:txEl>
                                          </p:spTgt>
                                        </p:tgtEl>
                                        <p:attrNameLst>
                                          <p:attrName>style.visibility</p:attrName>
                                        </p:attrNameLst>
                                      </p:cBhvr>
                                      <p:to>
                                        <p:strVal val="visible"/>
                                      </p:to>
                                    </p:set>
                                    <p:anim calcmode="lin" valueType="num">
                                      <p:cBhvr>
                                        <p:cTn id="47" dur="500" fill="hold"/>
                                        <p:tgtEl>
                                          <p:spTgt spid="3">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48" dur="500" fill="hold"/>
                                        <p:tgtEl>
                                          <p:spTgt spid="3">
                                            <p:txEl>
                                              <p:pRg st="4" end="4"/>
                                            </p:txEl>
                                          </p:spTgt>
                                        </p:tgtEl>
                                        <p:attrNameLst>
                                          <p:attrName>ppt_y</p:attrName>
                                        </p:attrNameLst>
                                      </p:cBhvr>
                                      <p:tavLst>
                                        <p:tav tm="0">
                                          <p:val>
                                            <p:strVal val="#ppt_y"/>
                                          </p:val>
                                        </p:tav>
                                        <p:tav tm="100000">
                                          <p:val>
                                            <p:strVal val="#ppt_y"/>
                                          </p:val>
                                        </p:tav>
                                      </p:tavLst>
                                    </p:anim>
                                    <p:anim calcmode="lin" valueType="num">
                                      <p:cBhvr>
                                        <p:cTn id="49" dur="500" fill="hold"/>
                                        <p:tgtEl>
                                          <p:spTgt spid="3">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0" dur="500" fill="hold"/>
                                        <p:tgtEl>
                                          <p:spTgt spid="3">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1" dur="500" tmFilter="0,0; .5, 1; 1, 1"/>
                                        <p:tgtEl>
                                          <p:spTgt spid="3">
                                            <p:txEl>
                                              <p:pRg st="4" end="4"/>
                                            </p:txEl>
                                          </p:spTgt>
                                        </p:tgtEl>
                                      </p:cBhvr>
                                    </p:animEffect>
                                  </p:childTnLst>
                                </p:cTn>
                              </p:par>
                            </p:childTnLst>
                          </p:cTn>
                        </p:par>
                        <p:par>
                          <p:cTn id="52" fill="hold">
                            <p:stCondLst>
                              <p:cond delay="11700"/>
                            </p:stCondLst>
                            <p:childTnLst>
                              <p:par>
                                <p:cTn id="53" presetID="41" presetClass="entr" presetSubtype="0" fill="hold" grpId="0" nodeType="afterEffect">
                                  <p:stCondLst>
                                    <p:cond delay="0"/>
                                  </p:stCondLst>
                                  <p:iterate type="lt">
                                    <p:tmPct val="10000"/>
                                  </p:iterate>
                                  <p:childTnLst>
                                    <p:set>
                                      <p:cBhvr>
                                        <p:cTn id="54" dur="1" fill="hold">
                                          <p:stCondLst>
                                            <p:cond delay="0"/>
                                          </p:stCondLst>
                                        </p:cTn>
                                        <p:tgtEl>
                                          <p:spTgt spid="3">
                                            <p:txEl>
                                              <p:pRg st="5" end="5"/>
                                            </p:txEl>
                                          </p:spTgt>
                                        </p:tgtEl>
                                        <p:attrNameLst>
                                          <p:attrName>style.visibility</p:attrName>
                                        </p:attrNameLst>
                                      </p:cBhvr>
                                      <p:to>
                                        <p:strVal val="visible"/>
                                      </p:to>
                                    </p:set>
                                    <p:anim calcmode="lin" valueType="num">
                                      <p:cBhvr>
                                        <p:cTn id="55" dur="500" fill="hold"/>
                                        <p:tgtEl>
                                          <p:spTgt spid="3">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56" dur="500" fill="hold"/>
                                        <p:tgtEl>
                                          <p:spTgt spid="3">
                                            <p:txEl>
                                              <p:pRg st="5" end="5"/>
                                            </p:txEl>
                                          </p:spTgt>
                                        </p:tgtEl>
                                        <p:attrNameLst>
                                          <p:attrName>ppt_y</p:attrName>
                                        </p:attrNameLst>
                                      </p:cBhvr>
                                      <p:tavLst>
                                        <p:tav tm="0">
                                          <p:val>
                                            <p:strVal val="#ppt_y"/>
                                          </p:val>
                                        </p:tav>
                                        <p:tav tm="100000">
                                          <p:val>
                                            <p:strVal val="#ppt_y"/>
                                          </p:val>
                                        </p:tav>
                                      </p:tavLst>
                                    </p:anim>
                                    <p:anim calcmode="lin" valueType="num">
                                      <p:cBhvr>
                                        <p:cTn id="57" dur="500" fill="hold"/>
                                        <p:tgtEl>
                                          <p:spTgt spid="3">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8" dur="500" fill="hold"/>
                                        <p:tgtEl>
                                          <p:spTgt spid="3">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9" dur="500" tmFilter="0,0; .5, 1; 1, 1"/>
                                        <p:tgtEl>
                                          <p:spTgt spid="3">
                                            <p:txEl>
                                              <p:pRg st="5" end="5"/>
                                            </p:txEl>
                                          </p:spTgt>
                                        </p:tgtEl>
                                      </p:cBhvr>
                                    </p:animEffect>
                                  </p:childTnLst>
                                </p:cTn>
                              </p:par>
                            </p:childTnLst>
                          </p:cTn>
                        </p:par>
                        <p:par>
                          <p:cTn id="60" fill="hold">
                            <p:stCondLst>
                              <p:cond delay="13900"/>
                            </p:stCondLst>
                            <p:childTnLst>
                              <p:par>
                                <p:cTn id="61" presetID="41" presetClass="entr" presetSubtype="0" fill="hold" grpId="0" nodeType="afterEffect">
                                  <p:stCondLst>
                                    <p:cond delay="0"/>
                                  </p:stCondLst>
                                  <p:iterate type="lt">
                                    <p:tmPct val="10000"/>
                                  </p:iterate>
                                  <p:childTnLst>
                                    <p:set>
                                      <p:cBhvr>
                                        <p:cTn id="62" dur="1" fill="hold">
                                          <p:stCondLst>
                                            <p:cond delay="0"/>
                                          </p:stCondLst>
                                        </p:cTn>
                                        <p:tgtEl>
                                          <p:spTgt spid="3">
                                            <p:txEl>
                                              <p:pRg st="6" end="6"/>
                                            </p:txEl>
                                          </p:spTgt>
                                        </p:tgtEl>
                                        <p:attrNameLst>
                                          <p:attrName>style.visibility</p:attrName>
                                        </p:attrNameLst>
                                      </p:cBhvr>
                                      <p:to>
                                        <p:strVal val="visible"/>
                                      </p:to>
                                    </p:set>
                                    <p:anim calcmode="lin" valueType="num">
                                      <p:cBhvr>
                                        <p:cTn id="63" dur="500" fill="hold"/>
                                        <p:tgtEl>
                                          <p:spTgt spid="3">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64" dur="500" fill="hold"/>
                                        <p:tgtEl>
                                          <p:spTgt spid="3">
                                            <p:txEl>
                                              <p:pRg st="6" end="6"/>
                                            </p:txEl>
                                          </p:spTgt>
                                        </p:tgtEl>
                                        <p:attrNameLst>
                                          <p:attrName>ppt_y</p:attrName>
                                        </p:attrNameLst>
                                      </p:cBhvr>
                                      <p:tavLst>
                                        <p:tav tm="0">
                                          <p:val>
                                            <p:strVal val="#ppt_y"/>
                                          </p:val>
                                        </p:tav>
                                        <p:tav tm="100000">
                                          <p:val>
                                            <p:strVal val="#ppt_y"/>
                                          </p:val>
                                        </p:tav>
                                      </p:tavLst>
                                    </p:anim>
                                    <p:anim calcmode="lin" valueType="num">
                                      <p:cBhvr>
                                        <p:cTn id="65" dur="500" fill="hold"/>
                                        <p:tgtEl>
                                          <p:spTgt spid="3">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6" dur="500" fill="hold"/>
                                        <p:tgtEl>
                                          <p:spTgt spid="3">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7" dur="500" tmFilter="0,0; .5, 1; 1, 1"/>
                                        <p:tgtEl>
                                          <p:spTgt spid="3">
                                            <p:txEl>
                                              <p:pRg st="6" end="6"/>
                                            </p:txEl>
                                          </p:spTgt>
                                        </p:tgtEl>
                                      </p:cBhvr>
                                    </p:animEffect>
                                  </p:childTnLst>
                                </p:cTn>
                              </p:par>
                            </p:childTnLst>
                          </p:cTn>
                        </p:par>
                        <p:par>
                          <p:cTn id="68" fill="hold">
                            <p:stCondLst>
                              <p:cond delay="16100"/>
                            </p:stCondLst>
                            <p:childTnLst>
                              <p:par>
                                <p:cTn id="69" presetID="41" presetClass="entr" presetSubtype="0" fill="hold" grpId="0" nodeType="afterEffect">
                                  <p:stCondLst>
                                    <p:cond delay="0"/>
                                  </p:stCondLst>
                                  <p:iterate type="lt">
                                    <p:tmPct val="10000"/>
                                  </p:iterate>
                                  <p:childTnLst>
                                    <p:set>
                                      <p:cBhvr>
                                        <p:cTn id="70" dur="1" fill="hold">
                                          <p:stCondLst>
                                            <p:cond delay="0"/>
                                          </p:stCondLst>
                                        </p:cTn>
                                        <p:tgtEl>
                                          <p:spTgt spid="3">
                                            <p:txEl>
                                              <p:pRg st="7" end="7"/>
                                            </p:txEl>
                                          </p:spTgt>
                                        </p:tgtEl>
                                        <p:attrNameLst>
                                          <p:attrName>style.visibility</p:attrName>
                                        </p:attrNameLst>
                                      </p:cBhvr>
                                      <p:to>
                                        <p:strVal val="visible"/>
                                      </p:to>
                                    </p:set>
                                    <p:anim calcmode="lin" valueType="num">
                                      <p:cBhvr>
                                        <p:cTn id="71" dur="500" fill="hold"/>
                                        <p:tgtEl>
                                          <p:spTgt spid="3">
                                            <p:txEl>
                                              <p:pRg st="7" end="7"/>
                                            </p:txEl>
                                          </p:spTgt>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3">
                                            <p:txEl>
                                              <p:pRg st="7" end="7"/>
                                            </p:txEl>
                                          </p:spTgt>
                                        </p:tgtEl>
                                        <p:attrNameLst>
                                          <p:attrName>ppt_y</p:attrName>
                                        </p:attrNameLst>
                                      </p:cBhvr>
                                      <p:tavLst>
                                        <p:tav tm="0">
                                          <p:val>
                                            <p:strVal val="#ppt_y"/>
                                          </p:val>
                                        </p:tav>
                                        <p:tav tm="100000">
                                          <p:val>
                                            <p:strVal val="#ppt_y"/>
                                          </p:val>
                                        </p:tav>
                                      </p:tavLst>
                                    </p:anim>
                                    <p:anim calcmode="lin" valueType="num">
                                      <p:cBhvr>
                                        <p:cTn id="73" dur="500" fill="hold"/>
                                        <p:tgtEl>
                                          <p:spTgt spid="3">
                                            <p:txEl>
                                              <p:pRg st="7" end="7"/>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3">
                                            <p:txEl>
                                              <p:pRg st="7" end="7"/>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3">
                                            <p:txEl>
                                              <p:pRg st="7" end="7"/>
                                            </p:txEl>
                                          </p:spTgt>
                                        </p:tgtEl>
                                      </p:cBhvr>
                                    </p:animEffect>
                                  </p:childTnLst>
                                </p:cTn>
                              </p:par>
                            </p:childTnLst>
                          </p:cTn>
                        </p:par>
                        <p:par>
                          <p:cTn id="76" fill="hold">
                            <p:stCondLst>
                              <p:cond delay="19250"/>
                            </p:stCondLst>
                            <p:childTnLst>
                              <p:par>
                                <p:cTn id="77" presetID="41" presetClass="entr" presetSubtype="0" fill="hold" grpId="0" nodeType="afterEffect">
                                  <p:stCondLst>
                                    <p:cond delay="0"/>
                                  </p:stCondLst>
                                  <p:iterate type="lt">
                                    <p:tmPct val="10000"/>
                                  </p:iterate>
                                  <p:childTnLst>
                                    <p:set>
                                      <p:cBhvr>
                                        <p:cTn id="78" dur="1" fill="hold">
                                          <p:stCondLst>
                                            <p:cond delay="0"/>
                                          </p:stCondLst>
                                        </p:cTn>
                                        <p:tgtEl>
                                          <p:spTgt spid="3">
                                            <p:txEl>
                                              <p:pRg st="8" end="8"/>
                                            </p:txEl>
                                          </p:spTgt>
                                        </p:tgtEl>
                                        <p:attrNameLst>
                                          <p:attrName>style.visibility</p:attrName>
                                        </p:attrNameLst>
                                      </p:cBhvr>
                                      <p:to>
                                        <p:strVal val="visible"/>
                                      </p:to>
                                    </p:set>
                                    <p:anim calcmode="lin" valueType="num">
                                      <p:cBhvr>
                                        <p:cTn id="79" dur="500" fill="hold"/>
                                        <p:tgtEl>
                                          <p:spTgt spid="3">
                                            <p:txEl>
                                              <p:pRg st="8" end="8"/>
                                            </p:txEl>
                                          </p:spTgt>
                                        </p:tgtEl>
                                        <p:attrNameLst>
                                          <p:attrName>ppt_x</p:attrName>
                                        </p:attrNameLst>
                                      </p:cBhvr>
                                      <p:tavLst>
                                        <p:tav tm="0">
                                          <p:val>
                                            <p:strVal val="#ppt_x"/>
                                          </p:val>
                                        </p:tav>
                                        <p:tav tm="50000">
                                          <p:val>
                                            <p:strVal val="#ppt_x+.1"/>
                                          </p:val>
                                        </p:tav>
                                        <p:tav tm="100000">
                                          <p:val>
                                            <p:strVal val="#ppt_x"/>
                                          </p:val>
                                        </p:tav>
                                      </p:tavLst>
                                    </p:anim>
                                    <p:anim calcmode="lin" valueType="num">
                                      <p:cBhvr>
                                        <p:cTn id="80" dur="500" fill="hold"/>
                                        <p:tgtEl>
                                          <p:spTgt spid="3">
                                            <p:txEl>
                                              <p:pRg st="8" end="8"/>
                                            </p:txEl>
                                          </p:spTgt>
                                        </p:tgtEl>
                                        <p:attrNameLst>
                                          <p:attrName>ppt_y</p:attrName>
                                        </p:attrNameLst>
                                      </p:cBhvr>
                                      <p:tavLst>
                                        <p:tav tm="0">
                                          <p:val>
                                            <p:strVal val="#ppt_y"/>
                                          </p:val>
                                        </p:tav>
                                        <p:tav tm="100000">
                                          <p:val>
                                            <p:strVal val="#ppt_y"/>
                                          </p:val>
                                        </p:tav>
                                      </p:tavLst>
                                    </p:anim>
                                    <p:anim calcmode="lin" valueType="num">
                                      <p:cBhvr>
                                        <p:cTn id="81" dur="500" fill="hold"/>
                                        <p:tgtEl>
                                          <p:spTgt spid="3">
                                            <p:txEl>
                                              <p:pRg st="8" end="8"/>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82" dur="500" fill="hold"/>
                                        <p:tgtEl>
                                          <p:spTgt spid="3">
                                            <p:txEl>
                                              <p:pRg st="8" end="8"/>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83" dur="500" tmFilter="0,0; .5, 1; 1, 1"/>
                                        <p:tgtEl>
                                          <p:spTgt spid="3">
                                            <p:txEl>
                                              <p:pRg st="8" end="8"/>
                                            </p:txEl>
                                          </p:spTgt>
                                        </p:tgtEl>
                                      </p:cBhvr>
                                    </p:animEffect>
                                  </p:childTnLst>
                                </p:cTn>
                              </p:par>
                            </p:childTnLst>
                          </p:cTn>
                        </p:par>
                        <p:par>
                          <p:cTn id="84" fill="hold">
                            <p:stCondLst>
                              <p:cond delay="20900"/>
                            </p:stCondLst>
                            <p:childTnLst>
                              <p:par>
                                <p:cTn id="85" presetID="41" presetClass="entr" presetSubtype="0" fill="hold" grpId="0" nodeType="afterEffect">
                                  <p:stCondLst>
                                    <p:cond delay="0"/>
                                  </p:stCondLst>
                                  <p:iterate type="lt">
                                    <p:tmPct val="10000"/>
                                  </p:iterate>
                                  <p:childTnLst>
                                    <p:set>
                                      <p:cBhvr>
                                        <p:cTn id="86" dur="1" fill="hold">
                                          <p:stCondLst>
                                            <p:cond delay="0"/>
                                          </p:stCondLst>
                                        </p:cTn>
                                        <p:tgtEl>
                                          <p:spTgt spid="3">
                                            <p:txEl>
                                              <p:pRg st="9" end="9"/>
                                            </p:txEl>
                                          </p:spTgt>
                                        </p:tgtEl>
                                        <p:attrNameLst>
                                          <p:attrName>style.visibility</p:attrName>
                                        </p:attrNameLst>
                                      </p:cBhvr>
                                      <p:to>
                                        <p:strVal val="visible"/>
                                      </p:to>
                                    </p:set>
                                    <p:anim calcmode="lin" valueType="num">
                                      <p:cBhvr>
                                        <p:cTn id="87" dur="500" fill="hold"/>
                                        <p:tgtEl>
                                          <p:spTgt spid="3">
                                            <p:txEl>
                                              <p:pRg st="9" end="9"/>
                                            </p:txEl>
                                          </p:spTgt>
                                        </p:tgtEl>
                                        <p:attrNameLst>
                                          <p:attrName>ppt_x</p:attrName>
                                        </p:attrNameLst>
                                      </p:cBhvr>
                                      <p:tavLst>
                                        <p:tav tm="0">
                                          <p:val>
                                            <p:strVal val="#ppt_x"/>
                                          </p:val>
                                        </p:tav>
                                        <p:tav tm="50000">
                                          <p:val>
                                            <p:strVal val="#ppt_x+.1"/>
                                          </p:val>
                                        </p:tav>
                                        <p:tav tm="100000">
                                          <p:val>
                                            <p:strVal val="#ppt_x"/>
                                          </p:val>
                                        </p:tav>
                                      </p:tavLst>
                                    </p:anim>
                                    <p:anim calcmode="lin" valueType="num">
                                      <p:cBhvr>
                                        <p:cTn id="88" dur="500" fill="hold"/>
                                        <p:tgtEl>
                                          <p:spTgt spid="3">
                                            <p:txEl>
                                              <p:pRg st="9" end="9"/>
                                            </p:txEl>
                                          </p:spTgt>
                                        </p:tgtEl>
                                        <p:attrNameLst>
                                          <p:attrName>ppt_y</p:attrName>
                                        </p:attrNameLst>
                                      </p:cBhvr>
                                      <p:tavLst>
                                        <p:tav tm="0">
                                          <p:val>
                                            <p:strVal val="#ppt_y"/>
                                          </p:val>
                                        </p:tav>
                                        <p:tav tm="100000">
                                          <p:val>
                                            <p:strVal val="#ppt_y"/>
                                          </p:val>
                                        </p:tav>
                                      </p:tavLst>
                                    </p:anim>
                                    <p:anim calcmode="lin" valueType="num">
                                      <p:cBhvr>
                                        <p:cTn id="89" dur="500" fill="hold"/>
                                        <p:tgtEl>
                                          <p:spTgt spid="3">
                                            <p:txEl>
                                              <p:pRg st="9" end="9"/>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90" dur="500" fill="hold"/>
                                        <p:tgtEl>
                                          <p:spTgt spid="3">
                                            <p:txEl>
                                              <p:pRg st="9" end="9"/>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91" dur="500" tmFilter="0,0; .5, 1; 1, 1"/>
                                        <p:tgtEl>
                                          <p:spTgt spid="3">
                                            <p:txEl>
                                              <p:pRg st="9" end="9"/>
                                            </p:txEl>
                                          </p:spTgt>
                                        </p:tgtEl>
                                      </p:cBhvr>
                                    </p:animEffect>
                                  </p:childTnLst>
                                </p:cTn>
                              </p:par>
                            </p:childTnLst>
                          </p:cTn>
                        </p:par>
                        <p:par>
                          <p:cTn id="92" fill="hold">
                            <p:stCondLst>
                              <p:cond delay="22500"/>
                            </p:stCondLst>
                            <p:childTnLst>
                              <p:par>
                                <p:cTn id="93" presetID="41" presetClass="entr" presetSubtype="0" fill="hold" grpId="0" nodeType="afterEffect">
                                  <p:stCondLst>
                                    <p:cond delay="0"/>
                                  </p:stCondLst>
                                  <p:iterate type="lt">
                                    <p:tmPct val="10000"/>
                                  </p:iterate>
                                  <p:childTnLst>
                                    <p:set>
                                      <p:cBhvr>
                                        <p:cTn id="94" dur="1" fill="hold">
                                          <p:stCondLst>
                                            <p:cond delay="0"/>
                                          </p:stCondLst>
                                        </p:cTn>
                                        <p:tgtEl>
                                          <p:spTgt spid="3">
                                            <p:txEl>
                                              <p:pRg st="10" end="10"/>
                                            </p:txEl>
                                          </p:spTgt>
                                        </p:tgtEl>
                                        <p:attrNameLst>
                                          <p:attrName>style.visibility</p:attrName>
                                        </p:attrNameLst>
                                      </p:cBhvr>
                                      <p:to>
                                        <p:strVal val="visible"/>
                                      </p:to>
                                    </p:set>
                                    <p:anim calcmode="lin" valueType="num">
                                      <p:cBhvr>
                                        <p:cTn id="95" dur="500" fill="hold"/>
                                        <p:tgtEl>
                                          <p:spTgt spid="3">
                                            <p:txEl>
                                              <p:pRg st="10" end="10"/>
                                            </p:txEl>
                                          </p:spTgt>
                                        </p:tgtEl>
                                        <p:attrNameLst>
                                          <p:attrName>ppt_x</p:attrName>
                                        </p:attrNameLst>
                                      </p:cBhvr>
                                      <p:tavLst>
                                        <p:tav tm="0">
                                          <p:val>
                                            <p:strVal val="#ppt_x"/>
                                          </p:val>
                                        </p:tav>
                                        <p:tav tm="50000">
                                          <p:val>
                                            <p:strVal val="#ppt_x+.1"/>
                                          </p:val>
                                        </p:tav>
                                        <p:tav tm="100000">
                                          <p:val>
                                            <p:strVal val="#ppt_x"/>
                                          </p:val>
                                        </p:tav>
                                      </p:tavLst>
                                    </p:anim>
                                    <p:anim calcmode="lin" valueType="num">
                                      <p:cBhvr>
                                        <p:cTn id="96" dur="500" fill="hold"/>
                                        <p:tgtEl>
                                          <p:spTgt spid="3">
                                            <p:txEl>
                                              <p:pRg st="10" end="10"/>
                                            </p:txEl>
                                          </p:spTgt>
                                        </p:tgtEl>
                                        <p:attrNameLst>
                                          <p:attrName>ppt_y</p:attrName>
                                        </p:attrNameLst>
                                      </p:cBhvr>
                                      <p:tavLst>
                                        <p:tav tm="0">
                                          <p:val>
                                            <p:strVal val="#ppt_y"/>
                                          </p:val>
                                        </p:tav>
                                        <p:tav tm="100000">
                                          <p:val>
                                            <p:strVal val="#ppt_y"/>
                                          </p:val>
                                        </p:tav>
                                      </p:tavLst>
                                    </p:anim>
                                    <p:anim calcmode="lin" valueType="num">
                                      <p:cBhvr>
                                        <p:cTn id="97" dur="500" fill="hold"/>
                                        <p:tgtEl>
                                          <p:spTgt spid="3">
                                            <p:txEl>
                                              <p:pRg st="10" end="1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98" dur="500" fill="hold"/>
                                        <p:tgtEl>
                                          <p:spTgt spid="3">
                                            <p:txEl>
                                              <p:pRg st="10" end="1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99" dur="500" tmFilter="0,0; .5, 1; 1, 1"/>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que">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565</TotalTime>
  <Words>1530</Words>
  <Application>Microsoft Office PowerPoint</Application>
  <PresentationFormat>Grand écran</PresentationFormat>
  <Paragraphs>151</Paragraphs>
  <Slides>17</Slides>
  <Notes>0</Notes>
  <HiddenSlides>0</HiddenSlides>
  <MMClips>2</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17</vt:i4>
      </vt:variant>
    </vt:vector>
  </HeadingPairs>
  <TitlesOfParts>
    <vt:vector size="29" baseType="lpstr">
      <vt:lpstr>SimSun</vt:lpstr>
      <vt:lpstr>Alilato ExtLt</vt:lpstr>
      <vt:lpstr>Arial</vt:lpstr>
      <vt:lpstr>Bernard MT Condensed</vt:lpstr>
      <vt:lpstr>Calibri</vt:lpstr>
      <vt:lpstr>Courier New</vt:lpstr>
      <vt:lpstr>Garamond</vt:lpstr>
      <vt:lpstr>mohammad bold art 1</vt:lpstr>
      <vt:lpstr>Omnes Arabic Black</vt:lpstr>
      <vt:lpstr>Times New Roman</vt:lpstr>
      <vt:lpstr>Wingdings</vt:lpstr>
      <vt:lpstr>Organique</vt:lpstr>
      <vt:lpstr>الأنثروبولوجيا المغاربية</vt:lpstr>
      <vt:lpstr>التعريف بالمساق</vt:lpstr>
      <vt:lpstr>التعريف بالمساق</vt:lpstr>
      <vt:lpstr>Introduction au cours</vt:lpstr>
      <vt:lpstr>Course introduction</vt:lpstr>
      <vt:lpstr>محتوى المقياس</vt:lpstr>
      <vt:lpstr>محتوى المقياس</vt:lpstr>
      <vt:lpstr>محتوى المقياس</vt:lpstr>
      <vt:lpstr>محتوى المقياس</vt:lpstr>
      <vt:lpstr>محتوى المقياس</vt:lpstr>
      <vt:lpstr>محتوى المقياس</vt:lpstr>
      <vt:lpstr>طريقة التقييم</vt:lpstr>
      <vt:lpstr>المراجع: ( كتب ومطبوعات ، مواقع انترنت، إلخ)</vt:lpstr>
      <vt:lpstr>المراجع: ( كتب ومطبوعات ، مواقع انترنت، إلخ)</vt:lpstr>
      <vt:lpstr>المراجع: ( كتب ومطبوعات ، مواقع انترنت، إلخ)</vt:lpstr>
      <vt:lpstr>المراجع: ( كتب ومطبوعات ، مواقع انترنت، إلخ)</vt:lpstr>
      <vt:lpstr>النهاية</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الأنثروبولوجيا المغاربية</dc:title>
  <dc:creator>Compte Microsoft</dc:creator>
  <cp:lastModifiedBy>Compte Microsoft</cp:lastModifiedBy>
  <cp:revision>37</cp:revision>
  <dcterms:created xsi:type="dcterms:W3CDTF">2024-10-11T21:05:24Z</dcterms:created>
  <dcterms:modified xsi:type="dcterms:W3CDTF">2025-09-28T08:03:17Z</dcterms:modified>
</cp:coreProperties>
</file>