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7" autoAdjust="0"/>
    <p:restoredTop sz="94660"/>
  </p:normalViewPr>
  <p:slideViewPr>
    <p:cSldViewPr snapToGrid="0">
      <p:cViewPr varScale="1">
        <p:scale>
          <a:sx n="68" d="100"/>
          <a:sy n="68" d="100"/>
        </p:scale>
        <p:origin x="77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09B6A58-10DC-45A7-812D-C39895D3A06C}" type="datetimeFigureOut">
              <a:rPr lang="ar-DZ" smtClean="0"/>
              <a:t>20-04-1446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99E7B15-D408-4B69-97B7-4A21E306FEB8}" type="slidenum">
              <a:rPr lang="ar-DZ" smtClean="0"/>
              <a:t>‹N°›</a:t>
            </a:fld>
            <a:endParaRPr lang="ar-DZ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78095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6A58-10DC-45A7-812D-C39895D3A06C}" type="datetimeFigureOut">
              <a:rPr lang="ar-DZ" smtClean="0"/>
              <a:t>20-04-1446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7B15-D408-4B69-97B7-4A21E306FEB8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558195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6A58-10DC-45A7-812D-C39895D3A06C}" type="datetimeFigureOut">
              <a:rPr lang="ar-DZ" smtClean="0"/>
              <a:t>20-04-1446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7B15-D408-4B69-97B7-4A21E306FEB8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3219441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6A58-10DC-45A7-812D-C39895D3A06C}" type="datetimeFigureOut">
              <a:rPr lang="ar-DZ" smtClean="0"/>
              <a:t>20-04-1446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7B15-D408-4B69-97B7-4A21E306FEB8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252800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09B6A58-10DC-45A7-812D-C39895D3A06C}" type="datetimeFigureOut">
              <a:rPr lang="ar-DZ" smtClean="0"/>
              <a:t>20-04-1446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99E7B15-D408-4B69-97B7-4A21E306FEB8}" type="slidenum">
              <a:rPr lang="ar-DZ" smtClean="0"/>
              <a:t>‹N°›</a:t>
            </a:fld>
            <a:endParaRPr lang="ar-DZ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16021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6A58-10DC-45A7-812D-C39895D3A06C}" type="datetimeFigureOut">
              <a:rPr lang="ar-DZ" smtClean="0"/>
              <a:t>20-04-1446</a:t>
            </a:fld>
            <a:endParaRPr lang="a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7B15-D408-4B69-97B7-4A21E306FEB8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17442514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6A58-10DC-45A7-812D-C39895D3A06C}" type="datetimeFigureOut">
              <a:rPr lang="ar-DZ" smtClean="0"/>
              <a:t>20-04-1446</a:t>
            </a:fld>
            <a:endParaRPr lang="ar-D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7B15-D408-4B69-97B7-4A21E306FEB8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14166093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6A58-10DC-45A7-812D-C39895D3A06C}" type="datetimeFigureOut">
              <a:rPr lang="ar-DZ" smtClean="0"/>
              <a:t>20-04-1446</a:t>
            </a:fld>
            <a:endParaRPr lang="ar-D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7B15-D408-4B69-97B7-4A21E306FEB8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1725747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9B6A58-10DC-45A7-812D-C39895D3A06C}" type="datetimeFigureOut">
              <a:rPr lang="ar-DZ" smtClean="0"/>
              <a:t>20-04-1446</a:t>
            </a:fld>
            <a:endParaRPr lang="ar-D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D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9E7B15-D408-4B69-97B7-4A21E306FEB8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119049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009B6A58-10DC-45A7-812D-C39895D3A06C}" type="datetimeFigureOut">
              <a:rPr lang="ar-DZ" smtClean="0"/>
              <a:t>20-04-1446</a:t>
            </a:fld>
            <a:endParaRPr lang="a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a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C99E7B15-D408-4B69-97B7-4A21E306FEB8}" type="slidenum">
              <a:rPr lang="ar-DZ" smtClean="0"/>
              <a:t>‹N°›</a:t>
            </a:fld>
            <a:endParaRPr lang="ar-DZ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57609303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009B6A58-10DC-45A7-812D-C39895D3A06C}" type="datetimeFigureOut">
              <a:rPr lang="ar-DZ" smtClean="0"/>
              <a:t>20-04-1446</a:t>
            </a:fld>
            <a:endParaRPr lang="ar-D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ar-D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C99E7B15-D408-4B69-97B7-4A21E306FEB8}" type="slidenum">
              <a:rPr lang="ar-DZ" smtClean="0"/>
              <a:t>‹N°›</a:t>
            </a:fld>
            <a:endParaRPr lang="ar-DZ"/>
          </a:p>
        </p:txBody>
      </p:sp>
    </p:spTree>
    <p:extLst>
      <p:ext uri="{BB962C8B-B14F-4D97-AF65-F5344CB8AC3E}">
        <p14:creationId xmlns:p14="http://schemas.microsoft.com/office/powerpoint/2010/main" val="2178166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09B6A58-10DC-45A7-812D-C39895D3A06C}" type="datetimeFigureOut">
              <a:rPr lang="ar-DZ" smtClean="0"/>
              <a:t>20-04-1446</a:t>
            </a:fld>
            <a:endParaRPr lang="ar-D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ar-D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C99E7B15-D408-4B69-97B7-4A21E306FEB8}" type="slidenum">
              <a:rPr lang="ar-DZ" smtClean="0"/>
              <a:t>‹N°›</a:t>
            </a:fld>
            <a:endParaRPr lang="ar-DZ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48494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149968" y="1431381"/>
            <a:ext cx="4318783" cy="4394988"/>
          </a:xfrm>
        </p:spPr>
        <p:txBody>
          <a:bodyPr>
            <a:normAutofit/>
          </a:bodyPr>
          <a:lstStyle/>
          <a:p>
            <a:pPr rtl="1"/>
            <a:r>
              <a:rPr lang="ar-DZ" sz="4000" b="1" dirty="0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اليقظة الرقمية</a:t>
            </a:r>
            <a:br>
              <a:rPr lang="ar-D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ar-DZ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fr-FR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digital vigilance</a:t>
            </a:r>
            <a:endParaRPr lang="en-US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0" y="5642149"/>
            <a:ext cx="6400800" cy="1415143"/>
          </a:xfrm>
        </p:spPr>
        <p:txBody>
          <a:bodyPr>
            <a:normAutofit/>
          </a:bodyPr>
          <a:lstStyle/>
          <a:p>
            <a:pPr algn="ctr" rtl="1"/>
            <a:r>
              <a:rPr lang="ar-DZ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البرنامج الكامل 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5284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844092" y="114581"/>
          <a:ext cx="10603060" cy="6611927"/>
        </p:xfrm>
        <a:graphic>
          <a:graphicData uri="http://schemas.openxmlformats.org/drawingml/2006/table">
            <a:tbl>
              <a:tblPr rtl="1" firstRow="1" firstCol="1" bandRow="1">
                <a:tableStyleId>{5C22544A-7EE6-4342-B048-85BDC9FD1C3A}</a:tableStyleId>
              </a:tblPr>
              <a:tblGrid>
                <a:gridCol w="3881995">
                  <a:extLst>
                    <a:ext uri="{9D8B030D-6E8A-4147-A177-3AD203B41FA5}">
                      <a16:colId xmlns:a16="http://schemas.microsoft.com/office/drawing/2014/main" val="2246356160"/>
                    </a:ext>
                  </a:extLst>
                </a:gridCol>
                <a:gridCol w="5090898">
                  <a:extLst>
                    <a:ext uri="{9D8B030D-6E8A-4147-A177-3AD203B41FA5}">
                      <a16:colId xmlns:a16="http://schemas.microsoft.com/office/drawing/2014/main" val="4285303611"/>
                    </a:ext>
                  </a:extLst>
                </a:gridCol>
                <a:gridCol w="1630167">
                  <a:extLst>
                    <a:ext uri="{9D8B030D-6E8A-4147-A177-3AD203B41FA5}">
                      <a16:colId xmlns:a16="http://schemas.microsoft.com/office/drawing/2014/main" val="2096806915"/>
                    </a:ext>
                  </a:extLst>
                </a:gridCol>
              </a:tblGrid>
              <a:tr h="520586"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D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محتوى / </a:t>
                      </a: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content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6" marR="32916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التقسيم حسب الاسابيع/ </a:t>
                      </a: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Division by </a:t>
                      </a:r>
                      <a:r>
                        <a:rPr lang="fr-FR" sz="16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weeks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6" marR="32916" marT="0" marB="0"/>
                </a:tc>
                <a:extLst>
                  <a:ext uri="{0D108BD9-81ED-4DB2-BD59-A6C34878D82A}">
                    <a16:rowId xmlns:a16="http://schemas.microsoft.com/office/drawing/2014/main" val="3580322219"/>
                  </a:ext>
                </a:extLst>
              </a:tr>
              <a:tr h="732113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المحور الاول:  مفاهيم عامة حول المنظمة والبيئة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المنظمة (نظرة عامة وسريعة)/ بيئة المنظمة الداخلية والخارجية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6" marR="32916" marT="0" marB="0"/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1: General concepts about the organization and the environment.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 organization (quickly)</a:t>
                      </a:r>
                      <a:r>
                        <a:rPr lang="ar-DZ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Internal and external environment 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6" marR="3291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6" marR="32916" marT="0" marB="0"/>
                </a:tc>
                <a:extLst>
                  <a:ext uri="{0D108BD9-81ED-4DB2-BD59-A6C34878D82A}">
                    <a16:rowId xmlns:a16="http://schemas.microsoft.com/office/drawing/2014/main" val="4065038506"/>
                  </a:ext>
                </a:extLst>
              </a:tr>
              <a:tr h="55132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6" marR="32916" marT="0" marB="0"/>
                </a:tc>
                <a:extLst>
                  <a:ext uri="{0D108BD9-81ED-4DB2-BD59-A6C34878D82A}">
                    <a16:rowId xmlns:a16="http://schemas.microsoft.com/office/drawing/2014/main" val="4154097183"/>
                  </a:ext>
                </a:extLst>
              </a:tr>
              <a:tr h="387936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المحور الثاني: أساسيات اليقظة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ar-S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الاستراتيجية مفهوم/ خصائص/ أهمية/ أهداف/ وظائف/ مراحل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6" marR="32916" marT="0" marB="0"/>
                </a:tc>
                <a:tc rowSpan="2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2: Basics of strategic vigilance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Concept</a:t>
                      </a:r>
                      <a:r>
                        <a:rPr lang="ar-S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Importance</a:t>
                      </a:r>
                      <a:r>
                        <a:rPr lang="ar-S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Objectives</a:t>
                      </a:r>
                      <a:r>
                        <a:rPr lang="ar-S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Functions </a:t>
                      </a:r>
                      <a:r>
                        <a:rPr lang="ar-S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Stages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6" marR="3291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6" marR="32916" marT="0" marB="0"/>
                </a:tc>
                <a:extLst>
                  <a:ext uri="{0D108BD9-81ED-4DB2-BD59-A6C34878D82A}">
                    <a16:rowId xmlns:a16="http://schemas.microsoft.com/office/drawing/2014/main" val="1488208996"/>
                  </a:ext>
                </a:extLst>
              </a:tr>
              <a:tr h="53081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6" marR="32916" marT="0" marB="0"/>
                </a:tc>
                <a:extLst>
                  <a:ext uri="{0D108BD9-81ED-4DB2-BD59-A6C34878D82A}">
                    <a16:rowId xmlns:a16="http://schemas.microsoft.com/office/drawing/2014/main" val="2871866354"/>
                  </a:ext>
                </a:extLst>
              </a:tr>
              <a:tr h="335649"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المحور الثالث: أنواع ونماذج اليقظة الاستراتيجية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اليقظة التجارية/ اليقظة التكنولوجية/ اليقظة السياسية/ اليقظة الاجتماعية/ اليقظة البيئية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6" marR="32916" marT="0" marB="0"/>
                </a:tc>
                <a:tc rowSpan="3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3: Types and models of strategic vigilance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Commercial Vigilance</a:t>
                      </a:r>
                      <a:r>
                        <a:rPr lang="ar-S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Technological </a:t>
                      </a:r>
                      <a:r>
                        <a:rPr lang="ar-S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Political </a:t>
                      </a:r>
                      <a:r>
                        <a:rPr lang="ar-S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 </a:t>
                      </a:r>
                      <a:r>
                        <a:rPr lang="ar-S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Environmental 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6" marR="3291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6" marR="32916" marT="0" marB="0"/>
                </a:tc>
                <a:extLst>
                  <a:ext uri="{0D108BD9-81ED-4DB2-BD59-A6C34878D82A}">
                    <a16:rowId xmlns:a16="http://schemas.microsoft.com/office/drawing/2014/main" val="1322548444"/>
                  </a:ext>
                </a:extLst>
              </a:tr>
              <a:tr h="37354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6" marR="32916" marT="0" marB="0"/>
                </a:tc>
                <a:extLst>
                  <a:ext uri="{0D108BD9-81ED-4DB2-BD59-A6C34878D82A}">
                    <a16:rowId xmlns:a16="http://schemas.microsoft.com/office/drawing/2014/main" val="4192704616"/>
                  </a:ext>
                </a:extLst>
              </a:tr>
              <a:tr h="43834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6" marR="32916" marT="0" marB="0"/>
                </a:tc>
                <a:extLst>
                  <a:ext uri="{0D108BD9-81ED-4DB2-BD59-A6C34878D82A}">
                    <a16:rowId xmlns:a16="http://schemas.microsoft.com/office/drawing/2014/main" val="2356592437"/>
                  </a:ext>
                </a:extLst>
              </a:tr>
              <a:tr h="339123"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المحور الرابع: اليقظة الرقمية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المفهوم / الاهمية/ الاهداف/ البنية التحتية الرقمية/ الانشطة الرقمية/الامن المعلوماتي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6" marR="32916" marT="0" marB="0"/>
                </a:tc>
                <a:tc rowSpan="3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4: Digital vigilance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Concept / Importance / Objectives / Digital Infrastructure / Digital Activities / Information Security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6" marR="3291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6" marR="32916" marT="0" marB="0"/>
                </a:tc>
                <a:extLst>
                  <a:ext uri="{0D108BD9-81ED-4DB2-BD59-A6C34878D82A}">
                    <a16:rowId xmlns:a16="http://schemas.microsoft.com/office/drawing/2014/main" val="1971018078"/>
                  </a:ext>
                </a:extLst>
              </a:tr>
              <a:tr h="4577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6" marR="32916" marT="0" marB="0"/>
                </a:tc>
                <a:extLst>
                  <a:ext uri="{0D108BD9-81ED-4DB2-BD59-A6C34878D82A}">
                    <a16:rowId xmlns:a16="http://schemas.microsoft.com/office/drawing/2014/main" val="779017274"/>
                  </a:ext>
                </a:extLst>
              </a:tr>
              <a:tr h="3745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6" marR="32916" marT="0" marB="0"/>
                </a:tc>
                <a:extLst>
                  <a:ext uri="{0D108BD9-81ED-4DB2-BD59-A6C34878D82A}">
                    <a16:rowId xmlns:a16="http://schemas.microsoft.com/office/drawing/2014/main" val="3334978093"/>
                  </a:ext>
                </a:extLst>
              </a:tr>
              <a:tr h="406172"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المحور الخامس: مفاهيم حديثة متعلقة باليقظة الرقمية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الذكاء الاقتصادي/ نظم المعلومات/ المؤسسات الناشئة/ ريادة الاعمال/ اليقظة الرقمية والتنافسية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او القرارات الاستراتيجية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6" marR="32916" marT="0" marB="0"/>
                </a:tc>
                <a:tc rowSpan="3"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Chapter 5: Modern concepts related to digital vigilance</a:t>
                      </a:r>
                    </a:p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Economic intelligence/ information systems/ emerging enterprise/entrepreneurship/ digital vigilance and competitiveness or strategic decisions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6" marR="32916" marT="0" marB="0"/>
                </a:tc>
                <a:tc>
                  <a:txBody>
                    <a:bodyPr/>
                    <a:lstStyle/>
                    <a:p>
                      <a:pPr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6" marR="32916" marT="0" marB="0"/>
                </a:tc>
                <a:extLst>
                  <a:ext uri="{0D108BD9-81ED-4DB2-BD59-A6C34878D82A}">
                    <a16:rowId xmlns:a16="http://schemas.microsoft.com/office/drawing/2014/main" val="1779917152"/>
                  </a:ext>
                </a:extLst>
              </a:tr>
              <a:tr h="37064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6" marR="32916" marT="0" marB="0"/>
                </a:tc>
                <a:extLst>
                  <a:ext uri="{0D108BD9-81ED-4DB2-BD59-A6C34878D82A}">
                    <a16:rowId xmlns:a16="http://schemas.microsoft.com/office/drawing/2014/main" val="808450319"/>
                  </a:ext>
                </a:extLst>
              </a:tr>
              <a:tr h="6794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2916" marR="32916" marT="0" marB="0"/>
                </a:tc>
                <a:extLst>
                  <a:ext uri="{0D108BD9-81ED-4DB2-BD59-A6C34878D82A}">
                    <a16:rowId xmlns:a16="http://schemas.microsoft.com/office/drawing/2014/main" val="20483632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9842625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2</TotalTime>
  <Words>245</Words>
  <Application>Microsoft Office PowerPoint</Application>
  <PresentationFormat>Grand écran</PresentationFormat>
  <Paragraphs>46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8" baseType="lpstr">
      <vt:lpstr>Arial</vt:lpstr>
      <vt:lpstr>Gill Sans MT</vt:lpstr>
      <vt:lpstr>Impact</vt:lpstr>
      <vt:lpstr>Times New Roman</vt:lpstr>
      <vt:lpstr>Traditional Arabic</vt:lpstr>
      <vt:lpstr>Badge</vt:lpstr>
      <vt:lpstr>اليقظة الرقمية  digital vigilance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Acer</dc:creator>
  <cp:lastModifiedBy>Acer</cp:lastModifiedBy>
  <cp:revision>1</cp:revision>
  <dcterms:created xsi:type="dcterms:W3CDTF">2024-10-23T10:24:03Z</dcterms:created>
  <dcterms:modified xsi:type="dcterms:W3CDTF">2024-10-23T10:26:54Z</dcterms:modified>
</cp:coreProperties>
</file>