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 id="270" r:id="rId14"/>
    <p:sldId id="271" r:id="rId15"/>
    <p:sldId id="272" r:id="rId16"/>
    <p:sldId id="273" r:id="rId17"/>
    <p:sldId id="274" r:id="rId18"/>
    <p:sldId id="279"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3" autoAdjust="0"/>
    <p:restoredTop sz="94660"/>
  </p:normalViewPr>
  <p:slideViewPr>
    <p:cSldViewPr>
      <p:cViewPr>
        <p:scale>
          <a:sx n="80" d="100"/>
          <a:sy n="80" d="100"/>
        </p:scale>
        <p:origin x="-366" y="-7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20" name="Espace réservé du pied de page 19"/>
          <p:cNvSpPr>
            <a:spLocks noGrp="1"/>
          </p:cNvSpPr>
          <p:nvPr>
            <p:ph type="ftr" sz="quarter" idx="11"/>
          </p:nvPr>
        </p:nvSpPr>
        <p:spPr/>
        <p:txBody>
          <a:bodyPr/>
          <a:lstStyle>
            <a:extLst/>
          </a:lstStyle>
          <a:p>
            <a:endParaRPr lang="fr-BE"/>
          </a:p>
        </p:txBody>
      </p:sp>
      <p:sp>
        <p:nvSpPr>
          <p:cNvPr id="10" name="Espace réservé du numéro de diapositive 9"/>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10/12/2024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309A6D-C09C-4548-B29A-6CF363A7E532}" type="datetimeFigureOut">
              <a:rPr lang="fr-FR" smtClean="0"/>
              <a:pPr/>
              <a:t>10/12/2024</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pPr/>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71800" y="294979"/>
            <a:ext cx="4572000" cy="1200329"/>
          </a:xfrm>
          <a:prstGeom prst="rect">
            <a:avLst/>
          </a:prstGeom>
        </p:spPr>
        <p:txBody>
          <a:bodyPr>
            <a:spAutoFit/>
          </a:bodyPr>
          <a:lstStyle/>
          <a:p>
            <a:pPr algn="ctr" rtl="1"/>
            <a:r>
              <a:rPr lang="ar-SA" sz="2400" b="1" dirty="0">
                <a:solidFill>
                  <a:srgbClr val="000000"/>
                </a:solidFill>
                <a:ea typeface="Times New Roman"/>
                <a:cs typeface="Sakkal Majalla"/>
              </a:rPr>
              <a:t>جامعة محمد خيضر - بسكرة </a:t>
            </a:r>
            <a:r>
              <a:rPr lang="ar-SA" sz="2400" b="1" dirty="0" smtClean="0">
                <a:solidFill>
                  <a:srgbClr val="000000"/>
                </a:solidFill>
                <a:ea typeface="Times New Roman"/>
                <a:cs typeface="Sakkal Majalla"/>
              </a:rPr>
              <a:t>– </a:t>
            </a:r>
            <a:endParaRPr lang="fr-FR" sz="2400" b="1" dirty="0" smtClean="0">
              <a:solidFill>
                <a:srgbClr val="000000"/>
              </a:solidFill>
              <a:ea typeface="Times New Roman"/>
              <a:cs typeface="Sakkal Majalla"/>
            </a:endParaRPr>
          </a:p>
          <a:p>
            <a:pPr algn="ctr" rtl="1"/>
            <a:r>
              <a:rPr lang="ar-DZ" sz="2400" b="1" dirty="0" smtClean="0">
                <a:latin typeface="Traditional Arabic" pitchFamily="18" charset="-78"/>
                <a:cs typeface="Traditional Arabic" pitchFamily="18" charset="-78"/>
              </a:rPr>
              <a:t>كلية </a:t>
            </a:r>
            <a:r>
              <a:rPr lang="ar-DZ" sz="2400" b="1" dirty="0">
                <a:latin typeface="Traditional Arabic" pitchFamily="18" charset="-78"/>
                <a:cs typeface="Traditional Arabic" pitchFamily="18" charset="-78"/>
              </a:rPr>
              <a:t>العلوم الاقتصادية والتجارية وعلوم </a:t>
            </a:r>
            <a:r>
              <a:rPr lang="ar-DZ" sz="2400" b="1" dirty="0" smtClean="0">
                <a:latin typeface="Traditional Arabic" pitchFamily="18" charset="-78"/>
                <a:cs typeface="Traditional Arabic" pitchFamily="18" charset="-78"/>
              </a:rPr>
              <a:t>التسيير</a:t>
            </a:r>
          </a:p>
          <a:p>
            <a:pPr algn="ctr" rtl="1"/>
            <a:r>
              <a:rPr lang="ar-DZ" sz="2400" b="1" dirty="0" smtClean="0">
                <a:latin typeface="Traditional Arabic" pitchFamily="18" charset="-78"/>
                <a:cs typeface="Traditional Arabic" pitchFamily="18" charset="-78"/>
              </a:rPr>
              <a:t>قسم العلوم التجارية</a:t>
            </a:r>
            <a:endParaRPr lang="en-US" sz="2400" b="1" dirty="0">
              <a:latin typeface="Traditional Arabic" pitchFamily="18" charset="-78"/>
              <a:cs typeface="Traditional Arabic" pitchFamily="18" charset="-78"/>
            </a:endParaRPr>
          </a:p>
        </p:txBody>
      </p:sp>
      <p:sp>
        <p:nvSpPr>
          <p:cNvPr id="6" name="Rectangle 5"/>
          <p:cNvSpPr/>
          <p:nvPr/>
        </p:nvSpPr>
        <p:spPr>
          <a:xfrm>
            <a:off x="7469765" y="1776533"/>
            <a:ext cx="1433406" cy="461665"/>
          </a:xfrm>
          <a:prstGeom prst="rect">
            <a:avLst/>
          </a:prstGeom>
        </p:spPr>
        <p:txBody>
          <a:bodyPr wrap="none">
            <a:spAutoFit/>
          </a:bodyPr>
          <a:lstStyle/>
          <a:p>
            <a:pPr algn="r" rtl="1"/>
            <a:r>
              <a:rPr lang="ar-DZ" sz="2400" b="1" dirty="0" smtClean="0">
                <a:latin typeface="Traditional Arabic" pitchFamily="18" charset="-78"/>
                <a:cs typeface="Traditional Arabic" pitchFamily="18" charset="-78"/>
              </a:rPr>
              <a:t>عنوان المحاضرة:</a:t>
            </a:r>
            <a:endParaRPr lang="en-US" sz="2400" b="1" dirty="0">
              <a:latin typeface="Traditional Arabic" pitchFamily="18" charset="-78"/>
              <a:cs typeface="Traditional Arabic" pitchFamily="18" charset="-78"/>
            </a:endParaRPr>
          </a:p>
        </p:txBody>
      </p:sp>
      <p:sp>
        <p:nvSpPr>
          <p:cNvPr id="7" name="Rectangle 6"/>
          <p:cNvSpPr/>
          <p:nvPr/>
        </p:nvSpPr>
        <p:spPr>
          <a:xfrm>
            <a:off x="1494081" y="4429854"/>
            <a:ext cx="7128791" cy="151216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4800" dirty="0" smtClean="0">
                <a:latin typeface="Aldhabi" pitchFamily="2" charset="-78"/>
                <a:cs typeface="Aldhabi" pitchFamily="2" charset="-78"/>
              </a:rPr>
              <a:t>وصاف عتيقة.</a:t>
            </a:r>
            <a:endParaRPr lang="ar-DZ" sz="4800" dirty="0">
              <a:latin typeface="Aldhabi" pitchFamily="2" charset="-78"/>
              <a:cs typeface="Aldhabi" pitchFamily="2" charset="-78"/>
            </a:endParaRPr>
          </a:p>
        </p:txBody>
      </p:sp>
      <p:sp>
        <p:nvSpPr>
          <p:cNvPr id="8" name="Rectangle 7"/>
          <p:cNvSpPr/>
          <p:nvPr/>
        </p:nvSpPr>
        <p:spPr>
          <a:xfrm>
            <a:off x="6878258" y="3906634"/>
            <a:ext cx="2024913" cy="523220"/>
          </a:xfrm>
          <a:prstGeom prst="rect">
            <a:avLst/>
          </a:prstGeom>
        </p:spPr>
        <p:txBody>
          <a:bodyPr wrap="none">
            <a:spAutoFit/>
          </a:bodyPr>
          <a:lstStyle/>
          <a:p>
            <a:pPr algn="r" rtl="1"/>
            <a:r>
              <a:rPr lang="ar-DZ" sz="2800" b="1" dirty="0" smtClean="0">
                <a:latin typeface="Traditional Arabic" pitchFamily="18" charset="-78"/>
                <a:cs typeface="Traditional Arabic" pitchFamily="18" charset="-78"/>
              </a:rPr>
              <a:t>من اعداد الدكتورة:</a:t>
            </a:r>
            <a:endParaRPr lang="en-US" sz="2800" b="1" dirty="0">
              <a:latin typeface="Traditional Arabic" pitchFamily="18" charset="-78"/>
              <a:cs typeface="Traditional Arabic" pitchFamily="18" charset="-78"/>
            </a:endParaRPr>
          </a:p>
        </p:txBody>
      </p:sp>
      <p:sp>
        <p:nvSpPr>
          <p:cNvPr id="9" name="Ellipse 8"/>
          <p:cNvSpPr/>
          <p:nvPr/>
        </p:nvSpPr>
        <p:spPr>
          <a:xfrm>
            <a:off x="1688022" y="2286454"/>
            <a:ext cx="6196346" cy="17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dirty="0" smtClean="0">
                <a:latin typeface="Andalus" panose="02020603050405020304" pitchFamily="18" charset="-78"/>
                <a:cs typeface="Andalus" panose="02020603050405020304" pitchFamily="18" charset="-78"/>
              </a:rPr>
              <a:t>التنافسية والميزة التنافسية للمؤسسات</a:t>
            </a:r>
            <a:endParaRPr lang="en-US" sz="4000" dirty="0">
              <a:latin typeface="Andalus" panose="02020603050405020304" pitchFamily="18" charset="-78"/>
              <a:cs typeface="Andalus" panose="02020603050405020304" pitchFamily="18"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6197" y="200928"/>
            <a:ext cx="1368152" cy="1454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2003" y="200928"/>
            <a:ext cx="1365250"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373044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03648" y="2643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r>
              <a:rPr lang="ar-SA" sz="2800" b="1" u="sng" dirty="0"/>
              <a:t>II- العوامل المؤثرة على التنافسية </a:t>
            </a:r>
            <a:endParaRPr lang="fr-FR" sz="2800" dirty="0"/>
          </a:p>
        </p:txBody>
      </p:sp>
      <p:sp>
        <p:nvSpPr>
          <p:cNvPr id="2" name="Rectangle 1"/>
          <p:cNvSpPr/>
          <p:nvPr/>
        </p:nvSpPr>
        <p:spPr>
          <a:xfrm>
            <a:off x="1115616" y="1196752"/>
            <a:ext cx="7812360" cy="4832092"/>
          </a:xfrm>
          <a:prstGeom prst="rect">
            <a:avLst/>
          </a:prstGeom>
        </p:spPr>
        <p:txBody>
          <a:bodyPr wrap="square">
            <a:spAutoFit/>
          </a:bodyPr>
          <a:lstStyle/>
          <a:p>
            <a:pPr algn="r" rtl="1"/>
            <a:r>
              <a:rPr lang="ar-DZ" sz="2400" dirty="0">
                <a:latin typeface="Traditional Arabic" panose="02020603050405020304" pitchFamily="18" charset="-78"/>
                <a:cs typeface="Traditional Arabic" panose="02020603050405020304" pitchFamily="18" charset="-78"/>
              </a:rPr>
              <a:t> </a:t>
            </a:r>
            <a:r>
              <a:rPr lang="ar-SA" sz="2800" dirty="0">
                <a:latin typeface="Traditional Arabic" pitchFamily="18" charset="-78"/>
                <a:cs typeface="Traditional Arabic" pitchFamily="18" charset="-78"/>
              </a:rPr>
              <a:t> اهم العوامل المؤثرة على التنافسية نذكرها كما يلي:  </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a:latin typeface="Traditional Arabic" pitchFamily="18" charset="-78"/>
                <a:cs typeface="Traditional Arabic" pitchFamily="18" charset="-78"/>
              </a:rPr>
              <a:t>حدة المنافسة بالسوق </a:t>
            </a:r>
            <a:r>
              <a:rPr lang="ar-DZ" sz="2800" dirty="0" smtClean="0">
                <a:latin typeface="Traditional Arabic" pitchFamily="18" charset="-78"/>
                <a:cs typeface="Traditional Arabic" pitchFamily="18" charset="-78"/>
              </a:rPr>
              <a:t>.</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a:latin typeface="Traditional Arabic" pitchFamily="18" charset="-78"/>
                <a:cs typeface="Traditional Arabic" pitchFamily="18" charset="-78"/>
              </a:rPr>
              <a:t>مرونة الطلب على السلعة </a:t>
            </a:r>
            <a:r>
              <a:rPr lang="ar-DZ" sz="2800" dirty="0" smtClean="0">
                <a:latin typeface="Traditional Arabic" pitchFamily="18" charset="-78"/>
                <a:cs typeface="Traditional Arabic" pitchFamily="18" charset="-78"/>
              </a:rPr>
              <a:t>.</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smtClean="0">
                <a:latin typeface="Traditional Arabic" pitchFamily="18" charset="-78"/>
                <a:cs typeface="Traditional Arabic" pitchFamily="18" charset="-78"/>
              </a:rPr>
              <a:t>درجة </a:t>
            </a:r>
            <a:r>
              <a:rPr lang="ar-SA" sz="2800" dirty="0" err="1">
                <a:latin typeface="Traditional Arabic" pitchFamily="18" charset="-78"/>
                <a:cs typeface="Traditional Arabic" pitchFamily="18" charset="-78"/>
              </a:rPr>
              <a:t>التغلل</a:t>
            </a:r>
            <a:r>
              <a:rPr lang="ar-SA" sz="2800" dirty="0">
                <a:latin typeface="Traditional Arabic" pitchFamily="18" charset="-78"/>
                <a:cs typeface="Traditional Arabic" pitchFamily="18" charset="-78"/>
              </a:rPr>
              <a:t> في السوق العالمي </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a:latin typeface="Traditional Arabic" pitchFamily="18" charset="-78"/>
                <a:cs typeface="Traditional Arabic" pitchFamily="18" charset="-78"/>
              </a:rPr>
              <a:t>شروط الاستيراد بالتخفيضات والخصومات </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a:latin typeface="Traditional Arabic" pitchFamily="18" charset="-78"/>
                <a:cs typeface="Traditional Arabic" pitchFamily="18" charset="-78"/>
              </a:rPr>
              <a:t>درجة امتلاك العلوم والتكنولوجيات المحلية </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smtClean="0">
                <a:latin typeface="Traditional Arabic" pitchFamily="18" charset="-78"/>
                <a:cs typeface="Traditional Arabic" pitchFamily="18" charset="-78"/>
              </a:rPr>
              <a:t>حجم </a:t>
            </a:r>
            <a:r>
              <a:rPr lang="ar-SA" sz="2800" dirty="0">
                <a:latin typeface="Traditional Arabic" pitchFamily="18" charset="-78"/>
                <a:cs typeface="Traditional Arabic" pitchFamily="18" charset="-78"/>
              </a:rPr>
              <a:t>المؤسسة ومركزها في السوق.</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a:latin typeface="Traditional Arabic" pitchFamily="18" charset="-78"/>
                <a:cs typeface="Traditional Arabic" pitchFamily="18" charset="-78"/>
              </a:rPr>
              <a:t>نوع النشاط الاقتصادي.</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a:latin typeface="Traditional Arabic" pitchFamily="18" charset="-78"/>
                <a:cs typeface="Traditional Arabic" pitchFamily="18" charset="-78"/>
              </a:rPr>
              <a:t>درجة كثافة واتساع السوق.</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a:latin typeface="Traditional Arabic" pitchFamily="18" charset="-78"/>
                <a:cs typeface="Traditional Arabic" pitchFamily="18" charset="-78"/>
              </a:rPr>
              <a:t> نوع التحالفات والتكتلات الاقتصادية .</a:t>
            </a:r>
            <a:endParaRPr lang="fr-FR" sz="2800" dirty="0">
              <a:latin typeface="Traditional Arabic" pitchFamily="18" charset="-78"/>
              <a:cs typeface="Traditional Arabic" pitchFamily="18" charset="-78"/>
            </a:endParaRPr>
          </a:p>
          <a:p>
            <a:pPr marL="457200" lvl="0" indent="-457200" algn="r" rtl="1">
              <a:buFont typeface="Arial" pitchFamily="34" charset="0"/>
              <a:buChar char="•"/>
            </a:pPr>
            <a:r>
              <a:rPr lang="ar-SA" sz="2800" dirty="0">
                <a:latin typeface="Traditional Arabic" pitchFamily="18" charset="-78"/>
                <a:cs typeface="Traditional Arabic" pitchFamily="18" charset="-78"/>
              </a:rPr>
              <a:t>حدود تدخل الدولة في الحياة الاقتصادية .</a:t>
            </a:r>
            <a:endParaRPr lang="fr-FR" sz="28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6451854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03648" y="2643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r>
              <a:rPr lang="ar-SA" sz="2800" b="1" i="1" dirty="0"/>
              <a:t>رابعا: مراحل تطور التنافسية </a:t>
            </a:r>
            <a:endParaRPr lang="fr-FR" sz="2800" dirty="0"/>
          </a:p>
        </p:txBody>
      </p:sp>
      <p:sp>
        <p:nvSpPr>
          <p:cNvPr id="2" name="Rectangle 1"/>
          <p:cNvSpPr/>
          <p:nvPr/>
        </p:nvSpPr>
        <p:spPr>
          <a:xfrm>
            <a:off x="1115616" y="1124744"/>
            <a:ext cx="7884368" cy="1815882"/>
          </a:xfrm>
          <a:prstGeom prst="rect">
            <a:avLst/>
          </a:prstGeom>
        </p:spPr>
        <p:txBody>
          <a:bodyPr wrap="square">
            <a:spAutoFit/>
          </a:bodyPr>
          <a:lstStyle/>
          <a:p>
            <a:pPr algn="r" rtl="1"/>
            <a:r>
              <a:rPr lang="ar-SA" sz="2800" b="1" dirty="0"/>
              <a:t>المرحلة </a:t>
            </a:r>
            <a:r>
              <a:rPr lang="ar-SA" sz="2800" b="1" dirty="0" err="1"/>
              <a:t>الاولى:</a:t>
            </a:r>
            <a:r>
              <a:rPr lang="ar-SA" sz="2800" dirty="0" err="1"/>
              <a:t>مرحلة</a:t>
            </a:r>
            <a:r>
              <a:rPr lang="ar-SA" sz="2800" dirty="0"/>
              <a:t> الدفع من خلال عوامل الإنتاج </a:t>
            </a:r>
            <a:endParaRPr lang="fr-FR" sz="2800" dirty="0"/>
          </a:p>
          <a:p>
            <a:pPr algn="r" rtl="1"/>
            <a:r>
              <a:rPr lang="ar-SA" sz="2800" b="1" dirty="0"/>
              <a:t>المرحلة </a:t>
            </a:r>
            <a:r>
              <a:rPr lang="ar-SA" sz="2800" b="1" dirty="0" err="1"/>
              <a:t>الثانية:</a:t>
            </a:r>
            <a:r>
              <a:rPr lang="ar-SA" sz="2800" dirty="0" err="1"/>
              <a:t>مرحلة</a:t>
            </a:r>
            <a:r>
              <a:rPr lang="ar-SA" sz="2800" dirty="0"/>
              <a:t> الدفع من خلال </a:t>
            </a:r>
            <a:r>
              <a:rPr lang="ar-SA" sz="2800" dirty="0" err="1"/>
              <a:t>الإستثمار</a:t>
            </a:r>
            <a:endParaRPr lang="fr-FR" sz="2800" dirty="0"/>
          </a:p>
          <a:p>
            <a:pPr algn="r" rtl="1"/>
            <a:r>
              <a:rPr lang="ar-SA" sz="2800" b="1" dirty="0"/>
              <a:t>المرحلة </a:t>
            </a:r>
            <a:r>
              <a:rPr lang="ar-SA" sz="2800" b="1" dirty="0" err="1"/>
              <a:t>الثالثة:</a:t>
            </a:r>
            <a:r>
              <a:rPr lang="ar-SA" sz="2800" dirty="0" err="1"/>
              <a:t>مرحلة</a:t>
            </a:r>
            <a:r>
              <a:rPr lang="ar-SA" sz="2800" dirty="0"/>
              <a:t> الدفع من خلال </a:t>
            </a:r>
            <a:r>
              <a:rPr lang="ar-SA" sz="2800" dirty="0" err="1"/>
              <a:t>الإبتكار</a:t>
            </a:r>
            <a:endParaRPr lang="fr-FR" sz="2800" dirty="0"/>
          </a:p>
          <a:p>
            <a:pPr algn="r" rtl="1"/>
            <a:r>
              <a:rPr lang="ar-SA" sz="2800" b="1" dirty="0"/>
              <a:t>المرحلة الرابعة :</a:t>
            </a:r>
            <a:r>
              <a:rPr lang="ar-SA" sz="2800" dirty="0"/>
              <a:t>مرحلة الدفع من خلال الثروة </a:t>
            </a:r>
            <a:endParaRPr lang="fr-FR" sz="2800" dirty="0"/>
          </a:p>
        </p:txBody>
      </p:sp>
    </p:spTree>
    <p:extLst>
      <p:ext uri="{BB962C8B-B14F-4D97-AF65-F5344CB8AC3E}">
        <p14:creationId xmlns:p14="http://schemas.microsoft.com/office/powerpoint/2010/main" val="3352614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03648" y="2643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r>
              <a:rPr lang="ar-SA" sz="2800" b="1" i="1" dirty="0"/>
              <a:t>خامسا: ماهية </a:t>
            </a:r>
            <a:r>
              <a:rPr lang="ar-DZ" sz="2800" b="1" dirty="0"/>
              <a:t>الميزة التنافسية:</a:t>
            </a:r>
            <a:endParaRPr lang="fr-FR" sz="2800" dirty="0"/>
          </a:p>
        </p:txBody>
      </p:sp>
      <p:sp>
        <p:nvSpPr>
          <p:cNvPr id="2" name="Rectangle 1"/>
          <p:cNvSpPr/>
          <p:nvPr/>
        </p:nvSpPr>
        <p:spPr>
          <a:xfrm>
            <a:off x="1187624" y="836712"/>
            <a:ext cx="7812360" cy="9325630"/>
          </a:xfrm>
          <a:prstGeom prst="rect">
            <a:avLst/>
          </a:prstGeom>
        </p:spPr>
        <p:txBody>
          <a:bodyPr wrap="square">
            <a:spAutoFit/>
          </a:bodyPr>
          <a:lstStyle/>
          <a:p>
            <a:pPr algn="r" rtl="1"/>
            <a:r>
              <a:rPr lang="ar-DZ" sz="2400" dirty="0"/>
              <a:t>-</a:t>
            </a:r>
            <a:r>
              <a:rPr lang="ar-DZ" sz="2400" dirty="0">
                <a:latin typeface="Traditional Arabic" pitchFamily="18" charset="-78"/>
                <a:cs typeface="Traditional Arabic" pitchFamily="18" charset="-78"/>
              </a:rPr>
              <a:t> تعرف الميزة التنافسية على أنها: "المهارة أو التقنية أو المورد المتميز الذي يتيح للمؤسسة إنتاج قيم و منافع للعملاء تزيد عما يقدمه المنافسون، و يؤكد تميزها و اختلافها عن هؤلاء المنافسين من وجهة نظر العملاء الذين يتقبلون هذا الاختلاف و التميز، حيث يحقق لهم المزيد من المنافع و القيم التي تتفوق على ما يقدمه الآخرون".</a:t>
            </a:r>
            <a:endParaRPr lang="fr-FR" sz="2400" dirty="0">
              <a:latin typeface="Traditional Arabic" pitchFamily="18" charset="-78"/>
              <a:cs typeface="Traditional Arabic" pitchFamily="18" charset="-78"/>
            </a:endParaRPr>
          </a:p>
          <a:p>
            <a:pPr marL="342900" indent="-342900" algn="r" rtl="1">
              <a:buFontTx/>
              <a:buChar char="-"/>
            </a:pPr>
            <a:r>
              <a:rPr lang="ar-DZ" sz="2400" dirty="0" smtClean="0">
                <a:latin typeface="Traditional Arabic" pitchFamily="18" charset="-78"/>
                <a:cs typeface="Traditional Arabic" pitchFamily="18" charset="-78"/>
              </a:rPr>
              <a:t>و </a:t>
            </a:r>
            <a:r>
              <a:rPr lang="ar-DZ" sz="2400" dirty="0">
                <a:latin typeface="Traditional Arabic" pitchFamily="18" charset="-78"/>
                <a:cs typeface="Traditional Arabic" pitchFamily="18" charset="-78"/>
              </a:rPr>
              <a:t>تعرف كذلك على أنها: "مركز متميز تحققه المؤسسة عن منافسيها، يساعدها على جذب العملاء إليها و يصعب تقليده </a:t>
            </a:r>
            <a:r>
              <a:rPr lang="ar-DZ" sz="2400" dirty="0" smtClean="0">
                <a:latin typeface="Traditional Arabic" pitchFamily="18" charset="-78"/>
                <a:cs typeface="Traditional Arabic" pitchFamily="18" charset="-78"/>
              </a:rPr>
              <a:t>و </a:t>
            </a:r>
            <a:r>
              <a:rPr lang="ar-DZ" sz="2400" dirty="0">
                <a:latin typeface="Traditional Arabic" pitchFamily="18" charset="-78"/>
                <a:cs typeface="Traditional Arabic" pitchFamily="18" charset="-78"/>
              </a:rPr>
              <a:t>مجاراته من جانب منافسيها، على أن يتحقق هذا المركز من خلال تقديم قيمة متفوقة أو رفيعة المستوى</a:t>
            </a:r>
            <a:r>
              <a:rPr lang="ar-DZ" sz="2400" dirty="0" smtClean="0">
                <a:latin typeface="Traditional Arabic" pitchFamily="18" charset="-78"/>
                <a:cs typeface="Traditional Arabic" pitchFamily="18" charset="-78"/>
              </a:rPr>
              <a:t>".</a:t>
            </a:r>
          </a:p>
          <a:p>
            <a:pPr algn="r" rtl="1"/>
            <a:r>
              <a:rPr lang="ar-DZ" sz="2400" dirty="0">
                <a:latin typeface="Traditional Arabic" pitchFamily="18" charset="-78"/>
                <a:cs typeface="Traditional Arabic" pitchFamily="18" charset="-78"/>
              </a:rPr>
              <a:t>- كما تعرف على أنها: "قدرة المؤسسة على صياغة و تطبيق الاستراتيجيات التي تجعلها في مركز أفضل بالنسبة للمؤسسات الأخرى العاملة في نفس النشاط. و تحقق الميزة التنافسية من خلال الاستغلال الأفضل للإمكانيات و الموارد الفنية المادية و المالية و المعلوماتية، بالإضافة إلى القدرات و الكفاءات و غيرها من الإمكانيات التي تتمتع بها المؤسسة و التي تمكنها من تصميم و تطبيق </a:t>
            </a:r>
            <a:r>
              <a:rPr lang="ar-DZ" sz="2400" dirty="0" err="1">
                <a:latin typeface="Traditional Arabic" pitchFamily="18" charset="-78"/>
                <a:cs typeface="Traditional Arabic" pitchFamily="18" charset="-78"/>
              </a:rPr>
              <a:t>إستراتيجيتها</a:t>
            </a:r>
            <a:r>
              <a:rPr lang="ar-DZ" sz="2400" dirty="0">
                <a:latin typeface="Traditional Arabic" pitchFamily="18" charset="-78"/>
                <a:cs typeface="Traditional Arabic" pitchFamily="18" charset="-78"/>
              </a:rPr>
              <a:t> التنافسية، و يرتبط تحقيق الميزة التنافسية ببعدين أساسيين هما القيمة المدركة للعميل و قدرة المؤسسة على تحقيق التميز".</a:t>
            </a:r>
            <a:endParaRPr lang="fr-FR" sz="2400" dirty="0">
              <a:latin typeface="Traditional Arabic" pitchFamily="18" charset="-78"/>
              <a:cs typeface="Traditional Arabic" pitchFamily="18" charset="-78"/>
            </a:endParaRPr>
          </a:p>
          <a:p>
            <a:pPr algn="r" rtl="1"/>
            <a:r>
              <a:rPr lang="ar-DZ" sz="2400" dirty="0">
                <a:latin typeface="Traditional Arabic" pitchFamily="18" charset="-78"/>
                <a:cs typeface="Traditional Arabic" pitchFamily="18" charset="-78"/>
              </a:rPr>
              <a:t>   و </a:t>
            </a:r>
            <a:r>
              <a:rPr lang="ar-DZ" sz="2400" dirty="0" err="1">
                <a:latin typeface="Traditional Arabic" pitchFamily="18" charset="-78"/>
                <a:cs typeface="Traditional Arabic" pitchFamily="18" charset="-78"/>
              </a:rPr>
              <a:t>بناءا</a:t>
            </a:r>
            <a:r>
              <a:rPr lang="ar-DZ" sz="2400" dirty="0">
                <a:latin typeface="Traditional Arabic" pitchFamily="18" charset="-78"/>
                <a:cs typeface="Traditional Arabic" pitchFamily="18" charset="-78"/>
              </a:rPr>
              <a:t> على ما تقدم من تعاريف نجد أن هناك قسم من الكتاب قد ركزوا في تعاريفهم على العوامل الداخلية للمؤسسة من خلال قدرتها على استغلال مواردها لتكون في موقع أفضل مقارنة مع المؤسسات المنافسة، في حين ركز قسم آخر على العوامل الخارجية المتمثلة في احتياجات الزبائن و رغباتهم، و تلبيتها عن طريق القيمة الأعلى لزبائنها.</a:t>
            </a:r>
            <a:endParaRPr lang="fr-FR" sz="2400" dirty="0">
              <a:latin typeface="Traditional Arabic" pitchFamily="18" charset="-78"/>
              <a:cs typeface="Traditional Arabic" pitchFamily="18" charset="-78"/>
            </a:endParaRPr>
          </a:p>
          <a:p>
            <a:pPr marL="342900" indent="-342900" algn="r" rtl="1">
              <a:buFontTx/>
              <a:buChar char="-"/>
            </a:pPr>
            <a:endParaRPr lang="ar-DZ" sz="2400" dirty="0" smtClean="0">
              <a:latin typeface="Traditional Arabic" pitchFamily="18" charset="-78"/>
              <a:cs typeface="Traditional Arabic" pitchFamily="18" charset="-78"/>
            </a:endParaRPr>
          </a:p>
          <a:p>
            <a:pPr marL="342900" indent="-342900" algn="r" rtl="1">
              <a:buFontTx/>
              <a:buChar char="-"/>
            </a:pPr>
            <a:endParaRPr lang="ar-DZ" sz="2400" dirty="0" smtClean="0">
              <a:latin typeface="Traditional Arabic" pitchFamily="18" charset="-78"/>
              <a:cs typeface="Traditional Arabic" pitchFamily="18" charset="-78"/>
            </a:endParaRPr>
          </a:p>
          <a:p>
            <a:pPr marL="342900" indent="-342900" algn="r" rtl="1">
              <a:buFontTx/>
              <a:buChar char="-"/>
            </a:pPr>
            <a:endParaRPr lang="ar-DZ" sz="2400" dirty="0">
              <a:latin typeface="Traditional Arabic" pitchFamily="18" charset="-78"/>
              <a:cs typeface="Traditional Arabic" pitchFamily="18" charset="-78"/>
            </a:endParaRPr>
          </a:p>
          <a:p>
            <a:pPr marL="342900" indent="-342900" algn="r" rtl="1">
              <a:buFontTx/>
              <a:buChar char="-"/>
            </a:pPr>
            <a:endParaRPr lang="ar-DZ" sz="2400" dirty="0" smtClean="0">
              <a:latin typeface="Traditional Arabic" pitchFamily="18" charset="-78"/>
              <a:cs typeface="Traditional Arabic" pitchFamily="18" charset="-78"/>
            </a:endParaRPr>
          </a:p>
          <a:p>
            <a:pPr marL="342900" indent="-342900" algn="r" rtl="1">
              <a:buFontTx/>
              <a:buChar char="-"/>
            </a:pPr>
            <a:endParaRPr lang="ar-DZ" sz="2400" dirty="0">
              <a:latin typeface="Traditional Arabic" pitchFamily="18" charset="-78"/>
              <a:cs typeface="Traditional Arabic" pitchFamily="18" charset="-78"/>
            </a:endParaRPr>
          </a:p>
          <a:p>
            <a:pPr marL="342900" indent="-342900" algn="r" rtl="1">
              <a:buFontTx/>
              <a:buChar char="-"/>
            </a:pPr>
            <a:endParaRPr lang="ar-DZ" sz="2400" dirty="0" smtClean="0">
              <a:latin typeface="Traditional Arabic" pitchFamily="18" charset="-78"/>
              <a:cs typeface="Traditional Arabic" pitchFamily="18" charset="-78"/>
            </a:endParaRPr>
          </a:p>
          <a:p>
            <a:pPr marL="342900" indent="-342900" algn="r" rtl="1">
              <a:buFontTx/>
              <a:buChar char="-"/>
            </a:pPr>
            <a:endParaRPr lang="ar-DZ" sz="2400" dirty="0">
              <a:latin typeface="Traditional Arabic" pitchFamily="18" charset="-78"/>
              <a:cs typeface="Traditional Arabic" pitchFamily="18" charset="-78"/>
            </a:endParaRPr>
          </a:p>
          <a:p>
            <a:pPr marL="342900" indent="-342900" algn="r" rtl="1">
              <a:buFontTx/>
              <a:buChar char="-"/>
            </a:pPr>
            <a:endParaRPr lang="fr-FR" sz="24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8445666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03648" y="2643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rtl="1"/>
            <a:r>
              <a:rPr lang="ar-DZ" sz="2800" dirty="0"/>
              <a:t> II- </a:t>
            </a:r>
            <a:r>
              <a:rPr lang="ar-DZ" sz="2800" b="1" dirty="0"/>
              <a:t>أهمية الميزة التنافسية:</a:t>
            </a:r>
            <a:endParaRPr lang="fr-FR" sz="2800" dirty="0"/>
          </a:p>
        </p:txBody>
      </p:sp>
      <p:sp>
        <p:nvSpPr>
          <p:cNvPr id="2" name="Rectangle 1"/>
          <p:cNvSpPr/>
          <p:nvPr/>
        </p:nvSpPr>
        <p:spPr>
          <a:xfrm>
            <a:off x="1187624" y="1054830"/>
            <a:ext cx="7812360" cy="3046988"/>
          </a:xfrm>
          <a:prstGeom prst="rect">
            <a:avLst/>
          </a:prstGeom>
        </p:spPr>
        <p:txBody>
          <a:bodyPr wrap="square">
            <a:spAutoFit/>
          </a:bodyPr>
          <a:lstStyle/>
          <a:p>
            <a:pPr algn="r" rtl="1"/>
            <a:r>
              <a:rPr lang="ar-DZ" sz="2400" dirty="0">
                <a:latin typeface="Traditional Arabic" pitchFamily="18" charset="-78"/>
                <a:cs typeface="Traditional Arabic" pitchFamily="18" charset="-78"/>
              </a:rPr>
              <a:t>تتجسد أهمية الميزة التنافسية فيما يلي: </a:t>
            </a:r>
            <a:endParaRPr lang="fr-FR" sz="2400" dirty="0">
              <a:latin typeface="Traditional Arabic" pitchFamily="18" charset="-78"/>
              <a:cs typeface="Traditional Arabic" pitchFamily="18" charset="-78"/>
            </a:endParaRPr>
          </a:p>
          <a:p>
            <a:pPr algn="r" rtl="1"/>
            <a:r>
              <a:rPr lang="ar-DZ" sz="2400" dirty="0">
                <a:latin typeface="Traditional Arabic" pitchFamily="18" charset="-78"/>
                <a:cs typeface="Traditional Arabic" pitchFamily="18" charset="-78"/>
              </a:rPr>
              <a:t>- تعطي المؤسسة تفوقا نوعيا و كميا و أفضلية على المنافسين، و بالتالي تتيح لها تحقيق نتائج أداء عالية.</a:t>
            </a:r>
            <a:endParaRPr lang="fr-FR" sz="2400" dirty="0">
              <a:latin typeface="Traditional Arabic" pitchFamily="18" charset="-78"/>
              <a:cs typeface="Traditional Arabic" pitchFamily="18" charset="-78"/>
            </a:endParaRPr>
          </a:p>
          <a:p>
            <a:pPr algn="r" rtl="1"/>
            <a:r>
              <a:rPr lang="ar-DZ" sz="2400" dirty="0">
                <a:latin typeface="Traditional Arabic" pitchFamily="18" charset="-78"/>
                <a:cs typeface="Traditional Arabic" pitchFamily="18" charset="-78"/>
              </a:rPr>
              <a:t>- خلق قيمة للعملاء تلبي احتياجاتهم و تضمن ولائهم، و تحسن سمعة و صورة المؤسسة في أذهانهم.</a:t>
            </a:r>
            <a:endParaRPr lang="fr-FR" sz="2400" dirty="0">
              <a:latin typeface="Traditional Arabic" pitchFamily="18" charset="-78"/>
              <a:cs typeface="Traditional Arabic" pitchFamily="18" charset="-78"/>
            </a:endParaRPr>
          </a:p>
          <a:p>
            <a:pPr algn="r" rtl="1"/>
            <a:r>
              <a:rPr lang="ar-DZ" sz="2400" dirty="0">
                <a:latin typeface="Traditional Arabic" pitchFamily="18" charset="-78"/>
                <a:cs typeface="Traditional Arabic" pitchFamily="18" charset="-78"/>
              </a:rPr>
              <a:t> - تؤدي إلى تحسين أداء المؤسسة و رفع كفاءاتها   و فعاليتها في استخدام الموارد.</a:t>
            </a:r>
            <a:endParaRPr lang="fr-FR" sz="2400" dirty="0">
              <a:latin typeface="Traditional Arabic" pitchFamily="18" charset="-78"/>
              <a:cs typeface="Traditional Arabic" pitchFamily="18" charset="-78"/>
            </a:endParaRPr>
          </a:p>
          <a:p>
            <a:pPr algn="r" rtl="1"/>
            <a:r>
              <a:rPr lang="ar-DZ" sz="2400" dirty="0">
                <a:latin typeface="Traditional Arabic" pitchFamily="18" charset="-78"/>
                <a:cs typeface="Traditional Arabic" pitchFamily="18" charset="-78"/>
              </a:rPr>
              <a:t>- تحقيق التميز الاستراتيجي عن المنافسين في السلع و الخدمات المقدمة إلى العملاء، مع إمكانية التميز في الموارد و الكفاءات        و الاستراتيجيات </a:t>
            </a:r>
            <a:r>
              <a:rPr lang="ar-DZ" sz="2400" dirty="0" err="1">
                <a:latin typeface="Traditional Arabic" pitchFamily="18" charset="-78"/>
                <a:cs typeface="Traditional Arabic" pitchFamily="18" charset="-78"/>
              </a:rPr>
              <a:t>المنتهجة</a:t>
            </a:r>
            <a:r>
              <a:rPr lang="ar-DZ" sz="2400" dirty="0">
                <a:latin typeface="Traditional Arabic" pitchFamily="18" charset="-78"/>
                <a:cs typeface="Traditional Arabic" pitchFamily="18" charset="-78"/>
              </a:rPr>
              <a:t> في ظل بيئة شديدة المنافسة.</a:t>
            </a:r>
            <a:endParaRPr lang="fr-FR" sz="2400" dirty="0">
              <a:latin typeface="Traditional Arabic" pitchFamily="18" charset="-78"/>
              <a:cs typeface="Traditional Arabic" pitchFamily="18" charset="-78"/>
            </a:endParaRPr>
          </a:p>
        </p:txBody>
      </p:sp>
      <p:sp>
        <p:nvSpPr>
          <p:cNvPr id="9" name="Rectangle 8"/>
          <p:cNvSpPr/>
          <p:nvPr/>
        </p:nvSpPr>
        <p:spPr>
          <a:xfrm>
            <a:off x="1223527" y="4591337"/>
            <a:ext cx="7812360" cy="1569660"/>
          </a:xfrm>
          <a:prstGeom prst="rect">
            <a:avLst/>
          </a:prstGeom>
        </p:spPr>
        <p:txBody>
          <a:bodyPr wrap="square">
            <a:spAutoFit/>
          </a:bodyPr>
          <a:lstStyle/>
          <a:p>
            <a:pPr algn="r" rtl="1"/>
            <a:r>
              <a:rPr lang="ar-DZ" sz="2400" dirty="0">
                <a:latin typeface="Traditional Arabic" pitchFamily="18" charset="-78"/>
                <a:cs typeface="Traditional Arabic" pitchFamily="18" charset="-78"/>
              </a:rPr>
              <a:t>- تؤدي الميزة التنافسية بالاعتماد على الموارد إلى خلق قيمة مضافة، أي تحقيق أرباح تفوق تكلفة الموارد المستخدمة. </a:t>
            </a:r>
            <a:endParaRPr lang="fr-FR" sz="2400" dirty="0">
              <a:latin typeface="Traditional Arabic" pitchFamily="18" charset="-78"/>
              <a:cs typeface="Traditional Arabic" pitchFamily="18" charset="-78"/>
            </a:endParaRPr>
          </a:p>
          <a:p>
            <a:pPr algn="r" rtl="1"/>
            <a:r>
              <a:rPr lang="ar-DZ" sz="2400" dirty="0">
                <a:latin typeface="Traditional Arabic" pitchFamily="18" charset="-78"/>
                <a:cs typeface="Traditional Arabic" pitchFamily="18" charset="-78"/>
              </a:rPr>
              <a:t>- تفيد الميزة التنافسية المؤسسة في الحفاظ على حصتها السوقية و توسعها في ظل التغيرات و التهديدات البيئية و خاصة تلك المتعلقة بالعالمية.</a:t>
            </a:r>
            <a:endParaRPr lang="fr-FR" sz="24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9369779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79897" y="25372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rtl="1"/>
            <a:r>
              <a:rPr lang="ar-DZ" sz="2800" b="1" dirty="0"/>
              <a:t> سادسا: خصائص الميزة التنافسية:</a:t>
            </a:r>
            <a:endParaRPr lang="fr-FR" sz="2800" dirty="0"/>
          </a:p>
        </p:txBody>
      </p:sp>
      <p:sp>
        <p:nvSpPr>
          <p:cNvPr id="11" name="Rectangle 10"/>
          <p:cNvSpPr/>
          <p:nvPr/>
        </p:nvSpPr>
        <p:spPr>
          <a:xfrm>
            <a:off x="1187624" y="1628507"/>
            <a:ext cx="7457619" cy="4893647"/>
          </a:xfrm>
          <a:prstGeom prst="rect">
            <a:avLst/>
          </a:prstGeom>
        </p:spPr>
        <p:txBody>
          <a:bodyPr wrap="square">
            <a:spAutoFit/>
          </a:bodyPr>
          <a:lstStyle/>
          <a:p>
            <a:pPr algn="r" rtl="1"/>
            <a:r>
              <a:rPr lang="ar-DZ" sz="2400" dirty="0"/>
              <a:t> </a:t>
            </a:r>
            <a:r>
              <a:rPr lang="ar-DZ" sz="2600" dirty="0">
                <a:latin typeface="Traditional Arabic" pitchFamily="18" charset="-78"/>
                <a:cs typeface="Traditional Arabic" pitchFamily="18" charset="-78"/>
              </a:rPr>
              <a:t>إن خصائص الميزة التنافسية يفترض أن تفهم في إطار منظور صحيح و شمولي و مستمر، لذلك يمكن تجسيد هذه الخصائص بالآتي:</a:t>
            </a:r>
            <a:endParaRPr lang="fr-FR" sz="2600" dirty="0">
              <a:latin typeface="Traditional Arabic" pitchFamily="18" charset="-78"/>
              <a:cs typeface="Traditional Arabic" pitchFamily="18" charset="-78"/>
            </a:endParaRPr>
          </a:p>
          <a:p>
            <a:pPr algn="r" rtl="1"/>
            <a:r>
              <a:rPr lang="ar-DZ" sz="2600" dirty="0">
                <a:latin typeface="Traditional Arabic" pitchFamily="18" charset="-78"/>
                <a:cs typeface="Traditional Arabic" pitchFamily="18" charset="-78"/>
              </a:rPr>
              <a:t>- أن تكون الميزات التنافسية تتسم بالنسبية مقارنة بالمنافسين أو مقارنتها في فترات زمنية مختلفة، و هذه الصفة تبعد المؤسسة عن فهم الميزات التنافسية في إطار مطلق.</a:t>
            </a:r>
            <a:endParaRPr lang="fr-FR" sz="2600" dirty="0">
              <a:latin typeface="Traditional Arabic" pitchFamily="18" charset="-78"/>
              <a:cs typeface="Traditional Arabic" pitchFamily="18" charset="-78"/>
            </a:endParaRPr>
          </a:p>
          <a:p>
            <a:pPr algn="r" rtl="1"/>
            <a:r>
              <a:rPr lang="ar-DZ" sz="2600" dirty="0">
                <a:latin typeface="Traditional Arabic" pitchFamily="18" charset="-78"/>
                <a:cs typeface="Traditional Arabic" pitchFamily="18" charset="-78"/>
              </a:rPr>
              <a:t>- أنها تنبع من داخل المؤسسة و تحقق قيمة لها.</a:t>
            </a:r>
            <a:endParaRPr lang="fr-FR" sz="2600" dirty="0">
              <a:latin typeface="Traditional Arabic" pitchFamily="18" charset="-78"/>
              <a:cs typeface="Traditional Arabic" pitchFamily="18" charset="-78"/>
            </a:endParaRPr>
          </a:p>
          <a:p>
            <a:pPr algn="r" rtl="1"/>
            <a:r>
              <a:rPr lang="ar-DZ" sz="2600" dirty="0">
                <a:latin typeface="Traditional Arabic" pitchFamily="18" charset="-78"/>
                <a:cs typeface="Traditional Arabic" pitchFamily="18" charset="-78"/>
              </a:rPr>
              <a:t>- أن تكون متجددة وفق معطيات البيئة الخارجية من جهة، و قدرات و موارد المؤسسة الداخلية من جهة أخرى.</a:t>
            </a:r>
            <a:endParaRPr lang="fr-FR" sz="2600" dirty="0">
              <a:latin typeface="Traditional Arabic" pitchFamily="18" charset="-78"/>
              <a:cs typeface="Traditional Arabic" pitchFamily="18" charset="-78"/>
            </a:endParaRPr>
          </a:p>
          <a:p>
            <a:pPr algn="r" rtl="1"/>
            <a:r>
              <a:rPr lang="ar-DZ" sz="2600" dirty="0">
                <a:latin typeface="Traditional Arabic" pitchFamily="18" charset="-78"/>
                <a:cs typeface="Traditional Arabic" pitchFamily="18" charset="-78"/>
              </a:rPr>
              <a:t>- أن تكون مرنة بمعنى يمكن إحلال ميزات تنافسية أخرى بسهولة، و يسير وفق اعتبارات التغيرات الحاصلة في البيئة الخارجية أو تطور موارد و قدرات المؤسسة من جهة أخرى.</a:t>
            </a:r>
            <a:endParaRPr lang="fr-FR" sz="2600" dirty="0">
              <a:latin typeface="Traditional Arabic" pitchFamily="18" charset="-78"/>
              <a:cs typeface="Traditional Arabic" pitchFamily="18" charset="-78"/>
            </a:endParaRPr>
          </a:p>
          <a:p>
            <a:pPr algn="r" rtl="1"/>
            <a:r>
              <a:rPr lang="ar-DZ" sz="2600" dirty="0">
                <a:latin typeface="Traditional Arabic" pitchFamily="18" charset="-78"/>
                <a:cs typeface="Traditional Arabic" pitchFamily="18" charset="-78"/>
              </a:rPr>
              <a:t>- أن يتناسب استخدام هذه الميزات التنافسية مع الأهداف و النتائج التي ترى المؤسسة تحقيقها في المديين القصير و الطويل.</a:t>
            </a:r>
            <a:endParaRPr lang="fr-FR" sz="26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1055902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236344"/>
            <a:ext cx="7740352" cy="4401205"/>
          </a:xfrm>
          <a:prstGeom prst="rect">
            <a:avLst/>
          </a:prstGeom>
        </p:spPr>
        <p:txBody>
          <a:bodyPr wrap="square">
            <a:spAutoFit/>
          </a:bodyPr>
          <a:lstStyle/>
          <a:p>
            <a:pPr algn="r" rtl="1"/>
            <a:r>
              <a:rPr lang="ar-DZ" sz="2400" dirty="0"/>
              <a:t>- </a:t>
            </a:r>
            <a:r>
              <a:rPr lang="ar-DZ" sz="2800" dirty="0">
                <a:latin typeface="Traditional Arabic" pitchFamily="18" charset="-78"/>
                <a:cs typeface="Traditional Arabic" pitchFamily="18" charset="-78"/>
              </a:rPr>
              <a:t>أنها تؤدي إلى التفوق و الأفضلية للمؤسسة على المؤسسات المنافسة.</a:t>
            </a:r>
            <a:endParaRPr lang="fr-FR" sz="2800" dirty="0">
              <a:latin typeface="Traditional Arabic" pitchFamily="18" charset="-78"/>
              <a:cs typeface="Traditional Arabic" pitchFamily="18" charset="-78"/>
            </a:endParaRPr>
          </a:p>
          <a:p>
            <a:pPr algn="r" rtl="1"/>
            <a:r>
              <a:rPr lang="ar-DZ" sz="2800" dirty="0">
                <a:latin typeface="Traditional Arabic" pitchFamily="18" charset="-78"/>
                <a:cs typeface="Traditional Arabic" pitchFamily="18" charset="-78"/>
              </a:rPr>
              <a:t>- أنها تنعكس في كفاءة أداء المؤسسة لأنشطتها، أو في قيمة ما تقدمه.</a:t>
            </a:r>
            <a:endParaRPr lang="fr-FR" sz="2800" dirty="0">
              <a:latin typeface="Traditional Arabic" pitchFamily="18" charset="-78"/>
              <a:cs typeface="Traditional Arabic" pitchFamily="18" charset="-78"/>
            </a:endParaRPr>
          </a:p>
          <a:p>
            <a:pPr algn="r" rtl="1"/>
            <a:r>
              <a:rPr lang="ar-DZ" sz="2800" dirty="0">
                <a:latin typeface="Traditional Arabic" pitchFamily="18" charset="-78"/>
                <a:cs typeface="Traditional Arabic" pitchFamily="18" charset="-78"/>
              </a:rPr>
              <a:t>- يجب أن تؤدي إلى التأثير في العملاء، و إدراكهم للأفضلية فيما تقدم المؤسسة، و تحفزهم للشراء منها.</a:t>
            </a:r>
            <a:endParaRPr lang="fr-FR" sz="2800" dirty="0">
              <a:latin typeface="Traditional Arabic" pitchFamily="18" charset="-78"/>
              <a:cs typeface="Traditional Arabic" pitchFamily="18" charset="-78"/>
            </a:endParaRPr>
          </a:p>
          <a:p>
            <a:pPr algn="r" rtl="1"/>
            <a:r>
              <a:rPr lang="ar-DZ" sz="2800" dirty="0">
                <a:latin typeface="Traditional Arabic" pitchFamily="18" charset="-78"/>
                <a:cs typeface="Traditional Arabic" pitchFamily="18" charset="-78"/>
              </a:rPr>
              <a:t>   كل هذا يمثل أهم الخصائص و المميزات التي تتصف بها الميزة التنافسية، و على المؤسسة أن تحرص على تطوير و تنمية ميزاتها التنافسية، و أن تركز على تلبية حاجيات و رغبات عملائها، و تهتم بالحفاظ على مواردها البشرية ذات الكفاءات و المهارات الذهنية و تنميتها لتكون لها أساس تكوين الميزة التنافسية و المحافظة عليها، و التي تعتبر هدفا استراتيجيا يعكس وضعا تنافسيا جيدا و مستمرا للمؤسسة إزاء منافسيها.</a:t>
            </a:r>
            <a:endParaRPr lang="fr-FR" sz="28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6109718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03648" y="2643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rtl="1"/>
            <a:r>
              <a:rPr lang="ar-DZ" sz="2800" b="1" dirty="0"/>
              <a:t>سابعا: مصادر و محددات الميزة التنافسية و استراتيجياتها:</a:t>
            </a:r>
            <a:endParaRPr lang="fr-FR" sz="2800" dirty="0"/>
          </a:p>
        </p:txBody>
      </p:sp>
      <p:sp>
        <p:nvSpPr>
          <p:cNvPr id="2" name="Rectangle 1"/>
          <p:cNvSpPr/>
          <p:nvPr/>
        </p:nvSpPr>
        <p:spPr>
          <a:xfrm>
            <a:off x="1331640" y="1192800"/>
            <a:ext cx="7668344" cy="5632311"/>
          </a:xfrm>
          <a:prstGeom prst="rect">
            <a:avLst/>
          </a:prstGeom>
        </p:spPr>
        <p:txBody>
          <a:bodyPr wrap="square">
            <a:spAutoFit/>
          </a:bodyPr>
          <a:lstStyle/>
          <a:p>
            <a:pPr algn="r" rtl="1"/>
            <a:r>
              <a:rPr lang="ar-DZ" sz="2400" b="1" dirty="0">
                <a:latin typeface="Traditional Arabic" pitchFamily="18" charset="-78"/>
                <a:cs typeface="Traditional Arabic" pitchFamily="18" charset="-78"/>
              </a:rPr>
              <a:t>I-مصادر الميزة التنافسية:</a:t>
            </a:r>
            <a:endParaRPr lang="fr-FR" sz="2400" dirty="0">
              <a:latin typeface="Traditional Arabic" pitchFamily="18" charset="-78"/>
              <a:cs typeface="Traditional Arabic" pitchFamily="18" charset="-78"/>
            </a:endParaRPr>
          </a:p>
          <a:p>
            <a:pPr algn="r" rtl="1"/>
            <a:r>
              <a:rPr lang="ar-DZ" sz="2400" dirty="0">
                <a:latin typeface="Traditional Arabic" pitchFamily="18" charset="-78"/>
                <a:cs typeface="Traditional Arabic" pitchFamily="18" charset="-78"/>
              </a:rPr>
              <a:t>    يمكن تصنيف مصادر الميزة التنافسية إلى </a:t>
            </a:r>
            <a:r>
              <a:rPr lang="ar-DZ" sz="2400" dirty="0" smtClean="0">
                <a:latin typeface="Traditional Arabic" pitchFamily="18" charset="-78"/>
                <a:cs typeface="Traditional Arabic" pitchFamily="18" charset="-78"/>
              </a:rPr>
              <a:t>: التكلفة</a:t>
            </a:r>
            <a:r>
              <a:rPr lang="ar-DZ" sz="2400" dirty="0">
                <a:latin typeface="Traditional Arabic" pitchFamily="18" charset="-78"/>
                <a:cs typeface="Traditional Arabic" pitchFamily="18" charset="-78"/>
              </a:rPr>
              <a:t>، الجودة، الوقت، المرونة و الإبداع، إن المؤسسات لا تعتمد على مصدر واحد، و إنما تعتمد على مجموعة متكاملة من العوامل لضمان الحيازة على ميزة تنافسية قوية، و </a:t>
            </a:r>
            <a:r>
              <a:rPr lang="ar-DZ" sz="2400" dirty="0" smtClean="0">
                <a:latin typeface="Traditional Arabic" pitchFamily="18" charset="-78"/>
                <a:cs typeface="Traditional Arabic" pitchFamily="18" charset="-78"/>
              </a:rPr>
              <a:t>عليها </a:t>
            </a:r>
            <a:r>
              <a:rPr lang="ar-DZ" sz="2400" dirty="0">
                <a:latin typeface="Traditional Arabic" pitchFamily="18" charset="-78"/>
                <a:cs typeface="Traditional Arabic" pitchFamily="18" charset="-78"/>
              </a:rPr>
              <a:t>أن تتعرف على مصادر ميزتها حتى تتمكن من توجيه الجهود لتعزيزها</a:t>
            </a:r>
            <a:r>
              <a:rPr lang="ar-DZ" sz="2400" dirty="0" smtClean="0">
                <a:latin typeface="Traditional Arabic" pitchFamily="18" charset="-78"/>
                <a:cs typeface="Traditional Arabic" pitchFamily="18" charset="-78"/>
              </a:rPr>
              <a:t>.</a:t>
            </a:r>
          </a:p>
          <a:p>
            <a:pPr algn="r" rtl="1"/>
            <a:endParaRPr lang="ar-DZ" sz="2400" dirty="0">
              <a:latin typeface="Traditional Arabic" pitchFamily="18" charset="-78"/>
              <a:cs typeface="Traditional Arabic" pitchFamily="18" charset="-78"/>
            </a:endParaRPr>
          </a:p>
          <a:p>
            <a:pPr algn="r" rtl="1"/>
            <a:endParaRPr lang="ar-DZ" sz="2400" dirty="0" smtClean="0">
              <a:latin typeface="Traditional Arabic" pitchFamily="18" charset="-78"/>
              <a:cs typeface="Traditional Arabic" pitchFamily="18" charset="-78"/>
            </a:endParaRPr>
          </a:p>
          <a:p>
            <a:pPr algn="r" rtl="1"/>
            <a:endParaRPr lang="ar-DZ" sz="2400" dirty="0">
              <a:latin typeface="Traditional Arabic" pitchFamily="18" charset="-78"/>
              <a:cs typeface="Traditional Arabic" pitchFamily="18" charset="-78"/>
            </a:endParaRPr>
          </a:p>
          <a:p>
            <a:pPr algn="r" rtl="1"/>
            <a:endParaRPr lang="ar-DZ" sz="2400" dirty="0" smtClean="0">
              <a:latin typeface="Traditional Arabic" pitchFamily="18" charset="-78"/>
              <a:cs typeface="Traditional Arabic" pitchFamily="18" charset="-78"/>
            </a:endParaRPr>
          </a:p>
          <a:p>
            <a:pPr algn="r" rtl="1"/>
            <a:endParaRPr lang="ar-DZ" sz="2400" dirty="0">
              <a:latin typeface="Traditional Arabic" pitchFamily="18" charset="-78"/>
              <a:cs typeface="Traditional Arabic" pitchFamily="18" charset="-78"/>
            </a:endParaRPr>
          </a:p>
          <a:p>
            <a:pPr algn="r" rtl="1"/>
            <a:endParaRPr lang="ar-DZ" sz="2400" dirty="0" smtClean="0">
              <a:latin typeface="Traditional Arabic" pitchFamily="18" charset="-78"/>
              <a:cs typeface="Traditional Arabic" pitchFamily="18" charset="-78"/>
            </a:endParaRPr>
          </a:p>
          <a:p>
            <a:pPr algn="r" rtl="1"/>
            <a:endParaRPr lang="ar-DZ" sz="2400" dirty="0">
              <a:latin typeface="Traditional Arabic" pitchFamily="18" charset="-78"/>
              <a:cs typeface="Traditional Arabic" pitchFamily="18" charset="-78"/>
            </a:endParaRPr>
          </a:p>
          <a:p>
            <a:pPr algn="r" rtl="1"/>
            <a:endParaRPr lang="ar-DZ" sz="2400" dirty="0" smtClean="0">
              <a:latin typeface="Traditional Arabic" pitchFamily="18" charset="-78"/>
              <a:cs typeface="Traditional Arabic" pitchFamily="18" charset="-78"/>
            </a:endParaRPr>
          </a:p>
          <a:p>
            <a:pPr algn="r" rtl="1"/>
            <a:endParaRPr lang="ar-DZ" sz="2400" dirty="0">
              <a:latin typeface="Traditional Arabic" pitchFamily="18" charset="-78"/>
              <a:cs typeface="Traditional Arabic" pitchFamily="18" charset="-78"/>
            </a:endParaRPr>
          </a:p>
          <a:p>
            <a:pPr algn="r" rtl="1"/>
            <a:endParaRPr lang="fr-FR" sz="2400" dirty="0">
              <a:latin typeface="Traditional Arabic" pitchFamily="18" charset="-78"/>
              <a:cs typeface="Traditional Arabic" pitchFamily="18" charset="-78"/>
            </a:endParaRPr>
          </a:p>
        </p:txBody>
      </p:sp>
      <p:graphicFrame>
        <p:nvGraphicFramePr>
          <p:cNvPr id="3" name="Tableau 2"/>
          <p:cNvGraphicFramePr>
            <a:graphicFrameLocks noGrp="1"/>
          </p:cNvGraphicFramePr>
          <p:nvPr>
            <p:extLst>
              <p:ext uri="{D42A27DB-BD31-4B8C-83A1-F6EECF244321}">
                <p14:modId xmlns:p14="http://schemas.microsoft.com/office/powerpoint/2010/main" val="639540945"/>
              </p:ext>
            </p:extLst>
          </p:nvPr>
        </p:nvGraphicFramePr>
        <p:xfrm>
          <a:off x="2408238" y="2708920"/>
          <a:ext cx="5553075" cy="3048942"/>
        </p:xfrm>
        <a:graphic>
          <a:graphicData uri="http://schemas.openxmlformats.org/drawingml/2006/table">
            <a:tbl>
              <a:tblPr rtl="1">
                <a:tableStyleId>{5C22544A-7EE6-4342-B048-85BDC9FD1C3A}</a:tableStyleId>
              </a:tblPr>
              <a:tblGrid>
                <a:gridCol w="5553075"/>
              </a:tblGrid>
              <a:tr h="3048942">
                <a:tc>
                  <a:txBody>
                    <a:bodyPr/>
                    <a:lstStyle/>
                    <a:p>
                      <a:pPr algn="r" rtl="1">
                        <a:lnSpc>
                          <a:spcPct val="115000"/>
                        </a:lnSpc>
                        <a:spcAft>
                          <a:spcPts val="0"/>
                        </a:spcAft>
                      </a:pPr>
                      <a:r>
                        <a:rPr lang="ar-DZ" sz="1400" dirty="0">
                          <a:effectLst/>
                        </a:rPr>
                        <a:t> </a:t>
                      </a:r>
                      <a:endParaRPr lang="fr-FR" sz="1100" dirty="0">
                        <a:effectLst/>
                        <a:latin typeface="Calibri"/>
                        <a:ea typeface="Times New Roman"/>
                        <a:cs typeface="Arial"/>
                      </a:endParaRPr>
                    </a:p>
                  </a:txBody>
                  <a:tcPr marL="44450" marR="44450" marT="0" marB="0"/>
                </a:tc>
              </a:tr>
            </a:tbl>
          </a:graphicData>
        </a:graphic>
      </p:graphicFrame>
      <p:sp>
        <p:nvSpPr>
          <p:cNvPr id="7" name="Rectangle 6"/>
          <p:cNvSpPr>
            <a:spLocks noChangeArrowheads="1"/>
          </p:cNvSpPr>
          <p:nvPr/>
        </p:nvSpPr>
        <p:spPr bwMode="auto">
          <a:xfrm>
            <a:off x="5224464" y="3948113"/>
            <a:ext cx="1075728" cy="75247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rtl="1">
              <a:lnSpc>
                <a:spcPct val="115000"/>
              </a:lnSpc>
              <a:spcAft>
                <a:spcPts val="1000"/>
              </a:spcAft>
            </a:pPr>
            <a:r>
              <a:rPr lang="ar-DZ" sz="1400" b="1" dirty="0">
                <a:effectLst/>
                <a:latin typeface="Calibri"/>
                <a:ea typeface="Times New Roman"/>
                <a:cs typeface="Simplified Arabic"/>
              </a:rPr>
              <a:t>الميزة التنافسية</a:t>
            </a:r>
            <a:endParaRPr lang="fr-FR" sz="1100" dirty="0">
              <a:effectLst/>
              <a:latin typeface="Calibri"/>
              <a:ea typeface="Times New Roman"/>
              <a:cs typeface="Arial"/>
            </a:endParaRPr>
          </a:p>
        </p:txBody>
      </p:sp>
      <p:sp>
        <p:nvSpPr>
          <p:cNvPr id="8" name="Rectangle 7"/>
          <p:cNvSpPr>
            <a:spLocks noChangeArrowheads="1"/>
          </p:cNvSpPr>
          <p:nvPr/>
        </p:nvSpPr>
        <p:spPr bwMode="auto">
          <a:xfrm>
            <a:off x="3280607" y="2960880"/>
            <a:ext cx="1038225" cy="75247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rtl="1">
              <a:lnSpc>
                <a:spcPct val="115000"/>
              </a:lnSpc>
              <a:spcAft>
                <a:spcPts val="1000"/>
              </a:spcAft>
            </a:pPr>
            <a:r>
              <a:rPr lang="ar-DZ" sz="1400">
                <a:effectLst/>
                <a:latin typeface="Calibri"/>
                <a:ea typeface="Times New Roman"/>
                <a:cs typeface="Simplified Arabic"/>
              </a:rPr>
              <a:t>الوقت</a:t>
            </a:r>
            <a:endParaRPr lang="fr-FR" sz="1100">
              <a:effectLst/>
              <a:latin typeface="Calibri"/>
              <a:ea typeface="Times New Roman"/>
              <a:cs typeface="Arial"/>
            </a:endParaRPr>
          </a:p>
        </p:txBody>
      </p:sp>
      <p:sp>
        <p:nvSpPr>
          <p:cNvPr id="9" name="Rectangle 8"/>
          <p:cNvSpPr>
            <a:spLocks noChangeArrowheads="1"/>
          </p:cNvSpPr>
          <p:nvPr/>
        </p:nvSpPr>
        <p:spPr bwMode="auto">
          <a:xfrm>
            <a:off x="7043739" y="2960879"/>
            <a:ext cx="912638" cy="75247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rtl="1">
              <a:lnSpc>
                <a:spcPct val="115000"/>
              </a:lnSpc>
              <a:spcAft>
                <a:spcPts val="1000"/>
              </a:spcAft>
            </a:pPr>
            <a:r>
              <a:rPr lang="ar-DZ" sz="1400">
                <a:effectLst/>
                <a:latin typeface="Calibri"/>
                <a:ea typeface="Times New Roman"/>
                <a:cs typeface="Simplified Arabic"/>
              </a:rPr>
              <a:t>التكلفة</a:t>
            </a:r>
            <a:endParaRPr lang="fr-FR" sz="1100">
              <a:effectLst/>
              <a:latin typeface="Calibri"/>
              <a:ea typeface="Times New Roman"/>
              <a:cs typeface="Arial"/>
            </a:endParaRPr>
          </a:p>
        </p:txBody>
      </p:sp>
      <p:sp>
        <p:nvSpPr>
          <p:cNvPr id="10" name="Rectangle 9"/>
          <p:cNvSpPr>
            <a:spLocks noChangeArrowheads="1"/>
          </p:cNvSpPr>
          <p:nvPr/>
        </p:nvSpPr>
        <p:spPr bwMode="auto">
          <a:xfrm>
            <a:off x="7215188" y="4348328"/>
            <a:ext cx="1101228" cy="75247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rtl="1">
              <a:lnSpc>
                <a:spcPct val="115000"/>
              </a:lnSpc>
              <a:spcAft>
                <a:spcPts val="1000"/>
              </a:spcAft>
            </a:pPr>
            <a:r>
              <a:rPr lang="ar-DZ" sz="1400" dirty="0">
                <a:effectLst/>
                <a:latin typeface="Calibri"/>
                <a:ea typeface="Times New Roman"/>
                <a:cs typeface="Simplified Arabic"/>
              </a:rPr>
              <a:t>الجودة</a:t>
            </a:r>
            <a:endParaRPr lang="fr-FR" sz="1100" dirty="0">
              <a:effectLst/>
              <a:latin typeface="Calibri"/>
              <a:ea typeface="Times New Roman"/>
              <a:cs typeface="Arial"/>
            </a:endParaRPr>
          </a:p>
        </p:txBody>
      </p:sp>
      <p:sp>
        <p:nvSpPr>
          <p:cNvPr id="11" name="Rectangle 10"/>
          <p:cNvSpPr>
            <a:spLocks noChangeArrowheads="1"/>
          </p:cNvSpPr>
          <p:nvPr/>
        </p:nvSpPr>
        <p:spPr bwMode="auto">
          <a:xfrm>
            <a:off x="3059832" y="5053219"/>
            <a:ext cx="1038225" cy="75247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rtl="1">
              <a:lnSpc>
                <a:spcPct val="115000"/>
              </a:lnSpc>
              <a:spcAft>
                <a:spcPts val="1000"/>
              </a:spcAft>
            </a:pPr>
            <a:r>
              <a:rPr lang="ar-DZ" sz="1400">
                <a:effectLst/>
                <a:latin typeface="Calibri"/>
                <a:ea typeface="Times New Roman"/>
                <a:cs typeface="Simplified Arabic"/>
              </a:rPr>
              <a:t>المرونة</a:t>
            </a:r>
            <a:endParaRPr lang="fr-FR" sz="1100">
              <a:effectLst/>
              <a:latin typeface="Calibri"/>
              <a:ea typeface="Times New Roman"/>
              <a:cs typeface="Arial"/>
            </a:endParaRPr>
          </a:p>
        </p:txBody>
      </p:sp>
      <p:sp>
        <p:nvSpPr>
          <p:cNvPr id="12" name="Rectangle 11"/>
          <p:cNvSpPr>
            <a:spLocks noChangeArrowheads="1"/>
          </p:cNvSpPr>
          <p:nvPr/>
        </p:nvSpPr>
        <p:spPr bwMode="auto">
          <a:xfrm>
            <a:off x="6176963" y="5240338"/>
            <a:ext cx="1038225" cy="75247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rtl="1">
              <a:lnSpc>
                <a:spcPct val="115000"/>
              </a:lnSpc>
              <a:spcAft>
                <a:spcPts val="1000"/>
              </a:spcAft>
            </a:pPr>
            <a:r>
              <a:rPr lang="ar-DZ" sz="1400">
                <a:effectLst/>
                <a:latin typeface="Calibri"/>
                <a:ea typeface="Times New Roman"/>
                <a:cs typeface="Simplified Arabic"/>
              </a:rPr>
              <a:t>الإبداع</a:t>
            </a:r>
            <a:endParaRPr lang="fr-FR" sz="1100">
              <a:effectLst/>
              <a:latin typeface="Calibri"/>
              <a:ea typeface="Times New Roman"/>
              <a:cs typeface="Arial"/>
            </a:endParaRPr>
          </a:p>
        </p:txBody>
      </p:sp>
      <p:cxnSp>
        <p:nvCxnSpPr>
          <p:cNvPr id="13" name="AutoShape 180"/>
          <p:cNvCxnSpPr>
            <a:cxnSpLocks noChangeShapeType="1"/>
          </p:cNvCxnSpPr>
          <p:nvPr/>
        </p:nvCxnSpPr>
        <p:spPr bwMode="auto">
          <a:xfrm flipH="1">
            <a:off x="6243638" y="3482528"/>
            <a:ext cx="800100" cy="5556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AutoShape 181"/>
          <p:cNvCxnSpPr>
            <a:cxnSpLocks noChangeShapeType="1"/>
          </p:cNvCxnSpPr>
          <p:nvPr/>
        </p:nvCxnSpPr>
        <p:spPr bwMode="auto">
          <a:xfrm flipH="1" flipV="1">
            <a:off x="6300192" y="4120058"/>
            <a:ext cx="933450" cy="5461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 name="AutoShape 182"/>
          <p:cNvCxnSpPr>
            <a:cxnSpLocks noChangeShapeType="1"/>
          </p:cNvCxnSpPr>
          <p:nvPr/>
        </p:nvCxnSpPr>
        <p:spPr bwMode="auto">
          <a:xfrm>
            <a:off x="4319588" y="3435543"/>
            <a:ext cx="904875" cy="5556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AutoShape 183"/>
          <p:cNvCxnSpPr>
            <a:cxnSpLocks noChangeShapeType="1"/>
          </p:cNvCxnSpPr>
          <p:nvPr/>
        </p:nvCxnSpPr>
        <p:spPr bwMode="auto">
          <a:xfrm flipV="1">
            <a:off x="4353168" y="4694238"/>
            <a:ext cx="904875" cy="5461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AutoShape 184"/>
          <p:cNvCxnSpPr>
            <a:cxnSpLocks noChangeShapeType="1"/>
          </p:cNvCxnSpPr>
          <p:nvPr/>
        </p:nvCxnSpPr>
        <p:spPr bwMode="auto">
          <a:xfrm flipH="1" flipV="1">
            <a:off x="6300192" y="4473637"/>
            <a:ext cx="9525" cy="9112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 name="Rectangle 19"/>
          <p:cNvSpPr>
            <a:spLocks noChangeArrowheads="1"/>
          </p:cNvSpPr>
          <p:nvPr/>
        </p:nvSpPr>
        <p:spPr bwMode="auto">
          <a:xfrm>
            <a:off x="2408238" y="2395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227916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03648" y="2643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r>
              <a:rPr lang="ar-SA" sz="2800" b="1" i="1" dirty="0"/>
              <a:t>II-</a:t>
            </a:r>
            <a:r>
              <a:rPr lang="ar-SA" sz="2800" b="1" i="1" dirty="0" err="1"/>
              <a:t>إستراتيجيات</a:t>
            </a:r>
            <a:r>
              <a:rPr lang="ar-SA" sz="2800" b="1" i="1" dirty="0"/>
              <a:t> التنافسية </a:t>
            </a:r>
            <a:r>
              <a:rPr lang="ar-SA" sz="2800" b="1" i="1" dirty="0" smtClean="0"/>
              <a:t>الرئيسية</a:t>
            </a:r>
            <a:endParaRPr lang="fr-FR" sz="2800" dirty="0"/>
          </a:p>
        </p:txBody>
      </p:sp>
      <p:sp>
        <p:nvSpPr>
          <p:cNvPr id="2" name="Rectangle 1"/>
          <p:cNvSpPr/>
          <p:nvPr/>
        </p:nvSpPr>
        <p:spPr>
          <a:xfrm>
            <a:off x="1187624" y="1340768"/>
            <a:ext cx="7927843" cy="9325630"/>
          </a:xfrm>
          <a:prstGeom prst="rect">
            <a:avLst/>
          </a:prstGeom>
        </p:spPr>
        <p:txBody>
          <a:bodyPr wrap="square">
            <a:spAutoFit/>
          </a:bodyPr>
          <a:lstStyle/>
          <a:p>
            <a:pPr algn="r" rtl="1"/>
            <a:r>
              <a:rPr lang="ar-SA" sz="2400" dirty="0">
                <a:latin typeface="Traditional Arabic" pitchFamily="18" charset="-78"/>
                <a:cs typeface="Traditional Arabic" pitchFamily="18" charset="-78"/>
              </a:rPr>
              <a:t>يوجد أيضا ثلاثة أنواع رئيسية  للاستراتيجيات التنافسية</a:t>
            </a:r>
            <a:r>
              <a:rPr lang="fr-FR" sz="2400" dirty="0">
                <a:latin typeface="Traditional Arabic" pitchFamily="18" charset="-78"/>
                <a:cs typeface="Traditional Arabic" pitchFamily="18" charset="-78"/>
              </a:rPr>
              <a:t>:</a:t>
            </a:r>
          </a:p>
          <a:p>
            <a:pPr marL="457200" indent="-457200" algn="r" rtl="1">
              <a:buFont typeface="+mj-lt"/>
              <a:buAutoNum type="arabicPeriod"/>
            </a:pPr>
            <a:r>
              <a:rPr lang="fr-FR" sz="2400" dirty="0">
                <a:latin typeface="Traditional Arabic" pitchFamily="18" charset="-78"/>
                <a:cs typeface="Traditional Arabic" pitchFamily="18" charset="-78"/>
              </a:rPr>
              <a:t> </a:t>
            </a:r>
            <a:r>
              <a:rPr lang="ar-SA" sz="2400" b="1" dirty="0">
                <a:latin typeface="Traditional Arabic" pitchFamily="18" charset="-78"/>
                <a:cs typeface="Traditional Arabic" pitchFamily="18" charset="-78"/>
              </a:rPr>
              <a:t>التنافسية على أساس التكلفة</a:t>
            </a:r>
            <a:r>
              <a:rPr lang="fr-FR" sz="2400"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تركز هذا النوع من التنافسية على تقديم منتجات وخدمات بأقل تكلفة ممكنة. تتطلب من الشركات أن تكون فعالة للغاية في عملياتها وأن تتحكم بإحكام في نفقاتها. أمثلة على الشركات التي تنافس على أساس التكلفة تشمل </a:t>
            </a:r>
            <a:r>
              <a:rPr lang="fr-FR" sz="2400" dirty="0" err="1">
                <a:latin typeface="Traditional Arabic" pitchFamily="18" charset="-78"/>
                <a:cs typeface="Traditional Arabic" pitchFamily="18" charset="-78"/>
              </a:rPr>
              <a:t>Walmart</a:t>
            </a:r>
            <a:r>
              <a:rPr lang="fr-FR" sz="2400"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و </a:t>
            </a:r>
            <a:r>
              <a:rPr lang="fr-FR" sz="2400" dirty="0" err="1">
                <a:latin typeface="Traditional Arabic" pitchFamily="18" charset="-78"/>
                <a:cs typeface="Traditional Arabic" pitchFamily="18" charset="-78"/>
              </a:rPr>
              <a:t>Ryanair</a:t>
            </a:r>
            <a:r>
              <a:rPr lang="fr-FR" sz="2400"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و</a:t>
            </a:r>
            <a:r>
              <a:rPr lang="fr-FR" sz="2400" dirty="0">
                <a:latin typeface="Traditional Arabic" pitchFamily="18" charset="-78"/>
                <a:cs typeface="Traditional Arabic" pitchFamily="18" charset="-78"/>
              </a:rPr>
              <a:t> Amazon</a:t>
            </a:r>
            <a:r>
              <a:rPr lang="ar-SA" sz="2400" dirty="0">
                <a:latin typeface="Traditional Arabic" pitchFamily="18" charset="-78"/>
                <a:cs typeface="Traditional Arabic" pitchFamily="18" charset="-78"/>
              </a:rPr>
              <a:t>.</a:t>
            </a:r>
            <a:endParaRPr lang="fr-FR" sz="2400" dirty="0">
              <a:latin typeface="Traditional Arabic" pitchFamily="18" charset="-78"/>
              <a:cs typeface="Traditional Arabic" pitchFamily="18" charset="-78"/>
            </a:endParaRPr>
          </a:p>
          <a:p>
            <a:pPr marL="457200" indent="-457200" algn="r" rtl="1">
              <a:buFont typeface="+mj-lt"/>
              <a:buAutoNum type="arabicPeriod"/>
            </a:pPr>
            <a:r>
              <a:rPr lang="ar-SA" sz="2400" b="1" dirty="0">
                <a:latin typeface="Traditional Arabic" pitchFamily="18" charset="-78"/>
                <a:cs typeface="Traditional Arabic" pitchFamily="18" charset="-78"/>
              </a:rPr>
              <a:t>التنافسية على أساس التمييز:  </a:t>
            </a:r>
            <a:r>
              <a:rPr lang="ar-SA" sz="2400" dirty="0">
                <a:latin typeface="Traditional Arabic" pitchFamily="18" charset="-78"/>
                <a:cs typeface="Traditional Arabic" pitchFamily="18" charset="-78"/>
              </a:rPr>
              <a:t>تركز هذا النوع من التنافسية على تقديم منتجات وخدمات فريدة من نوعها لا يمكن لمنافسين آخرين بسهولة نسخها. تتطلب من الشركات أن تكون مبتكرة وأن تخلق قيمة فريدة للعملاء. أمثلة على الشركات التي تنافس على أساس التمييز تشمل </a:t>
            </a:r>
            <a:r>
              <a:rPr lang="fr-FR" sz="2400" dirty="0">
                <a:latin typeface="Traditional Arabic" pitchFamily="18" charset="-78"/>
                <a:cs typeface="Traditional Arabic" pitchFamily="18" charset="-78"/>
              </a:rPr>
              <a:t>Apple</a:t>
            </a:r>
            <a:r>
              <a:rPr lang="ar-SA" sz="2400" dirty="0">
                <a:latin typeface="Traditional Arabic" pitchFamily="18" charset="-78"/>
                <a:cs typeface="Traditional Arabic" pitchFamily="18" charset="-78"/>
              </a:rPr>
              <a:t> و </a:t>
            </a:r>
            <a:r>
              <a:rPr lang="fr-FR" sz="2400" dirty="0">
                <a:latin typeface="Traditional Arabic" pitchFamily="18" charset="-78"/>
                <a:cs typeface="Traditional Arabic" pitchFamily="18" charset="-78"/>
              </a:rPr>
              <a:t>Nike</a:t>
            </a:r>
            <a:r>
              <a:rPr lang="ar-SA" sz="2400" dirty="0">
                <a:latin typeface="Traditional Arabic" pitchFamily="18" charset="-78"/>
                <a:cs typeface="Traditional Arabic" pitchFamily="18" charset="-78"/>
              </a:rPr>
              <a:t> و </a:t>
            </a:r>
            <a:r>
              <a:rPr lang="fr-FR" sz="2400" dirty="0">
                <a:latin typeface="Traditional Arabic" pitchFamily="18" charset="-78"/>
                <a:cs typeface="Traditional Arabic" pitchFamily="18" charset="-78"/>
              </a:rPr>
              <a:t>Coca-Cola</a:t>
            </a:r>
            <a:r>
              <a:rPr lang="ar-SA" sz="2400" dirty="0">
                <a:latin typeface="Traditional Arabic" pitchFamily="18" charset="-78"/>
                <a:cs typeface="Traditional Arabic" pitchFamily="18" charset="-78"/>
              </a:rPr>
              <a:t>.</a:t>
            </a:r>
            <a:endParaRPr lang="fr-FR" sz="2400" dirty="0">
              <a:latin typeface="Traditional Arabic" pitchFamily="18" charset="-78"/>
              <a:cs typeface="Traditional Arabic" pitchFamily="18" charset="-78"/>
            </a:endParaRPr>
          </a:p>
          <a:p>
            <a:pPr marL="457200" indent="-457200" algn="r" rtl="1">
              <a:buFont typeface="+mj-lt"/>
              <a:buAutoNum type="arabicPeriod"/>
            </a:pPr>
            <a:r>
              <a:rPr lang="ar-SA" sz="2400" b="1" dirty="0">
                <a:latin typeface="Traditional Arabic" pitchFamily="18" charset="-78"/>
                <a:cs typeface="Traditional Arabic" pitchFamily="18" charset="-78"/>
              </a:rPr>
              <a:t>التنافسية على أساس التركيز</a:t>
            </a:r>
            <a:r>
              <a:rPr lang="fr-FR" sz="2400" b="1" dirty="0">
                <a:latin typeface="Traditional Arabic" pitchFamily="18" charset="-78"/>
                <a:cs typeface="Traditional Arabic" pitchFamily="18" charset="-78"/>
              </a:rPr>
              <a:t>:</a:t>
            </a:r>
            <a:r>
              <a:rPr lang="ar-SA" sz="2400" dirty="0">
                <a:latin typeface="Traditional Arabic" pitchFamily="18" charset="-78"/>
                <a:cs typeface="Traditional Arabic" pitchFamily="18" charset="-78"/>
              </a:rPr>
              <a:t>تركز هذا النوع من التنافسية على خدمة شريحة محددة من العملاء أو السوق. تتطلب من الشركات أن تفهم احتياجات عملائها المستهدفين بشكل عميق وأن تلبي تلك الاحتياجات بشكل أفضل من أي منافس آخر. أمثلة على الشركات التي تنافس على أساس التركيز تشمل </a:t>
            </a:r>
            <a:r>
              <a:rPr lang="fr-FR" sz="2400" dirty="0" err="1">
                <a:latin typeface="Traditional Arabic" pitchFamily="18" charset="-78"/>
                <a:cs typeface="Traditional Arabic" pitchFamily="18" charset="-78"/>
              </a:rPr>
              <a:t>Whole</a:t>
            </a:r>
            <a:r>
              <a:rPr lang="fr-FR" sz="2400" dirty="0">
                <a:latin typeface="Traditional Arabic" pitchFamily="18" charset="-78"/>
                <a:cs typeface="Traditional Arabic" pitchFamily="18" charset="-78"/>
              </a:rPr>
              <a:t> </a:t>
            </a:r>
            <a:r>
              <a:rPr lang="fr-FR" sz="2400" dirty="0" err="1">
                <a:latin typeface="Traditional Arabic" pitchFamily="18" charset="-78"/>
                <a:cs typeface="Traditional Arabic" pitchFamily="18" charset="-78"/>
              </a:rPr>
              <a:t>Foods</a:t>
            </a:r>
            <a:r>
              <a:rPr lang="fr-FR" sz="2400" dirty="0">
                <a:latin typeface="Traditional Arabic" pitchFamily="18" charset="-78"/>
                <a:cs typeface="Traditional Arabic" pitchFamily="18" charset="-78"/>
              </a:rPr>
              <a:t> </a:t>
            </a:r>
            <a:r>
              <a:rPr lang="fr-FR" sz="2400" dirty="0" err="1">
                <a:latin typeface="Traditional Arabic" pitchFamily="18" charset="-78"/>
                <a:cs typeface="Traditional Arabic" pitchFamily="18" charset="-78"/>
              </a:rPr>
              <a:t>Market</a:t>
            </a:r>
            <a:r>
              <a:rPr lang="fr-FR" sz="2400"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و </a:t>
            </a:r>
            <a:r>
              <a:rPr lang="fr-FR" sz="2400" dirty="0" err="1">
                <a:latin typeface="Traditional Arabic" pitchFamily="18" charset="-78"/>
                <a:cs typeface="Traditional Arabic" pitchFamily="18" charset="-78"/>
              </a:rPr>
              <a:t>Southwest</a:t>
            </a:r>
            <a:r>
              <a:rPr lang="fr-FR" sz="2400" dirty="0">
                <a:latin typeface="Traditional Arabic" pitchFamily="18" charset="-78"/>
                <a:cs typeface="Traditional Arabic" pitchFamily="18" charset="-78"/>
              </a:rPr>
              <a:t> Airlines </a:t>
            </a:r>
            <a:r>
              <a:rPr lang="ar-SA" sz="2400" dirty="0">
                <a:latin typeface="Traditional Arabic" pitchFamily="18" charset="-78"/>
                <a:cs typeface="Traditional Arabic" pitchFamily="18" charset="-78"/>
              </a:rPr>
              <a:t>و </a:t>
            </a:r>
            <a:r>
              <a:rPr lang="fr-FR" sz="2400" dirty="0">
                <a:latin typeface="Traditional Arabic" pitchFamily="18" charset="-78"/>
                <a:cs typeface="Traditional Arabic" pitchFamily="18" charset="-78"/>
              </a:rPr>
              <a:t>Porsche</a:t>
            </a:r>
            <a:endParaRPr lang="ar-DZ" sz="2400" dirty="0">
              <a:latin typeface="Traditional Arabic" panose="02020603050405020304" pitchFamily="18" charset="-78"/>
              <a:cs typeface="Traditional Arabic" panose="02020603050405020304" pitchFamily="18" charset="-78"/>
            </a:endParaRPr>
          </a:p>
          <a:p>
            <a:pPr marL="457200" indent="-457200" algn="just" rtl="1">
              <a:buFont typeface="+mj-lt"/>
              <a:buAutoNum type="arabicPeriod"/>
            </a:pPr>
            <a:endParaRPr lang="ar-DZ" sz="2400" dirty="0" smtClean="0">
              <a:latin typeface="Traditional Arabic" panose="02020603050405020304" pitchFamily="18" charset="-78"/>
              <a:cs typeface="Traditional Arabic" panose="02020603050405020304" pitchFamily="18" charset="-78"/>
            </a:endParaRPr>
          </a:p>
          <a:p>
            <a:pPr algn="just" rtl="1"/>
            <a:endParaRPr lang="ar-DZ" sz="2400" dirty="0">
              <a:latin typeface="Traditional Arabic" panose="02020603050405020304" pitchFamily="18" charset="-78"/>
              <a:cs typeface="Traditional Arabic" panose="02020603050405020304" pitchFamily="18" charset="-78"/>
            </a:endParaRPr>
          </a:p>
          <a:p>
            <a:pPr algn="just" rtl="1"/>
            <a:endParaRPr lang="ar-DZ" sz="2400" dirty="0" smtClean="0">
              <a:latin typeface="Traditional Arabic" panose="02020603050405020304" pitchFamily="18" charset="-78"/>
              <a:cs typeface="Traditional Arabic" panose="02020603050405020304" pitchFamily="18" charset="-78"/>
            </a:endParaRPr>
          </a:p>
          <a:p>
            <a:pPr algn="just" rtl="1"/>
            <a:endParaRPr lang="ar-DZ" sz="2400" dirty="0">
              <a:latin typeface="Traditional Arabic" panose="02020603050405020304" pitchFamily="18" charset="-78"/>
              <a:cs typeface="Traditional Arabic" panose="02020603050405020304" pitchFamily="18" charset="-78"/>
            </a:endParaRPr>
          </a:p>
          <a:p>
            <a:pPr algn="just" rtl="1"/>
            <a:endParaRPr lang="ar-DZ" sz="2400" dirty="0" smtClean="0">
              <a:latin typeface="Traditional Arabic" panose="02020603050405020304" pitchFamily="18" charset="-78"/>
              <a:cs typeface="Traditional Arabic" panose="02020603050405020304" pitchFamily="18" charset="-78"/>
            </a:endParaRPr>
          </a:p>
          <a:p>
            <a:pPr algn="just" rtl="1"/>
            <a:endParaRPr lang="ar-DZ" sz="2400" dirty="0">
              <a:latin typeface="Traditional Arabic" panose="02020603050405020304" pitchFamily="18" charset="-78"/>
              <a:cs typeface="Traditional Arabic" panose="02020603050405020304" pitchFamily="18" charset="-78"/>
            </a:endParaRPr>
          </a:p>
          <a:p>
            <a:pPr algn="just" rtl="1"/>
            <a:endParaRPr lang="ar-DZ" sz="2400" dirty="0" smtClean="0">
              <a:latin typeface="Traditional Arabic" panose="02020603050405020304" pitchFamily="18" charset="-78"/>
              <a:cs typeface="Traditional Arabic" panose="02020603050405020304" pitchFamily="18" charset="-78"/>
            </a:endParaRPr>
          </a:p>
          <a:p>
            <a:pPr algn="just" rtl="1"/>
            <a:endParaRPr lang="ar-DZ" sz="2400" dirty="0">
              <a:latin typeface="Traditional Arabic" panose="02020603050405020304" pitchFamily="18" charset="-78"/>
              <a:cs typeface="Traditional Arabic" panose="02020603050405020304" pitchFamily="18" charset="-78"/>
            </a:endParaRPr>
          </a:p>
          <a:p>
            <a:pPr algn="just" rtl="1"/>
            <a:endParaRPr lang="ar-DZ" sz="2400" dirty="0" smtClean="0">
              <a:latin typeface="Traditional Arabic" panose="02020603050405020304" pitchFamily="18" charset="-78"/>
              <a:cs typeface="Traditional Arabic" panose="02020603050405020304" pitchFamily="18" charset="-78"/>
            </a:endParaRPr>
          </a:p>
          <a:p>
            <a:pPr algn="just" rtl="1"/>
            <a:endParaRPr lang="ar-DZ" sz="2400" dirty="0">
              <a:latin typeface="Traditional Arabic" panose="02020603050405020304" pitchFamily="18" charset="-78"/>
              <a:cs typeface="Traditional Arabic" panose="02020603050405020304" pitchFamily="18" charset="-78"/>
            </a:endParaRPr>
          </a:p>
          <a:p>
            <a:pPr algn="just" rtl="1"/>
            <a:endParaRPr lang="fr-FR"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1721482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273755"/>
            <a:ext cx="8778875"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3068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94228" y="260648"/>
            <a:ext cx="830677" cy="584775"/>
          </a:xfrm>
          <a:prstGeom prst="rect">
            <a:avLst/>
          </a:prstGeom>
        </p:spPr>
        <p:txBody>
          <a:bodyPr wrap="none">
            <a:spAutoFit/>
          </a:bodyPr>
          <a:lstStyle/>
          <a:p>
            <a:pPr algn="r" rtl="1"/>
            <a:r>
              <a:rPr lang="ar-DZ" sz="3200" b="1" dirty="0" smtClean="0">
                <a:latin typeface="Traditional Arabic" pitchFamily="18" charset="-78"/>
                <a:cs typeface="Traditional Arabic" pitchFamily="18" charset="-78"/>
              </a:rPr>
              <a:t>تمهيد:</a:t>
            </a:r>
            <a:endParaRPr lang="en-US" sz="3200" dirty="0">
              <a:latin typeface="Traditional Arabic" pitchFamily="18" charset="-78"/>
              <a:cs typeface="Traditional Arabic" pitchFamily="18" charset="-78"/>
            </a:endParaRPr>
          </a:p>
        </p:txBody>
      </p:sp>
      <p:sp>
        <p:nvSpPr>
          <p:cNvPr id="2" name="Rectangle 1"/>
          <p:cNvSpPr/>
          <p:nvPr/>
        </p:nvSpPr>
        <p:spPr>
          <a:xfrm>
            <a:off x="1115616" y="845423"/>
            <a:ext cx="7884368" cy="1384995"/>
          </a:xfrm>
          <a:prstGeom prst="rect">
            <a:avLst/>
          </a:prstGeom>
        </p:spPr>
        <p:txBody>
          <a:bodyPr wrap="square">
            <a:spAutoFit/>
          </a:bodyPr>
          <a:lstStyle/>
          <a:p>
            <a:pPr algn="r" rtl="1"/>
            <a:r>
              <a:rPr lang="ar-DZ" sz="2400" dirty="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   </a:t>
            </a:r>
            <a:r>
              <a:rPr lang="ar-SA" sz="2000" dirty="0"/>
              <a:t>في عالم الأعمال المُعاصر اليوم، تُعدّ تنافسية المؤسسات حجر الأساس لضمان استمرارها وازدهارها على المدى الطويل. فهي تُشير إلى قدرة المؤسسة على تقديم منتجات وخدمات تلبي احتياجات العملاء بشكل أفضل من منافسيها، ممّا يُمكّنها من تحقيق ميزة تنافسية مستدامة في السوق</a:t>
            </a:r>
            <a:r>
              <a:rPr lang="fr-FR" sz="2000" dirty="0"/>
              <a:t>.</a:t>
            </a:r>
          </a:p>
        </p:txBody>
      </p:sp>
      <p:sp>
        <p:nvSpPr>
          <p:cNvPr id="3" name="Rectangle 2"/>
          <p:cNvSpPr/>
          <p:nvPr/>
        </p:nvSpPr>
        <p:spPr>
          <a:xfrm>
            <a:off x="1259632" y="3153747"/>
            <a:ext cx="7740352" cy="2923877"/>
          </a:xfrm>
          <a:prstGeom prst="rect">
            <a:avLst/>
          </a:prstGeom>
        </p:spPr>
        <p:txBody>
          <a:bodyPr wrap="square">
            <a:spAutoFit/>
          </a:bodyPr>
          <a:lstStyle/>
          <a:p>
            <a:pPr algn="r" rtl="1"/>
            <a:r>
              <a:rPr lang="ar-DZ" sz="2000" dirty="0" smtClean="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 لقد</a:t>
            </a:r>
            <a:r>
              <a:rPr lang="ar-DZ" sz="2000" dirty="0" smtClean="0"/>
              <a:t> </a:t>
            </a:r>
            <a:r>
              <a:rPr lang="ar-DZ" sz="2000" dirty="0"/>
              <a:t>برز مفهوم الميزة التنافسية بشكل واضح في مطلع الثمانينات من القرن العشرين حيث قدم "</a:t>
            </a:r>
            <a:r>
              <a:rPr lang="ar-DZ" sz="2000" dirty="0" err="1"/>
              <a:t>بورتر</a:t>
            </a:r>
            <a:r>
              <a:rPr lang="ar-DZ" sz="2000" dirty="0"/>
              <a:t>" ( </a:t>
            </a:r>
            <a:r>
              <a:rPr lang="fr-FR" sz="2000" dirty="0"/>
              <a:t>Porter </a:t>
            </a:r>
            <a:r>
              <a:rPr lang="ar-DZ" sz="2000" dirty="0"/>
              <a:t>) مفهوم الاستراتيجيات التنافسية للمؤسسات، و أشار إلى أن العامل الأهم و المحدد لنجاح المؤسسة هو الموقف التنافسي لها في القطاع التي تعمل فيه، و قد برزت أهمية هذه المفاهيم بسبب زيادة شدة المنافسة.</a:t>
            </a:r>
            <a:endParaRPr lang="fr-FR" sz="2000" dirty="0"/>
          </a:p>
          <a:p>
            <a:pPr algn="r" rtl="1"/>
            <a:r>
              <a:rPr lang="ar-DZ" sz="2000" dirty="0"/>
              <a:t>   و تعد  الميزة التنافسية من المفاهيم الإدارية الحديثة  نسبيا و تمثل طموحا مشروعا لجميع المؤسسات، حيث أخذ الاهتمام يتزايد و تعددت الدراسات و الأبحاث المنصبة على الميزة التنافسية ضمن </a:t>
            </a:r>
            <a:r>
              <a:rPr lang="ar-DZ" sz="2000" dirty="0" err="1"/>
              <a:t>الإستراتيجية</a:t>
            </a:r>
            <a:r>
              <a:rPr lang="ar-DZ" sz="2000" dirty="0"/>
              <a:t> و إدارتها خلال العقدين المنصرمين، إلا أن جميع تلك المفاهيم تشترك بكونها تنبع من داخل المؤسسة تعتمد على مواردها لتمثل نقاط قوة تمكنها من المنافسة و البقاء.</a:t>
            </a:r>
            <a:endParaRPr lang="fr-FR" sz="2000" dirty="0"/>
          </a:p>
        </p:txBody>
      </p:sp>
    </p:spTree>
    <p:extLst>
      <p:ext uri="{BB962C8B-B14F-4D97-AF65-F5344CB8AC3E}">
        <p14:creationId xmlns:p14="http://schemas.microsoft.com/office/powerpoint/2010/main" val="14011890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54631" y="188640"/>
            <a:ext cx="3147015" cy="584775"/>
          </a:xfrm>
          <a:prstGeom prst="rect">
            <a:avLst/>
          </a:prstGeom>
        </p:spPr>
        <p:txBody>
          <a:bodyPr wrap="none">
            <a:spAutoFit/>
          </a:bodyPr>
          <a:lstStyle/>
          <a:p>
            <a:pPr rtl="1"/>
            <a:r>
              <a:rPr lang="ar-SA" sz="3200" b="1" i="1" dirty="0"/>
              <a:t>أولا: مفهوم التنافسية:</a:t>
            </a:r>
            <a:endParaRPr lang="fr-FR" sz="3200" dirty="0"/>
          </a:p>
        </p:txBody>
      </p:sp>
      <p:sp>
        <p:nvSpPr>
          <p:cNvPr id="2" name="Rectangle 1"/>
          <p:cNvSpPr/>
          <p:nvPr/>
        </p:nvSpPr>
        <p:spPr>
          <a:xfrm>
            <a:off x="1043608" y="908720"/>
            <a:ext cx="7704856" cy="461665"/>
          </a:xfrm>
          <a:prstGeom prst="rect">
            <a:avLst/>
          </a:prstGeom>
        </p:spPr>
        <p:txBody>
          <a:bodyPr wrap="square">
            <a:spAutoFit/>
          </a:bodyPr>
          <a:lstStyle/>
          <a:p>
            <a:pPr algn="r" rtl="1"/>
            <a:r>
              <a:rPr lang="ar-DZ" sz="2400" b="1" dirty="0" smtClean="0">
                <a:latin typeface="Traditional Arabic" panose="02020603050405020304" pitchFamily="18" charset="-78"/>
                <a:cs typeface="Traditional Arabic" panose="02020603050405020304" pitchFamily="18" charset="-78"/>
              </a:rPr>
              <a:t>1- </a:t>
            </a:r>
            <a:r>
              <a:rPr lang="ar-DZ" sz="2400" b="1" dirty="0">
                <a:latin typeface="Traditional Arabic" panose="02020603050405020304" pitchFamily="18" charset="-78"/>
                <a:cs typeface="Traditional Arabic" panose="02020603050405020304" pitchFamily="18" charset="-78"/>
              </a:rPr>
              <a:t>تنافسية الدولة:</a:t>
            </a:r>
            <a:endParaRPr lang="fr-FR" sz="2400" dirty="0">
              <a:latin typeface="Traditional Arabic" pitchFamily="18" charset="-78"/>
              <a:cs typeface="Traditional Arabic" pitchFamily="18" charset="-78"/>
            </a:endParaRPr>
          </a:p>
        </p:txBody>
      </p:sp>
      <p:sp>
        <p:nvSpPr>
          <p:cNvPr id="3" name="Rectangle 2"/>
          <p:cNvSpPr/>
          <p:nvPr/>
        </p:nvSpPr>
        <p:spPr>
          <a:xfrm>
            <a:off x="1043608" y="1407622"/>
            <a:ext cx="7943439" cy="5632311"/>
          </a:xfrm>
          <a:prstGeom prst="rect">
            <a:avLst/>
          </a:prstGeom>
        </p:spPr>
        <p:txBody>
          <a:bodyPr wrap="square">
            <a:spAutoFit/>
          </a:bodyPr>
          <a:lstStyle/>
          <a:p>
            <a:pPr algn="r" rtl="1"/>
            <a:r>
              <a:rPr lang="ar-SA" sz="2400" dirty="0" smtClean="0">
                <a:latin typeface="Traditional Arabic" pitchFamily="18" charset="-78"/>
                <a:cs typeface="Traditional Arabic" pitchFamily="18" charset="-78"/>
              </a:rPr>
              <a:t>تتمثل </a:t>
            </a:r>
            <a:r>
              <a:rPr lang="ar-SA" sz="2400" dirty="0">
                <a:latin typeface="Traditional Arabic" pitchFamily="18" charset="-78"/>
                <a:cs typeface="Traditional Arabic" pitchFamily="18" charset="-78"/>
              </a:rPr>
              <a:t>التنافسية في قدرة الدولة على استغلال مواردها وسياستها ومؤسساتها بشكل أمثل، لزيادة كمية الخدمات المقدمة للأفراد والقطاع الخاص، وتحسين جودتها، بهدف تحقيق التنمية المستدامة وجعل الدولة في مركز تنافسي متقدم. وبالتالي، أصبحت التنافسية محل اهتمام الدول والمنظمات الدولية والمؤسسات، حيث أنها تمتلك مجالس وهيئات وإدارات خاصة بها، إضافةً إلى وجود سياسات واستراتيجيات ومؤشرات محددة</a:t>
            </a:r>
            <a:r>
              <a:rPr lang="fr-FR" sz="2400" dirty="0">
                <a:latin typeface="Traditional Arabic" pitchFamily="18" charset="-78"/>
                <a:cs typeface="Traditional Arabic" pitchFamily="18" charset="-78"/>
              </a:rPr>
              <a:t>.</a:t>
            </a:r>
          </a:p>
          <a:p>
            <a:pPr algn="r" rtl="1"/>
            <a:r>
              <a:rPr lang="ar-DZ" sz="2400" dirty="0">
                <a:latin typeface="Traditional Arabic" pitchFamily="18" charset="-78"/>
                <a:cs typeface="Traditional Arabic" pitchFamily="18" charset="-78"/>
              </a:rPr>
              <a:t>تعرف منظمة التعاون و التنمية الاقتصادية (</a:t>
            </a:r>
            <a:r>
              <a:rPr lang="fr-FR" sz="2400" dirty="0">
                <a:latin typeface="Traditional Arabic" pitchFamily="18" charset="-78"/>
                <a:cs typeface="Traditional Arabic" pitchFamily="18" charset="-78"/>
              </a:rPr>
              <a:t>OCDE</a:t>
            </a:r>
            <a:r>
              <a:rPr lang="ar-DZ" sz="2400" dirty="0">
                <a:latin typeface="Traditional Arabic" pitchFamily="18" charset="-78"/>
                <a:cs typeface="Traditional Arabic" pitchFamily="18" charset="-78"/>
              </a:rPr>
              <a:t>) تنافسية الدولة بأنها القدرة على إنتاج سلع و خدمات تنافس في الأسواق العالمية ضمن شروط السوق الحرة،   و تساهم في زيادة الدخل الفردي على المدى الطويل</a:t>
            </a:r>
            <a:r>
              <a:rPr lang="ar-DZ" sz="2400" dirty="0" smtClean="0">
                <a:latin typeface="Traditional Arabic" pitchFamily="18" charset="-78"/>
                <a:cs typeface="Traditional Arabic" pitchFamily="18" charset="-78"/>
              </a:rPr>
              <a:t>.</a:t>
            </a:r>
          </a:p>
          <a:p>
            <a:pPr algn="r" rtl="1"/>
            <a:r>
              <a:rPr lang="ar-DZ" sz="2400" dirty="0">
                <a:latin typeface="Traditional Arabic" pitchFamily="18" charset="-78"/>
                <a:cs typeface="Traditional Arabic" pitchFamily="18" charset="-78"/>
              </a:rPr>
              <a:t>من خلال هذه التعاريف يمكن  وصف تنافسية الدولة بأنها ذلك المفهوم الذي يقوم على أساس امتلاك الدولة للقدرة على التنافس في الأسواق العالمية، و نظرا لعدم قدرة الدولة على التدخل المباشر في العملية الإنتاجية في ظل اقتصاد السوق، فإن التنافسية يقصد بها القدرة على التحكم في المؤشرات الكلية كالتضخم، سعر الصرف، حجم العمالة و المهارات المتوفرة ...إلخ، و قدرتها على خلق المحيط المناسب لنشاط الاقتصادي.</a:t>
            </a:r>
            <a:endParaRPr lang="fr-FR" sz="2400" dirty="0">
              <a:latin typeface="Traditional Arabic" pitchFamily="18" charset="-78"/>
              <a:cs typeface="Traditional Arabic" pitchFamily="18" charset="-78"/>
            </a:endParaRPr>
          </a:p>
          <a:p>
            <a:pPr algn="r" rtl="1"/>
            <a:endParaRPr lang="ar-DZ" sz="2400" dirty="0">
              <a:latin typeface="Traditional Arabic" pitchFamily="18" charset="-78"/>
              <a:cs typeface="Traditional Arabic" pitchFamily="18" charset="-78"/>
            </a:endParaRPr>
          </a:p>
          <a:p>
            <a:pPr algn="r" rtl="1"/>
            <a:endParaRPr lang="fr-FR" sz="2400" dirty="0">
              <a:latin typeface="Traditional Arabic" pitchFamily="18" charset="-78"/>
              <a:cs typeface="Traditional Arabic" pitchFamily="18" charset="-78"/>
            </a:endParaRPr>
          </a:p>
        </p:txBody>
      </p:sp>
      <p:sp>
        <p:nvSpPr>
          <p:cNvPr id="9" name="Rectangle 8"/>
          <p:cNvSpPr/>
          <p:nvPr/>
        </p:nvSpPr>
        <p:spPr>
          <a:xfrm>
            <a:off x="1187624" y="3645024"/>
            <a:ext cx="7791039" cy="3046988"/>
          </a:xfrm>
          <a:prstGeom prst="rect">
            <a:avLst/>
          </a:prstGeom>
        </p:spPr>
        <p:txBody>
          <a:bodyPr wrap="square">
            <a:spAutoFit/>
          </a:bodyPr>
          <a:lstStyle/>
          <a:p>
            <a:pPr algn="r" rtl="1"/>
            <a:endParaRPr lang="ar-DZ" sz="2400" dirty="0" smtClean="0">
              <a:latin typeface="Traditional Arabic" panose="02020603050405020304" pitchFamily="18" charset="-78"/>
              <a:cs typeface="Traditional Arabic" panose="02020603050405020304" pitchFamily="18" charset="-78"/>
            </a:endParaRPr>
          </a:p>
          <a:p>
            <a:pPr algn="r" rtl="1"/>
            <a:endParaRPr lang="ar-DZ" sz="2400" dirty="0">
              <a:latin typeface="Traditional Arabic" panose="02020603050405020304" pitchFamily="18" charset="-78"/>
              <a:cs typeface="Traditional Arabic" panose="02020603050405020304" pitchFamily="18" charset="-78"/>
            </a:endParaRPr>
          </a:p>
          <a:p>
            <a:pPr algn="r" rtl="1"/>
            <a:endParaRPr lang="ar-DZ" sz="2400" dirty="0" smtClean="0">
              <a:latin typeface="Traditional Arabic" panose="02020603050405020304" pitchFamily="18" charset="-78"/>
              <a:cs typeface="Traditional Arabic" panose="02020603050405020304" pitchFamily="18" charset="-78"/>
            </a:endParaRPr>
          </a:p>
          <a:p>
            <a:pPr algn="r" rtl="1"/>
            <a:endParaRPr lang="ar-DZ" sz="2400" dirty="0">
              <a:latin typeface="Traditional Arabic" panose="02020603050405020304" pitchFamily="18" charset="-78"/>
              <a:cs typeface="Traditional Arabic" panose="02020603050405020304" pitchFamily="18" charset="-78"/>
            </a:endParaRPr>
          </a:p>
          <a:p>
            <a:pPr algn="r" rtl="1"/>
            <a:endParaRPr lang="ar-DZ" sz="2400" dirty="0" smtClean="0">
              <a:latin typeface="Traditional Arabic" panose="02020603050405020304" pitchFamily="18" charset="-78"/>
              <a:cs typeface="Traditional Arabic" panose="02020603050405020304" pitchFamily="18" charset="-78"/>
            </a:endParaRPr>
          </a:p>
          <a:p>
            <a:pPr algn="r" rtl="1"/>
            <a:endParaRPr lang="ar-DZ" sz="2400" dirty="0">
              <a:latin typeface="Traditional Arabic" panose="02020603050405020304" pitchFamily="18" charset="-78"/>
              <a:cs typeface="Traditional Arabic" panose="02020603050405020304" pitchFamily="18" charset="-78"/>
            </a:endParaRPr>
          </a:p>
          <a:p>
            <a:pPr algn="r" rtl="1"/>
            <a:endParaRPr lang="ar-DZ" sz="2400" dirty="0" smtClean="0">
              <a:latin typeface="Traditional Arabic" panose="02020603050405020304" pitchFamily="18" charset="-78"/>
              <a:cs typeface="Traditional Arabic" panose="02020603050405020304" pitchFamily="18" charset="-78"/>
            </a:endParaRPr>
          </a:p>
          <a:p>
            <a:pPr algn="r" rtl="1"/>
            <a:endParaRPr lang="fr-FR"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3772844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052736"/>
            <a:ext cx="7794917" cy="4401205"/>
          </a:xfrm>
          <a:prstGeom prst="rect">
            <a:avLst/>
          </a:prstGeom>
        </p:spPr>
        <p:txBody>
          <a:bodyPr wrap="square">
            <a:spAutoFit/>
          </a:bodyPr>
          <a:lstStyle/>
          <a:p>
            <a:pPr algn="r" rtl="1"/>
            <a:r>
              <a:rPr lang="ar-DZ" sz="2800" dirty="0">
                <a:latin typeface="Traditional Arabic" pitchFamily="18" charset="-78"/>
                <a:cs typeface="Traditional Arabic" pitchFamily="18" charset="-78"/>
              </a:rPr>
              <a:t>أوضح "</a:t>
            </a:r>
            <a:r>
              <a:rPr lang="ar-DZ" sz="2800" dirty="0" err="1">
                <a:latin typeface="Traditional Arabic" pitchFamily="18" charset="-78"/>
                <a:cs typeface="Traditional Arabic" pitchFamily="18" charset="-78"/>
              </a:rPr>
              <a:t>بورتر</a:t>
            </a:r>
            <a:r>
              <a:rPr lang="ar-DZ" sz="2800" dirty="0">
                <a:latin typeface="Traditional Arabic" pitchFamily="18" charset="-78"/>
                <a:cs typeface="Traditional Arabic" pitchFamily="18" charset="-78"/>
              </a:rPr>
              <a:t>"( </a:t>
            </a:r>
            <a:r>
              <a:rPr lang="fr-FR" sz="2800" dirty="0">
                <a:latin typeface="Traditional Arabic" pitchFamily="18" charset="-78"/>
                <a:cs typeface="Traditional Arabic" pitchFamily="18" charset="-78"/>
              </a:rPr>
              <a:t>Porter</a:t>
            </a:r>
            <a:r>
              <a:rPr lang="ar-DZ" sz="2800" dirty="0">
                <a:latin typeface="Traditional Arabic" pitchFamily="18" charset="-78"/>
                <a:cs typeface="Traditional Arabic" pitchFamily="18" charset="-78"/>
              </a:rPr>
              <a:t> ) أن تدعيم التنافسية على المستوى الكلي يستلزم مشاركة فعالة للدولة في خلق و تعزيز ذلك من خلال:</a:t>
            </a:r>
            <a:endParaRPr lang="fr-FR" sz="2800" dirty="0">
              <a:latin typeface="Traditional Arabic" pitchFamily="18" charset="-78"/>
              <a:cs typeface="Traditional Arabic" pitchFamily="18" charset="-78"/>
            </a:endParaRPr>
          </a:p>
          <a:p>
            <a:pPr algn="r" rtl="1"/>
            <a:r>
              <a:rPr lang="ar-DZ" sz="2800" dirty="0">
                <a:latin typeface="Traditional Arabic" pitchFamily="18" charset="-78"/>
                <a:cs typeface="Traditional Arabic" pitchFamily="18" charset="-78"/>
              </a:rPr>
              <a:t>- النظام التعليمي</a:t>
            </a:r>
            <a:r>
              <a:rPr lang="ar-DZ" sz="2800" b="1"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حيث يلعب التعليم دورا أساسيا في تدعيم و تطوير المهارات و الطرق العلمية في التفكير، و حل المشاكل        و تنمية المعرفة كمحك للتقدم التكنولوجي و تطبيقاته، كما أن تقدم الإدارة مرتبط بتقدم التعليم، حيث يعتبر التعليم المفتاح الرئيسي المؤثر في التنافسية.</a:t>
            </a:r>
            <a:endParaRPr lang="fr-FR" sz="2800" dirty="0">
              <a:latin typeface="Traditional Arabic" pitchFamily="18" charset="-78"/>
              <a:cs typeface="Traditional Arabic" pitchFamily="18" charset="-78"/>
            </a:endParaRPr>
          </a:p>
          <a:p>
            <a:pPr algn="r" rtl="1"/>
            <a:r>
              <a:rPr lang="ar-DZ" sz="2800" dirty="0">
                <a:latin typeface="Traditional Arabic" pitchFamily="18" charset="-78"/>
                <a:cs typeface="Traditional Arabic" pitchFamily="18" charset="-78"/>
              </a:rPr>
              <a:t>- البيئة الثقافية و الاجتماعية: تفرز هذه البيئة مؤشرات على السلوك و على رأسها القيم و الاتجاهات و الدوافع التي تؤثر إلى حد بعيد على الحاجة إلى الانجاز.</a:t>
            </a:r>
            <a:endParaRPr lang="fr-FR" sz="2800" dirty="0">
              <a:latin typeface="Traditional Arabic" pitchFamily="18" charset="-78"/>
              <a:cs typeface="Traditional Arabic" pitchFamily="18" charset="-78"/>
            </a:endParaRPr>
          </a:p>
          <a:p>
            <a:pPr algn="r" rtl="1"/>
            <a:r>
              <a:rPr lang="ar-DZ" sz="2800" dirty="0">
                <a:latin typeface="Traditional Arabic" pitchFamily="18" charset="-78"/>
                <a:cs typeface="Traditional Arabic" pitchFamily="18" charset="-78"/>
              </a:rPr>
              <a:t>- توفير المناخ الذي يخلق الاستثمار من كفاءة إدارية، استقرار سياسي، كفاءة السياسات الحكومية السائدة للاستثمار العام و الخاص و الربط بين البيئة و الاقتصاد.</a:t>
            </a:r>
            <a:endParaRPr lang="fr-FR" sz="28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598608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980728"/>
            <a:ext cx="7668344" cy="1938992"/>
          </a:xfrm>
          <a:prstGeom prst="rect">
            <a:avLst/>
          </a:prstGeom>
        </p:spPr>
        <p:txBody>
          <a:bodyPr wrap="square">
            <a:spAutoFit/>
          </a:bodyPr>
          <a:lstStyle/>
          <a:p>
            <a:pPr algn="r" rtl="1"/>
            <a:r>
              <a:rPr lang="ar-DZ" sz="2400" b="1" dirty="0">
                <a:latin typeface="Traditional Arabic" pitchFamily="18" charset="-78"/>
                <a:cs typeface="Traditional Arabic" pitchFamily="18" charset="-78"/>
              </a:rPr>
              <a:t>II- تنافسية القطاع:</a:t>
            </a:r>
            <a:endParaRPr lang="fr-FR" sz="2400" dirty="0">
              <a:latin typeface="Traditional Arabic" pitchFamily="18" charset="-78"/>
              <a:cs typeface="Traditional Arabic" pitchFamily="18" charset="-78"/>
            </a:endParaRPr>
          </a:p>
          <a:p>
            <a:pPr algn="r" rtl="1"/>
            <a:r>
              <a:rPr lang="ar-DZ" sz="2400" dirty="0" smtClean="0">
                <a:latin typeface="Traditional Arabic" panose="02020603050405020304" pitchFamily="18" charset="-78"/>
                <a:cs typeface="Traditional Arabic" panose="02020603050405020304" pitchFamily="18" charset="-78"/>
              </a:rPr>
              <a:t>      </a:t>
            </a:r>
            <a:r>
              <a:rPr lang="ar-DZ" sz="2400" dirty="0">
                <a:latin typeface="Traditional Arabic" pitchFamily="18" charset="-78"/>
                <a:cs typeface="Traditional Arabic" pitchFamily="18" charset="-78"/>
              </a:rPr>
              <a:t> القطاع يمثل مجموعة من المؤسسات العاملة في صناعة معينة. و تعرف تنافسية القطاع بأنها قدرة مؤسسات قطاع صناعي معين في دولة ما على تحقيق نجاح مستمر في الأسواق الدولية، و غالبا ما تقاس من خلال الربحية الكلية للقطاع و ميزانه التجاري، و محصلة الاستثمار الأجنبي المباشر، إضافة إلى مقاييس متعلقة بالتكلفة و جودة المنتجات على مستوى هذه الصناعة.</a:t>
            </a:r>
            <a:endParaRPr lang="fr-FR" sz="2400" dirty="0">
              <a:latin typeface="Traditional Arabic" panose="02020603050405020304" pitchFamily="18" charset="-78"/>
              <a:cs typeface="Traditional Arabic" panose="02020603050405020304" pitchFamily="18" charset="-78"/>
            </a:endParaRPr>
          </a:p>
        </p:txBody>
      </p:sp>
      <p:sp>
        <p:nvSpPr>
          <p:cNvPr id="3" name="Rectangle 2"/>
          <p:cNvSpPr/>
          <p:nvPr/>
        </p:nvSpPr>
        <p:spPr>
          <a:xfrm>
            <a:off x="1187624" y="4169229"/>
            <a:ext cx="7668344" cy="1569660"/>
          </a:xfrm>
          <a:prstGeom prst="rect">
            <a:avLst/>
          </a:prstGeom>
        </p:spPr>
        <p:txBody>
          <a:bodyPr wrap="square">
            <a:spAutoFit/>
          </a:bodyPr>
          <a:lstStyle/>
          <a:p>
            <a:pPr algn="r" rtl="1"/>
            <a:r>
              <a:rPr lang="ar-DZ" sz="2400" b="1" dirty="0"/>
              <a:t> </a:t>
            </a:r>
            <a:r>
              <a:rPr lang="ar-DZ" sz="2400" b="1" dirty="0">
                <a:latin typeface="Traditional Arabic" pitchFamily="18" charset="-78"/>
                <a:cs typeface="Traditional Arabic" pitchFamily="18" charset="-78"/>
              </a:rPr>
              <a:t>III- تنافسية المؤسسة:	</a:t>
            </a:r>
            <a:endParaRPr lang="ar-DZ" sz="2400" b="1" dirty="0" smtClean="0">
              <a:latin typeface="Traditional Arabic" pitchFamily="18" charset="-78"/>
              <a:cs typeface="Traditional Arabic" pitchFamily="18" charset="-78"/>
            </a:endParaRPr>
          </a:p>
          <a:p>
            <a:pPr algn="r" rtl="1"/>
            <a:r>
              <a:rPr lang="ar-DZ" sz="2400" dirty="0" smtClean="0">
                <a:latin typeface="Traditional Arabic" panose="02020603050405020304" pitchFamily="18" charset="-78"/>
                <a:cs typeface="Traditional Arabic" panose="02020603050405020304" pitchFamily="18" charset="-78"/>
              </a:rPr>
              <a:t>     </a:t>
            </a:r>
            <a:r>
              <a:rPr lang="ar-DZ" sz="2400" dirty="0">
                <a:latin typeface="Traditional Arabic" pitchFamily="18" charset="-78"/>
                <a:cs typeface="Traditional Arabic" pitchFamily="18" charset="-78"/>
              </a:rPr>
              <a:t>توجد عدة تعاريف لتنافسية المؤسسة تتمثل أهمها فيما يلي:</a:t>
            </a:r>
            <a:endParaRPr lang="fr-FR" sz="2400" dirty="0">
              <a:latin typeface="Traditional Arabic" pitchFamily="18" charset="-78"/>
              <a:cs typeface="Traditional Arabic" pitchFamily="18" charset="-78"/>
            </a:endParaRPr>
          </a:p>
          <a:p>
            <a:pPr algn="r"/>
            <a:r>
              <a:rPr lang="ar-SA" sz="2400" dirty="0">
                <a:latin typeface="Traditional Arabic" pitchFamily="18" charset="-78"/>
                <a:cs typeface="Traditional Arabic" pitchFamily="18" charset="-78"/>
              </a:rPr>
              <a:t>"القدرة على انتاج السلع وخدمات بالنوعية الجيدة والسعر المناسب وفي الوقت المناسب وهذا بشكل اكثر كفاءة من المؤسسات الاخرى "</a:t>
            </a:r>
            <a:endParaRPr lang="fr-FR"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9900564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707212"/>
            <a:ext cx="7740352" cy="3785652"/>
          </a:xfrm>
          <a:prstGeom prst="rect">
            <a:avLst/>
          </a:prstGeom>
        </p:spPr>
        <p:txBody>
          <a:bodyPr wrap="square">
            <a:spAutoFit/>
          </a:bodyPr>
          <a:lstStyle/>
          <a:p>
            <a:pPr algn="r" rtl="1"/>
            <a:r>
              <a:rPr lang="ar-SA" sz="2400" b="1" dirty="0">
                <a:latin typeface="Traditional Arabic" pitchFamily="18" charset="-78"/>
                <a:cs typeface="Traditional Arabic" pitchFamily="18" charset="-78"/>
              </a:rPr>
              <a:t>ومنهم من عرفها بقوله</a:t>
            </a:r>
            <a:r>
              <a:rPr lang="ar-SA" sz="2400" dirty="0">
                <a:latin typeface="Traditional Arabic" pitchFamily="18" charset="-78"/>
                <a:cs typeface="Traditional Arabic" pitchFamily="18" charset="-78"/>
              </a:rPr>
              <a:t>:" بانها القدرة على الصمود امام المنافسين بغرض تحقيق الاهداف من ربحية، نمو، استقرار، توسع ، ابتكار وتجديد. حيث تسعى المؤسسات و رجال الأعمال بصفة مستمرة الى تحسين المراكز التنافسية بشكل دوري نظرا لاستمرار تأثير المتغيرات العالمية و المحلية، و تحقق التنافسية من خلال مجموعة متغيرات منها : </a:t>
            </a:r>
            <a:endParaRPr lang="fr-FR" sz="2400" dirty="0">
              <a:latin typeface="Traditional Arabic" pitchFamily="18" charset="-78"/>
              <a:cs typeface="Traditional Arabic" pitchFamily="18" charset="-78"/>
            </a:endParaRPr>
          </a:p>
          <a:p>
            <a:pPr lvl="0" algn="r" rtl="1"/>
            <a:r>
              <a:rPr lang="ar-SA" sz="2400" dirty="0">
                <a:latin typeface="Traditional Arabic" pitchFamily="18" charset="-78"/>
                <a:cs typeface="Traditional Arabic" pitchFamily="18" charset="-78"/>
              </a:rPr>
              <a:t>التحكم في عناصر التكاليف </a:t>
            </a:r>
            <a:endParaRPr lang="fr-FR" sz="2400" dirty="0">
              <a:latin typeface="Traditional Arabic" pitchFamily="18" charset="-78"/>
              <a:cs typeface="Traditional Arabic" pitchFamily="18" charset="-78"/>
            </a:endParaRPr>
          </a:p>
          <a:p>
            <a:pPr lvl="0" algn="r" rtl="1"/>
            <a:r>
              <a:rPr lang="ar-SA" sz="2400" dirty="0">
                <a:latin typeface="Traditional Arabic" pitchFamily="18" charset="-78"/>
                <a:cs typeface="Traditional Arabic" pitchFamily="18" charset="-78"/>
              </a:rPr>
              <a:t>ادارة الجودة الشاملة </a:t>
            </a:r>
            <a:endParaRPr lang="fr-FR" sz="2400" dirty="0">
              <a:latin typeface="Traditional Arabic" pitchFamily="18" charset="-78"/>
              <a:cs typeface="Traditional Arabic" pitchFamily="18" charset="-78"/>
            </a:endParaRPr>
          </a:p>
          <a:p>
            <a:pPr lvl="0" algn="r" rtl="1"/>
            <a:r>
              <a:rPr lang="ar-SA" sz="2400" dirty="0">
                <a:latin typeface="Traditional Arabic" pitchFamily="18" charset="-78"/>
                <a:cs typeface="Traditional Arabic" pitchFamily="18" charset="-78"/>
              </a:rPr>
              <a:t>تجديد المنتجات والتعبئة والتغليف</a:t>
            </a:r>
            <a:endParaRPr lang="fr-FR" sz="2400" dirty="0">
              <a:latin typeface="Traditional Arabic" pitchFamily="18" charset="-78"/>
              <a:cs typeface="Traditional Arabic" pitchFamily="18" charset="-78"/>
            </a:endParaRPr>
          </a:p>
          <a:p>
            <a:pPr lvl="0" algn="r" rtl="1"/>
            <a:r>
              <a:rPr lang="ar-SA" sz="2400" dirty="0">
                <a:latin typeface="Traditional Arabic" pitchFamily="18" charset="-78"/>
                <a:cs typeface="Traditional Arabic" pitchFamily="18" charset="-78"/>
              </a:rPr>
              <a:t>تخفيض الاسعار </a:t>
            </a:r>
            <a:endParaRPr lang="fr-FR" sz="2400" dirty="0">
              <a:latin typeface="Traditional Arabic" pitchFamily="18" charset="-78"/>
              <a:cs typeface="Traditional Arabic" pitchFamily="18" charset="-78"/>
            </a:endParaRPr>
          </a:p>
          <a:p>
            <a:pPr lvl="0" algn="r" rtl="1"/>
            <a:r>
              <a:rPr lang="ar-SA" sz="2400" dirty="0">
                <a:latin typeface="Traditional Arabic" pitchFamily="18" charset="-78"/>
                <a:cs typeface="Traditional Arabic" pitchFamily="18" charset="-78"/>
              </a:rPr>
              <a:t>ارضاء العملاء والبحث على العملاء جدد </a:t>
            </a:r>
            <a:endParaRPr lang="fr-FR" sz="2400" dirty="0">
              <a:latin typeface="Traditional Arabic" pitchFamily="18" charset="-78"/>
              <a:cs typeface="Traditional Arabic" pitchFamily="18" charset="-78"/>
            </a:endParaRPr>
          </a:p>
          <a:p>
            <a:pPr lvl="0" algn="r" rtl="1"/>
            <a:r>
              <a:rPr lang="ar-SA" sz="2400" dirty="0">
                <a:latin typeface="Traditional Arabic" pitchFamily="18" charset="-78"/>
                <a:cs typeface="Traditional Arabic" pitchFamily="18" charset="-78"/>
              </a:rPr>
              <a:t>الاتصالات التسويقية </a:t>
            </a:r>
            <a:r>
              <a:rPr lang="ar-DZ" sz="2400" dirty="0" smtClean="0">
                <a:latin typeface="Traditional Arabic" pitchFamily="18" charset="-78"/>
                <a:cs typeface="Traditional Arabic" pitchFamily="18" charset="-78"/>
              </a:rPr>
              <a:t>.</a:t>
            </a:r>
            <a:endParaRPr lang="fr-FR" sz="2400" dirty="0">
              <a:latin typeface="Traditional Arabic" pitchFamily="18" charset="-78"/>
              <a:cs typeface="Traditional Arabic" pitchFamily="18" charset="-78"/>
            </a:endParaRPr>
          </a:p>
        </p:txBody>
      </p:sp>
      <p:sp>
        <p:nvSpPr>
          <p:cNvPr id="3" name="Rectangle 2"/>
          <p:cNvSpPr/>
          <p:nvPr/>
        </p:nvSpPr>
        <p:spPr>
          <a:xfrm>
            <a:off x="899592" y="5157192"/>
            <a:ext cx="8028384" cy="1938992"/>
          </a:xfrm>
          <a:prstGeom prst="rect">
            <a:avLst/>
          </a:prstGeom>
        </p:spPr>
        <p:txBody>
          <a:bodyPr wrap="square">
            <a:spAutoFit/>
          </a:bodyPr>
          <a:lstStyle/>
          <a:p>
            <a:pPr algn="r" rtl="1"/>
            <a:r>
              <a:rPr lang="ar-DZ" sz="2400" dirty="0"/>
              <a:t> </a:t>
            </a:r>
            <a:r>
              <a:rPr lang="ar-DZ" sz="2400" dirty="0">
                <a:latin typeface="Traditional Arabic" pitchFamily="18" charset="-78"/>
                <a:cs typeface="Traditional Arabic" pitchFamily="18" charset="-78"/>
              </a:rPr>
              <a:t>و نقول عن المؤسسة أنها تنافسية إذا كانت لديها القدرة على تحمل المنافسة عن طريق خلق ميزة تنافسية.</a:t>
            </a:r>
            <a:endParaRPr lang="fr-FR" sz="2400" dirty="0">
              <a:latin typeface="Traditional Arabic" pitchFamily="18" charset="-78"/>
              <a:cs typeface="Traditional Arabic" pitchFamily="18" charset="-78"/>
            </a:endParaRPr>
          </a:p>
          <a:p>
            <a:pPr algn="r" rtl="1"/>
            <a:r>
              <a:rPr lang="ar-DZ" sz="2400" dirty="0">
                <a:latin typeface="Traditional Arabic" pitchFamily="18" charset="-78"/>
                <a:cs typeface="Traditional Arabic" pitchFamily="18" charset="-78"/>
              </a:rPr>
              <a:t>باعتبار أن المؤسسة هي المحرك الرئيسي للاقتصاد، فالتنافسية على هذا المستوى هي التي تتحكم في التنافسية على المستويين القطاعي و الوطني، و النتائج الايجابية المحققة على المدى الطويل هي انعكاس للقدرة التنافسية للمؤسسة. </a:t>
            </a:r>
            <a:endParaRPr lang="fr-FR" sz="24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6381658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56340" y="102635"/>
            <a:ext cx="7966634"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r>
              <a:rPr lang="ar-SA" sz="2800" b="1" i="1" dirty="0"/>
              <a:t>ثانيا: انواع التنافسية و أهميتها</a:t>
            </a:r>
            <a:endParaRPr lang="fr-FR" sz="2800" dirty="0"/>
          </a:p>
        </p:txBody>
      </p:sp>
      <p:sp>
        <p:nvSpPr>
          <p:cNvPr id="2" name="Rectangle 1"/>
          <p:cNvSpPr/>
          <p:nvPr/>
        </p:nvSpPr>
        <p:spPr>
          <a:xfrm>
            <a:off x="1187624" y="908720"/>
            <a:ext cx="7835350" cy="1938992"/>
          </a:xfrm>
          <a:prstGeom prst="rect">
            <a:avLst/>
          </a:prstGeom>
        </p:spPr>
        <p:txBody>
          <a:bodyPr wrap="square">
            <a:spAutoFit/>
          </a:bodyPr>
          <a:lstStyle/>
          <a:p>
            <a:pPr algn="r" rtl="1"/>
            <a:r>
              <a:rPr lang="ar-SA" sz="2400" dirty="0" smtClean="0">
                <a:latin typeface="Traditional Arabic" pitchFamily="18" charset="-78"/>
                <a:cs typeface="Traditional Arabic" pitchFamily="18" charset="-78"/>
              </a:rPr>
              <a:t>تميز </a:t>
            </a:r>
            <a:r>
              <a:rPr lang="ar-SA" sz="2400" dirty="0">
                <a:latin typeface="Traditional Arabic" pitchFamily="18" charset="-78"/>
                <a:cs typeface="Traditional Arabic" pitchFamily="18" charset="-78"/>
              </a:rPr>
              <a:t>الكثير من الادبيات بين عدة أنواع من التنافسية نذكر أهمها </a:t>
            </a:r>
            <a:r>
              <a:rPr lang="ar-SA" sz="2400" dirty="0" err="1">
                <a:latin typeface="Traditional Arabic" pitchFamily="18" charset="-78"/>
                <a:cs typeface="Traditional Arabic" pitchFamily="18" charset="-78"/>
              </a:rPr>
              <a:t>مايلي</a:t>
            </a:r>
            <a:r>
              <a:rPr lang="ar-SA" sz="2400" dirty="0">
                <a:latin typeface="Traditional Arabic" pitchFamily="18" charset="-78"/>
                <a:cs typeface="Traditional Arabic" pitchFamily="18" charset="-78"/>
              </a:rPr>
              <a:t>:</a:t>
            </a:r>
            <a:endParaRPr lang="fr-FR" sz="2400" dirty="0">
              <a:latin typeface="Traditional Arabic" pitchFamily="18" charset="-78"/>
              <a:cs typeface="Traditional Arabic" pitchFamily="18" charset="-78"/>
            </a:endParaRPr>
          </a:p>
          <a:p>
            <a:pPr marL="342900" lvl="0" indent="-342900" algn="r" rtl="1">
              <a:buFont typeface="Arial" pitchFamily="34" charset="0"/>
              <a:buChar char="•"/>
            </a:pPr>
            <a:r>
              <a:rPr lang="ar-SA" sz="2400" dirty="0">
                <a:latin typeface="Traditional Arabic" pitchFamily="18" charset="-78"/>
                <a:cs typeface="Traditional Arabic" pitchFamily="18" charset="-78"/>
              </a:rPr>
              <a:t>تنافسية التكلفة والسعر: فالبلد ذو التكاليف الارخص يتمكن من تصدير السلع الى الاسواق الخارجية بصورة افضل ويدخل هنا أثر سعر الصرف. </a:t>
            </a:r>
            <a:endParaRPr lang="fr-FR" sz="2400" dirty="0">
              <a:latin typeface="Traditional Arabic" pitchFamily="18" charset="-78"/>
              <a:cs typeface="Traditional Arabic" pitchFamily="18" charset="-78"/>
            </a:endParaRPr>
          </a:p>
          <a:p>
            <a:pPr marL="342900" lvl="0" indent="-342900" algn="r" rtl="1">
              <a:buFont typeface="Arial" pitchFamily="34" charset="0"/>
              <a:buChar char="•"/>
            </a:pPr>
            <a:r>
              <a:rPr lang="ar-SA" sz="2400" dirty="0">
                <a:latin typeface="Traditional Arabic" pitchFamily="18" charset="-78"/>
                <a:cs typeface="Traditional Arabic" pitchFamily="18" charset="-78"/>
              </a:rPr>
              <a:t>التنافسية غير </a:t>
            </a:r>
            <a:r>
              <a:rPr lang="ar-SA" sz="2400" dirty="0" smtClean="0">
                <a:latin typeface="Traditional Arabic" pitchFamily="18" charset="-78"/>
                <a:cs typeface="Traditional Arabic" pitchFamily="18" charset="-78"/>
              </a:rPr>
              <a:t>السعرية:</a:t>
            </a:r>
            <a:r>
              <a:rPr lang="ar-DZ"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باعتبار </a:t>
            </a:r>
            <a:r>
              <a:rPr lang="ar-SA" sz="2400" dirty="0">
                <a:latin typeface="Traditional Arabic" pitchFamily="18" charset="-78"/>
                <a:cs typeface="Traditional Arabic" pitchFamily="18" charset="-78"/>
              </a:rPr>
              <a:t>ان حدود التنافسية معرفة بالعديد من العوامل غير التقنية والغير سعرية. </a:t>
            </a:r>
            <a:endParaRPr lang="fr-FR" sz="2400" dirty="0">
              <a:latin typeface="Traditional Arabic" pitchFamily="18" charset="-78"/>
              <a:cs typeface="Traditional Arabic" pitchFamily="18" charset="-78"/>
            </a:endParaRPr>
          </a:p>
        </p:txBody>
      </p:sp>
      <p:sp>
        <p:nvSpPr>
          <p:cNvPr id="3" name="Rectangle 2"/>
          <p:cNvSpPr/>
          <p:nvPr/>
        </p:nvSpPr>
        <p:spPr>
          <a:xfrm>
            <a:off x="1187624" y="2478380"/>
            <a:ext cx="7801814" cy="2308324"/>
          </a:xfrm>
          <a:prstGeom prst="rect">
            <a:avLst/>
          </a:prstGeom>
        </p:spPr>
        <p:txBody>
          <a:bodyPr wrap="square">
            <a:spAutoFit/>
          </a:bodyPr>
          <a:lstStyle/>
          <a:p>
            <a:pPr marL="342900" lvl="0" indent="-342900" algn="r" rtl="1">
              <a:buFont typeface="Arial" pitchFamily="34" charset="0"/>
              <a:buChar char="•"/>
            </a:pPr>
            <a:endParaRPr lang="ar-DZ" sz="2400" b="1" dirty="0">
              <a:latin typeface="Traditional Arabic" panose="02020603050405020304" pitchFamily="18" charset="-78"/>
              <a:cs typeface="Traditional Arabic" panose="02020603050405020304" pitchFamily="18" charset="-78"/>
            </a:endParaRPr>
          </a:p>
          <a:p>
            <a:pPr marL="342900" lvl="0" indent="-342900" algn="r" rtl="1">
              <a:buFont typeface="Arial" pitchFamily="34" charset="0"/>
              <a:buChar char="•"/>
            </a:pPr>
            <a:r>
              <a:rPr lang="ar-SA" sz="2400" dirty="0" smtClean="0">
                <a:latin typeface="Traditional Arabic" pitchFamily="18" charset="-78"/>
                <a:cs typeface="Traditional Arabic" pitchFamily="18" charset="-78"/>
              </a:rPr>
              <a:t>التنافسية </a:t>
            </a:r>
            <a:r>
              <a:rPr lang="ar-SA" sz="2400" dirty="0">
                <a:latin typeface="Traditional Arabic" pitchFamily="18" charset="-78"/>
                <a:cs typeface="Traditional Arabic" pitchFamily="18" charset="-78"/>
              </a:rPr>
              <a:t>النوعية: وتشمل بالإضافة إلى النوعية والملائمة عنصر الابتكارية فالبلد ذو المنتجات المبتكرة وذات النوعية الجيدة والاكثر ملائمة للمستهلك وحيث المؤسسات المصدرة ذات السمعة الحسنة في السوق يتمكن من تصدير سلعة حتى ولو كانت أعلى سعرا من سلع منافسيه. </a:t>
            </a:r>
            <a:endParaRPr lang="fr-FR" sz="2400" dirty="0">
              <a:latin typeface="Traditional Arabic" pitchFamily="18" charset="-78"/>
              <a:cs typeface="Traditional Arabic" pitchFamily="18" charset="-78"/>
            </a:endParaRPr>
          </a:p>
          <a:p>
            <a:pPr marL="342900" indent="-342900" algn="l" rtl="1">
              <a:buFont typeface="Arial" pitchFamily="34" charset="0"/>
              <a:buChar char="•"/>
            </a:pPr>
            <a:r>
              <a:rPr lang="ar-SA" sz="2400" dirty="0">
                <a:latin typeface="Traditional Arabic" pitchFamily="18" charset="-78"/>
                <a:cs typeface="Traditional Arabic" pitchFamily="18" charset="-78"/>
              </a:rPr>
              <a:t>التنافسية </a:t>
            </a:r>
            <a:r>
              <a:rPr lang="ar-SA" sz="2400" dirty="0" err="1">
                <a:latin typeface="Traditional Arabic" pitchFamily="18" charset="-78"/>
                <a:cs typeface="Traditional Arabic" pitchFamily="18" charset="-78"/>
              </a:rPr>
              <a:t>التقانية</a:t>
            </a:r>
            <a:r>
              <a:rPr lang="ar-SA" sz="2400" dirty="0">
                <a:latin typeface="Traditional Arabic" pitchFamily="18" charset="-78"/>
                <a:cs typeface="Traditional Arabic" pitchFamily="18" charset="-78"/>
              </a:rPr>
              <a:t>: حيث تنافس المشروعات من خلال النوعية في صناعات عالية التقانة.</a:t>
            </a:r>
            <a:endParaRPr lang="fr-FR"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3001141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3648" y="2643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r>
              <a:rPr lang="ar-SA" sz="2800" b="1" u="sng" dirty="0"/>
              <a:t>II- أهمية التنافسية في </a:t>
            </a:r>
            <a:r>
              <a:rPr lang="ar-SA" sz="2800" b="1" u="sng" dirty="0" smtClean="0"/>
              <a:t>المؤسسات</a:t>
            </a:r>
            <a:r>
              <a:rPr lang="ar-DZ" sz="2800" b="1" u="sng" dirty="0" smtClean="0"/>
              <a:t>:</a:t>
            </a:r>
            <a:endParaRPr lang="fr-FR" sz="2800" dirty="0"/>
          </a:p>
        </p:txBody>
      </p:sp>
      <p:sp>
        <p:nvSpPr>
          <p:cNvPr id="2" name="Rectangle 1"/>
          <p:cNvSpPr/>
          <p:nvPr/>
        </p:nvSpPr>
        <p:spPr>
          <a:xfrm>
            <a:off x="1190272" y="1124744"/>
            <a:ext cx="7846223" cy="461665"/>
          </a:xfrm>
          <a:prstGeom prst="rect">
            <a:avLst/>
          </a:prstGeom>
        </p:spPr>
        <p:txBody>
          <a:bodyPr wrap="square">
            <a:spAutoFit/>
          </a:bodyPr>
          <a:lstStyle/>
          <a:p>
            <a:pPr algn="just" rtl="1"/>
            <a:r>
              <a:rPr lang="ar-DZ" sz="2400" dirty="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     </a:t>
            </a:r>
            <a:endParaRPr lang="fr-FR" sz="2400" dirty="0">
              <a:latin typeface="Traditional Arabic" panose="02020603050405020304" pitchFamily="18" charset="-78"/>
              <a:cs typeface="Traditional Arabic" panose="02020603050405020304" pitchFamily="18" charset="-78"/>
            </a:endParaRPr>
          </a:p>
        </p:txBody>
      </p:sp>
      <p:sp>
        <p:nvSpPr>
          <p:cNvPr id="5" name="Rectangle 4"/>
          <p:cNvSpPr/>
          <p:nvPr/>
        </p:nvSpPr>
        <p:spPr>
          <a:xfrm>
            <a:off x="1187623" y="764704"/>
            <a:ext cx="7848871" cy="6001643"/>
          </a:xfrm>
          <a:prstGeom prst="rect">
            <a:avLst/>
          </a:prstGeom>
        </p:spPr>
        <p:txBody>
          <a:bodyPr wrap="square">
            <a:spAutoFit/>
          </a:bodyPr>
          <a:lstStyle/>
          <a:p>
            <a:pPr marL="342900" lvl="0" indent="-342900" algn="r" rtl="1">
              <a:buFont typeface="Arial" pitchFamily="34" charset="0"/>
              <a:buChar char="•"/>
            </a:pPr>
            <a:endParaRPr lang="ar-DZ" sz="2400" b="1" dirty="0">
              <a:latin typeface="Traditional Arabic" panose="02020603050405020304" pitchFamily="18" charset="-78"/>
              <a:cs typeface="Traditional Arabic" panose="02020603050405020304" pitchFamily="18" charset="-78"/>
            </a:endParaRPr>
          </a:p>
          <a:p>
            <a:pPr marL="342900" lvl="0" indent="-342900" rtl="1">
              <a:buFont typeface="Arial" pitchFamily="34" charset="0"/>
              <a:buChar char="•"/>
            </a:pPr>
            <a:r>
              <a:rPr lang="ar-SA" sz="2000" dirty="0"/>
              <a:t>تعد التنافسية  عاملاً حاسماً يجب أن توليه الشركات والمنظمات اهتماماً بالغاً. فهي تسهم بشكل كبير في تحقيق النمو واستمرارية الشركة، وتعزز قدرتها على التكيف مع التحولات الاقتصادية والتكنولوجية المتغيرة على الصعيدين المحلي والعالمي. </a:t>
            </a:r>
            <a:endParaRPr lang="fr-FR" sz="2000" dirty="0"/>
          </a:p>
          <a:p>
            <a:pPr marL="342900" lvl="0" indent="-342900" rtl="1">
              <a:buFont typeface="Arial" pitchFamily="34" charset="0"/>
              <a:buChar char="•"/>
            </a:pPr>
            <a:r>
              <a:rPr lang="ar-SA" sz="2000" dirty="0"/>
              <a:t>تعمل التنافسية على تعزيز الابتكار وتطوير المنتجات والخدمات لتلبية توقعات واحتياجات العملاء بشكل مستمر</a:t>
            </a:r>
            <a:r>
              <a:rPr lang="fr-FR" sz="2000" dirty="0"/>
              <a:t>.</a:t>
            </a:r>
          </a:p>
          <a:p>
            <a:pPr marL="342900" lvl="0" indent="-342900" rtl="1">
              <a:buFont typeface="Arial" pitchFamily="34" charset="0"/>
              <a:buChar char="•"/>
            </a:pPr>
            <a:r>
              <a:rPr lang="fr-FR" sz="2000" dirty="0"/>
              <a:t> </a:t>
            </a:r>
            <a:r>
              <a:rPr lang="ar-SA" sz="2000" dirty="0"/>
              <a:t>تعتبر التنافسية عاملاً حاسماً لنجاح الشركات في السوق، حيث يمكن للاستراتيجيات التنافسية الفعالة أن تؤدي إلى تفوق على المنافسين، وكسب حصة أكبر من السوق وزيادة الأرباح. ومن هنا، يجب على الشركات الاستثمار في تطوير قدراتها وتحسين كفاءتها لتحقيق التنافسية والبقاء في السوق بشكل مستدام</a:t>
            </a:r>
            <a:r>
              <a:rPr lang="fr-FR" sz="2000" dirty="0"/>
              <a:t>.</a:t>
            </a:r>
          </a:p>
          <a:p>
            <a:pPr marL="342900" lvl="0" indent="-342900" rtl="1">
              <a:buFont typeface="Arial" pitchFamily="34" charset="0"/>
              <a:buChar char="•"/>
            </a:pPr>
            <a:r>
              <a:rPr lang="ar-SA" sz="2000" dirty="0"/>
              <a:t>إن التنافسية ليست مجرد تأمين موقع قوي في السوق، بل تشمل أيضاً القدرة على التكيف والابتكار وتطوير الأساليب والعمليات لتعزيز الأداء وتحقيق التميز. وبالتالي، فإن الشركات التي تولي اهتماماً كبيراً للتنافسية تحافظ على مكانتها في السوق وتحقق نجاحاً ملموساً في الظروف الاقتصادية المتغيرة</a:t>
            </a:r>
            <a:r>
              <a:rPr lang="fr-FR" sz="2000" dirty="0"/>
              <a:t>.</a:t>
            </a:r>
          </a:p>
          <a:p>
            <a:pPr marL="342900" indent="-342900" algn="r" rtl="1">
              <a:buFont typeface="Arial" pitchFamily="34" charset="0"/>
              <a:buChar char="•"/>
            </a:pPr>
            <a:r>
              <a:rPr lang="ar-SA" sz="2000" dirty="0"/>
              <a:t>تعظيم الاستفادة من الفرص التي توفرها العولمة وفتح الحدود الدولية، وخاصةً للدول النامية. على الرغم من أن العولمة قد أدت إلى زيادة حدة المنافسة، إلا أنها في الوقت نفسه توفر فرصاً للبلدان النامية التي تستطيع الاستفادة منها بشكل إيجابي. ومن هنا، يُظهر اهتمامٌ متزايد بمفهوم التنافسية في السنوات الأخيرة، ومع ذلك، لا يزال هناك اختلاف في التفسير والفهم لهذا المصطلح</a:t>
            </a:r>
            <a:r>
              <a:rPr lang="fr-FR" sz="2000" dirty="0"/>
              <a:t>.</a:t>
            </a:r>
            <a:endParaRPr lang="fr-FR" sz="20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818641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403648" y="26435"/>
            <a:ext cx="7241595"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rtl="1"/>
            <a:r>
              <a:rPr lang="ar-SA" sz="2800" b="1" i="1" dirty="0"/>
              <a:t>ثالثا: مؤشرات و أهم عوامل التنافسية</a:t>
            </a:r>
            <a:endParaRPr lang="fr-FR" sz="2800" dirty="0"/>
          </a:p>
        </p:txBody>
      </p:sp>
      <p:sp>
        <p:nvSpPr>
          <p:cNvPr id="2" name="Rectangle 1"/>
          <p:cNvSpPr/>
          <p:nvPr/>
        </p:nvSpPr>
        <p:spPr>
          <a:xfrm>
            <a:off x="1115616" y="1124744"/>
            <a:ext cx="7920880" cy="5878532"/>
          </a:xfrm>
          <a:prstGeom prst="rect">
            <a:avLst/>
          </a:prstGeom>
        </p:spPr>
        <p:txBody>
          <a:bodyPr wrap="square">
            <a:spAutoFit/>
          </a:bodyPr>
          <a:lstStyle/>
          <a:p>
            <a:pPr algn="r" rtl="1"/>
            <a:r>
              <a:rPr lang="ar-DZ" sz="2400" dirty="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 </a:t>
            </a:r>
            <a:r>
              <a:rPr lang="ar-DZ" sz="2200" dirty="0" smtClean="0">
                <a:latin typeface="Traditional Arabic" panose="02020603050405020304" pitchFamily="18" charset="-78"/>
                <a:cs typeface="Traditional Arabic" panose="02020603050405020304" pitchFamily="18" charset="-78"/>
              </a:rPr>
              <a:t> </a:t>
            </a:r>
            <a:r>
              <a:rPr lang="ar-SA" sz="2200" b="1" u="sng" dirty="0"/>
              <a:t>I- مؤشرات التنافسية</a:t>
            </a:r>
            <a:endParaRPr lang="fr-FR" sz="2200" dirty="0"/>
          </a:p>
          <a:p>
            <a:pPr algn="r" rtl="1"/>
            <a:r>
              <a:rPr lang="ar-SA" sz="2200" dirty="0"/>
              <a:t>إن قياس تنافسية المؤسسة يعتمد على مجموعة من المؤشرات تتمثل في الربحية ،التكلفة ،الإنتاجية والحصة السوقية .</a:t>
            </a:r>
            <a:endParaRPr lang="fr-FR" sz="2200" dirty="0"/>
          </a:p>
          <a:p>
            <a:pPr algn="r" rtl="1"/>
            <a:r>
              <a:rPr lang="ar-SA" sz="2200" dirty="0"/>
              <a:t>1_الربحية :</a:t>
            </a:r>
            <a:endParaRPr lang="fr-FR" sz="2200" dirty="0"/>
          </a:p>
          <a:p>
            <a:pPr algn="r" rtl="1"/>
            <a:r>
              <a:rPr lang="ar-SA" sz="2200" dirty="0"/>
              <a:t>تعد الربحية مؤشرا هاما وكافيا على التنافسية الحالية للمنظمة.</a:t>
            </a:r>
            <a:endParaRPr lang="fr-FR" sz="2200" dirty="0"/>
          </a:p>
          <a:p>
            <a:pPr algn="r" rtl="1"/>
            <a:r>
              <a:rPr lang="ar-SA" sz="2200" dirty="0"/>
              <a:t>2_الإنتاجية :</a:t>
            </a:r>
            <a:endParaRPr lang="fr-FR" sz="2200" dirty="0"/>
          </a:p>
          <a:p>
            <a:pPr algn="r" rtl="1"/>
            <a:r>
              <a:rPr lang="ar-SA" sz="2200" dirty="0"/>
              <a:t>   تقيس الإنتاجية الكلية للعوامل الفاعلية التي تحول المنظمة فيها عوامل الإنتاج إلى منتجات. </a:t>
            </a:r>
            <a:endParaRPr lang="fr-FR" sz="2200" dirty="0"/>
          </a:p>
          <a:p>
            <a:pPr algn="r" rtl="1"/>
            <a:r>
              <a:rPr lang="ar-SA" sz="2200" dirty="0"/>
              <a:t>3_الحصة من السوق: </a:t>
            </a:r>
            <a:endParaRPr lang="fr-FR" sz="2200" dirty="0"/>
          </a:p>
          <a:p>
            <a:pPr algn="r" rtl="1"/>
            <a:r>
              <a:rPr lang="ar-SA" sz="2200" dirty="0"/>
              <a:t>تعتبر الحصة السوقية من أهم وأوضح مؤشرات التنافسية المنظمة فإذا كانت حصتها السوقية منخفضة فنقول أن تنافسية المنظمة ضعيفة .</a:t>
            </a:r>
            <a:endParaRPr lang="fr-FR" sz="2200" dirty="0"/>
          </a:p>
          <a:p>
            <a:pPr algn="r" rtl="1"/>
            <a:r>
              <a:rPr lang="ar-SA" sz="2200" dirty="0"/>
              <a:t>4_تكلفة الصنع: </a:t>
            </a:r>
            <a:endParaRPr lang="fr-FR" sz="2200" dirty="0"/>
          </a:p>
          <a:p>
            <a:pPr algn="r" rtl="1"/>
            <a:r>
              <a:rPr lang="ar-SA" sz="2200" dirty="0"/>
              <a:t>    تمثل تكلفة الصنع بالمقارنة مع تكلفة المنافسين مؤشرا على تنافسية المنظمة في فرع نشاط ذي إنتاج متجانس فكلما كانت التكلفة الحدية للمنظمة ضعيفة بالمقارنة بالتكاليف المنافسين كلما كانت حصته من السوق أكبر وكانت المنظمة أكثر ربحية مع افتراض تساوي الأمور الأخرى فالحصة من السوق تترجم إذن المزايا في الإنتاجية أو في تكلفة عوامل الإنتاج</a:t>
            </a:r>
            <a:endParaRPr lang="fr-FR" sz="2200" dirty="0"/>
          </a:p>
        </p:txBody>
      </p:sp>
    </p:spTree>
    <p:extLst>
      <p:ext uri="{BB962C8B-B14F-4D97-AF65-F5344CB8AC3E}">
        <p14:creationId xmlns:p14="http://schemas.microsoft.com/office/powerpoint/2010/main" val="227534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350</TotalTime>
  <Words>2200</Words>
  <Application>Microsoft Office PowerPoint</Application>
  <PresentationFormat>Affichage à l'écran (4:3)</PresentationFormat>
  <Paragraphs>145</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Solstice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abaelaziz</dc:creator>
  <cp:lastModifiedBy>HP</cp:lastModifiedBy>
  <cp:revision>133</cp:revision>
  <dcterms:created xsi:type="dcterms:W3CDTF">2021-03-09T13:12:41Z</dcterms:created>
  <dcterms:modified xsi:type="dcterms:W3CDTF">2024-12-10T11:43:31Z</dcterms:modified>
</cp:coreProperties>
</file>