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6" r:id="rId3"/>
    <p:sldId id="257" r:id="rId4"/>
    <p:sldId id="258" r:id="rId5"/>
    <p:sldId id="267" r:id="rId6"/>
    <p:sldId id="259" r:id="rId7"/>
    <p:sldId id="260" r:id="rId8"/>
    <p:sldId id="261" r:id="rId9"/>
    <p:sldId id="262" r:id="rId10"/>
    <p:sldId id="263" r:id="rId11"/>
    <p:sldId id="269" r:id="rId12"/>
    <p:sldId id="270" r:id="rId13"/>
    <p:sldId id="273" r:id="rId14"/>
    <p:sldId id="274" r:id="rId15"/>
    <p:sldId id="268" r:id="rId16"/>
    <p:sldId id="264" r:id="rId17"/>
    <p:sldId id="271" r:id="rId18"/>
    <p:sldId id="272" r:id="rId19"/>
    <p:sldId id="265" r:id="rId20"/>
  </p:sldIdLst>
  <p:sldSz cx="18288000" cy="10287000"/>
  <p:notesSz cx="6858000" cy="9144000"/>
  <p:embeddedFontLst>
    <p:embeddedFont>
      <p:font typeface="Bahjaa" pitchFamily="2" charset="-78"/>
      <p:regular r:id="rId21"/>
    </p:embeddedFont>
    <p:embeddedFont>
      <p:font typeface="Nunito Sans Condensed" pitchFamily="2" charset="0"/>
      <p:regular r:id="rId22"/>
    </p:embeddedFont>
    <p:embeddedFont>
      <p:font typeface="Nunito Sans Condensed Bold" pitchFamily="2" charset="0"/>
      <p:regular r:id="rId23"/>
    </p:embeddedFont>
    <p:embeddedFont>
      <p:font typeface="Roboto" panose="020000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FE5"/>
    <a:srgbClr val="9AB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6.fntdata" /><Relationship Id="rId3" Type="http://schemas.openxmlformats.org/officeDocument/2006/relationships/slide" Target="slides/slide2.xml" /><Relationship Id="rId21" Type="http://schemas.openxmlformats.org/officeDocument/2006/relationships/font" Target="fonts/font1.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5.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font" Target="fonts/font4.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font" Target="fonts/font3.fntdata" /><Relationship Id="rId28"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font" Target="fonts/font2.fntdata" /><Relationship Id="rId27" Type="http://schemas.openxmlformats.org/officeDocument/2006/relationships/font" Target="fonts/font7.fntdata" /><Relationship Id="rId30" Type="http://schemas.openxmlformats.org/officeDocument/2006/relationships/theme" Target="theme/theme1.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 /><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6.svg"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image" Target="../media/image18.jp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21.jpg" /><Relationship Id="rId2" Type="http://schemas.openxmlformats.org/officeDocument/2006/relationships/image" Target="../media/image20.jp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22.jp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image" Target="../media/image23.jpeg" /><Relationship Id="rId1" Type="http://schemas.openxmlformats.org/officeDocument/2006/relationships/slideLayout" Target="../slideLayouts/slideLayout7.xml" /><Relationship Id="rId4" Type="http://schemas.openxmlformats.org/officeDocument/2006/relationships/image" Target="../media/image25.jpg" /></Relationships>
</file>

<file path=ppt/slides/_rels/slide16.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27.jp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29.svg" /><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6.svg" /><Relationship Id="rId2" Type="http://schemas.openxmlformats.org/officeDocument/2006/relationships/image" Target="../media/image5.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8.svg" /><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0.svg" /><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2.svg" /><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4.svg" /><Relationship Id="rId2" Type="http://schemas.openxmlformats.org/officeDocument/2006/relationships/image" Target="../media/image13.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p:cNvGrpSpPr/>
        <p:nvPr/>
      </p:nvGrpSpPr>
      <p:grpSpPr>
        <a:xfrm>
          <a:off x="0" y="0"/>
          <a:ext cx="0" cy="0"/>
          <a:chOff x="0" y="0"/>
          <a:chExt cx="0" cy="0"/>
        </a:xfrm>
      </p:grpSpPr>
      <p:grpSp>
        <p:nvGrpSpPr>
          <p:cNvPr id="2" name="Group 2"/>
          <p:cNvGrpSpPr/>
          <p:nvPr/>
        </p:nvGrpSpPr>
        <p:grpSpPr>
          <a:xfrm>
            <a:off x="-1995043" y="-2220016"/>
            <a:ext cx="13194211" cy="131942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7624"/>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748096" y="-1824365"/>
            <a:ext cx="13185847" cy="1318584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721247" y="1769186"/>
            <a:ext cx="8199783" cy="7200900"/>
          </a:xfrm>
          <a:custGeom>
            <a:avLst/>
            <a:gdLst/>
            <a:ahLst/>
            <a:cxnLst/>
            <a:rect l="l" t="t" r="r" b="b"/>
            <a:pathLst>
              <a:path w="8199783" h="7200900">
                <a:moveTo>
                  <a:pt x="0" y="0"/>
                </a:moveTo>
                <a:lnTo>
                  <a:pt x="8199782" y="0"/>
                </a:lnTo>
                <a:lnTo>
                  <a:pt x="8199782"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3"/>
          <p:cNvSpPr txBox="1"/>
          <p:nvPr/>
        </p:nvSpPr>
        <p:spPr>
          <a:xfrm>
            <a:off x="11178399" y="876300"/>
            <a:ext cx="6932539" cy="5386090"/>
          </a:xfrm>
          <a:prstGeom prst="rect">
            <a:avLst/>
          </a:prstGeom>
        </p:spPr>
        <p:txBody>
          <a:bodyPr lIns="0" tIns="0" rIns="0" bIns="0" rtlCol="0" anchor="t">
            <a:spAutoFit/>
          </a:bodyPr>
          <a:lstStyle/>
          <a:p>
            <a:pPr algn="ctr" rtl="1">
              <a:lnSpc>
                <a:spcPts val="21000"/>
              </a:lnSpc>
              <a:spcBef>
                <a:spcPct val="0"/>
              </a:spcBef>
            </a:pPr>
            <a:r>
              <a:rPr lang="ar-DZ" sz="15000" dirty="0">
                <a:solidFill>
                  <a:srgbClr val="FCFFE5"/>
                </a:solidFill>
                <a:latin typeface="Bahjaa"/>
                <a:ea typeface="Bahjaa"/>
                <a:cs typeface="Bahjaa"/>
                <a:sym typeface="Bahjaa"/>
                <a:rtl/>
              </a:rPr>
              <a:t>ابتكار المنتج</a:t>
            </a:r>
            <a:endParaRPr lang="ar-EG" sz="15000" dirty="0">
              <a:solidFill>
                <a:srgbClr val="FCFFE5"/>
              </a:solidFill>
              <a:latin typeface="Bahjaa"/>
              <a:ea typeface="Bahjaa"/>
              <a:cs typeface="Bahjaa"/>
              <a:sym typeface="Bahjaa"/>
              <a:rtl/>
            </a:endParaRPr>
          </a:p>
        </p:txBody>
      </p:sp>
      <p:sp>
        <p:nvSpPr>
          <p:cNvPr id="17" name="مربع نص 16">
            <a:extLst>
              <a:ext uri="{FF2B5EF4-FFF2-40B4-BE49-F238E27FC236}">
                <a16:creationId xmlns:a16="http://schemas.microsoft.com/office/drawing/2014/main" id="{D52ECD99-6EA3-D8E5-103B-5E7EE9B624D0}"/>
              </a:ext>
            </a:extLst>
          </p:cNvPr>
          <p:cNvSpPr txBox="1"/>
          <p:nvPr/>
        </p:nvSpPr>
        <p:spPr>
          <a:xfrm>
            <a:off x="13395743" y="8246811"/>
            <a:ext cx="4171010" cy="1569660"/>
          </a:xfrm>
          <a:prstGeom prst="rect">
            <a:avLst/>
          </a:prstGeom>
          <a:noFill/>
        </p:spPr>
        <p:txBody>
          <a:bodyPr wrap="square">
            <a:spAutoFit/>
          </a:bodyPr>
          <a:lstStyle/>
          <a:p>
            <a:pPr algn="r"/>
            <a:r>
              <a:rPr lang="ar-DZ" sz="4800" b="1" dirty="0">
                <a:solidFill>
                  <a:srgbClr val="FCFFE5"/>
                </a:solidFill>
                <a:latin typeface="Bahjaa"/>
                <a:cs typeface="Bahjaa"/>
                <a:sym typeface="Bahjaa"/>
                <a:rtl/>
              </a:rPr>
              <a:t>بحري لخضر</a:t>
            </a:r>
          </a:p>
          <a:p>
            <a:pPr algn="r"/>
            <a:r>
              <a:rPr lang="ar-DZ" sz="4800" b="1" dirty="0" err="1">
                <a:solidFill>
                  <a:srgbClr val="FCFFE5"/>
                </a:solidFill>
                <a:latin typeface="Bahjaa"/>
                <a:cs typeface="Bahjaa"/>
                <a:sym typeface="Bahjaa"/>
                <a:rtl/>
              </a:rPr>
              <a:t>سعدودي</a:t>
            </a:r>
            <a:r>
              <a:rPr lang="ar-DZ" sz="4800" b="1" dirty="0">
                <a:solidFill>
                  <a:srgbClr val="FCFFE5"/>
                </a:solidFill>
                <a:latin typeface="Bahjaa"/>
                <a:cs typeface="Bahjaa"/>
                <a:sym typeface="Bahjaa"/>
                <a:rtl/>
              </a:rPr>
              <a:t> علي</a:t>
            </a:r>
            <a:endParaRPr lang="fr-FR" sz="900" b="1"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p:cNvGrpSpPr/>
        <p:nvPr/>
      </p:nvGrpSpPr>
      <p:grpSpPr>
        <a:xfrm>
          <a:off x="0" y="0"/>
          <a:ext cx="0" cy="0"/>
          <a:chOff x="0" y="0"/>
          <a:chExt cx="0" cy="0"/>
        </a:xfrm>
      </p:grpSpPr>
      <p:grpSp>
        <p:nvGrpSpPr>
          <p:cNvPr id="2" name="Group 2"/>
          <p:cNvGrpSpPr/>
          <p:nvPr/>
        </p:nvGrpSpPr>
        <p:grpSpPr>
          <a:xfrm>
            <a:off x="16403180" y="8311276"/>
            <a:ext cx="1317621" cy="13176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30292" y="-1461759"/>
            <a:ext cx="3696156" cy="369615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5872723" y="-1250545"/>
            <a:ext cx="3696156" cy="369615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839950" y="6464151"/>
            <a:ext cx="6094396" cy="3822849"/>
          </a:xfrm>
          <a:custGeom>
            <a:avLst/>
            <a:gdLst/>
            <a:ahLst/>
            <a:cxnLst/>
            <a:rect l="l" t="t" r="r" b="b"/>
            <a:pathLst>
              <a:path w="6094396" h="3822849">
                <a:moveTo>
                  <a:pt x="0" y="0"/>
                </a:moveTo>
                <a:lnTo>
                  <a:pt x="6094396" y="0"/>
                </a:lnTo>
                <a:lnTo>
                  <a:pt x="6094396" y="3822849"/>
                </a:lnTo>
                <a:lnTo>
                  <a:pt x="0" y="38228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6"/>
          <p:cNvSpPr txBox="1"/>
          <p:nvPr/>
        </p:nvSpPr>
        <p:spPr>
          <a:xfrm>
            <a:off x="16625205" y="8485923"/>
            <a:ext cx="873570" cy="863550"/>
          </a:xfrm>
          <a:prstGeom prst="rect">
            <a:avLst/>
          </a:prstGeom>
        </p:spPr>
        <p:txBody>
          <a:bodyPr lIns="0" tIns="0" rIns="0" bIns="0" rtlCol="0" anchor="t">
            <a:spAutoFit/>
          </a:bodyPr>
          <a:lstStyle/>
          <a:p>
            <a:pPr algn="ctr">
              <a:lnSpc>
                <a:spcPts val="7000"/>
              </a:lnSpc>
              <a:spcBef>
                <a:spcPct val="0"/>
              </a:spcBef>
            </a:pPr>
            <a:r>
              <a:rPr lang="en-US" sz="5000">
                <a:solidFill>
                  <a:srgbClr val="5D7624"/>
                </a:solidFill>
                <a:latin typeface="Nunito Sans Condensed"/>
                <a:ea typeface="Nunito Sans Condensed"/>
                <a:cs typeface="Nunito Sans Condensed"/>
                <a:sym typeface="Nunito Sans Condensed"/>
              </a:rPr>
              <a:t>7</a:t>
            </a:r>
          </a:p>
        </p:txBody>
      </p:sp>
      <p:sp>
        <p:nvSpPr>
          <p:cNvPr id="28" name="مربع نص 27">
            <a:extLst>
              <a:ext uri="{FF2B5EF4-FFF2-40B4-BE49-F238E27FC236}">
                <a16:creationId xmlns:a16="http://schemas.microsoft.com/office/drawing/2014/main" id="{210CA4DA-E76C-9807-19CF-3F38037675D8}"/>
              </a:ext>
            </a:extLst>
          </p:cNvPr>
          <p:cNvSpPr txBox="1"/>
          <p:nvPr/>
        </p:nvSpPr>
        <p:spPr>
          <a:xfrm>
            <a:off x="4144173" y="312981"/>
            <a:ext cx="10398642" cy="1695336"/>
          </a:xfrm>
          <a:prstGeom prst="rect">
            <a:avLst/>
          </a:prstGeom>
          <a:noFill/>
        </p:spPr>
        <p:txBody>
          <a:bodyPr wrap="square">
            <a:spAutoFit/>
          </a:bodyPr>
          <a:lstStyle/>
          <a:p>
            <a:pPr algn="ctr" rtl="1">
              <a:lnSpc>
                <a:spcPts val="12500"/>
              </a:lnSpc>
              <a:spcBef>
                <a:spcPct val="0"/>
              </a:spcBef>
            </a:pPr>
            <a:r>
              <a:rPr lang="ar-DZ" sz="8800" dirty="0">
                <a:solidFill>
                  <a:srgbClr val="5D7624"/>
                </a:solidFill>
                <a:latin typeface="Bahjaa"/>
                <a:ea typeface="Bahjaa"/>
                <a:cs typeface="Bahjaa"/>
                <a:sym typeface="Bahjaa"/>
                <a:rtl/>
              </a:rPr>
              <a:t>عوائق ابتكار المنتج</a:t>
            </a:r>
            <a:endParaRPr lang="ar-EG" sz="8800" dirty="0">
              <a:solidFill>
                <a:srgbClr val="5D7624"/>
              </a:solidFill>
              <a:latin typeface="Bahjaa"/>
              <a:ea typeface="Bahjaa"/>
              <a:cs typeface="Bahjaa"/>
              <a:sym typeface="Bahjaa"/>
              <a:rtl/>
            </a:endParaRPr>
          </a:p>
        </p:txBody>
      </p:sp>
      <p:sp>
        <p:nvSpPr>
          <p:cNvPr id="29" name="مربع نص 28">
            <a:extLst>
              <a:ext uri="{FF2B5EF4-FFF2-40B4-BE49-F238E27FC236}">
                <a16:creationId xmlns:a16="http://schemas.microsoft.com/office/drawing/2014/main" id="{BC007539-9286-A95F-76C2-80812D4CC2F3}"/>
              </a:ext>
            </a:extLst>
          </p:cNvPr>
          <p:cNvSpPr txBox="1"/>
          <p:nvPr/>
        </p:nvSpPr>
        <p:spPr>
          <a:xfrm>
            <a:off x="4144173" y="2705100"/>
            <a:ext cx="11476827" cy="1815882"/>
          </a:xfrm>
          <a:prstGeom prst="rect">
            <a:avLst/>
          </a:prstGeom>
          <a:noFill/>
        </p:spPr>
        <p:txBody>
          <a:bodyPr wrap="square" rtlCol="0">
            <a:spAutoFit/>
          </a:bodyPr>
          <a:lstStyle/>
          <a:p>
            <a:pPr algn="r" rtl="1"/>
            <a:r>
              <a:rPr lang="ar-DZ" sz="2800" b="1" dirty="0"/>
              <a:t>بالرغم من أهمية ابتكار المنتجات الجديدة بالنسبة للمؤسسة في تحقيق الاستقرار والنمو في مبيعاتها وأرباحها والتقدم والرفاهية للمجتمع ككل، فإن هذه العملية تكتنفها درجة عالية من المخاطر والتي تعتبر من أهم العوائق التي تواجه المؤسسة في عملية الابتكار وتوجد مجموعة من العوائق من أهمها ما يلي:</a:t>
            </a:r>
            <a:endParaRPr lang="fr-FR" sz="2800" b="1" dirty="0"/>
          </a:p>
        </p:txBody>
      </p:sp>
      <p:sp>
        <p:nvSpPr>
          <p:cNvPr id="30" name="مربع نص 29">
            <a:extLst>
              <a:ext uri="{FF2B5EF4-FFF2-40B4-BE49-F238E27FC236}">
                <a16:creationId xmlns:a16="http://schemas.microsoft.com/office/drawing/2014/main" id="{94A1933D-6FCD-4152-F870-66EAADD2DB61}"/>
              </a:ext>
            </a:extLst>
          </p:cNvPr>
          <p:cNvSpPr txBox="1"/>
          <p:nvPr/>
        </p:nvSpPr>
        <p:spPr>
          <a:xfrm>
            <a:off x="8892277" y="4724813"/>
            <a:ext cx="6728723" cy="2677656"/>
          </a:xfrm>
          <a:prstGeom prst="rect">
            <a:avLst/>
          </a:prstGeom>
          <a:noFill/>
        </p:spPr>
        <p:txBody>
          <a:bodyPr wrap="square" rtlCol="0">
            <a:spAutoFit/>
          </a:bodyPr>
          <a:lstStyle/>
          <a:p>
            <a:pPr marL="342900" indent="-342900" algn="r" rtl="1">
              <a:buFont typeface="+mj-lt"/>
              <a:buAutoNum type="arabicPeriod"/>
            </a:pPr>
            <a:r>
              <a:rPr lang="ar-DZ" sz="2800" dirty="0"/>
              <a:t>ارتفاع معدل فشل المنتجات الجديدة</a:t>
            </a:r>
          </a:p>
          <a:p>
            <a:pPr marL="342900" indent="-342900" algn="r" rtl="1">
              <a:buFont typeface="+mj-lt"/>
              <a:buAutoNum type="arabicPeriod"/>
            </a:pPr>
            <a:r>
              <a:rPr lang="ar-DZ" sz="2800" dirty="0"/>
              <a:t>ارتفاع تكلفة ابتكار المنتجات</a:t>
            </a:r>
          </a:p>
          <a:p>
            <a:pPr marL="342900" indent="-342900" algn="r" rtl="1">
              <a:buFont typeface="+mj-lt"/>
              <a:buAutoNum type="arabicPeriod"/>
            </a:pPr>
            <a:r>
              <a:rPr lang="ar-DZ" sz="2800" dirty="0"/>
              <a:t>قصر دورة حياة المنتج</a:t>
            </a:r>
          </a:p>
          <a:p>
            <a:pPr marL="342900" indent="-342900" algn="r" rtl="1">
              <a:buFont typeface="+mj-lt"/>
              <a:buAutoNum type="arabicPeriod"/>
            </a:pPr>
            <a:r>
              <a:rPr lang="ar-DZ" sz="2800" dirty="0"/>
              <a:t>ازدياد حدة المنافسة في حالة النجاح</a:t>
            </a:r>
          </a:p>
          <a:p>
            <a:pPr marL="342900" indent="-342900" algn="r" rtl="1">
              <a:buFont typeface="+mj-lt"/>
              <a:buAutoNum type="arabicPeriod"/>
            </a:pPr>
            <a:r>
              <a:rPr lang="ar-DZ" sz="2800" dirty="0"/>
              <a:t>طول عملية ابتكار المنتجات</a:t>
            </a:r>
          </a:p>
          <a:p>
            <a:pPr marL="342900" indent="-342900" algn="r" rtl="1">
              <a:buFont typeface="+mj-lt"/>
              <a:buAutoNum type="arabicPeriod"/>
            </a:pPr>
            <a:r>
              <a:rPr lang="ar-DZ" sz="2800" dirty="0"/>
              <a:t>مقاومة المستهلك</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a:extLst>
            <a:ext uri="{FF2B5EF4-FFF2-40B4-BE49-F238E27FC236}">
              <a16:creationId xmlns:a16="http://schemas.microsoft.com/office/drawing/2014/main" id="{542D8DAA-E44E-0FF2-9E6C-6D860186141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7D95362-80EE-D43A-4914-EBDDC8FB8C56}"/>
              </a:ext>
            </a:extLst>
          </p:cNvPr>
          <p:cNvGrpSpPr/>
          <p:nvPr/>
        </p:nvGrpSpPr>
        <p:grpSpPr>
          <a:xfrm>
            <a:off x="59660" y="-2705100"/>
            <a:ext cx="18075940" cy="16785824"/>
            <a:chOff x="0" y="0"/>
            <a:chExt cx="812800" cy="812800"/>
          </a:xfrm>
        </p:grpSpPr>
        <p:sp>
          <p:nvSpPr>
            <p:cNvPr id="3" name="Freeform 3">
              <a:extLst>
                <a:ext uri="{FF2B5EF4-FFF2-40B4-BE49-F238E27FC236}">
                  <a16:creationId xmlns:a16="http://schemas.microsoft.com/office/drawing/2014/main" id="{4B6A49CF-380A-9FC5-53F8-88BA9CC017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4" name="TextBox 4">
              <a:extLst>
                <a:ext uri="{FF2B5EF4-FFF2-40B4-BE49-F238E27FC236}">
                  <a16:creationId xmlns:a16="http://schemas.microsoft.com/office/drawing/2014/main" id="{ABEEB439-3F62-920F-7F41-C18037E27F5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مربع نص 12">
            <a:extLst>
              <a:ext uri="{FF2B5EF4-FFF2-40B4-BE49-F238E27FC236}">
                <a16:creationId xmlns:a16="http://schemas.microsoft.com/office/drawing/2014/main" id="{99568167-1B8E-4004-4395-0A20A7E47E97}"/>
              </a:ext>
            </a:extLst>
          </p:cNvPr>
          <p:cNvSpPr txBox="1"/>
          <p:nvPr/>
        </p:nvSpPr>
        <p:spPr>
          <a:xfrm>
            <a:off x="3775075" y="237201"/>
            <a:ext cx="10876435" cy="1446550"/>
          </a:xfrm>
          <a:prstGeom prst="rect">
            <a:avLst/>
          </a:prstGeom>
          <a:noFill/>
        </p:spPr>
        <p:txBody>
          <a:bodyPr wrap="square" rtlCol="0">
            <a:spAutoFit/>
          </a:bodyPr>
          <a:lstStyle/>
          <a:p>
            <a:pPr algn="ctr" rtl="1"/>
            <a:r>
              <a:rPr lang="ar-DZ" sz="8800" dirty="0">
                <a:solidFill>
                  <a:srgbClr val="9ABB50"/>
                </a:solidFill>
                <a:latin typeface="Bahjaa"/>
                <a:ea typeface="Bahjaa"/>
                <a:cs typeface="Bahjaa"/>
                <a:sym typeface="Bahjaa"/>
                <a:rtl/>
              </a:rPr>
              <a:t>التعريف بشركة </a:t>
            </a:r>
            <a:r>
              <a:rPr lang="en-US" sz="8800" dirty="0">
                <a:solidFill>
                  <a:srgbClr val="9ABB50"/>
                </a:solidFill>
                <a:latin typeface="Bahjaa"/>
                <a:ea typeface="Bahjaa"/>
                <a:cs typeface="Bahjaa"/>
                <a:sym typeface="Bahjaa"/>
                <a:rtl/>
              </a:rPr>
              <a:t>Nestle</a:t>
            </a:r>
            <a:r>
              <a:rPr lang="ar-DZ" sz="8800" dirty="0">
                <a:solidFill>
                  <a:srgbClr val="9ABB50"/>
                </a:solidFill>
                <a:latin typeface="Bahjaa"/>
                <a:ea typeface="Bahjaa"/>
                <a:cs typeface="Bahjaa"/>
                <a:sym typeface="Bahjaa"/>
                <a:rtl/>
              </a:rPr>
              <a:t> </a:t>
            </a:r>
            <a:endParaRPr lang="ar-EG" sz="8800" dirty="0">
              <a:solidFill>
                <a:srgbClr val="9ABB50"/>
              </a:solidFill>
              <a:latin typeface="Bahjaa"/>
              <a:ea typeface="Bahjaa"/>
              <a:cs typeface="Bahjaa"/>
              <a:sym typeface="Bahjaa"/>
              <a:rtl/>
            </a:endParaRPr>
          </a:p>
        </p:txBody>
      </p:sp>
      <p:sp>
        <p:nvSpPr>
          <p:cNvPr id="14" name="مربع نص 13">
            <a:extLst>
              <a:ext uri="{FF2B5EF4-FFF2-40B4-BE49-F238E27FC236}">
                <a16:creationId xmlns:a16="http://schemas.microsoft.com/office/drawing/2014/main" id="{367C78D8-9496-D5EC-8492-54311A1C9208}"/>
              </a:ext>
            </a:extLst>
          </p:cNvPr>
          <p:cNvSpPr txBox="1"/>
          <p:nvPr/>
        </p:nvSpPr>
        <p:spPr>
          <a:xfrm>
            <a:off x="1068073" y="1918266"/>
            <a:ext cx="15372907" cy="6986528"/>
          </a:xfrm>
          <a:prstGeom prst="rect">
            <a:avLst/>
          </a:prstGeom>
          <a:noFill/>
        </p:spPr>
        <p:txBody>
          <a:bodyPr wrap="square" rtlCol="0">
            <a:spAutoFit/>
          </a:bodyPr>
          <a:lstStyle/>
          <a:p>
            <a:pPr algn="r" rtl="1"/>
            <a:r>
              <a:rPr lang="ar-DZ" sz="2800" dirty="0"/>
              <a:t>هي شركة متعددة الجنسيات متخصصة في إنتاج الأطعمة المعلبة أسست في فيفي في سويسرا، وهي ناتج اندماج شركتين هما شركة أنجلو- سويس ميلك لمنتجات الحليب التي أسسها </a:t>
            </a:r>
            <a:r>
              <a:rPr lang="ar-DZ" sz="2800" dirty="0" err="1"/>
              <a:t>الأخوان</a:t>
            </a:r>
            <a:r>
              <a:rPr lang="ar-DZ" sz="2800" dirty="0"/>
              <a:t> بايج في سويسرا عام 1866 وشركة فاري </a:t>
            </a:r>
            <a:r>
              <a:rPr lang="ar-DZ" sz="2800" dirty="0" err="1"/>
              <a:t>لاكتي</a:t>
            </a:r>
            <a:r>
              <a:rPr lang="ar-DZ" sz="2800" dirty="0"/>
              <a:t> هنري نسلي التي أسسها هنري نستله في عام 1867 والتي كانت تنتج أطعمة الرُضع في ذلك الوقت وقد اندمجت الشركتان في العام 1905.</a:t>
            </a:r>
          </a:p>
          <a:p>
            <a:pPr algn="r" rtl="1"/>
            <a:r>
              <a:rPr lang="ar-DZ" sz="2800" dirty="0"/>
              <a:t>الشركة حالياً من أكبر الشركات في العالم ولها العديد من خطوط الإنتاج المتخصصة في الحليب، الشوكولا، المياه المعلبة، القهوة وأطعمة الحيوانات الأليفة. وأسهم الشركة حالياً مدرجة في سوق سويسرا المالي.</a:t>
            </a:r>
          </a:p>
          <a:p>
            <a:pPr algn="r" rtl="1"/>
            <a:r>
              <a:rPr lang="ar-DZ" sz="2800" dirty="0"/>
              <a:t>أما أهم المنتجات المعروفة عالمياً والتي تنتجها نسلي:</a:t>
            </a:r>
          </a:p>
          <a:p>
            <a:pPr marL="285750" indent="-285750" algn="r" rtl="1">
              <a:buFont typeface="Arial" panose="020B0604020202020204" pitchFamily="34" charset="0"/>
              <a:buChar char="•"/>
            </a:pPr>
            <a:r>
              <a:rPr lang="ar-DZ" sz="2800" dirty="0"/>
              <a:t>حليب نيدو </a:t>
            </a:r>
          </a:p>
          <a:p>
            <a:pPr marL="285750" indent="-285750" algn="r" rtl="1">
              <a:buFont typeface="Arial" panose="020B0604020202020204" pitchFamily="34" charset="0"/>
              <a:buChar char="•"/>
            </a:pPr>
            <a:r>
              <a:rPr lang="ar-DZ" sz="2800" dirty="0"/>
              <a:t>نسكويك</a:t>
            </a:r>
          </a:p>
          <a:p>
            <a:pPr marL="285750" indent="-285750" algn="r" rtl="1">
              <a:buFont typeface="Arial" panose="020B0604020202020204" pitchFamily="34" charset="0"/>
              <a:buChar char="•"/>
            </a:pPr>
            <a:r>
              <a:rPr lang="ar-DZ" sz="2800" dirty="0"/>
              <a:t>مياه بيور لايف</a:t>
            </a:r>
          </a:p>
          <a:p>
            <a:pPr marL="285750" indent="-285750" algn="r" rtl="1">
              <a:buFont typeface="Arial" panose="020B0604020202020204" pitchFamily="34" charset="0"/>
              <a:buChar char="•"/>
            </a:pPr>
            <a:r>
              <a:rPr lang="ar-DZ" sz="2800" dirty="0"/>
              <a:t>سيريلاك</a:t>
            </a:r>
          </a:p>
          <a:p>
            <a:pPr marL="285750" indent="-285750" algn="r" rtl="1">
              <a:buFont typeface="Arial" panose="020B0604020202020204" pitchFamily="34" charset="0"/>
              <a:buChar char="•"/>
            </a:pPr>
            <a:r>
              <a:rPr lang="ar-DZ" sz="2800" dirty="0"/>
              <a:t>كورن فليكس</a:t>
            </a:r>
          </a:p>
          <a:p>
            <a:pPr marL="285750" indent="-285750" algn="r" rtl="1">
              <a:buFont typeface="Arial" panose="020B0604020202020204" pitchFamily="34" charset="0"/>
              <a:buChar char="•"/>
            </a:pPr>
            <a:r>
              <a:rPr lang="ar-DZ" sz="2800" dirty="0"/>
              <a:t>كواليتي ستريت</a:t>
            </a:r>
          </a:p>
          <a:p>
            <a:pPr marL="285750" indent="-285750" algn="r" rtl="1">
              <a:buFont typeface="Arial" panose="020B0604020202020204" pitchFamily="34" charset="0"/>
              <a:buChar char="•"/>
            </a:pPr>
            <a:r>
              <a:rPr lang="ar-DZ" sz="2800" dirty="0"/>
              <a:t>كوفي ميت</a:t>
            </a:r>
          </a:p>
          <a:p>
            <a:pPr marL="285750" indent="-285750" algn="r" rtl="1">
              <a:buFont typeface="Arial" panose="020B0604020202020204" pitchFamily="34" charset="0"/>
              <a:buChar char="•"/>
            </a:pPr>
            <a:r>
              <a:rPr lang="ar-DZ" sz="2800" dirty="0"/>
              <a:t>كتكات</a:t>
            </a:r>
          </a:p>
          <a:p>
            <a:pPr marL="285750" indent="-285750" algn="r" rtl="1">
              <a:buFont typeface="Arial" panose="020B0604020202020204" pitchFamily="34" charset="0"/>
              <a:buChar char="•"/>
            </a:pPr>
            <a:r>
              <a:rPr lang="ar-DZ" sz="2800" dirty="0"/>
              <a:t>نسكافيه</a:t>
            </a:r>
          </a:p>
          <a:p>
            <a:pPr marL="285750" indent="-285750" algn="r" rtl="1">
              <a:buFont typeface="Arial" panose="020B0604020202020204" pitchFamily="34" charset="0"/>
              <a:buChar char="•"/>
            </a:pPr>
            <a:r>
              <a:rPr lang="ar-DZ" sz="2800" dirty="0" err="1"/>
              <a:t>فريسكيز</a:t>
            </a:r>
            <a:endParaRPr lang="ar-DZ" sz="2800" dirty="0"/>
          </a:p>
        </p:txBody>
      </p:sp>
      <p:sp>
        <p:nvSpPr>
          <p:cNvPr id="7" name="Rectangle 1">
            <a:extLst>
              <a:ext uri="{FF2B5EF4-FFF2-40B4-BE49-F238E27FC236}">
                <a16:creationId xmlns:a16="http://schemas.microsoft.com/office/drawing/2014/main" id="{A1C60ABB-F160-998C-AADE-5900CAB3F1C6}"/>
              </a:ext>
            </a:extLst>
          </p:cNvPr>
          <p:cNvSpPr>
            <a:spLocks noChangeArrowheads="1"/>
          </p:cNvSpPr>
          <p:nvPr/>
        </p:nvSpPr>
        <p:spPr bwMode="auto">
          <a:xfrm>
            <a:off x="0" y="0"/>
            <a:ext cx="5622925" cy="0"/>
          </a:xfrm>
          <a:prstGeom prst="rect">
            <a:avLst/>
          </a:prstGeom>
          <a:solidFill>
            <a:srgbClr val="2121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329" tIns="53958" rIns="106329" bIns="6665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fr-FR" sz="1200" b="0" i="0" u="none" strike="noStrike" cap="none" normalizeH="0" baseline="0">
                <a:ln>
                  <a:noFill/>
                </a:ln>
                <a:solidFill>
                  <a:srgbClr val="FFFFFF"/>
                </a:solidFill>
                <a:effectLst/>
                <a:latin typeface="Arial" panose="020B0604020202020204" pitchFamily="34" charset="0"/>
                <a:cs typeface="Arial" panose="020B0604020202020204" pitchFamily="34" charset="0"/>
              </a:rPr>
              <a:t>حليب نيدو نسكويك مياه بيور لايف سيريلاك كورن فليكس كواليتي ستريت كوفي ميت كتكات نسكافيه فريسكيز</a:t>
            </a:r>
            <a:endParaRPr kumimoji="0" lang="fr-FR" altLang="fr-FR"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22F9BDF0-9F40-AAE2-8679-3190E34553BA}"/>
              </a:ext>
            </a:extLst>
          </p:cNvPr>
          <p:cNvSpPr>
            <a:spLocks noChangeArrowheads="1"/>
          </p:cNvSpPr>
          <p:nvPr/>
        </p:nvSpPr>
        <p:spPr bwMode="auto">
          <a:xfrm>
            <a:off x="0" y="0"/>
            <a:ext cx="3775075" cy="0"/>
          </a:xfrm>
          <a:prstGeom prst="rect">
            <a:avLst/>
          </a:prstGeom>
          <a:solidFill>
            <a:srgbClr val="2121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rgbClr val="FFFFFF"/>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1BB8D5C9-7E9A-B0BD-FC08-6A77BCB82DCE}"/>
              </a:ext>
            </a:extLst>
          </p:cNvPr>
          <p:cNvSpPr>
            <a:spLocks noChangeArrowheads="1"/>
          </p:cNvSpPr>
          <p:nvPr/>
        </p:nvSpPr>
        <p:spPr bwMode="auto">
          <a:xfrm>
            <a:off x="152400" y="152400"/>
            <a:ext cx="5622925" cy="0"/>
          </a:xfrm>
          <a:prstGeom prst="rect">
            <a:avLst/>
          </a:prstGeom>
          <a:solidFill>
            <a:srgbClr val="2121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6329" tIns="53958" rIns="106329" bIns="6665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fr-FR" sz="1200" b="0" i="0" u="none" strike="noStrike" cap="none" normalizeH="0" baseline="0">
                <a:ln>
                  <a:noFill/>
                </a:ln>
                <a:solidFill>
                  <a:srgbClr val="FFFFFF"/>
                </a:solidFill>
                <a:effectLst/>
                <a:latin typeface="Arial" panose="020B0604020202020204" pitchFamily="34" charset="0"/>
                <a:cs typeface="Arial" panose="020B0604020202020204" pitchFamily="34" charset="0"/>
              </a:rPr>
              <a:t>حليب نيدو نسكويك مياه بيور لايف سيريلاك كورن فليكس كواليتي ستريت كوفي ميت كتكات نسكافيه فريسكيز</a:t>
            </a:r>
            <a:endParaRPr kumimoji="0" lang="fr-FR" altLang="fr-FR"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Rectangle 4">
            <a:extLst>
              <a:ext uri="{FF2B5EF4-FFF2-40B4-BE49-F238E27FC236}">
                <a16:creationId xmlns:a16="http://schemas.microsoft.com/office/drawing/2014/main" id="{A4A512DE-9792-007E-B6B4-9860A694A899}"/>
              </a:ext>
            </a:extLst>
          </p:cNvPr>
          <p:cNvSpPr>
            <a:spLocks noChangeArrowheads="1"/>
          </p:cNvSpPr>
          <p:nvPr/>
        </p:nvSpPr>
        <p:spPr bwMode="auto">
          <a:xfrm>
            <a:off x="152400" y="152400"/>
            <a:ext cx="3775075" cy="0"/>
          </a:xfrm>
          <a:prstGeom prst="rect">
            <a:avLst/>
          </a:prstGeom>
          <a:solidFill>
            <a:srgbClr val="2121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rgbClr val="FFFFFF"/>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8" name="صورة 17">
            <a:extLst>
              <a:ext uri="{FF2B5EF4-FFF2-40B4-BE49-F238E27FC236}">
                <a16:creationId xmlns:a16="http://schemas.microsoft.com/office/drawing/2014/main" id="{D1BFB9A5-231C-6B71-478E-D57ED212E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406" y="4700661"/>
            <a:ext cx="7532203" cy="4171349"/>
          </a:xfrm>
          <a:prstGeom prst="rect">
            <a:avLst/>
          </a:prstGeom>
        </p:spPr>
      </p:pic>
    </p:spTree>
    <p:extLst>
      <p:ext uri="{BB962C8B-B14F-4D97-AF65-F5344CB8AC3E}">
        <p14:creationId xmlns:p14="http://schemas.microsoft.com/office/powerpoint/2010/main" val="158877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a:extLst>
            <a:ext uri="{FF2B5EF4-FFF2-40B4-BE49-F238E27FC236}">
              <a16:creationId xmlns:a16="http://schemas.microsoft.com/office/drawing/2014/main" id="{2C3CA143-2450-484D-8272-78039C7F81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A1B1B68-643F-6451-4F5F-630DB61CB8E6}"/>
              </a:ext>
            </a:extLst>
          </p:cNvPr>
          <p:cNvGrpSpPr/>
          <p:nvPr/>
        </p:nvGrpSpPr>
        <p:grpSpPr>
          <a:xfrm>
            <a:off x="9645017" y="0"/>
            <a:ext cx="8642983" cy="10287000"/>
            <a:chOff x="0" y="0"/>
            <a:chExt cx="751439" cy="894373"/>
          </a:xfrm>
        </p:grpSpPr>
        <p:sp>
          <p:nvSpPr>
            <p:cNvPr id="3" name="Freeform 3">
              <a:extLst>
                <a:ext uri="{FF2B5EF4-FFF2-40B4-BE49-F238E27FC236}">
                  <a16:creationId xmlns:a16="http://schemas.microsoft.com/office/drawing/2014/main" id="{C52D51E2-2E1E-A126-6165-00B28BB54E9A}"/>
                </a:ext>
              </a:extLst>
            </p:cNvPr>
            <p:cNvSpPr/>
            <p:nvPr/>
          </p:nvSpPr>
          <p:spPr>
            <a:xfrm>
              <a:off x="0" y="0"/>
              <a:ext cx="751439" cy="894373"/>
            </a:xfrm>
            <a:custGeom>
              <a:avLst/>
              <a:gdLst/>
              <a:ahLst/>
              <a:cxnLst/>
              <a:rect l="l" t="t" r="r" b="b"/>
              <a:pathLst>
                <a:path w="751439" h="894373">
                  <a:moveTo>
                    <a:pt x="0" y="0"/>
                  </a:moveTo>
                  <a:lnTo>
                    <a:pt x="751439" y="0"/>
                  </a:lnTo>
                  <a:lnTo>
                    <a:pt x="751439" y="894373"/>
                  </a:lnTo>
                  <a:lnTo>
                    <a:pt x="0" y="894373"/>
                  </a:lnTo>
                  <a:close/>
                </a:path>
              </a:pathLst>
            </a:custGeom>
            <a:solidFill>
              <a:srgbClr val="FCFFE5"/>
            </a:solidFill>
          </p:spPr>
        </p:sp>
        <p:sp>
          <p:nvSpPr>
            <p:cNvPr id="4" name="TextBox 4">
              <a:extLst>
                <a:ext uri="{FF2B5EF4-FFF2-40B4-BE49-F238E27FC236}">
                  <a16:creationId xmlns:a16="http://schemas.microsoft.com/office/drawing/2014/main" id="{5E780497-AED4-8C4F-2C9D-D0C57872A909}"/>
                </a:ext>
              </a:extLst>
            </p:cNvPr>
            <p:cNvSpPr txBox="1"/>
            <p:nvPr/>
          </p:nvSpPr>
          <p:spPr>
            <a:xfrm>
              <a:off x="0" y="-38100"/>
              <a:ext cx="751439" cy="932473"/>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a:extLst>
              <a:ext uri="{FF2B5EF4-FFF2-40B4-BE49-F238E27FC236}">
                <a16:creationId xmlns:a16="http://schemas.microsoft.com/office/drawing/2014/main" id="{D4E1555D-0A24-AF25-0423-786847782F0E}"/>
              </a:ext>
            </a:extLst>
          </p:cNvPr>
          <p:cNvSpPr txBox="1"/>
          <p:nvPr/>
        </p:nvSpPr>
        <p:spPr>
          <a:xfrm>
            <a:off x="-219628" y="136455"/>
            <a:ext cx="10084272" cy="3143809"/>
          </a:xfrm>
          <a:prstGeom prst="rect">
            <a:avLst/>
          </a:prstGeom>
        </p:spPr>
        <p:txBody>
          <a:bodyPr wrap="square" lIns="0" tIns="0" rIns="0" bIns="0" rtlCol="0" anchor="t">
            <a:spAutoFit/>
          </a:bodyPr>
          <a:lstStyle/>
          <a:p>
            <a:pPr algn="ctr" rtl="1">
              <a:lnSpc>
                <a:spcPts val="12500"/>
              </a:lnSpc>
              <a:spcBef>
                <a:spcPct val="0"/>
              </a:spcBef>
            </a:pPr>
            <a:r>
              <a:rPr lang="ar-DZ" sz="8800" dirty="0">
                <a:solidFill>
                  <a:srgbClr val="FCFFE5"/>
                </a:solidFill>
                <a:latin typeface="Bahjaa"/>
                <a:ea typeface="Bahjaa"/>
                <a:cs typeface="Bahjaa"/>
                <a:sym typeface="Bahjaa"/>
                <a:rtl/>
              </a:rPr>
              <a:t>التعريف بالمنتج المبتكر</a:t>
            </a:r>
          </a:p>
          <a:p>
            <a:pPr algn="ctr" rtl="1">
              <a:lnSpc>
                <a:spcPts val="12500"/>
              </a:lnSpc>
              <a:spcBef>
                <a:spcPct val="0"/>
              </a:spcBef>
            </a:pPr>
            <a:r>
              <a:rPr lang="en-US" sz="8800" dirty="0">
                <a:solidFill>
                  <a:srgbClr val="FCFFE5"/>
                </a:solidFill>
                <a:latin typeface="Bahjaa"/>
                <a:ea typeface="Bahjaa"/>
                <a:cs typeface="Bahjaa"/>
                <a:sym typeface="Bahjaa"/>
                <a:rtl/>
              </a:rPr>
              <a:t>Nespresso</a:t>
            </a:r>
            <a:endParaRPr lang="ar-EG" sz="8800" dirty="0">
              <a:solidFill>
                <a:srgbClr val="FCFFE5"/>
              </a:solidFill>
              <a:latin typeface="Bahjaa"/>
              <a:ea typeface="Bahjaa"/>
              <a:cs typeface="Bahjaa"/>
              <a:sym typeface="Bahjaa"/>
              <a:rtl/>
            </a:endParaRPr>
          </a:p>
        </p:txBody>
      </p:sp>
      <p:sp>
        <p:nvSpPr>
          <p:cNvPr id="6" name="مربع نص 5">
            <a:extLst>
              <a:ext uri="{FF2B5EF4-FFF2-40B4-BE49-F238E27FC236}">
                <a16:creationId xmlns:a16="http://schemas.microsoft.com/office/drawing/2014/main" id="{31A3CC8C-1D00-9736-714B-7155CB90E8AD}"/>
              </a:ext>
            </a:extLst>
          </p:cNvPr>
          <p:cNvSpPr txBox="1"/>
          <p:nvPr/>
        </p:nvSpPr>
        <p:spPr>
          <a:xfrm>
            <a:off x="836575" y="6972300"/>
            <a:ext cx="8020549" cy="2492990"/>
          </a:xfrm>
          <a:prstGeom prst="rect">
            <a:avLst/>
          </a:prstGeom>
          <a:noFill/>
        </p:spPr>
        <p:txBody>
          <a:bodyPr wrap="square" rtlCol="0">
            <a:spAutoFit/>
          </a:bodyPr>
          <a:lstStyle/>
          <a:p>
            <a:pPr algn="just" rtl="1"/>
            <a:r>
              <a:rPr lang="ar-DZ" sz="2800" b="1" dirty="0">
                <a:solidFill>
                  <a:srgbClr val="FCFFE5"/>
                </a:solidFill>
              </a:rPr>
              <a:t>تعريف آخر:</a:t>
            </a:r>
          </a:p>
          <a:p>
            <a:pPr algn="just" rtl="1"/>
            <a:endParaRPr lang="ar-DZ" sz="1050" b="1" dirty="0">
              <a:solidFill>
                <a:srgbClr val="FCFFE5"/>
              </a:solidFill>
            </a:endParaRPr>
          </a:p>
          <a:p>
            <a:pPr algn="just" rtl="1"/>
            <a:r>
              <a:rPr lang="ar-DZ" sz="2800" b="1" dirty="0">
                <a:solidFill>
                  <a:srgbClr val="FCFFE5"/>
                </a:solidFill>
              </a:rPr>
              <a:t>شركة </a:t>
            </a:r>
            <a:r>
              <a:rPr lang="ar-DZ" sz="2800" b="1" dirty="0" err="1">
                <a:solidFill>
                  <a:srgbClr val="FCFFE5"/>
                </a:solidFill>
              </a:rPr>
              <a:t>نيسبريسو</a:t>
            </a:r>
            <a:r>
              <a:rPr lang="ar-DZ" sz="2800" b="1" dirty="0">
                <a:solidFill>
                  <a:srgbClr val="FCFFE5"/>
                </a:solidFill>
              </a:rPr>
              <a:t> </a:t>
            </a:r>
            <a:r>
              <a:rPr lang="fr-FR" sz="2800" b="1" dirty="0">
                <a:solidFill>
                  <a:srgbClr val="FCFFE5"/>
                </a:solidFill>
              </a:rPr>
              <a:t>NESPRESSO)</a:t>
            </a:r>
            <a:r>
              <a:rPr lang="ar-DZ" sz="2800" b="1" dirty="0">
                <a:solidFill>
                  <a:srgbClr val="FCFFE5"/>
                </a:solidFill>
              </a:rPr>
              <a:t>) هي واحدة من العلامات التجارية الرائدة عالميا في مجال صناعة القهوة الفاخرة، وتشتهر بنظامها المبتكر لتقديم القهوة من خلال كبسولات مصممة خصيصًا للاستخدام مع ماكيناتها.</a:t>
            </a:r>
            <a:endParaRPr lang="fr-FR" sz="2800" b="1" dirty="0">
              <a:solidFill>
                <a:srgbClr val="FCFFE5"/>
              </a:solidFill>
            </a:endParaRPr>
          </a:p>
        </p:txBody>
      </p:sp>
      <p:pic>
        <p:nvPicPr>
          <p:cNvPr id="8" name="صورة 7">
            <a:extLst>
              <a:ext uri="{FF2B5EF4-FFF2-40B4-BE49-F238E27FC236}">
                <a16:creationId xmlns:a16="http://schemas.microsoft.com/office/drawing/2014/main" id="{373C1E1F-F9DB-3C01-368B-06010EB34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803" y="6783716"/>
            <a:ext cx="5491409" cy="2223948"/>
          </a:xfrm>
          <a:prstGeom prst="rect">
            <a:avLst/>
          </a:prstGeom>
        </p:spPr>
      </p:pic>
      <p:pic>
        <p:nvPicPr>
          <p:cNvPr id="11" name="صورة 10">
            <a:extLst>
              <a:ext uri="{FF2B5EF4-FFF2-40B4-BE49-F238E27FC236}">
                <a16:creationId xmlns:a16="http://schemas.microsoft.com/office/drawing/2014/main" id="{8DD23D3A-633A-EBE1-E852-9A5E56EF8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395" y="1279336"/>
            <a:ext cx="5916226" cy="3961099"/>
          </a:xfrm>
          <a:prstGeom prst="rect">
            <a:avLst/>
          </a:prstGeom>
        </p:spPr>
      </p:pic>
      <p:sp>
        <p:nvSpPr>
          <p:cNvPr id="12" name="مربع نص 11">
            <a:extLst>
              <a:ext uri="{FF2B5EF4-FFF2-40B4-BE49-F238E27FC236}">
                <a16:creationId xmlns:a16="http://schemas.microsoft.com/office/drawing/2014/main" id="{5F6F30A4-376B-0014-7D90-0F9AD0262214}"/>
              </a:ext>
            </a:extLst>
          </p:cNvPr>
          <p:cNvSpPr txBox="1"/>
          <p:nvPr/>
        </p:nvSpPr>
        <p:spPr>
          <a:xfrm>
            <a:off x="767342" y="3901607"/>
            <a:ext cx="8305800" cy="2677656"/>
          </a:xfrm>
          <a:prstGeom prst="rect">
            <a:avLst/>
          </a:prstGeom>
          <a:noFill/>
        </p:spPr>
        <p:txBody>
          <a:bodyPr wrap="square" rtlCol="0">
            <a:spAutoFit/>
          </a:bodyPr>
          <a:lstStyle/>
          <a:p>
            <a:pPr algn="just" rtl="1"/>
            <a:r>
              <a:rPr lang="ar-DZ" sz="2800" b="1" dirty="0">
                <a:solidFill>
                  <a:srgbClr val="FCFFE5"/>
                </a:solidFill>
              </a:rPr>
              <a:t>تُعد شركة</a:t>
            </a:r>
            <a:r>
              <a:rPr lang="fr-FR" sz="2800" b="1" dirty="0">
                <a:solidFill>
                  <a:srgbClr val="FCFFE5"/>
                </a:solidFill>
              </a:rPr>
              <a:t>Nespresso </a:t>
            </a:r>
            <a:r>
              <a:rPr lang="ar-DZ" sz="2800" b="1" dirty="0">
                <a:solidFill>
                  <a:srgbClr val="FCFFE5"/>
                </a:solidFill>
              </a:rPr>
              <a:t> أو </a:t>
            </a:r>
            <a:r>
              <a:rPr lang="fr-FR" sz="2800" b="1" dirty="0">
                <a:solidFill>
                  <a:srgbClr val="FCFFE5"/>
                </a:solidFill>
              </a:rPr>
              <a:t>Nestlé Nespresso S.A.</a:t>
            </a:r>
            <a:r>
              <a:rPr lang="ar-DZ" sz="2800" b="1" dirty="0">
                <a:solidFill>
                  <a:srgbClr val="FCFFE5"/>
                </a:solidFill>
              </a:rPr>
              <a:t> علامة تجارية تابعة لمجموعة نستله السويسرية، متخصصة في نظام تحضير القهوة المعتمد على الكبسولات الجاهزة والآلات الخاصة بها. تقوم فكرة عملها على دمج آلة تحضير القهوة مع كبسولات مقسمة مسبقاً تحتوي على قهوة منتقاة، ما يسمح بالحصول على قهوة ذات جودة عالية بضغطة زر واحدة، سواء في المنازل أو المكاتب.</a:t>
            </a:r>
            <a:endParaRPr lang="fr-FR" sz="2800" b="1" dirty="0">
              <a:solidFill>
                <a:srgbClr val="FCFFE5"/>
              </a:solidFill>
            </a:endParaRPr>
          </a:p>
        </p:txBody>
      </p:sp>
    </p:spTree>
    <p:extLst>
      <p:ext uri="{BB962C8B-B14F-4D97-AF65-F5344CB8AC3E}">
        <p14:creationId xmlns:p14="http://schemas.microsoft.com/office/powerpoint/2010/main" val="687559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4CE87B96-AAC7-51F6-C20C-7B9480ED39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5E0873-A4CE-B877-DE14-3BBE990CC88A}"/>
              </a:ext>
            </a:extLst>
          </p:cNvPr>
          <p:cNvGrpSpPr/>
          <p:nvPr/>
        </p:nvGrpSpPr>
        <p:grpSpPr>
          <a:xfrm>
            <a:off x="10820400" y="-774086"/>
            <a:ext cx="12516037" cy="11835171"/>
            <a:chOff x="0" y="0"/>
            <a:chExt cx="812800" cy="812800"/>
          </a:xfrm>
        </p:grpSpPr>
        <p:sp>
          <p:nvSpPr>
            <p:cNvPr id="3" name="Freeform 3">
              <a:extLst>
                <a:ext uri="{FF2B5EF4-FFF2-40B4-BE49-F238E27FC236}">
                  <a16:creationId xmlns:a16="http://schemas.microsoft.com/office/drawing/2014/main" id="{65ABFF10-CBA4-7B4B-7500-25966FA3A2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a:extLst>
                <a:ext uri="{FF2B5EF4-FFF2-40B4-BE49-F238E27FC236}">
                  <a16:creationId xmlns:a16="http://schemas.microsoft.com/office/drawing/2014/main" id="{502B0E56-ECB1-B8D0-6838-2D82E6207E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6" name="صورة 5">
            <a:extLst>
              <a:ext uri="{FF2B5EF4-FFF2-40B4-BE49-F238E27FC236}">
                <a16:creationId xmlns:a16="http://schemas.microsoft.com/office/drawing/2014/main" id="{4AF6ABD7-9966-FBE7-17E2-1F3884369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4142" y="1276950"/>
            <a:ext cx="4032200" cy="7178325"/>
          </a:xfrm>
          <a:prstGeom prst="rect">
            <a:avLst/>
          </a:prstGeom>
        </p:spPr>
      </p:pic>
      <p:sp>
        <p:nvSpPr>
          <p:cNvPr id="7" name="مربع نص 6">
            <a:extLst>
              <a:ext uri="{FF2B5EF4-FFF2-40B4-BE49-F238E27FC236}">
                <a16:creationId xmlns:a16="http://schemas.microsoft.com/office/drawing/2014/main" id="{36B9FB6E-2D93-1C4E-350E-C6127D547B0E}"/>
              </a:ext>
            </a:extLst>
          </p:cNvPr>
          <p:cNvSpPr txBox="1"/>
          <p:nvPr/>
        </p:nvSpPr>
        <p:spPr>
          <a:xfrm>
            <a:off x="1524000" y="2400300"/>
            <a:ext cx="8915400" cy="4031873"/>
          </a:xfrm>
          <a:prstGeom prst="rect">
            <a:avLst/>
          </a:prstGeom>
          <a:noFill/>
        </p:spPr>
        <p:txBody>
          <a:bodyPr wrap="square" rtlCol="0">
            <a:spAutoFit/>
          </a:bodyPr>
          <a:lstStyle/>
          <a:p>
            <a:pPr algn="r" rtl="1"/>
            <a:r>
              <a:rPr lang="ar-DZ" sz="3200" b="1" dirty="0"/>
              <a:t>يتمحور ابتكار شركة </a:t>
            </a:r>
            <a:r>
              <a:rPr lang="ar-DZ" sz="3200" b="1" dirty="0" err="1"/>
              <a:t>نسبريسو</a:t>
            </a:r>
            <a:r>
              <a:rPr lang="ar-DZ" sz="3200" b="1" dirty="0"/>
              <a:t> حول تطوير نظام متكامل لتقديم القهوة المنزلية يعتمد على ابتكار كبسولات قهوة فريدة بالتعاون مع شركاء لتصنيع الماكينات، مما أحدث ثورة في سوق القهوة. ارتكز ابتكارها على مزج منتج حصري (الكبسولات) مع تصميمات مبتكرة للماكينات، بالإضافة إلى استراتيجيات تسويقية فعالة مثل بناء تجربة عملاء مميزة في المتاجر المخصصة، والتركيز على الاستدامة، والتسويق عبر المشاهير، والاعتماد على براءات الاختراع لتأمين حصتها في السوق.</a:t>
            </a:r>
            <a:endParaRPr lang="fr-FR" sz="3200" b="1" dirty="0"/>
          </a:p>
        </p:txBody>
      </p:sp>
      <p:sp>
        <p:nvSpPr>
          <p:cNvPr id="13" name="مربع نص 12">
            <a:extLst>
              <a:ext uri="{FF2B5EF4-FFF2-40B4-BE49-F238E27FC236}">
                <a16:creationId xmlns:a16="http://schemas.microsoft.com/office/drawing/2014/main" id="{8219CB9B-E67C-E48A-61E0-5CFC91B98FF1}"/>
              </a:ext>
            </a:extLst>
          </p:cNvPr>
          <p:cNvSpPr txBox="1"/>
          <p:nvPr/>
        </p:nvSpPr>
        <p:spPr>
          <a:xfrm>
            <a:off x="742691" y="342900"/>
            <a:ext cx="11168742" cy="1323439"/>
          </a:xfrm>
          <a:prstGeom prst="rect">
            <a:avLst/>
          </a:prstGeom>
          <a:noFill/>
        </p:spPr>
        <p:txBody>
          <a:bodyPr wrap="square">
            <a:spAutoFit/>
          </a:bodyPr>
          <a:lstStyle/>
          <a:p>
            <a:pPr algn="ctr" rtl="1"/>
            <a:r>
              <a:rPr lang="ar-DZ" sz="8000" dirty="0">
                <a:solidFill>
                  <a:srgbClr val="9ABB50"/>
                </a:solidFill>
                <a:latin typeface="Bahjaa"/>
                <a:ea typeface="Bahjaa"/>
                <a:cs typeface="Bahjaa"/>
                <a:sym typeface="Bahjaa"/>
                <a:rtl/>
              </a:rPr>
              <a:t>ابتكار  </a:t>
            </a:r>
            <a:r>
              <a:rPr lang="en-US" sz="8000" dirty="0">
                <a:solidFill>
                  <a:srgbClr val="9ABB50"/>
                </a:solidFill>
                <a:latin typeface="Bahjaa"/>
                <a:ea typeface="Bahjaa"/>
                <a:cs typeface="Bahjaa"/>
                <a:sym typeface="Bahjaa"/>
                <a:rtl/>
              </a:rPr>
              <a:t>Nespresso</a:t>
            </a:r>
            <a:r>
              <a:rPr lang="ar-DZ" sz="8000" dirty="0">
                <a:solidFill>
                  <a:srgbClr val="9ABB50"/>
                </a:solidFill>
                <a:latin typeface="Bahjaa"/>
                <a:ea typeface="Bahjaa"/>
                <a:cs typeface="Bahjaa"/>
                <a:sym typeface="Bahjaa"/>
                <a:rtl/>
              </a:rPr>
              <a:t> </a:t>
            </a:r>
            <a:endParaRPr lang="ar-EG" sz="8000" dirty="0">
              <a:solidFill>
                <a:srgbClr val="9ABB50"/>
              </a:solidFill>
              <a:latin typeface="Bahjaa"/>
              <a:ea typeface="Bahjaa"/>
              <a:cs typeface="Bahjaa"/>
              <a:sym typeface="Bahjaa"/>
              <a:rtl/>
            </a:endParaRPr>
          </a:p>
        </p:txBody>
      </p:sp>
      <p:pic>
        <p:nvPicPr>
          <p:cNvPr id="16" name="صورة 15">
            <a:extLst>
              <a:ext uri="{FF2B5EF4-FFF2-40B4-BE49-F238E27FC236}">
                <a16:creationId xmlns:a16="http://schemas.microsoft.com/office/drawing/2014/main" id="{502594F1-90B8-3937-E388-DEAF1DF79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6085192"/>
            <a:ext cx="2577564" cy="3866346"/>
          </a:xfrm>
          <a:prstGeom prst="rect">
            <a:avLst/>
          </a:prstGeom>
        </p:spPr>
      </p:pic>
    </p:spTree>
    <p:extLst>
      <p:ext uri="{BB962C8B-B14F-4D97-AF65-F5344CB8AC3E}">
        <p14:creationId xmlns:p14="http://schemas.microsoft.com/office/powerpoint/2010/main" val="4242011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864CFD56-3153-66D5-6AF5-A06222BC70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C49A213-B2BA-2024-300F-D6A54228F8F9}"/>
              </a:ext>
            </a:extLst>
          </p:cNvPr>
          <p:cNvGrpSpPr/>
          <p:nvPr/>
        </p:nvGrpSpPr>
        <p:grpSpPr>
          <a:xfrm>
            <a:off x="-5540164" y="4762500"/>
            <a:ext cx="9849037" cy="9849037"/>
            <a:chOff x="0" y="0"/>
            <a:chExt cx="812800" cy="812800"/>
          </a:xfrm>
        </p:grpSpPr>
        <p:sp>
          <p:nvSpPr>
            <p:cNvPr id="3" name="Freeform 3">
              <a:extLst>
                <a:ext uri="{FF2B5EF4-FFF2-40B4-BE49-F238E27FC236}">
                  <a16:creationId xmlns:a16="http://schemas.microsoft.com/office/drawing/2014/main" id="{9E067D5B-A322-5152-63B3-E0665E3BE7A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a:extLst>
                <a:ext uri="{FF2B5EF4-FFF2-40B4-BE49-F238E27FC236}">
                  <a16:creationId xmlns:a16="http://schemas.microsoft.com/office/drawing/2014/main" id="{26261791-65F2-9DB0-887E-937A6BDBBFE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مربع نص 13">
            <a:extLst>
              <a:ext uri="{FF2B5EF4-FFF2-40B4-BE49-F238E27FC236}">
                <a16:creationId xmlns:a16="http://schemas.microsoft.com/office/drawing/2014/main" id="{9FE27002-6AEA-CE5E-24D2-3C1A3C21AC50}"/>
              </a:ext>
            </a:extLst>
          </p:cNvPr>
          <p:cNvSpPr txBox="1"/>
          <p:nvPr/>
        </p:nvSpPr>
        <p:spPr>
          <a:xfrm>
            <a:off x="6019799" y="353891"/>
            <a:ext cx="8982653" cy="2123658"/>
          </a:xfrm>
          <a:prstGeom prst="rect">
            <a:avLst/>
          </a:prstGeom>
          <a:noFill/>
        </p:spPr>
        <p:txBody>
          <a:bodyPr wrap="square" rtlCol="0">
            <a:spAutoFit/>
          </a:bodyPr>
          <a:lstStyle/>
          <a:p>
            <a:pPr algn="ctr" rtl="1"/>
            <a:r>
              <a:rPr lang="ar-DZ" sz="6600" dirty="0">
                <a:solidFill>
                  <a:srgbClr val="9ABB50"/>
                </a:solidFill>
                <a:latin typeface="Bahjaa"/>
                <a:ea typeface="Bahjaa"/>
                <a:cs typeface="Bahjaa"/>
                <a:sym typeface="Bahjaa"/>
                <a:rtl/>
              </a:rPr>
              <a:t>ما الذي يجعل عبوات </a:t>
            </a:r>
            <a:r>
              <a:rPr lang="ar-DZ" sz="6600" dirty="0" err="1">
                <a:solidFill>
                  <a:srgbClr val="9ABB50"/>
                </a:solidFill>
                <a:latin typeface="Bahjaa"/>
                <a:ea typeface="Bahjaa"/>
                <a:cs typeface="Bahjaa"/>
                <a:sym typeface="Bahjaa"/>
                <a:rtl/>
              </a:rPr>
              <a:t>نسبريسو</a:t>
            </a:r>
            <a:r>
              <a:rPr lang="ar-DZ" sz="6600" dirty="0">
                <a:solidFill>
                  <a:srgbClr val="9ABB50"/>
                </a:solidFill>
                <a:latin typeface="Bahjaa"/>
                <a:ea typeface="Bahjaa"/>
                <a:cs typeface="Bahjaa"/>
                <a:sym typeface="Bahjaa"/>
                <a:rtl/>
              </a:rPr>
              <a:t> فريدة ومبتكرة</a:t>
            </a:r>
            <a:endParaRPr lang="ar-EG" sz="6600" dirty="0">
              <a:solidFill>
                <a:srgbClr val="9ABB50"/>
              </a:solidFill>
              <a:latin typeface="Bahjaa"/>
              <a:ea typeface="Bahjaa"/>
              <a:cs typeface="Bahjaa"/>
              <a:sym typeface="Bahjaa"/>
              <a:rtl/>
            </a:endParaRPr>
          </a:p>
        </p:txBody>
      </p:sp>
      <p:pic>
        <p:nvPicPr>
          <p:cNvPr id="7" name="صورة 6">
            <a:extLst>
              <a:ext uri="{FF2B5EF4-FFF2-40B4-BE49-F238E27FC236}">
                <a16:creationId xmlns:a16="http://schemas.microsoft.com/office/drawing/2014/main" id="{F1840FBF-B92D-192A-3FC7-C6DD585B9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55" y="4314971"/>
            <a:ext cx="3402074" cy="5103111"/>
          </a:xfrm>
          <a:prstGeom prst="rect">
            <a:avLst/>
          </a:prstGeom>
        </p:spPr>
      </p:pic>
      <p:sp>
        <p:nvSpPr>
          <p:cNvPr id="8" name="مربع نص 7">
            <a:extLst>
              <a:ext uri="{FF2B5EF4-FFF2-40B4-BE49-F238E27FC236}">
                <a16:creationId xmlns:a16="http://schemas.microsoft.com/office/drawing/2014/main" id="{36D7FF5A-D1AD-B1CE-E5C0-42BA141DD75D}"/>
              </a:ext>
            </a:extLst>
          </p:cNvPr>
          <p:cNvSpPr txBox="1"/>
          <p:nvPr/>
        </p:nvSpPr>
        <p:spPr>
          <a:xfrm>
            <a:off x="4616576" y="2604013"/>
            <a:ext cx="12013945" cy="1200329"/>
          </a:xfrm>
          <a:prstGeom prst="rect">
            <a:avLst/>
          </a:prstGeom>
          <a:noFill/>
        </p:spPr>
        <p:txBody>
          <a:bodyPr wrap="square" rtlCol="0">
            <a:spAutoFit/>
          </a:bodyPr>
          <a:lstStyle/>
          <a:p>
            <a:pPr algn="r" rtl="1"/>
            <a:r>
              <a:rPr lang="ar-DZ" sz="2400" dirty="0"/>
              <a:t>هناك طريقة خاصة بدأت العديد من العلامات التجارية للتو في إدراكها، لكنها كانت تجعل عشاق القهوة يبتسمون بهدوء منذ فترة طويلة. هذا هو سحر عبوات </a:t>
            </a:r>
            <a:r>
              <a:rPr lang="ar-DZ" sz="2400" dirty="0" err="1"/>
              <a:t>نسبريسو</a:t>
            </a:r>
            <a:r>
              <a:rPr lang="ar-DZ" sz="2400" dirty="0"/>
              <a:t>, ابتكار اللب المصبوب مع الالتزام بالاستدامة والأناقة. إنه مزيج من التصميم العملي والمواد الصديقة للبيئة وفن العلامة التجارية الذي يحافظ على القهوة طازجة وجذابة.</a:t>
            </a:r>
            <a:endParaRPr lang="fr-FR" sz="3600" dirty="0"/>
          </a:p>
        </p:txBody>
      </p:sp>
      <p:sp>
        <p:nvSpPr>
          <p:cNvPr id="13" name="مربع نص 12">
            <a:extLst>
              <a:ext uri="{FF2B5EF4-FFF2-40B4-BE49-F238E27FC236}">
                <a16:creationId xmlns:a16="http://schemas.microsoft.com/office/drawing/2014/main" id="{F8CF91CE-D37B-1663-3A6D-A8C353EE021A}"/>
              </a:ext>
            </a:extLst>
          </p:cNvPr>
          <p:cNvSpPr txBox="1"/>
          <p:nvPr/>
        </p:nvSpPr>
        <p:spPr>
          <a:xfrm>
            <a:off x="4616576" y="3909214"/>
            <a:ext cx="12270122" cy="6001643"/>
          </a:xfrm>
          <a:prstGeom prst="rect">
            <a:avLst/>
          </a:prstGeom>
          <a:noFill/>
        </p:spPr>
        <p:txBody>
          <a:bodyPr wrap="square" rtlCol="0">
            <a:spAutoFit/>
          </a:bodyPr>
          <a:lstStyle/>
          <a:p>
            <a:pPr marL="285750" indent="-285750" algn="r" rtl="1">
              <a:buFont typeface="Arial" panose="020B0604020202020204" pitchFamily="34" charset="0"/>
              <a:buChar char="•"/>
            </a:pPr>
            <a:r>
              <a:rPr lang="ar-DZ" sz="2400" b="1" dirty="0"/>
              <a:t>نهج اللب المقولب من </a:t>
            </a:r>
            <a:r>
              <a:rPr lang="ar-DZ" sz="2400" b="1" dirty="0" err="1"/>
              <a:t>نسبريسو</a:t>
            </a:r>
            <a:r>
              <a:rPr lang="ar-DZ" sz="2400" b="1" dirty="0"/>
              <a:t>: </a:t>
            </a:r>
            <a:r>
              <a:rPr lang="ar-DZ" sz="2400" dirty="0"/>
              <a:t>للوهلة الأولى عبوات </a:t>
            </a:r>
            <a:r>
              <a:rPr lang="ar-DZ" sz="2400" dirty="0" err="1"/>
              <a:t>نسبريسو</a:t>
            </a:r>
            <a:r>
              <a:rPr lang="ar-DZ" sz="2400" dirty="0"/>
              <a:t> قد تبدو وكأنها كراتين أو أكمام بسيطة. ولكن في الداخل، تحتضن حاملات اللب المقولبة كل كبسولة بإحكام. وغالبًا ما يكون هذا اللب مصنوعًا من ألياف معاد تدويرها، ويتم تشكيله ليتناسب مع كل كبسولة. والنتيجة هي الحد الأدنى من النفايات، وسلامة ممتازة للمنتج، وملمس عالي الجودة يقدّره عشاق القهوة.</a:t>
            </a:r>
          </a:p>
          <a:p>
            <a:pPr marL="285750" indent="-285750" algn="r" rtl="1">
              <a:buFont typeface="Arial" panose="020B0604020202020204" pitchFamily="34" charset="0"/>
              <a:buChar char="•"/>
            </a:pPr>
            <a:r>
              <a:rPr lang="ar-DZ" sz="2400" b="1" dirty="0"/>
              <a:t>التركيز على الاستدامة: </a:t>
            </a:r>
            <a:r>
              <a:rPr lang="ar-DZ" sz="2400" dirty="0"/>
              <a:t>عبوات </a:t>
            </a:r>
            <a:r>
              <a:rPr lang="ar-DZ" sz="2400" dirty="0" err="1"/>
              <a:t>نسبريسو</a:t>
            </a:r>
            <a:r>
              <a:rPr lang="ar-DZ" sz="2400" dirty="0"/>
              <a:t> استخدام اللب المقولب يقلل من الحشوات البلاستيكية. ومن خلال إعادة استخدام المواد الورقية، فإنها تقلل من مساهمات مدافن النفايات وآثار الكربون. يلقى هذا النهج صدى لدى المستهلكين المهتمين بالبيئة الذين يفضلون العلامات التجارية التي تهتم بالآثار البيئية.</a:t>
            </a:r>
          </a:p>
          <a:p>
            <a:pPr marL="285750" indent="-285750" algn="r" rtl="1">
              <a:buFont typeface="Arial" panose="020B0604020202020204" pitchFamily="34" charset="0"/>
              <a:buChar char="•"/>
            </a:pPr>
            <a:r>
              <a:rPr lang="ar-DZ" sz="2400" b="1" dirty="0"/>
              <a:t>ملائمة مثالية للقرون المثالية: </a:t>
            </a:r>
            <a:r>
              <a:rPr lang="ar-DZ" sz="2400" dirty="0"/>
              <a:t>تعانق صواني اللب المصبوبة كل كبسولة من </a:t>
            </a:r>
            <a:r>
              <a:rPr lang="ar-DZ" sz="2400" dirty="0" err="1"/>
              <a:t>نسبريسو</a:t>
            </a:r>
            <a:r>
              <a:rPr lang="ar-DZ" sz="2400" dirty="0"/>
              <a:t> لمنع اهتزازها أو تلفها. لا مزيد من المساحة الضائعة ولا مزيد من الكبسولات المكسورة. هذا التصميم المريح هو جزء من سبب عبوات </a:t>
            </a:r>
            <a:r>
              <a:rPr lang="ar-DZ" sz="2400" dirty="0" err="1"/>
              <a:t>نسبريسو</a:t>
            </a:r>
            <a:r>
              <a:rPr lang="ar-DZ" sz="2400" dirty="0"/>
              <a:t> تبرز: فهي تجمع بين الوظيفة والجمال مع الحفاظ على قهوتك آمنة أثناء النقل.</a:t>
            </a:r>
          </a:p>
          <a:p>
            <a:pPr marL="285750" indent="-285750" algn="r" rtl="1">
              <a:buFont typeface="Arial" panose="020B0604020202020204" pitchFamily="34" charset="0"/>
              <a:buChar char="•"/>
            </a:pPr>
            <a:r>
              <a:rPr lang="ar-DZ" sz="2400" b="1" dirty="0"/>
              <a:t>تجربة فتح العلبة: </a:t>
            </a:r>
            <a:r>
              <a:rPr lang="ar-DZ" sz="2400" dirty="0"/>
              <a:t>عندما تفتح عبوات </a:t>
            </a:r>
            <a:r>
              <a:rPr lang="ar-DZ" sz="2400" dirty="0" err="1"/>
              <a:t>نسبريسو</a:t>
            </a:r>
            <a:r>
              <a:rPr lang="ar-DZ" sz="2400" dirty="0"/>
              <a:t> الغلاف، تكشف صينية اللب المصبوبة عن الكبسولات مرتبة بعناية. وهذا ما يجعل اختيار الكبسولة يُضفي شعوراً خاصاً. إنها رفاهية صغيرة يعتز بها عشاق القهوة، مما يخلق الإثارة في كل مرة يعيدون فيها تخزين خلطاتهم المفضلة.</a:t>
            </a:r>
          </a:p>
          <a:p>
            <a:pPr marL="285750" indent="-285750" algn="r" rtl="1">
              <a:buFont typeface="Arial" panose="020B0604020202020204" pitchFamily="34" charset="0"/>
              <a:buChar char="•"/>
            </a:pPr>
            <a:r>
              <a:rPr lang="ar-DZ" sz="2400" b="1" dirty="0"/>
              <a:t>إعادة ابتكار عبوات القهوة: </a:t>
            </a:r>
            <a:r>
              <a:rPr lang="ar-DZ" sz="2400" dirty="0"/>
              <a:t>عبوات </a:t>
            </a:r>
            <a:r>
              <a:rPr lang="ar-DZ" sz="2400" dirty="0" err="1"/>
              <a:t>نسبريسو</a:t>
            </a:r>
            <a:r>
              <a:rPr lang="ar-DZ" sz="2400" dirty="0"/>
              <a:t> لا يتعلق فقط بصندوق متين، بل يتعلق بإعادة التفكير في كيفية تخزين القهوة وتقديمها. تتطلب منك أكياس أو علب القهوة التقليدية القياس أو المغرفة. أما كبسولات </a:t>
            </a:r>
            <a:r>
              <a:rPr lang="ar-DZ" sz="2400" dirty="0" err="1"/>
              <a:t>نسبريسو</a:t>
            </a:r>
            <a:r>
              <a:rPr lang="ar-DZ" sz="2400" dirty="0"/>
              <a:t> ذات الخدمة الواحدة فهي أكثر ملاءمة، كما أن تغليفها يضمن بقاء تلك الكبسولات طازجة.</a:t>
            </a:r>
            <a:endParaRPr lang="fr-FR" sz="2400" dirty="0"/>
          </a:p>
        </p:txBody>
      </p:sp>
    </p:spTree>
    <p:extLst>
      <p:ext uri="{BB962C8B-B14F-4D97-AF65-F5344CB8AC3E}">
        <p14:creationId xmlns:p14="http://schemas.microsoft.com/office/powerpoint/2010/main" val="381880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B697A622-B862-8B57-1FBC-35228A991718}"/>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8B5284DA-5451-C767-EFFD-01523CC46EC8}"/>
              </a:ext>
            </a:extLst>
          </p:cNvPr>
          <p:cNvGrpSpPr/>
          <p:nvPr/>
        </p:nvGrpSpPr>
        <p:grpSpPr>
          <a:xfrm>
            <a:off x="-1230292" y="-1461759"/>
            <a:ext cx="3696156" cy="3696156"/>
            <a:chOff x="0" y="0"/>
            <a:chExt cx="812800" cy="812800"/>
          </a:xfrm>
        </p:grpSpPr>
        <p:sp>
          <p:nvSpPr>
            <p:cNvPr id="9" name="Freeform 9">
              <a:extLst>
                <a:ext uri="{FF2B5EF4-FFF2-40B4-BE49-F238E27FC236}">
                  <a16:creationId xmlns:a16="http://schemas.microsoft.com/office/drawing/2014/main" id="{E60EE7DE-FA6B-1D00-24A2-2FE22DDC91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0" name="TextBox 10">
              <a:extLst>
                <a:ext uri="{FF2B5EF4-FFF2-40B4-BE49-F238E27FC236}">
                  <a16:creationId xmlns:a16="http://schemas.microsoft.com/office/drawing/2014/main" id="{60B920AA-EA61-75F4-3639-D0C2AAB157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ECBF3F08-495D-6603-E83A-83F0ECB5A5EF}"/>
              </a:ext>
            </a:extLst>
          </p:cNvPr>
          <p:cNvGrpSpPr/>
          <p:nvPr/>
        </p:nvGrpSpPr>
        <p:grpSpPr>
          <a:xfrm>
            <a:off x="15872723" y="-1250545"/>
            <a:ext cx="3696156" cy="3696156"/>
            <a:chOff x="0" y="0"/>
            <a:chExt cx="812800" cy="812800"/>
          </a:xfrm>
        </p:grpSpPr>
        <p:sp>
          <p:nvSpPr>
            <p:cNvPr id="12" name="Freeform 12">
              <a:extLst>
                <a:ext uri="{FF2B5EF4-FFF2-40B4-BE49-F238E27FC236}">
                  <a16:creationId xmlns:a16="http://schemas.microsoft.com/office/drawing/2014/main" id="{4993596D-713F-3284-C313-FC7CD80A3B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3" name="TextBox 13">
              <a:extLst>
                <a:ext uri="{FF2B5EF4-FFF2-40B4-BE49-F238E27FC236}">
                  <a16:creationId xmlns:a16="http://schemas.microsoft.com/office/drawing/2014/main" id="{47CACB65-0C0F-1FCE-36B8-627F8B1CFDA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TextBox 15">
            <a:extLst>
              <a:ext uri="{FF2B5EF4-FFF2-40B4-BE49-F238E27FC236}">
                <a16:creationId xmlns:a16="http://schemas.microsoft.com/office/drawing/2014/main" id="{BBA3AC00-80F6-B8E8-569F-C72B639225AC}"/>
              </a:ext>
            </a:extLst>
          </p:cNvPr>
          <p:cNvSpPr txBox="1"/>
          <p:nvPr/>
        </p:nvSpPr>
        <p:spPr>
          <a:xfrm>
            <a:off x="2465864" y="597533"/>
            <a:ext cx="12954000" cy="1540806"/>
          </a:xfrm>
          <a:prstGeom prst="rect">
            <a:avLst/>
          </a:prstGeom>
        </p:spPr>
        <p:txBody>
          <a:bodyPr wrap="square" lIns="0" tIns="0" rIns="0" bIns="0" rtlCol="0" anchor="t">
            <a:spAutoFit/>
          </a:bodyPr>
          <a:lstStyle/>
          <a:p>
            <a:pPr algn="ctr" rtl="1">
              <a:lnSpc>
                <a:spcPts val="12500"/>
              </a:lnSpc>
              <a:spcBef>
                <a:spcPct val="0"/>
              </a:spcBef>
            </a:pPr>
            <a:r>
              <a:rPr lang="ar-DZ" sz="8800" dirty="0">
                <a:solidFill>
                  <a:srgbClr val="5D7624"/>
                </a:solidFill>
                <a:latin typeface="Bahjaa"/>
                <a:ea typeface="Bahjaa"/>
                <a:cs typeface="Bahjaa"/>
                <a:sym typeface="Bahjaa"/>
                <a:rtl/>
              </a:rPr>
              <a:t>نموذج ابتكار </a:t>
            </a:r>
            <a:r>
              <a:rPr lang="en-US" sz="8800" dirty="0">
                <a:solidFill>
                  <a:srgbClr val="5D7624"/>
                </a:solidFill>
                <a:latin typeface="Bahjaa"/>
                <a:ea typeface="Bahjaa"/>
                <a:cs typeface="Bahjaa"/>
                <a:sym typeface="Bahjaa"/>
                <a:rtl/>
              </a:rPr>
              <a:t>Nespresso</a:t>
            </a:r>
            <a:endParaRPr lang="ar-EG" sz="8800" dirty="0">
              <a:solidFill>
                <a:srgbClr val="5D7624"/>
              </a:solidFill>
              <a:latin typeface="Bahjaa"/>
              <a:ea typeface="Bahjaa"/>
              <a:cs typeface="Bahjaa"/>
              <a:sym typeface="Bahjaa"/>
              <a:rtl/>
            </a:endParaRPr>
          </a:p>
        </p:txBody>
      </p:sp>
      <p:sp>
        <p:nvSpPr>
          <p:cNvPr id="17" name="مربع نص 16">
            <a:extLst>
              <a:ext uri="{FF2B5EF4-FFF2-40B4-BE49-F238E27FC236}">
                <a16:creationId xmlns:a16="http://schemas.microsoft.com/office/drawing/2014/main" id="{9B6634F4-F5F8-A470-B562-B800E56E72B0}"/>
              </a:ext>
            </a:extLst>
          </p:cNvPr>
          <p:cNvSpPr txBox="1"/>
          <p:nvPr/>
        </p:nvSpPr>
        <p:spPr>
          <a:xfrm>
            <a:off x="5869332" y="4271862"/>
            <a:ext cx="10314464" cy="3816429"/>
          </a:xfrm>
          <a:prstGeom prst="rect">
            <a:avLst/>
          </a:prstGeom>
          <a:noFill/>
        </p:spPr>
        <p:txBody>
          <a:bodyPr wrap="square" rtlCol="0">
            <a:spAutoFit/>
          </a:bodyPr>
          <a:lstStyle/>
          <a:p>
            <a:pPr algn="r" rtl="1"/>
            <a:r>
              <a:rPr lang="ar-DZ" sz="2800" b="1" dirty="0"/>
              <a:t>قدمت </a:t>
            </a:r>
            <a:r>
              <a:rPr lang="ar-DZ" sz="2800" b="1" dirty="0" err="1"/>
              <a:t>نسبريسو</a:t>
            </a:r>
            <a:r>
              <a:rPr lang="ar-DZ" sz="2800" b="1" dirty="0"/>
              <a:t> 22</a:t>
            </a:r>
            <a:r>
              <a:rPr lang="fr-FR" sz="2800" b="1" dirty="0"/>
              <a:t> </a:t>
            </a:r>
            <a:r>
              <a:rPr lang="ar-DZ" sz="2800" b="1" dirty="0"/>
              <a:t>نوع من القهوة، بالإضافة إلى نوعين تباع لفترة محدودة من كل عام.</a:t>
            </a:r>
          </a:p>
          <a:p>
            <a:pPr algn="r" rtl="1"/>
            <a:endParaRPr lang="en-US" sz="1200" b="1" dirty="0"/>
          </a:p>
          <a:p>
            <a:pPr marL="285750" indent="-285750" algn="r" rtl="1">
              <a:buFont typeface="Wingdings" panose="05000000000000000000" pitchFamily="2" charset="2"/>
              <a:buChar char="Ø"/>
            </a:pPr>
            <a:r>
              <a:rPr lang="ar-DZ" sz="2800" dirty="0"/>
              <a:t>كبسولات </a:t>
            </a:r>
            <a:r>
              <a:rPr lang="ar-DZ" sz="2800" dirty="0" err="1"/>
              <a:t>نسبريسو</a:t>
            </a:r>
            <a:r>
              <a:rPr lang="ar-DZ" sz="2800" dirty="0"/>
              <a:t> </a:t>
            </a:r>
            <a:r>
              <a:rPr lang="ar-DZ" sz="2800" dirty="0" err="1"/>
              <a:t>اوريجينال</a:t>
            </a:r>
            <a:r>
              <a:rPr lang="ar-DZ" sz="2800" dirty="0"/>
              <a:t> </a:t>
            </a:r>
            <a:r>
              <a:rPr lang="ar-DZ" sz="2800" dirty="0" err="1"/>
              <a:t>اسبرازيون</a:t>
            </a:r>
            <a:r>
              <a:rPr lang="ar-DZ" sz="2800" dirty="0"/>
              <a:t> </a:t>
            </a:r>
            <a:r>
              <a:rPr lang="ar-DZ" sz="2800" dirty="0" err="1"/>
              <a:t>ايطاليانا</a:t>
            </a:r>
            <a:r>
              <a:rPr lang="ar-DZ" sz="2800" dirty="0"/>
              <a:t> </a:t>
            </a:r>
            <a:r>
              <a:rPr lang="fr-FR" sz="2800" dirty="0" err="1"/>
              <a:t>Ispirazione</a:t>
            </a:r>
            <a:r>
              <a:rPr lang="fr-FR" sz="2800" dirty="0"/>
              <a:t> </a:t>
            </a:r>
            <a:r>
              <a:rPr lang="fr-FR" sz="2800" dirty="0" err="1"/>
              <a:t>Italiana</a:t>
            </a:r>
            <a:endParaRPr lang="fr-FR" sz="2800" dirty="0"/>
          </a:p>
          <a:p>
            <a:pPr marL="285750" indent="-285750" algn="r" rtl="1">
              <a:buFont typeface="Wingdings" panose="05000000000000000000" pitchFamily="2" charset="2"/>
              <a:buChar char="Ø"/>
            </a:pPr>
            <a:r>
              <a:rPr lang="ar-DZ" sz="2800" dirty="0"/>
              <a:t>كبسولات </a:t>
            </a:r>
            <a:r>
              <a:rPr lang="ar-DZ" sz="2800" dirty="0" err="1"/>
              <a:t>نسبريسو</a:t>
            </a:r>
            <a:r>
              <a:rPr lang="ar-DZ" sz="2800" dirty="0"/>
              <a:t> </a:t>
            </a:r>
            <a:r>
              <a:rPr lang="ar-DZ" sz="2800" dirty="0" err="1"/>
              <a:t>اوريجينال</a:t>
            </a:r>
            <a:r>
              <a:rPr lang="ar-DZ" sz="2800" dirty="0"/>
              <a:t> ماستر </a:t>
            </a:r>
            <a:r>
              <a:rPr lang="ar-DZ" sz="2800" dirty="0" err="1"/>
              <a:t>اوريجنز</a:t>
            </a:r>
            <a:r>
              <a:rPr lang="ar-DZ" sz="2800" dirty="0"/>
              <a:t> </a:t>
            </a:r>
            <a:r>
              <a:rPr lang="fr-FR" sz="2800" dirty="0"/>
              <a:t>Master Origins</a:t>
            </a:r>
            <a:endParaRPr lang="ar-DZ" sz="2800" dirty="0"/>
          </a:p>
          <a:p>
            <a:pPr marL="285750" indent="-285750" algn="r" rtl="1">
              <a:buFont typeface="Wingdings" panose="05000000000000000000" pitchFamily="2" charset="2"/>
              <a:buChar char="Ø"/>
            </a:pPr>
            <a:r>
              <a:rPr lang="ar-DZ" sz="2800" dirty="0"/>
              <a:t>كبسولات </a:t>
            </a:r>
            <a:r>
              <a:rPr lang="ar-DZ" sz="2800" dirty="0" err="1"/>
              <a:t>نسبريسو</a:t>
            </a:r>
            <a:r>
              <a:rPr lang="ar-DZ" sz="2800" dirty="0"/>
              <a:t> </a:t>
            </a:r>
            <a:r>
              <a:rPr lang="ar-DZ" sz="2800" dirty="0" err="1"/>
              <a:t>اوريجينال</a:t>
            </a:r>
            <a:r>
              <a:rPr lang="ar-DZ" sz="2800" dirty="0"/>
              <a:t> ابداعات </a:t>
            </a:r>
            <a:r>
              <a:rPr lang="ar-DZ" sz="2800" dirty="0" err="1"/>
              <a:t>باريستا</a:t>
            </a:r>
            <a:r>
              <a:rPr lang="ar-DZ" sz="2800" dirty="0"/>
              <a:t> </a:t>
            </a:r>
            <a:r>
              <a:rPr lang="fr-FR" sz="2800" dirty="0"/>
              <a:t>Barista </a:t>
            </a:r>
            <a:r>
              <a:rPr lang="fr-FR" sz="2800" dirty="0" err="1"/>
              <a:t>Creations</a:t>
            </a:r>
            <a:endParaRPr lang="ar-DZ" sz="2800" dirty="0"/>
          </a:p>
          <a:p>
            <a:pPr marL="285750" indent="-285750" algn="r" rtl="1">
              <a:buFont typeface="Wingdings" panose="05000000000000000000" pitchFamily="2" charset="2"/>
              <a:buChar char="Ø"/>
            </a:pPr>
            <a:r>
              <a:rPr lang="ar-DZ" sz="2800" dirty="0"/>
              <a:t>كبسولات ابداعات </a:t>
            </a:r>
            <a:r>
              <a:rPr lang="ar-DZ" sz="2800" dirty="0" err="1"/>
              <a:t>باريستا</a:t>
            </a:r>
            <a:r>
              <a:rPr lang="ar-DZ" sz="2800" dirty="0"/>
              <a:t> </a:t>
            </a:r>
            <a:r>
              <a:rPr lang="fr-FR" sz="2800" dirty="0"/>
              <a:t>Barista</a:t>
            </a:r>
            <a:endParaRPr lang="ar-DZ" sz="2800" dirty="0"/>
          </a:p>
          <a:p>
            <a:pPr marL="285750" indent="-285750" algn="r" rtl="1">
              <a:buFont typeface="Wingdings" panose="05000000000000000000" pitchFamily="2" charset="2"/>
              <a:buChar char="Ø"/>
            </a:pPr>
            <a:r>
              <a:rPr lang="ar-DZ" sz="2800" dirty="0"/>
              <a:t>كبسولات </a:t>
            </a:r>
            <a:r>
              <a:rPr lang="ar-DZ" sz="2800" dirty="0" err="1"/>
              <a:t>نسبريسو</a:t>
            </a:r>
            <a:r>
              <a:rPr lang="ar-DZ" sz="2800" dirty="0"/>
              <a:t> اسبريسو &amp; دبل اسبريسو </a:t>
            </a:r>
            <a:r>
              <a:rPr lang="fr-FR" sz="2800" dirty="0"/>
              <a:t>ESPRESSO &amp; DOUBLE ESPRESSO</a:t>
            </a:r>
            <a:endParaRPr lang="ar-DZ" sz="2800" dirty="0"/>
          </a:p>
          <a:p>
            <a:pPr marL="285750" indent="-285750" algn="r" rtl="1">
              <a:buFont typeface="Wingdings" panose="05000000000000000000" pitchFamily="2" charset="2"/>
              <a:buChar char="Ø"/>
            </a:pPr>
            <a:r>
              <a:rPr lang="ar-DZ" sz="2800" dirty="0"/>
              <a:t>كبسولات </a:t>
            </a:r>
            <a:r>
              <a:rPr lang="ar-DZ" sz="2800" dirty="0" err="1"/>
              <a:t>نسبريسو</a:t>
            </a:r>
            <a:r>
              <a:rPr lang="ar-DZ" sz="2800" dirty="0"/>
              <a:t> فيرتو لاين لونج بلاك </a:t>
            </a:r>
            <a:r>
              <a:rPr lang="fr-FR" sz="2800" dirty="0"/>
              <a:t>Long Black</a:t>
            </a:r>
          </a:p>
          <a:p>
            <a:pPr algn="r" rtl="1"/>
            <a:endParaRPr lang="fr-FR" sz="2800" b="1" dirty="0"/>
          </a:p>
        </p:txBody>
      </p:sp>
      <p:sp>
        <p:nvSpPr>
          <p:cNvPr id="21" name="مربع نص 20">
            <a:extLst>
              <a:ext uri="{FF2B5EF4-FFF2-40B4-BE49-F238E27FC236}">
                <a16:creationId xmlns:a16="http://schemas.microsoft.com/office/drawing/2014/main" id="{BA69A8B8-5B65-0D43-E548-1376357A8F09}"/>
              </a:ext>
            </a:extLst>
          </p:cNvPr>
          <p:cNvSpPr txBox="1"/>
          <p:nvPr/>
        </p:nvSpPr>
        <p:spPr>
          <a:xfrm>
            <a:off x="7502442" y="7837849"/>
            <a:ext cx="8716796" cy="954107"/>
          </a:xfrm>
          <a:prstGeom prst="rect">
            <a:avLst/>
          </a:prstGeom>
          <a:noFill/>
        </p:spPr>
        <p:txBody>
          <a:bodyPr wrap="square" rtlCol="0">
            <a:spAutoFit/>
          </a:bodyPr>
          <a:lstStyle/>
          <a:p>
            <a:pPr algn="r" rtl="1"/>
            <a:r>
              <a:rPr lang="ar-DZ" sz="2800" b="1" dirty="0"/>
              <a:t>قدمت أيضا عدة أنواع من الأجهزة مصنعة من أشهر شركات صناعة معدات المطبخ مثل </a:t>
            </a:r>
            <a:r>
              <a:rPr lang="ar-DZ" sz="2800" b="1" dirty="0" err="1"/>
              <a:t>كروبس</a:t>
            </a:r>
            <a:r>
              <a:rPr lang="ar-DZ" sz="2800" b="1" dirty="0"/>
              <a:t>، ماجي ميكس </a:t>
            </a:r>
            <a:r>
              <a:rPr lang="ar-DZ" sz="2800" b="1" dirty="0" err="1"/>
              <a:t>وديلونجي</a:t>
            </a:r>
            <a:r>
              <a:rPr lang="ar-DZ" sz="2800" b="1" dirty="0"/>
              <a:t>.</a:t>
            </a:r>
            <a:endParaRPr lang="fr-FR" sz="2800" b="1" dirty="0"/>
          </a:p>
        </p:txBody>
      </p:sp>
      <p:pic>
        <p:nvPicPr>
          <p:cNvPr id="26" name="صورة 25">
            <a:extLst>
              <a:ext uri="{FF2B5EF4-FFF2-40B4-BE49-F238E27FC236}">
                <a16:creationId xmlns:a16="http://schemas.microsoft.com/office/drawing/2014/main" id="{0BA892DE-1626-86FA-EFAA-59D3BA8479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050" y="2778096"/>
            <a:ext cx="3276600" cy="3031186"/>
          </a:xfrm>
          <a:prstGeom prst="rect">
            <a:avLst/>
          </a:prstGeom>
        </p:spPr>
      </p:pic>
      <p:pic>
        <p:nvPicPr>
          <p:cNvPr id="28" name="صورة 27">
            <a:extLst>
              <a:ext uri="{FF2B5EF4-FFF2-40B4-BE49-F238E27FC236}">
                <a16:creationId xmlns:a16="http://schemas.microsoft.com/office/drawing/2014/main" id="{7CB2040C-13A7-28BF-31F5-D61E79B50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307" y="7124700"/>
            <a:ext cx="2931166" cy="2931166"/>
          </a:xfrm>
          <a:prstGeom prst="rect">
            <a:avLst/>
          </a:prstGeom>
        </p:spPr>
      </p:pic>
      <p:pic>
        <p:nvPicPr>
          <p:cNvPr id="30" name="صورة 29">
            <a:extLst>
              <a:ext uri="{FF2B5EF4-FFF2-40B4-BE49-F238E27FC236}">
                <a16:creationId xmlns:a16="http://schemas.microsoft.com/office/drawing/2014/main" id="{F7F9F865-F973-55F9-04D5-BAC60BFBD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21" y="6180076"/>
            <a:ext cx="3330882" cy="4062450"/>
          </a:xfrm>
          <a:prstGeom prst="rect">
            <a:avLst/>
          </a:prstGeom>
        </p:spPr>
      </p:pic>
      <p:sp>
        <p:nvSpPr>
          <p:cNvPr id="31" name="مربع نص 30">
            <a:extLst>
              <a:ext uri="{FF2B5EF4-FFF2-40B4-BE49-F238E27FC236}">
                <a16:creationId xmlns:a16="http://schemas.microsoft.com/office/drawing/2014/main" id="{BE03E148-7526-80B1-F3BD-8847E19657D5}"/>
              </a:ext>
            </a:extLst>
          </p:cNvPr>
          <p:cNvSpPr txBox="1"/>
          <p:nvPr/>
        </p:nvSpPr>
        <p:spPr>
          <a:xfrm>
            <a:off x="3811932" y="2575370"/>
            <a:ext cx="12371864" cy="1384995"/>
          </a:xfrm>
          <a:prstGeom prst="rect">
            <a:avLst/>
          </a:prstGeom>
          <a:noFill/>
        </p:spPr>
        <p:txBody>
          <a:bodyPr wrap="square" rtlCol="0">
            <a:spAutoFit/>
          </a:bodyPr>
          <a:lstStyle/>
          <a:p>
            <a:pPr algn="r" rtl="1"/>
            <a:r>
              <a:rPr lang="ar-DZ" sz="2800" b="1" dirty="0"/>
              <a:t>اعتمدت </a:t>
            </a:r>
            <a:r>
              <a:rPr lang="fr-FR" sz="2800" b="1" dirty="0"/>
              <a:t>Nespresso </a:t>
            </a:r>
            <a:r>
              <a:rPr lang="ar-DZ" sz="2800" b="1" dirty="0"/>
              <a:t> نموذج ابتكار متكامل يرتكز على النظام المغلق للمنتج والخدمة، من خلال الجمع بين ثلاثة مكوّنات أساسية هي: آلة تحضير القهوة، كبسولات القهوة المحمية ببراءات اختراع، وخدمات مرافقة موجّهة للمستهلك. هذا الدمج خلق تجربة موحّدة وفاخرة في تحضير الإسبريسو بطريقة بسيطة وفعّالة.</a:t>
            </a:r>
            <a:endParaRPr lang="fr-FR" sz="2800" b="1" dirty="0"/>
          </a:p>
        </p:txBody>
      </p:sp>
    </p:spTree>
    <p:extLst>
      <p:ext uri="{BB962C8B-B14F-4D97-AF65-F5344CB8AC3E}">
        <p14:creationId xmlns:p14="http://schemas.microsoft.com/office/powerpoint/2010/main" val="2327584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p:cNvGrpSpPr/>
        <p:nvPr/>
      </p:nvGrpSpPr>
      <p:grpSpPr>
        <a:xfrm>
          <a:off x="0" y="0"/>
          <a:ext cx="0" cy="0"/>
          <a:chOff x="0" y="0"/>
          <a:chExt cx="0" cy="0"/>
        </a:xfrm>
      </p:grpSpPr>
      <p:grpSp>
        <p:nvGrpSpPr>
          <p:cNvPr id="5" name="Group 5"/>
          <p:cNvGrpSpPr/>
          <p:nvPr/>
        </p:nvGrpSpPr>
        <p:grpSpPr>
          <a:xfrm>
            <a:off x="0" y="0"/>
            <a:ext cx="5242143" cy="10287000"/>
            <a:chOff x="0" y="0"/>
            <a:chExt cx="1200806" cy="2262154"/>
          </a:xfrm>
        </p:grpSpPr>
        <p:sp>
          <p:nvSpPr>
            <p:cNvPr id="6" name="Freeform 6"/>
            <p:cNvSpPr/>
            <p:nvPr/>
          </p:nvSpPr>
          <p:spPr>
            <a:xfrm>
              <a:off x="0" y="0"/>
              <a:ext cx="1200806" cy="2262154"/>
            </a:xfrm>
            <a:custGeom>
              <a:avLst/>
              <a:gdLst/>
              <a:ahLst/>
              <a:cxnLst/>
              <a:rect l="l" t="t" r="r" b="b"/>
              <a:pathLst>
                <a:path w="1200806" h="2262154">
                  <a:moveTo>
                    <a:pt x="0" y="0"/>
                  </a:moveTo>
                  <a:lnTo>
                    <a:pt x="1200806" y="0"/>
                  </a:lnTo>
                  <a:lnTo>
                    <a:pt x="1200806" y="2262154"/>
                  </a:lnTo>
                  <a:lnTo>
                    <a:pt x="0" y="2262154"/>
                  </a:lnTo>
                  <a:close/>
                </a:path>
              </a:pathLst>
            </a:custGeom>
            <a:solidFill>
              <a:srgbClr val="9ABB50"/>
            </a:solidFill>
          </p:spPr>
        </p:sp>
        <p:sp>
          <p:nvSpPr>
            <p:cNvPr id="7" name="TextBox 7"/>
            <p:cNvSpPr txBox="1"/>
            <p:nvPr/>
          </p:nvSpPr>
          <p:spPr>
            <a:xfrm>
              <a:off x="0" y="-38100"/>
              <a:ext cx="1200806" cy="230025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6290801" y="0"/>
            <a:ext cx="11430000" cy="1540806"/>
          </a:xfrm>
          <a:prstGeom prst="rect">
            <a:avLst/>
          </a:prstGeom>
        </p:spPr>
        <p:txBody>
          <a:bodyPr wrap="square" lIns="0" tIns="0" rIns="0" bIns="0" rtlCol="0" anchor="t">
            <a:spAutoFit/>
          </a:bodyPr>
          <a:lstStyle/>
          <a:p>
            <a:pPr algn="ctr" rtl="1">
              <a:lnSpc>
                <a:spcPts val="12500"/>
              </a:lnSpc>
              <a:spcBef>
                <a:spcPct val="0"/>
              </a:spcBef>
            </a:pPr>
            <a:r>
              <a:rPr lang="ar-DZ" sz="8800" dirty="0">
                <a:solidFill>
                  <a:srgbClr val="5D7624"/>
                </a:solidFill>
                <a:latin typeface="Bahjaa"/>
                <a:ea typeface="Bahjaa"/>
                <a:cs typeface="Bahjaa"/>
                <a:sym typeface="Bahjaa"/>
                <a:rtl/>
              </a:rPr>
              <a:t>تطور </a:t>
            </a:r>
            <a:r>
              <a:rPr lang="en-US" sz="8800" dirty="0">
                <a:solidFill>
                  <a:srgbClr val="5D7624"/>
                </a:solidFill>
                <a:latin typeface="Bahjaa"/>
                <a:ea typeface="Bahjaa"/>
                <a:cs typeface="Bahjaa"/>
                <a:sym typeface="Bahjaa"/>
                <a:rtl/>
              </a:rPr>
              <a:t>Nespresso</a:t>
            </a:r>
            <a:endParaRPr lang="ar-EG" sz="8800" dirty="0">
              <a:solidFill>
                <a:srgbClr val="5D7624"/>
              </a:solidFill>
              <a:latin typeface="Bahjaa"/>
              <a:ea typeface="Bahjaa"/>
              <a:cs typeface="Bahjaa"/>
              <a:sym typeface="Bahjaa"/>
              <a:rtl/>
            </a:endParaRPr>
          </a:p>
        </p:txBody>
      </p:sp>
      <p:grpSp>
        <p:nvGrpSpPr>
          <p:cNvPr id="14" name="Group 14"/>
          <p:cNvGrpSpPr/>
          <p:nvPr/>
        </p:nvGrpSpPr>
        <p:grpSpPr>
          <a:xfrm>
            <a:off x="17284551" y="2013992"/>
            <a:ext cx="664877" cy="66487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7284551" y="3694542"/>
            <a:ext cx="664877" cy="66487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7332577" y="5927582"/>
            <a:ext cx="664877" cy="66487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مربع نص 22">
            <a:extLst>
              <a:ext uri="{FF2B5EF4-FFF2-40B4-BE49-F238E27FC236}">
                <a16:creationId xmlns:a16="http://schemas.microsoft.com/office/drawing/2014/main" id="{04BC2178-8CEC-FA82-C681-87D1837B1997}"/>
              </a:ext>
            </a:extLst>
          </p:cNvPr>
          <p:cNvSpPr txBox="1"/>
          <p:nvPr/>
        </p:nvSpPr>
        <p:spPr>
          <a:xfrm>
            <a:off x="5365545" y="1971556"/>
            <a:ext cx="11795605" cy="1631216"/>
          </a:xfrm>
          <a:prstGeom prst="rect">
            <a:avLst/>
          </a:prstGeom>
          <a:noFill/>
        </p:spPr>
        <p:txBody>
          <a:bodyPr wrap="square" rtlCol="0">
            <a:spAutoFit/>
          </a:bodyPr>
          <a:lstStyle/>
          <a:p>
            <a:pPr algn="r" rtl="1"/>
            <a:r>
              <a:rPr lang="ar-DZ" sz="2800" b="1" dirty="0"/>
              <a:t>اكتشاف الفكرة: </a:t>
            </a:r>
            <a:r>
              <a:rPr lang="ar-DZ" sz="2400" b="1" dirty="0"/>
              <a:t>بدأت الحكاية بفكرة داخل </a:t>
            </a:r>
            <a:r>
              <a:rPr lang="fr-FR" sz="2400" b="1" dirty="0"/>
              <a:t>Nestlé </a:t>
            </a:r>
            <a:r>
              <a:rPr lang="ar-DZ" sz="2400" b="1" dirty="0"/>
              <a:t>تُتمثّل في قدرات “كبسولة/آلة قهوة” توفر تجربة إسبريسو فاخرة في المنزل أو المكتب، بدلاً من الطريقة التقليدية المعقّدة.</a:t>
            </a:r>
          </a:p>
          <a:p>
            <a:pPr algn="r" rtl="1"/>
            <a:r>
              <a:rPr lang="ar-DZ" sz="2400" b="1" dirty="0"/>
              <a:t>في هذه المرحلة، واجه المشروع مقاومة داخل الشركة من حيث أن النموذج الابتكاري (آلة + كبسولة) لم يتماشى مع نموذج أعمال </a:t>
            </a:r>
            <a:r>
              <a:rPr lang="fr-FR" sz="2400" b="1" dirty="0"/>
              <a:t>Nestlé </a:t>
            </a:r>
            <a:r>
              <a:rPr lang="ar-DZ" sz="2400" b="1" dirty="0"/>
              <a:t>التقليدي.</a:t>
            </a:r>
            <a:endParaRPr lang="en-US" sz="3200" b="1" dirty="0"/>
          </a:p>
        </p:txBody>
      </p:sp>
      <p:sp>
        <p:nvSpPr>
          <p:cNvPr id="25" name="مربع نص 24">
            <a:extLst>
              <a:ext uri="{FF2B5EF4-FFF2-40B4-BE49-F238E27FC236}">
                <a16:creationId xmlns:a16="http://schemas.microsoft.com/office/drawing/2014/main" id="{897A9CB8-BF8C-C5C5-ACD7-D0C386325565}"/>
              </a:ext>
            </a:extLst>
          </p:cNvPr>
          <p:cNvSpPr txBox="1"/>
          <p:nvPr/>
        </p:nvSpPr>
        <p:spPr>
          <a:xfrm>
            <a:off x="5457780" y="3725708"/>
            <a:ext cx="11795605" cy="2062103"/>
          </a:xfrm>
          <a:prstGeom prst="rect">
            <a:avLst/>
          </a:prstGeom>
          <a:noFill/>
        </p:spPr>
        <p:txBody>
          <a:bodyPr wrap="square" rtlCol="0">
            <a:spAutoFit/>
          </a:bodyPr>
          <a:lstStyle/>
          <a:p>
            <a:pPr algn="r" rtl="1"/>
            <a:r>
              <a:rPr lang="ar-DZ" sz="2800" b="1" dirty="0"/>
              <a:t>التطوير والتجريب: </a:t>
            </a:r>
            <a:r>
              <a:rPr lang="ar-DZ" sz="2400" b="1" dirty="0"/>
              <a:t>تصميم كبسولات محكمة الغلق، آلات مخصصة، حماية ببراءات اختراع </a:t>
            </a:r>
          </a:p>
          <a:p>
            <a:pPr algn="r" rtl="1"/>
            <a:r>
              <a:rPr lang="ar-DZ" sz="2400" b="1" dirty="0"/>
              <a:t>العملية لم تكن سهلة، احتاج المشروع سنوات طويلة من التجارب والفشل قبل أن ينجح. كما ورد: «21 سنة من الفشل… ثم نجاح».</a:t>
            </a:r>
          </a:p>
          <a:p>
            <a:pPr algn="r" rtl="1"/>
            <a:r>
              <a:rPr lang="ar-DZ" sz="2400" b="1" dirty="0"/>
              <a:t>أثناء هذه المرحلة، تمّ أيضاً تصميم وابتكار نموذج الأعمال (كيف تُباع الآلة، كيف تُباع الكبسولات، الخدمات المرافقة) وليس المنتج فحسب.</a:t>
            </a:r>
            <a:endParaRPr lang="fr-FR" sz="2400" b="1" dirty="0"/>
          </a:p>
        </p:txBody>
      </p:sp>
      <p:sp>
        <p:nvSpPr>
          <p:cNvPr id="26" name="مربع نص 25">
            <a:extLst>
              <a:ext uri="{FF2B5EF4-FFF2-40B4-BE49-F238E27FC236}">
                <a16:creationId xmlns:a16="http://schemas.microsoft.com/office/drawing/2014/main" id="{913E2BD4-C393-4D5B-42CF-3C44EA681044}"/>
              </a:ext>
            </a:extLst>
          </p:cNvPr>
          <p:cNvSpPr txBox="1"/>
          <p:nvPr/>
        </p:nvSpPr>
        <p:spPr>
          <a:xfrm>
            <a:off x="5915333" y="5910747"/>
            <a:ext cx="11338052" cy="1631216"/>
          </a:xfrm>
          <a:prstGeom prst="rect">
            <a:avLst/>
          </a:prstGeom>
          <a:noFill/>
        </p:spPr>
        <p:txBody>
          <a:bodyPr wrap="square" rtlCol="0">
            <a:spAutoFit/>
          </a:bodyPr>
          <a:lstStyle/>
          <a:p>
            <a:pPr algn="r" rtl="1"/>
            <a:r>
              <a:rPr lang="ar-DZ" sz="2800" b="1" dirty="0"/>
              <a:t>الإطلاق والتسويق: </a:t>
            </a:r>
            <a:r>
              <a:rPr lang="ar-DZ" sz="2400" b="1" dirty="0"/>
              <a:t>تم إطلاق المنتج في البداية بأسواق محدودة، ثم توسّع ليشمل الاستخدام المنزلي، مع إعادة تحديد الهوية من “مكتب/شركة” إلى “منزل/ذوق فاخر”.</a:t>
            </a:r>
          </a:p>
          <a:p>
            <a:pPr algn="r" rtl="1"/>
            <a:r>
              <a:rPr lang="ar-DZ" sz="2400" b="1" dirty="0"/>
              <a:t>تمّ بناء قناة مباشرة للمستهلك (متاجر خاصة، نادي العملاء)، وتبني تسويق التجربة وعلامة فاخرة.</a:t>
            </a:r>
          </a:p>
          <a:p>
            <a:pPr algn="r" rtl="1"/>
            <a:r>
              <a:rPr lang="ar-DZ" sz="2400" b="1" dirty="0"/>
              <a:t>تبنّت الشركة نموذج الربح “آلة منخفضة الربح” + “كبسولات عالية الربح” لربط العميل بالنظام.</a:t>
            </a:r>
            <a:endParaRPr lang="fr-FR" sz="2400" b="1" dirty="0"/>
          </a:p>
        </p:txBody>
      </p:sp>
      <p:grpSp>
        <p:nvGrpSpPr>
          <p:cNvPr id="27" name="Group 20">
            <a:extLst>
              <a:ext uri="{FF2B5EF4-FFF2-40B4-BE49-F238E27FC236}">
                <a16:creationId xmlns:a16="http://schemas.microsoft.com/office/drawing/2014/main" id="{F767EE9F-646D-4E78-ABFD-A84D37763657}"/>
              </a:ext>
            </a:extLst>
          </p:cNvPr>
          <p:cNvGrpSpPr/>
          <p:nvPr/>
        </p:nvGrpSpPr>
        <p:grpSpPr>
          <a:xfrm>
            <a:off x="17346883" y="7708995"/>
            <a:ext cx="664877" cy="664877"/>
            <a:chOff x="0" y="0"/>
            <a:chExt cx="812800" cy="812800"/>
          </a:xfrm>
        </p:grpSpPr>
        <p:sp>
          <p:nvSpPr>
            <p:cNvPr id="28" name="Freeform 21">
              <a:extLst>
                <a:ext uri="{FF2B5EF4-FFF2-40B4-BE49-F238E27FC236}">
                  <a16:creationId xmlns:a16="http://schemas.microsoft.com/office/drawing/2014/main" id="{FA697E90-2F8A-46C5-C302-AC7D8561A7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29" name="TextBox 22">
              <a:extLst>
                <a:ext uri="{FF2B5EF4-FFF2-40B4-BE49-F238E27FC236}">
                  <a16:creationId xmlns:a16="http://schemas.microsoft.com/office/drawing/2014/main" id="{55849B0D-FEBC-3492-19A4-544BE8C3D00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0" name="مربع نص 29">
            <a:extLst>
              <a:ext uri="{FF2B5EF4-FFF2-40B4-BE49-F238E27FC236}">
                <a16:creationId xmlns:a16="http://schemas.microsoft.com/office/drawing/2014/main" id="{FA0F4763-BC5F-49D8-B612-7D3C14F4F765}"/>
              </a:ext>
            </a:extLst>
          </p:cNvPr>
          <p:cNvSpPr txBox="1"/>
          <p:nvPr/>
        </p:nvSpPr>
        <p:spPr>
          <a:xfrm>
            <a:off x="5656032" y="7664899"/>
            <a:ext cx="11658953" cy="2000548"/>
          </a:xfrm>
          <a:prstGeom prst="rect">
            <a:avLst/>
          </a:prstGeom>
          <a:noFill/>
        </p:spPr>
        <p:txBody>
          <a:bodyPr wrap="square" rtlCol="0">
            <a:spAutoFit/>
          </a:bodyPr>
          <a:lstStyle/>
          <a:p>
            <a:pPr algn="r" rtl="1"/>
            <a:r>
              <a:rPr lang="ar-DZ" sz="2800" b="1" dirty="0"/>
              <a:t>التوسّع والتجديد المستمر: </a:t>
            </a:r>
            <a:r>
              <a:rPr lang="ar-DZ" sz="2400" b="1" dirty="0"/>
              <a:t>بعد تحقيق النجاح، دخلت </a:t>
            </a:r>
            <a:r>
              <a:rPr lang="fr-FR" sz="2400" b="1" dirty="0"/>
              <a:t>Nespresso</a:t>
            </a:r>
            <a:r>
              <a:rPr lang="ar-DZ" sz="2400" b="1" dirty="0"/>
              <a:t> في مرحلة التوسّع العالمي، تنويع النكهات، إزالة الحواجز الجغرافية، وتوسيع الخدمات.</a:t>
            </a:r>
          </a:p>
          <a:p>
            <a:pPr algn="r" rtl="1"/>
            <a:r>
              <a:rPr lang="ar-DZ" sz="2400" b="1" dirty="0"/>
              <a:t>الابتكار لم يتوقف عند المنتج بل شمل استدامة المواد، تجديد الكبسولات، إعادة التدوير، وتقديم خدمات رقمية وتجربة مستخدم أفضل.</a:t>
            </a:r>
          </a:p>
          <a:p>
            <a:pPr algn="r" rtl="1"/>
            <a:r>
              <a:rPr lang="ar-DZ" sz="2400" b="1" dirty="0"/>
              <a:t>التحديات الجديدة دفعتها إلى إعادة ضبط الاستراتيجية لاستهداف أجيال الشباب بطرق ابتكارية.</a:t>
            </a:r>
            <a:endParaRPr lang="fr-FR" sz="2400" b="1" dirty="0"/>
          </a:p>
        </p:txBody>
      </p:sp>
      <p:pic>
        <p:nvPicPr>
          <p:cNvPr id="32" name="صورة 31">
            <a:extLst>
              <a:ext uri="{FF2B5EF4-FFF2-40B4-BE49-F238E27FC236}">
                <a16:creationId xmlns:a16="http://schemas.microsoft.com/office/drawing/2014/main" id="{C5C33569-62BC-D481-A16B-6CEA51717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78" y="1273419"/>
            <a:ext cx="4579388" cy="77401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a:extLst>
            <a:ext uri="{FF2B5EF4-FFF2-40B4-BE49-F238E27FC236}">
              <a16:creationId xmlns:a16="http://schemas.microsoft.com/office/drawing/2014/main" id="{3D8F5136-F485-3C72-FC54-5A2BEDFBA2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E0CE85-6CF0-DABA-F0B2-5BDD6AAF4960}"/>
              </a:ext>
            </a:extLst>
          </p:cNvPr>
          <p:cNvGrpSpPr/>
          <p:nvPr/>
        </p:nvGrpSpPr>
        <p:grpSpPr>
          <a:xfrm>
            <a:off x="12573000" y="0"/>
            <a:ext cx="5715000" cy="10287000"/>
            <a:chOff x="0" y="0"/>
            <a:chExt cx="751439" cy="894373"/>
          </a:xfrm>
        </p:grpSpPr>
        <p:sp>
          <p:nvSpPr>
            <p:cNvPr id="3" name="Freeform 3">
              <a:extLst>
                <a:ext uri="{FF2B5EF4-FFF2-40B4-BE49-F238E27FC236}">
                  <a16:creationId xmlns:a16="http://schemas.microsoft.com/office/drawing/2014/main" id="{25622042-DBC3-A9C8-BE15-67E3EF2CCC6D}"/>
                </a:ext>
              </a:extLst>
            </p:cNvPr>
            <p:cNvSpPr/>
            <p:nvPr/>
          </p:nvSpPr>
          <p:spPr>
            <a:xfrm>
              <a:off x="0" y="0"/>
              <a:ext cx="751439" cy="894373"/>
            </a:xfrm>
            <a:custGeom>
              <a:avLst/>
              <a:gdLst/>
              <a:ahLst/>
              <a:cxnLst/>
              <a:rect l="l" t="t" r="r" b="b"/>
              <a:pathLst>
                <a:path w="751439" h="894373">
                  <a:moveTo>
                    <a:pt x="0" y="0"/>
                  </a:moveTo>
                  <a:lnTo>
                    <a:pt x="751439" y="0"/>
                  </a:lnTo>
                  <a:lnTo>
                    <a:pt x="751439" y="894373"/>
                  </a:lnTo>
                  <a:lnTo>
                    <a:pt x="0" y="894373"/>
                  </a:lnTo>
                  <a:close/>
                </a:path>
              </a:pathLst>
            </a:custGeom>
            <a:solidFill>
              <a:srgbClr val="FCFFE5"/>
            </a:solidFill>
          </p:spPr>
        </p:sp>
        <p:sp>
          <p:nvSpPr>
            <p:cNvPr id="4" name="TextBox 4">
              <a:extLst>
                <a:ext uri="{FF2B5EF4-FFF2-40B4-BE49-F238E27FC236}">
                  <a16:creationId xmlns:a16="http://schemas.microsoft.com/office/drawing/2014/main" id="{021180C5-60A5-EF02-6776-B75B68DEBFAF}"/>
                </a:ext>
              </a:extLst>
            </p:cNvPr>
            <p:cNvSpPr txBox="1"/>
            <p:nvPr/>
          </p:nvSpPr>
          <p:spPr>
            <a:xfrm>
              <a:off x="0" y="-38100"/>
              <a:ext cx="751439" cy="932473"/>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11">
            <a:extLst>
              <a:ext uri="{FF2B5EF4-FFF2-40B4-BE49-F238E27FC236}">
                <a16:creationId xmlns:a16="http://schemas.microsoft.com/office/drawing/2014/main" id="{433C9A8A-D2D4-4189-EFEF-06BD72E2A18B}"/>
              </a:ext>
            </a:extLst>
          </p:cNvPr>
          <p:cNvGrpSpPr/>
          <p:nvPr/>
        </p:nvGrpSpPr>
        <p:grpSpPr>
          <a:xfrm>
            <a:off x="11335599" y="1678314"/>
            <a:ext cx="664877" cy="664877"/>
            <a:chOff x="0" y="0"/>
            <a:chExt cx="812800" cy="812800"/>
          </a:xfrm>
        </p:grpSpPr>
        <p:sp>
          <p:nvSpPr>
            <p:cNvPr id="9" name="Freeform 12">
              <a:extLst>
                <a:ext uri="{FF2B5EF4-FFF2-40B4-BE49-F238E27FC236}">
                  <a16:creationId xmlns:a16="http://schemas.microsoft.com/office/drawing/2014/main" id="{82D8E25E-E3EF-7B7F-8C24-06AC6F58BF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13" name="TextBox 13">
              <a:extLst>
                <a:ext uri="{FF2B5EF4-FFF2-40B4-BE49-F238E27FC236}">
                  <a16:creationId xmlns:a16="http://schemas.microsoft.com/office/drawing/2014/main" id="{95F49324-CACD-720E-18DF-3005BE7E14E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4" name="Group 11">
            <a:extLst>
              <a:ext uri="{FF2B5EF4-FFF2-40B4-BE49-F238E27FC236}">
                <a16:creationId xmlns:a16="http://schemas.microsoft.com/office/drawing/2014/main" id="{68F05F31-E4E4-2482-94CF-735982A7A105}"/>
              </a:ext>
            </a:extLst>
          </p:cNvPr>
          <p:cNvGrpSpPr/>
          <p:nvPr/>
        </p:nvGrpSpPr>
        <p:grpSpPr>
          <a:xfrm>
            <a:off x="11292726" y="6794542"/>
            <a:ext cx="664877" cy="664877"/>
            <a:chOff x="0" y="0"/>
            <a:chExt cx="812800" cy="812800"/>
          </a:xfrm>
        </p:grpSpPr>
        <p:sp>
          <p:nvSpPr>
            <p:cNvPr id="15" name="Freeform 12">
              <a:extLst>
                <a:ext uri="{FF2B5EF4-FFF2-40B4-BE49-F238E27FC236}">
                  <a16:creationId xmlns:a16="http://schemas.microsoft.com/office/drawing/2014/main" id="{7B01B10D-6B4D-EEFE-3D4E-D7B063EDB3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16" name="TextBox 13">
              <a:extLst>
                <a:ext uri="{FF2B5EF4-FFF2-40B4-BE49-F238E27FC236}">
                  <a16:creationId xmlns:a16="http://schemas.microsoft.com/office/drawing/2014/main" id="{C7BBA065-F9D1-1D8A-1B43-9276FBF6DB4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17" name="Group 11">
            <a:extLst>
              <a:ext uri="{FF2B5EF4-FFF2-40B4-BE49-F238E27FC236}">
                <a16:creationId xmlns:a16="http://schemas.microsoft.com/office/drawing/2014/main" id="{5159E6D4-DF5B-53CD-9ADA-9C67EEC8448C}"/>
              </a:ext>
            </a:extLst>
          </p:cNvPr>
          <p:cNvGrpSpPr/>
          <p:nvPr/>
        </p:nvGrpSpPr>
        <p:grpSpPr>
          <a:xfrm>
            <a:off x="11335600" y="5214107"/>
            <a:ext cx="664877" cy="664877"/>
            <a:chOff x="0" y="0"/>
            <a:chExt cx="812800" cy="812800"/>
          </a:xfrm>
        </p:grpSpPr>
        <p:sp>
          <p:nvSpPr>
            <p:cNvPr id="18" name="Freeform 12">
              <a:extLst>
                <a:ext uri="{FF2B5EF4-FFF2-40B4-BE49-F238E27FC236}">
                  <a16:creationId xmlns:a16="http://schemas.microsoft.com/office/drawing/2014/main" id="{8AA01910-FA7A-0D3D-20CB-4F1645A1E7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19" name="TextBox 13">
              <a:extLst>
                <a:ext uri="{FF2B5EF4-FFF2-40B4-BE49-F238E27FC236}">
                  <a16:creationId xmlns:a16="http://schemas.microsoft.com/office/drawing/2014/main" id="{6BD05F3E-2DDD-1D74-EC88-BFDE7378C4A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grpSp>
        <p:nvGrpSpPr>
          <p:cNvPr id="20" name="Group 11">
            <a:extLst>
              <a:ext uri="{FF2B5EF4-FFF2-40B4-BE49-F238E27FC236}">
                <a16:creationId xmlns:a16="http://schemas.microsoft.com/office/drawing/2014/main" id="{E6497066-CDB4-596B-FB21-E253D23054C0}"/>
              </a:ext>
            </a:extLst>
          </p:cNvPr>
          <p:cNvGrpSpPr/>
          <p:nvPr/>
        </p:nvGrpSpPr>
        <p:grpSpPr>
          <a:xfrm>
            <a:off x="11335601" y="2623559"/>
            <a:ext cx="1974145" cy="1807658"/>
            <a:chOff x="-1676756" y="38100"/>
            <a:chExt cx="2413356" cy="2209829"/>
          </a:xfrm>
        </p:grpSpPr>
        <p:sp>
          <p:nvSpPr>
            <p:cNvPr id="21" name="Freeform 12">
              <a:extLst>
                <a:ext uri="{FF2B5EF4-FFF2-40B4-BE49-F238E27FC236}">
                  <a16:creationId xmlns:a16="http://schemas.microsoft.com/office/drawing/2014/main" id="{AF04BA4A-2BEF-653A-14C1-E5C2825BEB91}"/>
                </a:ext>
              </a:extLst>
            </p:cNvPr>
            <p:cNvSpPr/>
            <p:nvPr/>
          </p:nvSpPr>
          <p:spPr>
            <a:xfrm>
              <a:off x="-1676756" y="143512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22" name="TextBox 13">
              <a:extLst>
                <a:ext uri="{FF2B5EF4-FFF2-40B4-BE49-F238E27FC236}">
                  <a16:creationId xmlns:a16="http://schemas.microsoft.com/office/drawing/2014/main" id="{CEE987ED-47B0-844E-BAC1-076EC9EC63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6" name="مربع نص 25">
            <a:extLst>
              <a:ext uri="{FF2B5EF4-FFF2-40B4-BE49-F238E27FC236}">
                <a16:creationId xmlns:a16="http://schemas.microsoft.com/office/drawing/2014/main" id="{FF68DC88-337D-E1F5-EEF9-97D696530DB0}"/>
              </a:ext>
            </a:extLst>
          </p:cNvPr>
          <p:cNvSpPr txBox="1"/>
          <p:nvPr/>
        </p:nvSpPr>
        <p:spPr>
          <a:xfrm>
            <a:off x="535920" y="-266700"/>
            <a:ext cx="11613687" cy="1602362"/>
          </a:xfrm>
          <a:prstGeom prst="rect">
            <a:avLst/>
          </a:prstGeom>
          <a:noFill/>
        </p:spPr>
        <p:txBody>
          <a:bodyPr wrap="square">
            <a:spAutoFit/>
          </a:bodyPr>
          <a:lstStyle/>
          <a:p>
            <a:pPr algn="ctr" rtl="1">
              <a:lnSpc>
                <a:spcPts val="12500"/>
              </a:lnSpc>
              <a:spcBef>
                <a:spcPct val="0"/>
              </a:spcBef>
            </a:pPr>
            <a:r>
              <a:rPr lang="ar-DZ" sz="8000" dirty="0">
                <a:solidFill>
                  <a:srgbClr val="FCFFE5"/>
                </a:solidFill>
                <a:latin typeface="Bahjaa"/>
                <a:ea typeface="Bahjaa"/>
                <a:cs typeface="Bahjaa"/>
                <a:sym typeface="Bahjaa"/>
                <a:rtl/>
              </a:rPr>
              <a:t>نتائج ابتكار </a:t>
            </a:r>
            <a:r>
              <a:rPr lang="en-US" sz="8000" dirty="0">
                <a:solidFill>
                  <a:srgbClr val="FCFFE5"/>
                </a:solidFill>
                <a:latin typeface="Bahjaa"/>
                <a:ea typeface="Bahjaa"/>
                <a:cs typeface="Bahjaa"/>
                <a:sym typeface="Bahjaa"/>
                <a:rtl/>
              </a:rPr>
              <a:t>Nespresso</a:t>
            </a:r>
            <a:endParaRPr lang="ar-DZ" sz="8000" dirty="0">
              <a:solidFill>
                <a:srgbClr val="FCFFE5"/>
              </a:solidFill>
              <a:latin typeface="Bahjaa"/>
              <a:ea typeface="Bahjaa"/>
              <a:cs typeface="Bahjaa"/>
              <a:sym typeface="Bahjaa"/>
              <a:rtl/>
            </a:endParaRPr>
          </a:p>
        </p:txBody>
      </p:sp>
      <p:sp>
        <p:nvSpPr>
          <p:cNvPr id="27" name="مربع نص 26">
            <a:extLst>
              <a:ext uri="{FF2B5EF4-FFF2-40B4-BE49-F238E27FC236}">
                <a16:creationId xmlns:a16="http://schemas.microsoft.com/office/drawing/2014/main" id="{4B447806-977D-1B5C-4D88-2A605F1B4BA8}"/>
              </a:ext>
            </a:extLst>
          </p:cNvPr>
          <p:cNvSpPr txBox="1"/>
          <p:nvPr/>
        </p:nvSpPr>
        <p:spPr>
          <a:xfrm>
            <a:off x="0" y="1714621"/>
            <a:ext cx="11249338" cy="2000548"/>
          </a:xfrm>
          <a:prstGeom prst="rect">
            <a:avLst/>
          </a:prstGeom>
          <a:noFill/>
        </p:spPr>
        <p:txBody>
          <a:bodyPr wrap="square" rtlCol="0">
            <a:spAutoFit/>
          </a:bodyPr>
          <a:lstStyle/>
          <a:p>
            <a:pPr algn="r" rtl="1"/>
            <a:r>
              <a:rPr lang="ar-DZ" sz="2800" b="1" dirty="0"/>
              <a:t>نمو تجاري سريع وميزة تنافسية</a:t>
            </a:r>
            <a:r>
              <a:rPr lang="en-US" sz="2800" b="1" dirty="0"/>
              <a:t>:</a:t>
            </a:r>
          </a:p>
          <a:p>
            <a:pPr algn="r" rtl="1"/>
            <a:r>
              <a:rPr lang="ar-DZ" sz="2400" b="1" dirty="0"/>
              <a:t>دراسات أكاديمية تشير إلى أن </a:t>
            </a:r>
            <a:r>
              <a:rPr lang="fr-FR" sz="2400" b="1" dirty="0"/>
              <a:t>Nespresso </a:t>
            </a:r>
            <a:r>
              <a:rPr lang="ar-DZ" sz="2400" b="1" dirty="0"/>
              <a:t>كانت تنمو بمعدّل متوسط نحو 30 % سنويًا في إحدى الفترات، وكانت تُعد أسرع وحدة نمو داخل </a:t>
            </a:r>
            <a:r>
              <a:rPr lang="fr-FR" sz="2400" b="1" dirty="0"/>
              <a:t>Nestlé</a:t>
            </a:r>
            <a:r>
              <a:rPr lang="ar-DZ" sz="2400" b="1" dirty="0"/>
              <a:t>.</a:t>
            </a:r>
            <a:endParaRPr lang="fr-FR" sz="2400" b="1" dirty="0"/>
          </a:p>
          <a:p>
            <a:pPr algn="r" rtl="1"/>
            <a:r>
              <a:rPr lang="ar-DZ" sz="2400" b="1" dirty="0"/>
              <a:t>استخدام نظام مغلق (الآلات تعمل مع كبسولات </a:t>
            </a:r>
            <a:r>
              <a:rPr lang="fr-FR" sz="2400" b="1" dirty="0"/>
              <a:t>Nespresso </a:t>
            </a:r>
            <a:r>
              <a:rPr lang="ar-DZ" sz="2400" b="1" dirty="0"/>
              <a:t>حصريًا) ساعد في تكوين حاجز دخول للمنافسين وحماية الميزة التنافسية.</a:t>
            </a:r>
            <a:endParaRPr lang="fr-FR" sz="2400" b="1" dirty="0"/>
          </a:p>
        </p:txBody>
      </p:sp>
      <p:sp>
        <p:nvSpPr>
          <p:cNvPr id="29" name="مربع نص 28">
            <a:extLst>
              <a:ext uri="{FF2B5EF4-FFF2-40B4-BE49-F238E27FC236}">
                <a16:creationId xmlns:a16="http://schemas.microsoft.com/office/drawing/2014/main" id="{0C7098FC-F494-482A-E73C-B35CB83CC558}"/>
              </a:ext>
            </a:extLst>
          </p:cNvPr>
          <p:cNvSpPr txBox="1"/>
          <p:nvPr/>
        </p:nvSpPr>
        <p:spPr>
          <a:xfrm>
            <a:off x="740065" y="3833696"/>
            <a:ext cx="10513080" cy="1261884"/>
          </a:xfrm>
          <a:prstGeom prst="rect">
            <a:avLst/>
          </a:prstGeom>
          <a:noFill/>
        </p:spPr>
        <p:txBody>
          <a:bodyPr wrap="square" rtlCol="0">
            <a:spAutoFit/>
          </a:bodyPr>
          <a:lstStyle/>
          <a:p>
            <a:pPr algn="r" rtl="1"/>
            <a:r>
              <a:rPr lang="ar-DZ" sz="2800" b="1" dirty="0"/>
              <a:t>توسع القنوات والإيرادات:</a:t>
            </a:r>
          </a:p>
          <a:p>
            <a:pPr algn="r" rtl="1"/>
            <a:r>
              <a:rPr lang="ar-DZ" sz="2400" b="1" dirty="0"/>
              <a:t>توسّعت العلامة العالمية لتشمل متاجر متخصصة، تجارة إلكترونية مباشرة للمستهلك، حضور قوي في الأسواق المنزلية، وليس فقط الاستخدام المكتبي أو التجاري.</a:t>
            </a:r>
          </a:p>
        </p:txBody>
      </p:sp>
      <p:sp>
        <p:nvSpPr>
          <p:cNvPr id="30" name="مربع نص 29">
            <a:extLst>
              <a:ext uri="{FF2B5EF4-FFF2-40B4-BE49-F238E27FC236}">
                <a16:creationId xmlns:a16="http://schemas.microsoft.com/office/drawing/2014/main" id="{9C8808DB-9B8B-3444-9730-D37787318F22}"/>
              </a:ext>
            </a:extLst>
          </p:cNvPr>
          <p:cNvSpPr txBox="1"/>
          <p:nvPr/>
        </p:nvSpPr>
        <p:spPr>
          <a:xfrm>
            <a:off x="304800" y="5214107"/>
            <a:ext cx="10945016" cy="1631216"/>
          </a:xfrm>
          <a:prstGeom prst="rect">
            <a:avLst/>
          </a:prstGeom>
          <a:noFill/>
        </p:spPr>
        <p:txBody>
          <a:bodyPr wrap="square" rtlCol="0">
            <a:spAutoFit/>
          </a:bodyPr>
          <a:lstStyle/>
          <a:p>
            <a:pPr algn="r" rtl="1"/>
            <a:r>
              <a:rPr lang="ar-DZ" sz="2800" b="1" dirty="0"/>
              <a:t>تحسين الاستدامة والقاعدة البيئية:</a:t>
            </a:r>
          </a:p>
          <a:p>
            <a:pPr algn="r" rtl="1"/>
            <a:r>
              <a:rPr lang="ar-DZ" sz="2400" b="1" dirty="0"/>
              <a:t>أجرت </a:t>
            </a:r>
            <a:r>
              <a:rPr lang="fr-FR" sz="2400" b="1" dirty="0"/>
              <a:t>Nespresso </a:t>
            </a:r>
            <a:r>
              <a:rPr lang="ar-DZ" sz="2400" b="1" dirty="0"/>
              <a:t>تحليل دورة حياة (</a:t>
            </a:r>
            <a:r>
              <a:rPr lang="fr-FR" sz="2400" b="1" dirty="0"/>
              <a:t>LCA) </a:t>
            </a:r>
            <a:r>
              <a:rPr lang="ar-DZ" sz="2400" b="1" dirty="0"/>
              <a:t>لنظامها في سويسرا، ووجدت أن أكثر من 40% من الأثر الكربوني يأتي من “توريد القهوة الخضراء” ومن ثم مرحلة الاستخدام (~34-38%)، ما أوجد وعيًا بإعادة التفكير في سلسلة التوريد.</a:t>
            </a:r>
            <a:endParaRPr lang="fr-FR" sz="2400" b="1" dirty="0"/>
          </a:p>
        </p:txBody>
      </p:sp>
      <p:sp>
        <p:nvSpPr>
          <p:cNvPr id="31" name="مربع نص 30">
            <a:extLst>
              <a:ext uri="{FF2B5EF4-FFF2-40B4-BE49-F238E27FC236}">
                <a16:creationId xmlns:a16="http://schemas.microsoft.com/office/drawing/2014/main" id="{05F3BC89-9A74-5D2A-2F31-172483E594B0}"/>
              </a:ext>
            </a:extLst>
          </p:cNvPr>
          <p:cNvSpPr txBox="1"/>
          <p:nvPr/>
        </p:nvSpPr>
        <p:spPr>
          <a:xfrm>
            <a:off x="1288591" y="6963850"/>
            <a:ext cx="10004135" cy="1261884"/>
          </a:xfrm>
          <a:prstGeom prst="rect">
            <a:avLst/>
          </a:prstGeom>
          <a:noFill/>
        </p:spPr>
        <p:txBody>
          <a:bodyPr wrap="square" rtlCol="0">
            <a:spAutoFit/>
          </a:bodyPr>
          <a:lstStyle/>
          <a:p>
            <a:pPr algn="r" rtl="1"/>
            <a:r>
              <a:rPr lang="ar-DZ" sz="2800" b="1" dirty="0"/>
              <a:t>بناء علامة تجارية ومكانة متميزة:</a:t>
            </a:r>
          </a:p>
          <a:p>
            <a:pPr algn="r" rtl="1"/>
            <a:r>
              <a:rPr lang="ar-DZ" sz="2400" b="1" dirty="0"/>
              <a:t>بفضل الابتكار، استطاعت </a:t>
            </a:r>
            <a:r>
              <a:rPr lang="fr-FR" sz="2400" b="1" dirty="0"/>
              <a:t>Nespresso </a:t>
            </a:r>
            <a:r>
              <a:rPr lang="ar-DZ" sz="2400" b="1" dirty="0"/>
              <a:t>أن تتحول من مجرد منتج قهوة إلى تجربة فاخرة؛ العلامة أصبحت مرتبطة بأسلوب حياة، ما سمح لها بفرض أسعار أعلى مقارنة بالقهوة التقليدية.</a:t>
            </a:r>
            <a:endParaRPr lang="fr-FR" sz="2400" b="1" dirty="0"/>
          </a:p>
        </p:txBody>
      </p:sp>
      <p:grpSp>
        <p:nvGrpSpPr>
          <p:cNvPr id="32" name="Group 11">
            <a:extLst>
              <a:ext uri="{FF2B5EF4-FFF2-40B4-BE49-F238E27FC236}">
                <a16:creationId xmlns:a16="http://schemas.microsoft.com/office/drawing/2014/main" id="{48F1F5B6-1213-8A21-2B81-A7595028DB47}"/>
              </a:ext>
            </a:extLst>
          </p:cNvPr>
          <p:cNvGrpSpPr/>
          <p:nvPr/>
        </p:nvGrpSpPr>
        <p:grpSpPr>
          <a:xfrm>
            <a:off x="11335598" y="8179977"/>
            <a:ext cx="664877" cy="664877"/>
            <a:chOff x="0" y="0"/>
            <a:chExt cx="812800" cy="812800"/>
          </a:xfrm>
        </p:grpSpPr>
        <p:sp>
          <p:nvSpPr>
            <p:cNvPr id="33" name="Freeform 12">
              <a:extLst>
                <a:ext uri="{FF2B5EF4-FFF2-40B4-BE49-F238E27FC236}">
                  <a16:creationId xmlns:a16="http://schemas.microsoft.com/office/drawing/2014/main" id="{5EC2CCB0-7196-2F44-A555-4BFAD9CC3D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34" name="TextBox 13">
              <a:extLst>
                <a:ext uri="{FF2B5EF4-FFF2-40B4-BE49-F238E27FC236}">
                  <a16:creationId xmlns:a16="http://schemas.microsoft.com/office/drawing/2014/main" id="{FA63961E-E3BC-684F-BC58-FC242028379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5" name="مربع نص 34">
            <a:extLst>
              <a:ext uri="{FF2B5EF4-FFF2-40B4-BE49-F238E27FC236}">
                <a16:creationId xmlns:a16="http://schemas.microsoft.com/office/drawing/2014/main" id="{64A6CBA2-7E47-C740-3745-4F2315B44E4C}"/>
              </a:ext>
            </a:extLst>
          </p:cNvPr>
          <p:cNvSpPr txBox="1"/>
          <p:nvPr/>
        </p:nvSpPr>
        <p:spPr>
          <a:xfrm>
            <a:off x="1350923" y="8376314"/>
            <a:ext cx="9960747" cy="1631216"/>
          </a:xfrm>
          <a:prstGeom prst="rect">
            <a:avLst/>
          </a:prstGeom>
          <a:noFill/>
        </p:spPr>
        <p:txBody>
          <a:bodyPr wrap="square" rtlCol="0">
            <a:spAutoFit/>
          </a:bodyPr>
          <a:lstStyle/>
          <a:p>
            <a:pPr algn="r" rtl="1"/>
            <a:r>
              <a:rPr lang="ar-DZ" sz="2800" b="1" dirty="0"/>
              <a:t>مواجهة التحديات:</a:t>
            </a:r>
          </a:p>
          <a:p>
            <a:pPr algn="r" rtl="1"/>
            <a:r>
              <a:rPr lang="ar-DZ" sz="2400" b="1" dirty="0"/>
              <a:t>برغم من نجاحها، واجهت </a:t>
            </a:r>
            <a:r>
              <a:rPr lang="fr-FR" sz="2400" b="1" dirty="0"/>
              <a:t>Nespresso </a:t>
            </a:r>
            <a:r>
              <a:rPr lang="ar-DZ" sz="2400" b="1" dirty="0"/>
              <a:t>تحديات مثل انتهاء براءات الاختراع، دخول كبسولات متوافقة من المنافسين، وزيادة الوعي البيئي. لكن نتيجة للنموذج الابتكاري القوي، استطاعت الحفاظ على حصتها وتجديد الاستراتيجية.</a:t>
            </a:r>
            <a:endParaRPr lang="fr-FR" sz="2400" b="1" dirty="0"/>
          </a:p>
        </p:txBody>
      </p:sp>
      <p:pic>
        <p:nvPicPr>
          <p:cNvPr id="37" name="صورة 36">
            <a:extLst>
              <a:ext uri="{FF2B5EF4-FFF2-40B4-BE49-F238E27FC236}">
                <a16:creationId xmlns:a16="http://schemas.microsoft.com/office/drawing/2014/main" id="{A1E8C7A1-C190-42ED-EE87-C13E1B490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6034" y="1446396"/>
            <a:ext cx="5308931" cy="7597754"/>
          </a:xfrm>
          <a:prstGeom prst="rect">
            <a:avLst/>
          </a:prstGeom>
        </p:spPr>
      </p:pic>
    </p:spTree>
    <p:extLst>
      <p:ext uri="{BB962C8B-B14F-4D97-AF65-F5344CB8AC3E}">
        <p14:creationId xmlns:p14="http://schemas.microsoft.com/office/powerpoint/2010/main" val="1923580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7796123B-0C9C-368C-CDCD-FA7A0F9FB9A8}"/>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C414A5D2-758B-F08D-69DB-AA30C8136B72}"/>
              </a:ext>
            </a:extLst>
          </p:cNvPr>
          <p:cNvGrpSpPr/>
          <p:nvPr/>
        </p:nvGrpSpPr>
        <p:grpSpPr>
          <a:xfrm>
            <a:off x="-1230292" y="-1461759"/>
            <a:ext cx="3696156" cy="3696156"/>
            <a:chOff x="0" y="0"/>
            <a:chExt cx="812800" cy="812800"/>
          </a:xfrm>
        </p:grpSpPr>
        <p:sp>
          <p:nvSpPr>
            <p:cNvPr id="9" name="Freeform 9">
              <a:extLst>
                <a:ext uri="{FF2B5EF4-FFF2-40B4-BE49-F238E27FC236}">
                  <a16:creationId xmlns:a16="http://schemas.microsoft.com/office/drawing/2014/main" id="{D956B405-3523-22BE-92D7-244F391D556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0" name="TextBox 10">
              <a:extLst>
                <a:ext uri="{FF2B5EF4-FFF2-40B4-BE49-F238E27FC236}">
                  <a16:creationId xmlns:a16="http://schemas.microsoft.com/office/drawing/2014/main" id="{4149B19A-FD5D-CA6F-48BA-9F1064CFC21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a:extLst>
              <a:ext uri="{FF2B5EF4-FFF2-40B4-BE49-F238E27FC236}">
                <a16:creationId xmlns:a16="http://schemas.microsoft.com/office/drawing/2014/main" id="{408E0BA6-8C81-DBB8-6359-BE3FB01B220F}"/>
              </a:ext>
            </a:extLst>
          </p:cNvPr>
          <p:cNvGrpSpPr/>
          <p:nvPr/>
        </p:nvGrpSpPr>
        <p:grpSpPr>
          <a:xfrm>
            <a:off x="15872723" y="-1250545"/>
            <a:ext cx="3696156" cy="3696156"/>
            <a:chOff x="0" y="0"/>
            <a:chExt cx="812800" cy="812800"/>
          </a:xfrm>
        </p:grpSpPr>
        <p:sp>
          <p:nvSpPr>
            <p:cNvPr id="12" name="Freeform 12">
              <a:extLst>
                <a:ext uri="{FF2B5EF4-FFF2-40B4-BE49-F238E27FC236}">
                  <a16:creationId xmlns:a16="http://schemas.microsoft.com/office/drawing/2014/main" id="{BD4D0DA6-BC99-D2B8-2249-F48C7E0812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3" name="TextBox 13">
              <a:extLst>
                <a:ext uri="{FF2B5EF4-FFF2-40B4-BE49-F238E27FC236}">
                  <a16:creationId xmlns:a16="http://schemas.microsoft.com/office/drawing/2014/main" id="{68799990-5958-5177-1911-BD72D5B4D75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8" name="مربع نص 27">
            <a:extLst>
              <a:ext uri="{FF2B5EF4-FFF2-40B4-BE49-F238E27FC236}">
                <a16:creationId xmlns:a16="http://schemas.microsoft.com/office/drawing/2014/main" id="{3F95E315-1EB5-2E7C-62BF-3A1DC93576ED}"/>
              </a:ext>
            </a:extLst>
          </p:cNvPr>
          <p:cNvSpPr txBox="1"/>
          <p:nvPr/>
        </p:nvSpPr>
        <p:spPr>
          <a:xfrm>
            <a:off x="4240775" y="750275"/>
            <a:ext cx="10398642" cy="1737014"/>
          </a:xfrm>
          <a:prstGeom prst="rect">
            <a:avLst/>
          </a:prstGeom>
          <a:noFill/>
        </p:spPr>
        <p:txBody>
          <a:bodyPr wrap="square">
            <a:spAutoFit/>
          </a:bodyPr>
          <a:lstStyle/>
          <a:p>
            <a:pPr algn="ctr" rtl="1">
              <a:lnSpc>
                <a:spcPts val="12500"/>
              </a:lnSpc>
              <a:spcBef>
                <a:spcPct val="0"/>
              </a:spcBef>
            </a:pPr>
            <a:r>
              <a:rPr lang="ar-DZ" sz="11500" dirty="0">
                <a:solidFill>
                  <a:srgbClr val="5D7624"/>
                </a:solidFill>
                <a:latin typeface="Bahjaa"/>
                <a:ea typeface="Bahjaa"/>
                <a:cs typeface="Bahjaa"/>
                <a:sym typeface="Bahjaa"/>
                <a:rtl/>
              </a:rPr>
              <a:t>خاتمة</a:t>
            </a:r>
            <a:endParaRPr lang="ar-EG" sz="11500" dirty="0">
              <a:solidFill>
                <a:srgbClr val="5D7624"/>
              </a:solidFill>
              <a:latin typeface="Bahjaa"/>
              <a:ea typeface="Bahjaa"/>
              <a:cs typeface="Bahjaa"/>
              <a:sym typeface="Bahjaa"/>
              <a:rtl/>
            </a:endParaRPr>
          </a:p>
        </p:txBody>
      </p:sp>
      <p:sp>
        <p:nvSpPr>
          <p:cNvPr id="5" name="مربع نص 4">
            <a:extLst>
              <a:ext uri="{FF2B5EF4-FFF2-40B4-BE49-F238E27FC236}">
                <a16:creationId xmlns:a16="http://schemas.microsoft.com/office/drawing/2014/main" id="{9CCB5067-39A7-82A2-44BD-17FC10F02AAA}"/>
              </a:ext>
            </a:extLst>
          </p:cNvPr>
          <p:cNvSpPr txBox="1"/>
          <p:nvPr/>
        </p:nvSpPr>
        <p:spPr>
          <a:xfrm>
            <a:off x="2590800" y="6438900"/>
            <a:ext cx="13106400" cy="1569660"/>
          </a:xfrm>
          <a:prstGeom prst="rect">
            <a:avLst/>
          </a:prstGeom>
          <a:noFill/>
        </p:spPr>
        <p:txBody>
          <a:bodyPr wrap="square" rtlCol="0">
            <a:spAutoFit/>
          </a:bodyPr>
          <a:lstStyle/>
          <a:p>
            <a:pPr algn="r" rtl="1"/>
            <a:r>
              <a:rPr lang="ar-DZ" sz="3200" b="1" dirty="0"/>
              <a:t>و ان ابتكار</a:t>
            </a:r>
            <a:r>
              <a:rPr lang="fr-FR" sz="3200" b="1" dirty="0"/>
              <a:t>Nespresso </a:t>
            </a:r>
            <a:r>
              <a:rPr lang="ar-DZ" sz="3200" b="1" dirty="0"/>
              <a:t> لم يكن فقط تقنية أو منتجًا جديدًا، بل تحولًا في نموذج الأعمال، التجربة، القناة، العلامة، والاستدامة. والنتائج هي نمو كبير، موقع متميز في السوق، مبيعات مستمرة، وتحسين سمعة بيئية واجتماعية.</a:t>
            </a:r>
            <a:endParaRPr lang="fr-FR" sz="3200" b="1" dirty="0"/>
          </a:p>
        </p:txBody>
      </p:sp>
      <p:sp>
        <p:nvSpPr>
          <p:cNvPr id="6" name="مربع نص 5">
            <a:extLst>
              <a:ext uri="{FF2B5EF4-FFF2-40B4-BE49-F238E27FC236}">
                <a16:creationId xmlns:a16="http://schemas.microsoft.com/office/drawing/2014/main" id="{39FD6666-1EDC-DC81-9C76-A0B85C451703}"/>
              </a:ext>
            </a:extLst>
          </p:cNvPr>
          <p:cNvSpPr txBox="1"/>
          <p:nvPr/>
        </p:nvSpPr>
        <p:spPr>
          <a:xfrm>
            <a:off x="2873445" y="3185921"/>
            <a:ext cx="12725400" cy="3046988"/>
          </a:xfrm>
          <a:prstGeom prst="rect">
            <a:avLst/>
          </a:prstGeom>
          <a:noFill/>
        </p:spPr>
        <p:txBody>
          <a:bodyPr wrap="square" rtlCol="0">
            <a:spAutoFit/>
          </a:bodyPr>
          <a:lstStyle/>
          <a:p>
            <a:pPr algn="r" rtl="1"/>
            <a:r>
              <a:rPr lang="ar-DZ" sz="3200" b="1" dirty="0"/>
              <a:t>وفي الختام رأينا أن تجربة </a:t>
            </a:r>
            <a:r>
              <a:rPr lang="fr-FR" sz="3200" b="1" dirty="0"/>
              <a:t>Nespresso</a:t>
            </a:r>
            <a:r>
              <a:rPr lang="ar-DZ" sz="3200" b="1" dirty="0"/>
              <a:t> توضح كيف يمكن للابتكار الاستراتيجي أن يخلق تحولاً حقيقياً في السوق من خلال تقديم قيمة مضافة للمستهلك وإعادة صياغة تجربة منتج قائم مثل القهوة. لقد اعتمدت الشركة على تطوير نموذج أعمال متكامل يجمع بين جودة المنتج، التكنولوجيا، والخدمة الراقية، مما مكّنها من تحقيق نمو قوي وترسيخ علامة تجارية متميزة عالمياً. كما يظهر من هذه الحالة أن الاستمرار في الابتكار والاستجابة للتحديات البيئية والمنافسة عنصر أساسي للحفاظ على النجاح على المدى الطويل.</a:t>
            </a:r>
            <a:endParaRPr lang="fr-FR" sz="3200" b="1" dirty="0"/>
          </a:p>
        </p:txBody>
      </p:sp>
    </p:spTree>
    <p:extLst>
      <p:ext uri="{BB962C8B-B14F-4D97-AF65-F5344CB8AC3E}">
        <p14:creationId xmlns:p14="http://schemas.microsoft.com/office/powerpoint/2010/main" val="574676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26343" cy="8229600"/>
          </a:xfrm>
          <a:custGeom>
            <a:avLst/>
            <a:gdLst/>
            <a:ahLst/>
            <a:cxnLst/>
            <a:rect l="l" t="t" r="r" b="b"/>
            <a:pathLst>
              <a:path w="7526343" h="8229600">
                <a:moveTo>
                  <a:pt x="0" y="0"/>
                </a:moveTo>
                <a:lnTo>
                  <a:pt x="7526343" y="0"/>
                </a:lnTo>
                <a:lnTo>
                  <a:pt x="7526343"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029700" y="1028700"/>
            <a:ext cx="8229600" cy="82296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9610392" y="4286250"/>
            <a:ext cx="7068216" cy="2000250"/>
          </a:xfrm>
          <a:prstGeom prst="rect">
            <a:avLst/>
          </a:prstGeom>
        </p:spPr>
        <p:txBody>
          <a:bodyPr lIns="0" tIns="0" rIns="0" bIns="0" rtlCol="0" anchor="t">
            <a:spAutoFit/>
          </a:bodyPr>
          <a:lstStyle/>
          <a:p>
            <a:pPr algn="ctr" rtl="1">
              <a:lnSpc>
                <a:spcPts val="15000"/>
              </a:lnSpc>
              <a:spcBef>
                <a:spcPct val="0"/>
              </a:spcBef>
            </a:pPr>
            <a:r>
              <a:rPr lang="ar-EG" sz="15000" dirty="0">
                <a:solidFill>
                  <a:srgbClr val="FCFFE5"/>
                </a:solidFill>
                <a:latin typeface="Bahjaa"/>
                <a:ea typeface="Bahjaa"/>
                <a:cs typeface="Bahjaa"/>
                <a:sym typeface="Bahjaa"/>
                <a:rtl/>
              </a:rPr>
              <a:t>شكراً لك</a:t>
            </a:r>
            <a:r>
              <a:rPr lang="ar-DZ" sz="15000" dirty="0">
                <a:solidFill>
                  <a:srgbClr val="FCFFE5"/>
                </a:solidFill>
                <a:latin typeface="Bahjaa"/>
                <a:ea typeface="Bahjaa"/>
                <a:cs typeface="Bahjaa"/>
                <a:sym typeface="Bahjaa"/>
                <a:rtl/>
              </a:rPr>
              <a:t>م</a:t>
            </a:r>
            <a:endParaRPr lang="ar-EG" sz="15000" dirty="0">
              <a:solidFill>
                <a:srgbClr val="FCFFE5"/>
              </a:solidFill>
              <a:latin typeface="Bahjaa"/>
              <a:ea typeface="Bahjaa"/>
              <a:cs typeface="Bahjaa"/>
              <a:sym typeface="Bahjaa"/>
              <a:rt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1B7A9F58-C1B2-4F0A-CC94-073DAC2721A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533ECB-A8A9-D08D-D358-1373D281F1E8}"/>
              </a:ext>
            </a:extLst>
          </p:cNvPr>
          <p:cNvGrpSpPr/>
          <p:nvPr/>
        </p:nvGrpSpPr>
        <p:grpSpPr>
          <a:xfrm>
            <a:off x="-4378032" y="5362481"/>
            <a:ext cx="9849037" cy="9849037"/>
            <a:chOff x="0" y="0"/>
            <a:chExt cx="812800" cy="812800"/>
          </a:xfrm>
        </p:grpSpPr>
        <p:sp>
          <p:nvSpPr>
            <p:cNvPr id="3" name="Freeform 3">
              <a:extLst>
                <a:ext uri="{FF2B5EF4-FFF2-40B4-BE49-F238E27FC236}">
                  <a16:creationId xmlns:a16="http://schemas.microsoft.com/office/drawing/2014/main" id="{E1FFCDF2-A4CF-CC7D-7DC2-F7535465AD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a:extLst>
                <a:ext uri="{FF2B5EF4-FFF2-40B4-BE49-F238E27FC236}">
                  <a16:creationId xmlns:a16="http://schemas.microsoft.com/office/drawing/2014/main" id="{8E8BF8E1-4761-2C51-8874-5E6C74B96E8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344037CE-EB83-7BBD-8AB2-14C4879FDA5F}"/>
              </a:ext>
            </a:extLst>
          </p:cNvPr>
          <p:cNvSpPr/>
          <p:nvPr/>
        </p:nvSpPr>
        <p:spPr>
          <a:xfrm flipH="1">
            <a:off x="488561" y="2023015"/>
            <a:ext cx="7010814" cy="7167189"/>
          </a:xfrm>
          <a:custGeom>
            <a:avLst/>
            <a:gdLst/>
            <a:ahLst/>
            <a:cxnLst/>
            <a:rect l="l" t="t" r="r" b="b"/>
            <a:pathLst>
              <a:path w="7010814" h="7167189">
                <a:moveTo>
                  <a:pt x="7010814" y="0"/>
                </a:moveTo>
                <a:lnTo>
                  <a:pt x="0" y="0"/>
                </a:lnTo>
                <a:lnTo>
                  <a:pt x="0" y="7167189"/>
                </a:lnTo>
                <a:lnTo>
                  <a:pt x="7010814" y="7167189"/>
                </a:lnTo>
                <a:lnTo>
                  <a:pt x="701081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dirty="0"/>
          </a:p>
        </p:txBody>
      </p:sp>
      <p:sp>
        <p:nvSpPr>
          <p:cNvPr id="7" name="TextBox 7">
            <a:extLst>
              <a:ext uri="{FF2B5EF4-FFF2-40B4-BE49-F238E27FC236}">
                <a16:creationId xmlns:a16="http://schemas.microsoft.com/office/drawing/2014/main" id="{9E771FDC-AD85-30F2-F0B4-DAED0D07C3BA}"/>
              </a:ext>
            </a:extLst>
          </p:cNvPr>
          <p:cNvSpPr txBox="1"/>
          <p:nvPr/>
        </p:nvSpPr>
        <p:spPr>
          <a:xfrm>
            <a:off x="5105400" y="-100500"/>
            <a:ext cx="10844507" cy="1540806"/>
          </a:xfrm>
          <a:prstGeom prst="rect">
            <a:avLst/>
          </a:prstGeom>
        </p:spPr>
        <p:txBody>
          <a:bodyPr lIns="0" tIns="0" rIns="0" bIns="0" rtlCol="0" anchor="t">
            <a:spAutoFit/>
          </a:bodyPr>
          <a:lstStyle/>
          <a:p>
            <a:pPr algn="ctr" rtl="1">
              <a:lnSpc>
                <a:spcPts val="12500"/>
              </a:lnSpc>
              <a:spcBef>
                <a:spcPct val="0"/>
              </a:spcBef>
            </a:pPr>
            <a:r>
              <a:rPr lang="ar-DZ" sz="8800" dirty="0">
                <a:solidFill>
                  <a:srgbClr val="5D7624"/>
                </a:solidFill>
                <a:latin typeface="Bahjaa"/>
                <a:ea typeface="Bahjaa"/>
                <a:cs typeface="Bahjaa"/>
                <a:sym typeface="Bahjaa"/>
                <a:rtl/>
              </a:rPr>
              <a:t>عناصر البحث</a:t>
            </a:r>
            <a:endParaRPr lang="ar-EG" sz="8800" dirty="0">
              <a:solidFill>
                <a:srgbClr val="5D7624"/>
              </a:solidFill>
              <a:latin typeface="Bahjaa"/>
              <a:ea typeface="Bahjaa"/>
              <a:cs typeface="Bahjaa"/>
              <a:sym typeface="Bahjaa"/>
              <a:rtl/>
            </a:endParaRPr>
          </a:p>
        </p:txBody>
      </p:sp>
      <p:sp>
        <p:nvSpPr>
          <p:cNvPr id="6" name="مربع نص 5">
            <a:extLst>
              <a:ext uri="{FF2B5EF4-FFF2-40B4-BE49-F238E27FC236}">
                <a16:creationId xmlns:a16="http://schemas.microsoft.com/office/drawing/2014/main" id="{BB22EEFC-519F-4920-A906-ADDC2F00A1DD}"/>
              </a:ext>
            </a:extLst>
          </p:cNvPr>
          <p:cNvSpPr txBox="1"/>
          <p:nvPr/>
        </p:nvSpPr>
        <p:spPr>
          <a:xfrm>
            <a:off x="6913833" y="1340924"/>
            <a:ext cx="10208140" cy="10310515"/>
          </a:xfrm>
          <a:prstGeom prst="rect">
            <a:avLst/>
          </a:prstGeom>
          <a:noFill/>
        </p:spPr>
        <p:txBody>
          <a:bodyPr wrap="square" rtlCol="0">
            <a:spAutoFit/>
          </a:bodyPr>
          <a:lstStyle/>
          <a:p>
            <a:pPr algn="r" rtl="1"/>
            <a:r>
              <a:rPr lang="ar-DZ" sz="4000" b="1" dirty="0"/>
              <a:t>الجزء النظري:</a:t>
            </a:r>
          </a:p>
          <a:p>
            <a:pPr marL="457200" indent="-457200" algn="r" rtl="1">
              <a:buFont typeface="Arial" panose="020B0604020202020204" pitchFamily="34" charset="0"/>
              <a:buChar char="•"/>
            </a:pPr>
            <a:r>
              <a:rPr lang="ar-DZ" sz="3600" b="1" dirty="0"/>
              <a:t>مفهوم ابتكار المنتج</a:t>
            </a:r>
          </a:p>
          <a:p>
            <a:pPr marL="457200" indent="-457200" algn="r" rtl="1">
              <a:buFont typeface="Arial" panose="020B0604020202020204" pitchFamily="34" charset="0"/>
              <a:buChar char="•"/>
            </a:pPr>
            <a:r>
              <a:rPr lang="ar-DZ" sz="3600" b="1" dirty="0"/>
              <a:t>أهمية ابتكار المنتج وخصائصه</a:t>
            </a:r>
          </a:p>
          <a:p>
            <a:pPr marL="457200" indent="-457200" algn="r" rtl="1">
              <a:buFont typeface="Arial" panose="020B0604020202020204" pitchFamily="34" charset="0"/>
              <a:buChar char="•"/>
            </a:pPr>
            <a:r>
              <a:rPr lang="ar-DZ" sz="3600" b="1" dirty="0"/>
              <a:t>أنواع ابتكار المنتج</a:t>
            </a:r>
          </a:p>
          <a:p>
            <a:pPr marL="457200" indent="-457200" algn="r" rtl="1">
              <a:buFont typeface="Arial" panose="020B0604020202020204" pitchFamily="34" charset="0"/>
              <a:buChar char="•"/>
            </a:pPr>
            <a:r>
              <a:rPr lang="ar-DZ" sz="3600" b="1" dirty="0"/>
              <a:t>أساليب ابتكار المنتج</a:t>
            </a:r>
          </a:p>
          <a:p>
            <a:pPr marL="457200" indent="-457200" algn="r" rtl="1">
              <a:buFont typeface="Arial" panose="020B0604020202020204" pitchFamily="34" charset="0"/>
              <a:buChar char="•"/>
            </a:pPr>
            <a:r>
              <a:rPr lang="ar-DZ" sz="3600" b="1" dirty="0"/>
              <a:t>استراتيجيات ابتكار المنتج</a:t>
            </a:r>
          </a:p>
          <a:p>
            <a:pPr marL="457200" indent="-457200" algn="r" rtl="1">
              <a:buFont typeface="Arial" panose="020B0604020202020204" pitchFamily="34" charset="0"/>
              <a:buChar char="•"/>
            </a:pPr>
            <a:r>
              <a:rPr lang="ar-DZ" sz="3600" b="1" dirty="0"/>
              <a:t>عوائق ابتكار المنتج</a:t>
            </a:r>
          </a:p>
          <a:p>
            <a:pPr algn="r" rtl="1"/>
            <a:endParaRPr lang="ar-DZ" sz="1400" b="1" dirty="0"/>
          </a:p>
          <a:p>
            <a:pPr algn="r" rtl="1"/>
            <a:r>
              <a:rPr lang="ar-DZ" sz="4000" b="1" dirty="0"/>
              <a:t>دراسة حالة شركة </a:t>
            </a:r>
            <a:r>
              <a:rPr lang="en-US" sz="4000" b="1" dirty="0"/>
              <a:t>Nestle</a:t>
            </a:r>
            <a:r>
              <a:rPr lang="ar-DZ" sz="4000" b="1" dirty="0"/>
              <a:t> وابتكار كبسولات </a:t>
            </a:r>
            <a:r>
              <a:rPr lang="en-US" sz="4000" b="1" dirty="0"/>
              <a:t>:Nespresso</a:t>
            </a:r>
          </a:p>
          <a:p>
            <a:pPr marL="571500" indent="-571500" algn="r" rtl="1">
              <a:buFont typeface="Arial" panose="020B0604020202020204" pitchFamily="34" charset="0"/>
              <a:buChar char="•"/>
            </a:pPr>
            <a:r>
              <a:rPr lang="ar-DZ" sz="3600" b="1" dirty="0"/>
              <a:t>التعريف بشركة </a:t>
            </a:r>
            <a:r>
              <a:rPr lang="en-US" sz="3600" b="1" dirty="0"/>
              <a:t>Nestle</a:t>
            </a:r>
            <a:endParaRPr lang="ar-DZ" sz="3600" b="1" dirty="0"/>
          </a:p>
          <a:p>
            <a:pPr marL="571500" indent="-571500" algn="r" rtl="1">
              <a:buFont typeface="Arial" panose="020B0604020202020204" pitchFamily="34" charset="0"/>
              <a:buChar char="•"/>
            </a:pPr>
            <a:r>
              <a:rPr lang="ar-DZ" sz="3600" b="1" dirty="0"/>
              <a:t>التعريف بالمنتج المبتكر</a:t>
            </a:r>
            <a:r>
              <a:rPr lang="en-US" sz="3600" b="1" dirty="0"/>
              <a:t> Nespresso </a:t>
            </a:r>
            <a:endParaRPr lang="ar-DZ" sz="3600" b="1" dirty="0"/>
          </a:p>
          <a:p>
            <a:pPr marL="571500" indent="-571500" algn="r" rtl="1">
              <a:buFont typeface="Arial" panose="020B0604020202020204" pitchFamily="34" charset="0"/>
              <a:buChar char="•"/>
            </a:pPr>
            <a:r>
              <a:rPr lang="ar-DZ" sz="3600" b="1" dirty="0"/>
              <a:t>ابتكار </a:t>
            </a:r>
            <a:r>
              <a:rPr lang="en-US" sz="3600" b="1" dirty="0"/>
              <a:t>Nespresso</a:t>
            </a:r>
            <a:endParaRPr lang="ar-DZ" sz="3600" b="1" dirty="0"/>
          </a:p>
          <a:p>
            <a:pPr marL="571500" indent="-571500" algn="r" rtl="1">
              <a:buFont typeface="Arial" panose="020B0604020202020204" pitchFamily="34" charset="0"/>
              <a:buChar char="•"/>
            </a:pPr>
            <a:r>
              <a:rPr lang="ar-DZ" sz="3600" b="1" dirty="0"/>
              <a:t>ما الذي يجعل عبوات </a:t>
            </a:r>
            <a:r>
              <a:rPr lang="ar-DZ" sz="3600" b="1" dirty="0" err="1"/>
              <a:t>نسبريسو</a:t>
            </a:r>
            <a:r>
              <a:rPr lang="ar-DZ" sz="3600" b="1" dirty="0"/>
              <a:t> فريدة ومبتكرة</a:t>
            </a:r>
          </a:p>
          <a:p>
            <a:pPr marL="571500" indent="-571500" algn="r" rtl="1">
              <a:buFont typeface="Arial" panose="020B0604020202020204" pitchFamily="34" charset="0"/>
              <a:buChar char="•"/>
            </a:pPr>
            <a:r>
              <a:rPr lang="ar-DZ" sz="3600" b="1" dirty="0"/>
              <a:t>نموذج ابتكار </a:t>
            </a:r>
            <a:r>
              <a:rPr lang="en-US" sz="3600" b="1" dirty="0"/>
              <a:t>Nespresso</a:t>
            </a:r>
            <a:endParaRPr lang="ar-DZ" sz="3600" b="1" dirty="0"/>
          </a:p>
          <a:p>
            <a:pPr marL="571500" indent="-571500" algn="r" rtl="1">
              <a:buFont typeface="Arial" panose="020B0604020202020204" pitchFamily="34" charset="0"/>
              <a:buChar char="•"/>
            </a:pPr>
            <a:r>
              <a:rPr lang="ar-DZ" sz="3600" b="1" dirty="0"/>
              <a:t>تطور</a:t>
            </a:r>
            <a:r>
              <a:rPr lang="en-US" sz="3600" b="1" dirty="0"/>
              <a:t> Nespresso </a:t>
            </a:r>
            <a:endParaRPr lang="ar-DZ" sz="3600" b="1" dirty="0"/>
          </a:p>
          <a:p>
            <a:pPr marL="571500" indent="-571500" algn="r" rtl="1">
              <a:buFont typeface="Arial" panose="020B0604020202020204" pitchFamily="34" charset="0"/>
              <a:buChar char="•"/>
            </a:pPr>
            <a:r>
              <a:rPr lang="ar-DZ" sz="3600" b="1" dirty="0"/>
              <a:t>نتائج ابتكار</a:t>
            </a:r>
            <a:r>
              <a:rPr lang="en-US" sz="3600" b="1" dirty="0"/>
              <a:t> Nespresso </a:t>
            </a:r>
            <a:endParaRPr lang="ar-DZ" sz="3600" b="1" dirty="0"/>
          </a:p>
          <a:p>
            <a:pPr marL="571500" indent="-571500" algn="r" rtl="1">
              <a:buFont typeface="Arial" panose="020B0604020202020204" pitchFamily="34" charset="0"/>
              <a:buChar char="•"/>
            </a:pPr>
            <a:endParaRPr lang="ar-DZ" sz="4000" b="1" dirty="0"/>
          </a:p>
          <a:p>
            <a:pPr marL="571500" indent="-571500" algn="r" rtl="1">
              <a:buFont typeface="Arial" panose="020B0604020202020204" pitchFamily="34" charset="0"/>
              <a:buChar char="•"/>
            </a:pPr>
            <a:endParaRPr lang="ar-DZ" sz="4000" b="1" dirty="0"/>
          </a:p>
        </p:txBody>
      </p:sp>
    </p:spTree>
    <p:extLst>
      <p:ext uri="{BB962C8B-B14F-4D97-AF65-F5344CB8AC3E}">
        <p14:creationId xmlns:p14="http://schemas.microsoft.com/office/powerpoint/2010/main" val="419530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p:cNvGrpSpPr/>
        <p:nvPr/>
      </p:nvGrpSpPr>
      <p:grpSpPr>
        <a:xfrm>
          <a:off x="0" y="0"/>
          <a:ext cx="0" cy="0"/>
          <a:chOff x="0" y="0"/>
          <a:chExt cx="0" cy="0"/>
        </a:xfrm>
      </p:grpSpPr>
      <p:grpSp>
        <p:nvGrpSpPr>
          <p:cNvPr id="2" name="Group 2"/>
          <p:cNvGrpSpPr/>
          <p:nvPr/>
        </p:nvGrpSpPr>
        <p:grpSpPr>
          <a:xfrm>
            <a:off x="9645017" y="0"/>
            <a:ext cx="8642983" cy="10287000"/>
            <a:chOff x="0" y="0"/>
            <a:chExt cx="751439" cy="894373"/>
          </a:xfrm>
        </p:grpSpPr>
        <p:sp>
          <p:nvSpPr>
            <p:cNvPr id="3" name="Freeform 3"/>
            <p:cNvSpPr/>
            <p:nvPr/>
          </p:nvSpPr>
          <p:spPr>
            <a:xfrm>
              <a:off x="0" y="0"/>
              <a:ext cx="751439" cy="894373"/>
            </a:xfrm>
            <a:custGeom>
              <a:avLst/>
              <a:gdLst/>
              <a:ahLst/>
              <a:cxnLst/>
              <a:rect l="l" t="t" r="r" b="b"/>
              <a:pathLst>
                <a:path w="751439" h="894373">
                  <a:moveTo>
                    <a:pt x="0" y="0"/>
                  </a:moveTo>
                  <a:lnTo>
                    <a:pt x="751439" y="0"/>
                  </a:lnTo>
                  <a:lnTo>
                    <a:pt x="751439" y="894373"/>
                  </a:lnTo>
                  <a:lnTo>
                    <a:pt x="0" y="894373"/>
                  </a:lnTo>
                  <a:close/>
                </a:path>
              </a:pathLst>
            </a:custGeom>
            <a:solidFill>
              <a:srgbClr val="FCFFE5"/>
            </a:solidFill>
          </p:spPr>
        </p:sp>
        <p:sp>
          <p:nvSpPr>
            <p:cNvPr id="4" name="TextBox 4"/>
            <p:cNvSpPr txBox="1"/>
            <p:nvPr/>
          </p:nvSpPr>
          <p:spPr>
            <a:xfrm>
              <a:off x="0" y="-38100"/>
              <a:ext cx="751439" cy="93247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503371" y="2496404"/>
            <a:ext cx="6755929" cy="5294192"/>
          </a:xfrm>
          <a:custGeom>
            <a:avLst/>
            <a:gdLst/>
            <a:ahLst/>
            <a:cxnLst/>
            <a:rect l="l" t="t" r="r" b="b"/>
            <a:pathLst>
              <a:path w="6755929" h="5294192">
                <a:moveTo>
                  <a:pt x="0" y="0"/>
                </a:moveTo>
                <a:lnTo>
                  <a:pt x="6755929" y="0"/>
                </a:lnTo>
                <a:lnTo>
                  <a:pt x="6755929" y="5294192"/>
                </a:lnTo>
                <a:lnTo>
                  <a:pt x="0" y="5294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2005947" y="1266825"/>
            <a:ext cx="5646341" cy="1683153"/>
          </a:xfrm>
          <a:prstGeom prst="rect">
            <a:avLst/>
          </a:prstGeom>
        </p:spPr>
        <p:txBody>
          <a:bodyPr lIns="0" tIns="0" rIns="0" bIns="0" rtlCol="0" anchor="t">
            <a:spAutoFit/>
          </a:bodyPr>
          <a:lstStyle/>
          <a:p>
            <a:pPr algn="ctr" rtl="1">
              <a:lnSpc>
                <a:spcPts val="12500"/>
              </a:lnSpc>
              <a:spcBef>
                <a:spcPct val="0"/>
              </a:spcBef>
            </a:pPr>
            <a:r>
              <a:rPr lang="ar-EG" sz="12500" dirty="0">
                <a:solidFill>
                  <a:srgbClr val="FCFFE5"/>
                </a:solidFill>
                <a:latin typeface="Bahjaa"/>
                <a:ea typeface="Bahjaa"/>
                <a:cs typeface="Bahjaa"/>
                <a:sym typeface="Bahjaa"/>
                <a:rtl/>
              </a:rPr>
              <a:t>مقدمة</a:t>
            </a:r>
          </a:p>
        </p:txBody>
      </p:sp>
      <p:sp>
        <p:nvSpPr>
          <p:cNvPr id="13" name="مربع نص 12">
            <a:extLst>
              <a:ext uri="{FF2B5EF4-FFF2-40B4-BE49-F238E27FC236}">
                <a16:creationId xmlns:a16="http://schemas.microsoft.com/office/drawing/2014/main" id="{BBC46DC9-9B4D-3915-F1D6-36020B6D4F4B}"/>
              </a:ext>
            </a:extLst>
          </p:cNvPr>
          <p:cNvSpPr txBox="1"/>
          <p:nvPr/>
        </p:nvSpPr>
        <p:spPr>
          <a:xfrm>
            <a:off x="567199" y="3527022"/>
            <a:ext cx="8424401" cy="4524315"/>
          </a:xfrm>
          <a:prstGeom prst="rect">
            <a:avLst/>
          </a:prstGeom>
          <a:noFill/>
        </p:spPr>
        <p:txBody>
          <a:bodyPr wrap="square" rtlCol="0">
            <a:spAutoFit/>
          </a:bodyPr>
          <a:lstStyle/>
          <a:p>
            <a:pPr algn="r" rtl="1"/>
            <a:r>
              <a:rPr lang="ar-DZ" sz="3200" dirty="0">
                <a:solidFill>
                  <a:srgbClr val="FCFFE5"/>
                </a:solidFill>
              </a:rPr>
              <a:t>يشهد العالم تغيرات جذرية تكاد تعصف بثوابت الشعوب وموروثها الحضاري والاجتماعي لأنها لم تعد تملك غير أن تتأثر بدرجات متفاوتة بقوى التغيير التي ألفت زمامها في عصر العولمة والمعلومات وفي هذا الخصم يأتي دور العقول المؤهلة - إذا ما أعدت جيداً - في التصدي للمشكلات القائمة والمتوقعة من أجل وضع الحلول الناجعة لها، وتقليص أضرارها إلى أدنى حد ممكن؛ وأصبح الاهتمام بالابتكار والأصالة في الإنتاج ضرورة قصوى في عصرنا الحديث. ويرجع ذلك إلى أهمية الابتكار في تغيير التاريخ وإعادة تشكيل الحاضر وتطويره.</a:t>
            </a:r>
            <a:endParaRPr lang="fr-FR" sz="3200" dirty="0">
              <a:solidFill>
                <a:srgbClr val="FCFFE5"/>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p:cNvGrpSpPr/>
        <p:nvPr/>
      </p:nvGrpSpPr>
      <p:grpSpPr>
        <a:xfrm>
          <a:off x="0" y="0"/>
          <a:ext cx="0" cy="0"/>
          <a:chOff x="0" y="0"/>
          <a:chExt cx="0" cy="0"/>
        </a:xfrm>
      </p:grpSpPr>
      <p:grpSp>
        <p:nvGrpSpPr>
          <p:cNvPr id="2" name="Group 2"/>
          <p:cNvGrpSpPr/>
          <p:nvPr/>
        </p:nvGrpSpPr>
        <p:grpSpPr>
          <a:xfrm>
            <a:off x="-992288" y="0"/>
            <a:ext cx="16785824" cy="1678582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717088" y="1978038"/>
            <a:ext cx="6542212" cy="5150505"/>
          </a:xfrm>
          <a:custGeom>
            <a:avLst/>
            <a:gdLst/>
            <a:ahLst/>
            <a:cxnLst/>
            <a:rect l="l" t="t" r="r" b="b"/>
            <a:pathLst>
              <a:path w="6542212" h="5150505">
                <a:moveTo>
                  <a:pt x="0" y="0"/>
                </a:moveTo>
                <a:lnTo>
                  <a:pt x="6542212" y="0"/>
                </a:lnTo>
                <a:lnTo>
                  <a:pt x="6542212" y="5150505"/>
                </a:lnTo>
                <a:lnTo>
                  <a:pt x="0" y="51505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6403180" y="8311276"/>
            <a:ext cx="1317621" cy="13176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6625205" y="8485923"/>
            <a:ext cx="873570" cy="863550"/>
          </a:xfrm>
          <a:prstGeom prst="rect">
            <a:avLst/>
          </a:prstGeom>
        </p:spPr>
        <p:txBody>
          <a:bodyPr lIns="0" tIns="0" rIns="0" bIns="0" rtlCol="0" anchor="t">
            <a:spAutoFit/>
          </a:bodyPr>
          <a:lstStyle/>
          <a:p>
            <a:pPr algn="ctr">
              <a:lnSpc>
                <a:spcPts val="7000"/>
              </a:lnSpc>
              <a:spcBef>
                <a:spcPct val="0"/>
              </a:spcBef>
            </a:pPr>
            <a:r>
              <a:rPr lang="ar-DZ" sz="5000" dirty="0">
                <a:solidFill>
                  <a:srgbClr val="5D7624"/>
                </a:solidFill>
                <a:latin typeface="Nunito Sans Condensed"/>
                <a:ea typeface="Nunito Sans Condensed"/>
                <a:cs typeface="Nunito Sans Condensed"/>
                <a:sym typeface="Nunito Sans Condensed"/>
              </a:rPr>
              <a:t>1</a:t>
            </a:r>
            <a:endParaRPr lang="en-US" sz="5000" dirty="0">
              <a:solidFill>
                <a:srgbClr val="5D7624"/>
              </a:solidFill>
              <a:latin typeface="Nunito Sans Condensed"/>
              <a:ea typeface="Nunito Sans Condensed"/>
              <a:cs typeface="Nunito Sans Condensed"/>
              <a:sym typeface="Nunito Sans Condensed"/>
            </a:endParaRPr>
          </a:p>
        </p:txBody>
      </p:sp>
      <p:sp>
        <p:nvSpPr>
          <p:cNvPr id="13" name="مربع نص 12">
            <a:extLst>
              <a:ext uri="{FF2B5EF4-FFF2-40B4-BE49-F238E27FC236}">
                <a16:creationId xmlns:a16="http://schemas.microsoft.com/office/drawing/2014/main" id="{A9A7AB71-FFBA-E623-0D58-7CAD20112516}"/>
              </a:ext>
            </a:extLst>
          </p:cNvPr>
          <p:cNvSpPr txBox="1"/>
          <p:nvPr/>
        </p:nvSpPr>
        <p:spPr>
          <a:xfrm>
            <a:off x="3276600" y="786836"/>
            <a:ext cx="6161212" cy="3046988"/>
          </a:xfrm>
          <a:prstGeom prst="rect">
            <a:avLst/>
          </a:prstGeom>
          <a:noFill/>
        </p:spPr>
        <p:txBody>
          <a:bodyPr wrap="square" rtlCol="0">
            <a:spAutoFit/>
          </a:bodyPr>
          <a:lstStyle/>
          <a:p>
            <a:pPr algn="ctr" rtl="1"/>
            <a:r>
              <a:rPr lang="ar-EG" sz="9600" dirty="0">
                <a:solidFill>
                  <a:srgbClr val="9ABB50"/>
                </a:solidFill>
                <a:latin typeface="Bahjaa"/>
                <a:ea typeface="Bahjaa"/>
                <a:cs typeface="Bahjaa"/>
                <a:sym typeface="Bahjaa"/>
                <a:rtl/>
              </a:rPr>
              <a:t>م</a:t>
            </a:r>
            <a:r>
              <a:rPr lang="ar-DZ" sz="9600" dirty="0">
                <a:solidFill>
                  <a:srgbClr val="9ABB50"/>
                </a:solidFill>
                <a:latin typeface="Bahjaa"/>
                <a:ea typeface="Bahjaa"/>
                <a:cs typeface="Bahjaa"/>
                <a:sym typeface="Bahjaa"/>
                <a:rtl/>
              </a:rPr>
              <a:t>فهوم ابتكار المنتج</a:t>
            </a:r>
            <a:endParaRPr lang="ar-EG" sz="9600" dirty="0">
              <a:solidFill>
                <a:srgbClr val="9ABB50"/>
              </a:solidFill>
              <a:latin typeface="Bahjaa"/>
              <a:ea typeface="Bahjaa"/>
              <a:cs typeface="Bahjaa"/>
              <a:sym typeface="Bahjaa"/>
              <a:rtl/>
            </a:endParaRPr>
          </a:p>
        </p:txBody>
      </p:sp>
      <p:sp>
        <p:nvSpPr>
          <p:cNvPr id="14" name="مربع نص 13">
            <a:extLst>
              <a:ext uri="{FF2B5EF4-FFF2-40B4-BE49-F238E27FC236}">
                <a16:creationId xmlns:a16="http://schemas.microsoft.com/office/drawing/2014/main" id="{146FD730-1F69-DF9D-F384-8045E1432AB0}"/>
              </a:ext>
            </a:extLst>
          </p:cNvPr>
          <p:cNvSpPr txBox="1"/>
          <p:nvPr/>
        </p:nvSpPr>
        <p:spPr>
          <a:xfrm>
            <a:off x="2028527" y="4096944"/>
            <a:ext cx="8077200" cy="5570756"/>
          </a:xfrm>
          <a:prstGeom prst="rect">
            <a:avLst/>
          </a:prstGeom>
          <a:noFill/>
        </p:spPr>
        <p:txBody>
          <a:bodyPr wrap="square" rtlCol="0">
            <a:spAutoFit/>
          </a:bodyPr>
          <a:lstStyle/>
          <a:p>
            <a:pPr algn="r" rtl="1"/>
            <a:r>
              <a:rPr lang="ar-DZ" sz="3200" dirty="0"/>
              <a:t>عرفته راوية حسين: " على أنه هو تنمية وتطبيق الأفكار الجديدة في المؤسسة، وهنا كلمة تنمية شاملة فهي تغطي كل شيء من الفكرة الجديدة إلى إدراك الفكرة وإلى حليبها إلى المنظمة ثم تطبيقها"</a:t>
            </a:r>
          </a:p>
          <a:p>
            <a:pPr algn="r" rtl="1"/>
            <a:endParaRPr lang="ar-DZ" sz="1200" dirty="0"/>
          </a:p>
          <a:p>
            <a:pPr algn="r" rtl="1"/>
            <a:r>
              <a:rPr lang="ar-DZ" sz="3200" dirty="0"/>
              <a:t>أو هو تقديم منتجات جديدة للمنظمة والأسواق معا، أو تقديم إبداعات المنتجات قائمة تكون جديدة للمنظمة.</a:t>
            </a:r>
          </a:p>
          <a:p>
            <a:pPr algn="r" rtl="1"/>
            <a:endParaRPr lang="ar-DZ" sz="1200" dirty="0"/>
          </a:p>
          <a:p>
            <a:pPr algn="r" rtl="1"/>
            <a:r>
              <a:rPr lang="ar-DZ" sz="3200" b="1" dirty="0"/>
              <a:t>ومنه تعريف شامل: </a:t>
            </a:r>
            <a:r>
              <a:rPr lang="ar-DZ" sz="3200" dirty="0"/>
              <a:t>هو التحسن التدريجي والتوصل إلى المنتج الجديد جزئيا من خلال التحسينات الكثيرة والصغيرة، والتي يتم إدخالها على المنتجات الحالية وإن بعض التحسينات قد تكون جوهرية وان تراكمها يحقق ابتكارا جذريا.</a:t>
            </a:r>
            <a:endParaRPr lang="fr-FR"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a:extLst>
            <a:ext uri="{FF2B5EF4-FFF2-40B4-BE49-F238E27FC236}">
              <a16:creationId xmlns:a16="http://schemas.microsoft.com/office/drawing/2014/main" id="{7574FB39-D719-447F-62DA-3756126A1F3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9CE68BD-0D8E-01BB-3D9D-A1633BD05C15}"/>
              </a:ext>
            </a:extLst>
          </p:cNvPr>
          <p:cNvGrpSpPr/>
          <p:nvPr/>
        </p:nvGrpSpPr>
        <p:grpSpPr>
          <a:xfrm>
            <a:off x="-4924519" y="5600700"/>
            <a:ext cx="9849037" cy="9849037"/>
            <a:chOff x="0" y="0"/>
            <a:chExt cx="812800" cy="812800"/>
          </a:xfrm>
        </p:grpSpPr>
        <p:sp>
          <p:nvSpPr>
            <p:cNvPr id="3" name="Freeform 3">
              <a:extLst>
                <a:ext uri="{FF2B5EF4-FFF2-40B4-BE49-F238E27FC236}">
                  <a16:creationId xmlns:a16="http://schemas.microsoft.com/office/drawing/2014/main" id="{7FFCAA17-2305-E837-AA7F-DA10D23CEC8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a:extLst>
                <a:ext uri="{FF2B5EF4-FFF2-40B4-BE49-F238E27FC236}">
                  <a16:creationId xmlns:a16="http://schemas.microsoft.com/office/drawing/2014/main" id="{11AF1C19-A960-0284-0D29-CC0F06B7837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0B6444ED-1711-7971-66A7-058D2E1752CA}"/>
              </a:ext>
            </a:extLst>
          </p:cNvPr>
          <p:cNvSpPr/>
          <p:nvPr/>
        </p:nvSpPr>
        <p:spPr>
          <a:xfrm flipH="1">
            <a:off x="567199" y="4302321"/>
            <a:ext cx="5243598" cy="5326576"/>
          </a:xfrm>
          <a:custGeom>
            <a:avLst/>
            <a:gdLst/>
            <a:ahLst/>
            <a:cxnLst/>
            <a:rect l="l" t="t" r="r" b="b"/>
            <a:pathLst>
              <a:path w="7010814" h="7167189">
                <a:moveTo>
                  <a:pt x="7010814" y="0"/>
                </a:moveTo>
                <a:lnTo>
                  <a:pt x="0" y="0"/>
                </a:lnTo>
                <a:lnTo>
                  <a:pt x="0" y="7167189"/>
                </a:lnTo>
                <a:lnTo>
                  <a:pt x="7010814" y="7167189"/>
                </a:lnTo>
                <a:lnTo>
                  <a:pt x="701081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a:extLst>
              <a:ext uri="{FF2B5EF4-FFF2-40B4-BE49-F238E27FC236}">
                <a16:creationId xmlns:a16="http://schemas.microsoft.com/office/drawing/2014/main" id="{35F8CB0C-E040-CCC4-13B1-04D9AE7A68B5}"/>
              </a:ext>
            </a:extLst>
          </p:cNvPr>
          <p:cNvGrpSpPr/>
          <p:nvPr/>
        </p:nvGrpSpPr>
        <p:grpSpPr>
          <a:xfrm>
            <a:off x="16403180" y="8311276"/>
            <a:ext cx="1317621" cy="1317621"/>
            <a:chOff x="0" y="0"/>
            <a:chExt cx="812800" cy="812800"/>
          </a:xfrm>
        </p:grpSpPr>
        <p:sp>
          <p:nvSpPr>
            <p:cNvPr id="10" name="Freeform 10">
              <a:extLst>
                <a:ext uri="{FF2B5EF4-FFF2-40B4-BE49-F238E27FC236}">
                  <a16:creationId xmlns:a16="http://schemas.microsoft.com/office/drawing/2014/main" id="{033D31A3-A093-26A8-5E9D-BCF8A6391E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11" name="TextBox 11">
              <a:extLst>
                <a:ext uri="{FF2B5EF4-FFF2-40B4-BE49-F238E27FC236}">
                  <a16:creationId xmlns:a16="http://schemas.microsoft.com/office/drawing/2014/main" id="{F9C701A7-F8F6-490E-B08B-3BA459B70E1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a:extLst>
              <a:ext uri="{FF2B5EF4-FFF2-40B4-BE49-F238E27FC236}">
                <a16:creationId xmlns:a16="http://schemas.microsoft.com/office/drawing/2014/main" id="{97DA602F-1D8F-4AA8-37AD-2C8AA75AE224}"/>
              </a:ext>
            </a:extLst>
          </p:cNvPr>
          <p:cNvSpPr txBox="1"/>
          <p:nvPr/>
        </p:nvSpPr>
        <p:spPr>
          <a:xfrm>
            <a:off x="16625205" y="8485923"/>
            <a:ext cx="873570" cy="863550"/>
          </a:xfrm>
          <a:prstGeom prst="rect">
            <a:avLst/>
          </a:prstGeom>
        </p:spPr>
        <p:txBody>
          <a:bodyPr lIns="0" tIns="0" rIns="0" bIns="0" rtlCol="0" anchor="t">
            <a:spAutoFit/>
          </a:bodyPr>
          <a:lstStyle/>
          <a:p>
            <a:pPr algn="ctr">
              <a:lnSpc>
                <a:spcPts val="7000"/>
              </a:lnSpc>
              <a:spcBef>
                <a:spcPct val="0"/>
              </a:spcBef>
            </a:pPr>
            <a:r>
              <a:rPr lang="ar-DZ" sz="5000" dirty="0">
                <a:solidFill>
                  <a:srgbClr val="5D7624"/>
                </a:solidFill>
                <a:latin typeface="Nunito Sans Condensed"/>
                <a:ea typeface="Nunito Sans Condensed"/>
                <a:cs typeface="Nunito Sans Condensed"/>
                <a:sym typeface="Nunito Sans Condensed"/>
              </a:rPr>
              <a:t>2</a:t>
            </a:r>
            <a:endParaRPr lang="en-US" sz="5000" dirty="0">
              <a:solidFill>
                <a:srgbClr val="5D7624"/>
              </a:solidFill>
              <a:latin typeface="Nunito Sans Condensed"/>
              <a:ea typeface="Nunito Sans Condensed"/>
              <a:cs typeface="Nunito Sans Condensed"/>
              <a:sym typeface="Nunito Sans Condensed"/>
            </a:endParaRPr>
          </a:p>
        </p:txBody>
      </p:sp>
      <p:sp>
        <p:nvSpPr>
          <p:cNvPr id="14" name="مربع نص 13">
            <a:extLst>
              <a:ext uri="{FF2B5EF4-FFF2-40B4-BE49-F238E27FC236}">
                <a16:creationId xmlns:a16="http://schemas.microsoft.com/office/drawing/2014/main" id="{2FD8A4A0-3372-8CE0-112C-FEDEFF639769}"/>
              </a:ext>
            </a:extLst>
          </p:cNvPr>
          <p:cNvSpPr txBox="1"/>
          <p:nvPr/>
        </p:nvSpPr>
        <p:spPr>
          <a:xfrm>
            <a:off x="4001171" y="353891"/>
            <a:ext cx="11001282" cy="1107996"/>
          </a:xfrm>
          <a:prstGeom prst="rect">
            <a:avLst/>
          </a:prstGeom>
          <a:noFill/>
        </p:spPr>
        <p:txBody>
          <a:bodyPr wrap="square" rtlCol="0">
            <a:spAutoFit/>
          </a:bodyPr>
          <a:lstStyle/>
          <a:p>
            <a:pPr algn="ctr" rtl="1"/>
            <a:r>
              <a:rPr lang="ar-DZ" sz="6600" dirty="0">
                <a:solidFill>
                  <a:srgbClr val="9ABB50"/>
                </a:solidFill>
                <a:latin typeface="Bahjaa"/>
                <a:ea typeface="Bahjaa"/>
                <a:cs typeface="Bahjaa"/>
                <a:sym typeface="Bahjaa"/>
                <a:rtl/>
              </a:rPr>
              <a:t>أهمية ابتكار المنتج وخصائصه</a:t>
            </a:r>
            <a:endParaRPr lang="ar-EG" sz="6600" dirty="0">
              <a:solidFill>
                <a:srgbClr val="9ABB50"/>
              </a:solidFill>
              <a:latin typeface="Bahjaa"/>
              <a:ea typeface="Bahjaa"/>
              <a:cs typeface="Bahjaa"/>
              <a:sym typeface="Bahjaa"/>
              <a:rtl/>
            </a:endParaRPr>
          </a:p>
        </p:txBody>
      </p:sp>
      <p:sp>
        <p:nvSpPr>
          <p:cNvPr id="15" name="مربع نص 14">
            <a:extLst>
              <a:ext uri="{FF2B5EF4-FFF2-40B4-BE49-F238E27FC236}">
                <a16:creationId xmlns:a16="http://schemas.microsoft.com/office/drawing/2014/main" id="{BA9DD2A0-3ECB-7BD6-F4FA-78CFC6331984}"/>
              </a:ext>
            </a:extLst>
          </p:cNvPr>
          <p:cNvSpPr txBox="1"/>
          <p:nvPr/>
        </p:nvSpPr>
        <p:spPr>
          <a:xfrm>
            <a:off x="12213265" y="1739094"/>
            <a:ext cx="4334707" cy="584775"/>
          </a:xfrm>
          <a:prstGeom prst="rect">
            <a:avLst/>
          </a:prstGeom>
          <a:noFill/>
        </p:spPr>
        <p:txBody>
          <a:bodyPr wrap="square" rtlCol="0">
            <a:spAutoFit/>
          </a:bodyPr>
          <a:lstStyle/>
          <a:p>
            <a:pPr algn="r" rtl="1"/>
            <a:r>
              <a:rPr lang="ar-DZ" sz="3200" b="1" dirty="0"/>
              <a:t>أولا: أهمية ابتكار المنتج</a:t>
            </a:r>
            <a:endParaRPr lang="fr-FR" sz="3200" b="1" dirty="0"/>
          </a:p>
        </p:txBody>
      </p:sp>
      <p:sp>
        <p:nvSpPr>
          <p:cNvPr id="16" name="مربع نص 15">
            <a:extLst>
              <a:ext uri="{FF2B5EF4-FFF2-40B4-BE49-F238E27FC236}">
                <a16:creationId xmlns:a16="http://schemas.microsoft.com/office/drawing/2014/main" id="{C626BA64-57AA-C52A-4E1C-56FAEAB7317B}"/>
              </a:ext>
            </a:extLst>
          </p:cNvPr>
          <p:cNvSpPr txBox="1"/>
          <p:nvPr/>
        </p:nvSpPr>
        <p:spPr>
          <a:xfrm>
            <a:off x="5905751" y="2703506"/>
            <a:ext cx="10583107" cy="6678751"/>
          </a:xfrm>
          <a:prstGeom prst="rect">
            <a:avLst/>
          </a:prstGeom>
          <a:noFill/>
        </p:spPr>
        <p:txBody>
          <a:bodyPr wrap="square" rtlCol="0">
            <a:spAutoFit/>
          </a:bodyPr>
          <a:lstStyle/>
          <a:p>
            <a:pPr marL="342900" indent="-342900" algn="r" rtl="1">
              <a:buFont typeface="+mj-lt"/>
              <a:buAutoNum type="arabicPeriod"/>
            </a:pPr>
            <a:r>
              <a:rPr lang="ar-DZ" sz="2800" b="1" dirty="0"/>
              <a:t>المنتجات لها دورة حياة: </a:t>
            </a:r>
            <a:r>
              <a:rPr lang="ar-DZ" sz="2800" dirty="0"/>
              <a:t>بمعنى أن منتج له دورة حياة فهو يولد، ويعيش ثم يموت ويحل محله منتج آخر، وهذا يعني أن ما يعتبر منتج جديد الآن سيصبح بعد فترة متقادم ويجب إدخال منتج بديل له.</a:t>
            </a:r>
          </a:p>
          <a:p>
            <a:pPr marL="342900" indent="-342900" algn="r" rtl="1">
              <a:buFont typeface="+mj-lt"/>
              <a:buAutoNum type="arabicPeriod"/>
            </a:pPr>
            <a:r>
              <a:rPr lang="ar-DZ" sz="2800" b="1" dirty="0"/>
              <a:t>المنتجات محدد أساسي للربح: </a:t>
            </a:r>
            <a:r>
              <a:rPr lang="ar-DZ" sz="2800" dirty="0"/>
              <a:t>إن المنتجات الجديدة ضرورية للمحافظة على الربح، وكما هو معروف فإن أرباح المنتج تختلف غير مختلف مراحل دورة حياته التي يمر بها في السوق.</a:t>
            </a:r>
          </a:p>
          <a:p>
            <a:pPr marL="342900" indent="-342900" algn="r" rtl="1">
              <a:buFont typeface="+mj-lt"/>
              <a:buAutoNum type="arabicPeriod"/>
            </a:pPr>
            <a:r>
              <a:rPr lang="ar-DZ" sz="2800" b="1" dirty="0"/>
              <a:t>ابتكار المنتجات الجديدة ضروري للنمو واستقرار المؤسسة.</a:t>
            </a:r>
          </a:p>
          <a:p>
            <a:pPr marL="342900" indent="-342900" algn="r" rtl="1">
              <a:buFont typeface="+mj-lt"/>
              <a:buAutoNum type="arabicPeriod"/>
            </a:pPr>
            <a:r>
              <a:rPr lang="ar-DZ" sz="2800" b="1" dirty="0"/>
              <a:t>الاعتبارات المتعلقة بالموارد والبيئة: </a:t>
            </a:r>
            <a:r>
              <a:rPr lang="ar-DZ" sz="2800" dirty="0"/>
              <a:t>من المعلوم أن الموارد المتاحة أمام المؤسسة محدودة وغير قابلة للإحلال والأمر الذي يستوجب التخطيط الجيد لعملية ابتكار المنتجات الجديدة، حتى تستخدم هذه الموارد بشكل أمثل وكذلك ضرورة البحث عن أساليب جديدة للتعبئة والتغليف وغيرها من الأساليب التي تساعد على حماية البيئة والتقليل من الأضرار التي تتعرض لها.</a:t>
            </a:r>
          </a:p>
          <a:p>
            <a:pPr marL="342900" indent="-342900" algn="r" rtl="1">
              <a:buFont typeface="+mj-lt"/>
              <a:buAutoNum type="arabicPeriod"/>
            </a:pPr>
            <a:r>
              <a:rPr lang="ar-DZ" sz="2800" b="1" dirty="0"/>
              <a:t>زيادة فرصة المستهلك في الاختيار: </a:t>
            </a:r>
            <a:r>
              <a:rPr lang="ar-DZ" sz="2800" dirty="0"/>
              <a:t>مع زيادة الدخل المتاح وزيادة السلع المتاحة يستطيع المستهلك إشباع معظم حاجاته، وكلما استمر ذلك كلما أصبح المستهلك أكثر التقاء في الاختيار بين المنتجات المعروضة.</a:t>
            </a:r>
            <a:endParaRPr lang="fr-FR" sz="2800" dirty="0"/>
          </a:p>
        </p:txBody>
      </p:sp>
    </p:spTree>
    <p:extLst>
      <p:ext uri="{BB962C8B-B14F-4D97-AF65-F5344CB8AC3E}">
        <p14:creationId xmlns:p14="http://schemas.microsoft.com/office/powerpoint/2010/main" val="349813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p:cNvGrpSpPr/>
        <p:nvPr/>
      </p:nvGrpSpPr>
      <p:grpSpPr>
        <a:xfrm>
          <a:off x="0" y="0"/>
          <a:ext cx="0" cy="0"/>
          <a:chOff x="0" y="0"/>
          <a:chExt cx="0" cy="0"/>
        </a:xfrm>
      </p:grpSpPr>
      <p:grpSp>
        <p:nvGrpSpPr>
          <p:cNvPr id="2" name="Group 2"/>
          <p:cNvGrpSpPr/>
          <p:nvPr/>
        </p:nvGrpSpPr>
        <p:grpSpPr>
          <a:xfrm>
            <a:off x="9829800" y="-774086"/>
            <a:ext cx="12516037" cy="118351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403180" y="8311276"/>
            <a:ext cx="1317621" cy="13176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6625205" y="8485923"/>
            <a:ext cx="873570" cy="863550"/>
          </a:xfrm>
          <a:prstGeom prst="rect">
            <a:avLst/>
          </a:prstGeom>
        </p:spPr>
        <p:txBody>
          <a:bodyPr lIns="0" tIns="0" rIns="0" bIns="0" rtlCol="0" anchor="t">
            <a:spAutoFit/>
          </a:bodyPr>
          <a:lstStyle/>
          <a:p>
            <a:pPr algn="ctr">
              <a:lnSpc>
                <a:spcPts val="7000"/>
              </a:lnSpc>
              <a:spcBef>
                <a:spcPct val="0"/>
              </a:spcBef>
            </a:pPr>
            <a:r>
              <a:rPr lang="ar-DZ" sz="5000" dirty="0">
                <a:solidFill>
                  <a:srgbClr val="5D7624"/>
                </a:solidFill>
                <a:latin typeface="Nunito Sans Condensed"/>
                <a:ea typeface="Nunito Sans Condensed"/>
                <a:cs typeface="Nunito Sans Condensed"/>
                <a:sym typeface="Nunito Sans Condensed"/>
              </a:rPr>
              <a:t>3</a:t>
            </a:r>
            <a:endParaRPr lang="en-US" sz="5000" dirty="0">
              <a:solidFill>
                <a:srgbClr val="5D7624"/>
              </a:solidFill>
              <a:latin typeface="Nunito Sans Condensed"/>
              <a:ea typeface="Nunito Sans Condensed"/>
              <a:cs typeface="Nunito Sans Condensed"/>
              <a:sym typeface="Nunito Sans Condensed"/>
            </a:endParaRPr>
          </a:p>
        </p:txBody>
      </p:sp>
      <p:sp>
        <p:nvSpPr>
          <p:cNvPr id="15" name="مربع نص 14">
            <a:extLst>
              <a:ext uri="{FF2B5EF4-FFF2-40B4-BE49-F238E27FC236}">
                <a16:creationId xmlns:a16="http://schemas.microsoft.com/office/drawing/2014/main" id="{C0BAC5DC-A0D5-711C-9109-6DE13907E4B5}"/>
              </a:ext>
            </a:extLst>
          </p:cNvPr>
          <p:cNvSpPr txBox="1"/>
          <p:nvPr/>
        </p:nvSpPr>
        <p:spPr>
          <a:xfrm>
            <a:off x="4809293" y="495300"/>
            <a:ext cx="4334707" cy="646331"/>
          </a:xfrm>
          <a:prstGeom prst="rect">
            <a:avLst/>
          </a:prstGeom>
          <a:noFill/>
        </p:spPr>
        <p:txBody>
          <a:bodyPr wrap="square" rtlCol="0">
            <a:spAutoFit/>
          </a:bodyPr>
          <a:lstStyle/>
          <a:p>
            <a:pPr algn="r" rtl="1"/>
            <a:r>
              <a:rPr lang="ar-DZ" sz="3600" b="1" dirty="0"/>
              <a:t>ثانيا: خصائص ابتكار المنتج</a:t>
            </a:r>
            <a:endParaRPr lang="fr-FR" sz="3600" b="1" dirty="0"/>
          </a:p>
        </p:txBody>
      </p:sp>
      <p:sp>
        <p:nvSpPr>
          <p:cNvPr id="17" name="Freeform 5">
            <a:extLst>
              <a:ext uri="{FF2B5EF4-FFF2-40B4-BE49-F238E27FC236}">
                <a16:creationId xmlns:a16="http://schemas.microsoft.com/office/drawing/2014/main" id="{174E481C-D38E-6C42-543A-A0D738594B22}"/>
              </a:ext>
            </a:extLst>
          </p:cNvPr>
          <p:cNvSpPr/>
          <p:nvPr/>
        </p:nvSpPr>
        <p:spPr>
          <a:xfrm flipH="1">
            <a:off x="11818392" y="2019299"/>
            <a:ext cx="5021808" cy="5182429"/>
          </a:xfrm>
          <a:custGeom>
            <a:avLst/>
            <a:gdLst/>
            <a:ahLst/>
            <a:cxnLst/>
            <a:rect l="l" t="t" r="r" b="b"/>
            <a:pathLst>
              <a:path w="7010814" h="7167189">
                <a:moveTo>
                  <a:pt x="7010814" y="0"/>
                </a:moveTo>
                <a:lnTo>
                  <a:pt x="0" y="0"/>
                </a:lnTo>
                <a:lnTo>
                  <a:pt x="0" y="7167189"/>
                </a:lnTo>
                <a:lnTo>
                  <a:pt x="7010814" y="7167189"/>
                </a:lnTo>
                <a:lnTo>
                  <a:pt x="701081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مربع نص 17">
            <a:extLst>
              <a:ext uri="{FF2B5EF4-FFF2-40B4-BE49-F238E27FC236}">
                <a16:creationId xmlns:a16="http://schemas.microsoft.com/office/drawing/2014/main" id="{0CAA8140-A506-493E-BE97-BF5AAD89D326}"/>
              </a:ext>
            </a:extLst>
          </p:cNvPr>
          <p:cNvSpPr txBox="1"/>
          <p:nvPr/>
        </p:nvSpPr>
        <p:spPr>
          <a:xfrm>
            <a:off x="1170225" y="1638300"/>
            <a:ext cx="7973775" cy="8463855"/>
          </a:xfrm>
          <a:prstGeom prst="rect">
            <a:avLst/>
          </a:prstGeom>
          <a:noFill/>
        </p:spPr>
        <p:txBody>
          <a:bodyPr wrap="square" rtlCol="0">
            <a:spAutoFit/>
          </a:bodyPr>
          <a:lstStyle/>
          <a:p>
            <a:pPr marL="285750" indent="-285750" algn="r" rtl="1">
              <a:buFont typeface="Wingdings" panose="05000000000000000000" pitchFamily="2" charset="2"/>
              <a:buChar char="ü"/>
            </a:pPr>
            <a:r>
              <a:rPr lang="ar-DZ" sz="3200" b="1" dirty="0"/>
              <a:t>تصميم المنتج: </a:t>
            </a:r>
            <a:r>
              <a:rPr lang="ar-DZ" sz="3200" dirty="0"/>
              <a:t>يعتبر تصميم المنتج من الأمور المهمة المؤثرة على فرص تسويقها. ويتجاوز منتج مجرد ولفت الانتباه إلى الوصول إلى ما هو أبعد من ذلك وهو فعالية الأداء بشكل يربح المستهلك.</a:t>
            </a:r>
          </a:p>
          <a:p>
            <a:pPr marL="285750" indent="-285750" algn="r" rtl="1">
              <a:buFont typeface="Wingdings" panose="05000000000000000000" pitchFamily="2" charset="2"/>
              <a:buChar char="ü"/>
            </a:pPr>
            <a:r>
              <a:rPr lang="ar-DZ" sz="3200" b="1" dirty="0"/>
              <a:t>جودة المنتج: </a:t>
            </a:r>
            <a:r>
              <a:rPr lang="ar-DZ" sz="3200" dirty="0"/>
              <a:t>تعد جودة المنتج من الوسائل التي تساعد المسوقين في ترسيخ صورة المنتج في ذهن المستهلك.</a:t>
            </a:r>
          </a:p>
          <a:p>
            <a:pPr marL="285750" indent="-285750" algn="r" rtl="1">
              <a:buFont typeface="Wingdings" panose="05000000000000000000" pitchFamily="2" charset="2"/>
              <a:buChar char="ü"/>
            </a:pPr>
            <a:r>
              <a:rPr lang="ar-DZ" sz="3200" b="1" dirty="0"/>
              <a:t>العلامة التجارية: </a:t>
            </a:r>
            <a:r>
              <a:rPr lang="ar-DZ" sz="3200" dirty="0"/>
              <a:t>تعتبر العلامة التجارية أمرا مهما وجزاء لا يتجزأ من السلعة وتعني اسما تجاريا أو علامة، وهي طريقة للتعريف بالمنتج أو الخدمة التي يقدمها المنتج.</a:t>
            </a:r>
          </a:p>
          <a:p>
            <a:pPr marL="285750" indent="-285750" algn="r" rtl="1">
              <a:buFont typeface="Wingdings" panose="05000000000000000000" pitchFamily="2" charset="2"/>
              <a:buChar char="ü"/>
            </a:pPr>
            <a:r>
              <a:rPr lang="ar-DZ" sz="3200" b="1" dirty="0"/>
              <a:t>التعبئة والتغليف: </a:t>
            </a:r>
            <a:r>
              <a:rPr lang="ar-DZ" sz="3200" dirty="0"/>
              <a:t>تعد إستراتيجية التعبئة الامتداد الرئيسي لتكوين المنتجات بل أن الاهتمام بالتعبئة في أحيان كثيرة يعد أهم بكثير من الاهتمام بمحتويات المنتج ذاته، لأن العبوة قد تؤثر بشكل مباشر على اتجاهات المستهلك نحو المنتج وبالتالي تؤثر في قراره الشرائي من عدمه.</a:t>
            </a:r>
          </a:p>
          <a:p>
            <a:pPr marL="285750" indent="-285750" algn="r" rtl="1">
              <a:buFont typeface="Wingdings" panose="05000000000000000000" pitchFamily="2" charset="2"/>
              <a:buChar char="ü"/>
            </a:pPr>
            <a:r>
              <a:rPr lang="ar-DZ" sz="3200" b="1" dirty="0"/>
              <a:t>بطاقة عنوان المنتج: </a:t>
            </a:r>
            <a:r>
              <a:rPr lang="ar-DZ" sz="3200" dirty="0"/>
              <a:t>يعتبر عنوان المنتج أمر مهما يؤدي عدة وظائف أهمها التعريف بالسلع وماركتها.</a:t>
            </a:r>
          </a:p>
          <a:p>
            <a:pPr marL="285750" indent="-285750" algn="r" rtl="1">
              <a:buFont typeface="Wingdings" panose="05000000000000000000" pitchFamily="2" charset="2"/>
              <a:buChar char="ü"/>
            </a:pPr>
            <a:endParaRPr lang="fr-FR" sz="3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p:cNvGrpSpPr/>
        <p:nvPr/>
      </p:nvGrpSpPr>
      <p:grpSpPr>
        <a:xfrm>
          <a:off x="0" y="0"/>
          <a:ext cx="0" cy="0"/>
          <a:chOff x="0" y="0"/>
          <a:chExt cx="0" cy="0"/>
        </a:xfrm>
      </p:grpSpPr>
      <p:grpSp>
        <p:nvGrpSpPr>
          <p:cNvPr id="2" name="Group 2"/>
          <p:cNvGrpSpPr/>
          <p:nvPr/>
        </p:nvGrpSpPr>
        <p:grpSpPr>
          <a:xfrm>
            <a:off x="16588197" y="8873130"/>
            <a:ext cx="1317621" cy="13176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56373" y="3753697"/>
            <a:ext cx="4267201" cy="5394953"/>
          </a:xfrm>
          <a:custGeom>
            <a:avLst/>
            <a:gdLst/>
            <a:ahLst/>
            <a:cxnLst/>
            <a:rect l="l" t="t" r="r" b="b"/>
            <a:pathLst>
              <a:path w="6372739" h="6152589">
                <a:moveTo>
                  <a:pt x="0" y="0"/>
                </a:moveTo>
                <a:lnTo>
                  <a:pt x="6372739" y="0"/>
                </a:lnTo>
                <a:lnTo>
                  <a:pt x="6372739" y="6152590"/>
                </a:lnTo>
                <a:lnTo>
                  <a:pt x="0" y="61525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258353" y="217118"/>
            <a:ext cx="10660488" cy="1540806"/>
          </a:xfrm>
          <a:prstGeom prst="rect">
            <a:avLst/>
          </a:prstGeom>
        </p:spPr>
        <p:txBody>
          <a:bodyPr wrap="square" lIns="0" tIns="0" rIns="0" bIns="0" rtlCol="0" anchor="t">
            <a:spAutoFit/>
          </a:bodyPr>
          <a:lstStyle/>
          <a:p>
            <a:pPr algn="ctr" rtl="1">
              <a:lnSpc>
                <a:spcPts val="12500"/>
              </a:lnSpc>
              <a:spcBef>
                <a:spcPct val="0"/>
              </a:spcBef>
            </a:pPr>
            <a:r>
              <a:rPr lang="ar-DZ" sz="8800" dirty="0">
                <a:solidFill>
                  <a:srgbClr val="FEFFF5"/>
                </a:solidFill>
                <a:latin typeface="Bahjaa"/>
                <a:ea typeface="Bahjaa"/>
                <a:cs typeface="Bahjaa"/>
                <a:sym typeface="Bahjaa"/>
                <a:rtl/>
              </a:rPr>
              <a:t>أنواع ابتكار المنتج</a:t>
            </a:r>
            <a:endParaRPr lang="ar-EG" sz="8800" dirty="0">
              <a:solidFill>
                <a:srgbClr val="FEFFF5"/>
              </a:solidFill>
              <a:latin typeface="Bahjaa"/>
              <a:ea typeface="Bahjaa"/>
              <a:cs typeface="Bahjaa"/>
              <a:sym typeface="Bahjaa"/>
              <a:rtl/>
            </a:endParaRPr>
          </a:p>
        </p:txBody>
      </p:sp>
      <p:sp>
        <p:nvSpPr>
          <p:cNvPr id="7" name="TextBox 7"/>
          <p:cNvSpPr txBox="1"/>
          <p:nvPr/>
        </p:nvSpPr>
        <p:spPr>
          <a:xfrm>
            <a:off x="16810222" y="9069283"/>
            <a:ext cx="873570" cy="863550"/>
          </a:xfrm>
          <a:prstGeom prst="rect">
            <a:avLst/>
          </a:prstGeom>
        </p:spPr>
        <p:txBody>
          <a:bodyPr lIns="0" tIns="0" rIns="0" bIns="0" rtlCol="0" anchor="t">
            <a:spAutoFit/>
          </a:bodyPr>
          <a:lstStyle/>
          <a:p>
            <a:pPr algn="ctr">
              <a:lnSpc>
                <a:spcPts val="7000"/>
              </a:lnSpc>
              <a:spcBef>
                <a:spcPct val="0"/>
              </a:spcBef>
            </a:pPr>
            <a:r>
              <a:rPr lang="ar-DZ" sz="5000" dirty="0">
                <a:solidFill>
                  <a:srgbClr val="5D7624"/>
                </a:solidFill>
                <a:latin typeface="Nunito Sans Condensed"/>
                <a:ea typeface="Nunito Sans Condensed"/>
                <a:cs typeface="Nunito Sans Condensed"/>
                <a:sym typeface="Nunito Sans Condensed"/>
              </a:rPr>
              <a:t>4</a:t>
            </a:r>
            <a:endParaRPr lang="en-US" sz="5000" dirty="0">
              <a:solidFill>
                <a:srgbClr val="5D7624"/>
              </a:solidFill>
              <a:latin typeface="Nunito Sans Condensed"/>
              <a:ea typeface="Nunito Sans Condensed"/>
              <a:cs typeface="Nunito Sans Condensed"/>
              <a:sym typeface="Nunito Sans Condensed"/>
            </a:endParaRPr>
          </a:p>
        </p:txBody>
      </p:sp>
      <p:grpSp>
        <p:nvGrpSpPr>
          <p:cNvPr id="11" name="Group 11"/>
          <p:cNvGrpSpPr/>
          <p:nvPr/>
        </p:nvGrpSpPr>
        <p:grpSpPr>
          <a:xfrm>
            <a:off x="15586403" y="7498076"/>
            <a:ext cx="664877" cy="66487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11">
            <a:extLst>
              <a:ext uri="{FF2B5EF4-FFF2-40B4-BE49-F238E27FC236}">
                <a16:creationId xmlns:a16="http://schemas.microsoft.com/office/drawing/2014/main" id="{97F21DA0-A4B6-BDB2-50C9-9A5EB061729D}"/>
              </a:ext>
            </a:extLst>
          </p:cNvPr>
          <p:cNvGrpSpPr/>
          <p:nvPr/>
        </p:nvGrpSpPr>
        <p:grpSpPr>
          <a:xfrm>
            <a:off x="15648735" y="2397728"/>
            <a:ext cx="664877" cy="664877"/>
            <a:chOff x="0" y="0"/>
            <a:chExt cx="812800" cy="812800"/>
          </a:xfrm>
        </p:grpSpPr>
        <p:sp>
          <p:nvSpPr>
            <p:cNvPr id="21" name="Freeform 12">
              <a:extLst>
                <a:ext uri="{FF2B5EF4-FFF2-40B4-BE49-F238E27FC236}">
                  <a16:creationId xmlns:a16="http://schemas.microsoft.com/office/drawing/2014/main" id="{54373195-FD85-D5F9-DBF3-44AD1EDDF1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p:spPr>
        </p:sp>
        <p:sp>
          <p:nvSpPr>
            <p:cNvPr id="22" name="TextBox 13">
              <a:extLst>
                <a:ext uri="{FF2B5EF4-FFF2-40B4-BE49-F238E27FC236}">
                  <a16:creationId xmlns:a16="http://schemas.microsoft.com/office/drawing/2014/main" id="{733CBBF1-C217-A44C-9D91-8FA464B629E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8" name="مربع نص 27">
            <a:extLst>
              <a:ext uri="{FF2B5EF4-FFF2-40B4-BE49-F238E27FC236}">
                <a16:creationId xmlns:a16="http://schemas.microsoft.com/office/drawing/2014/main" id="{82C07C2B-A15F-0E03-B431-6D48B6E5CEE5}"/>
              </a:ext>
            </a:extLst>
          </p:cNvPr>
          <p:cNvSpPr txBox="1"/>
          <p:nvPr/>
        </p:nvSpPr>
        <p:spPr>
          <a:xfrm>
            <a:off x="5492026" y="2397728"/>
            <a:ext cx="9906000" cy="4832092"/>
          </a:xfrm>
          <a:prstGeom prst="rect">
            <a:avLst/>
          </a:prstGeom>
          <a:noFill/>
        </p:spPr>
        <p:txBody>
          <a:bodyPr wrap="square" rtlCol="0">
            <a:spAutoFit/>
          </a:bodyPr>
          <a:lstStyle/>
          <a:p>
            <a:pPr algn="r" rtl="1"/>
            <a:r>
              <a:rPr lang="ar-DZ" sz="2800" b="1" dirty="0"/>
              <a:t>تقديم منتجات جديدة: </a:t>
            </a:r>
            <a:r>
              <a:rPr lang="ar-DZ" sz="2800" dirty="0"/>
              <a:t>هو أي شيء يمكن تغييره أو إضافته أو تحسينه أو تطويره على مواصفات وخصائص المنتج سواء المادية الملموسة أو غير الملموسة أو الخدمات المرافقة له ويؤدي إلى إشباع حاجات ورغبات العملاء الحالية أو المرتفعة في قطاعات سوقية مستهدفة يكون هذا المنتج جديدا على المنظمة أو السوق أو العملاء أو جميعهم معا.</a:t>
            </a:r>
          </a:p>
          <a:p>
            <a:pPr algn="r" rtl="1"/>
            <a:r>
              <a:rPr lang="ar-DZ" sz="2800" b="1" dirty="0"/>
              <a:t>ويمكن أن نميز بين 3 تصنيفات أساسية:</a:t>
            </a:r>
          </a:p>
          <a:p>
            <a:pPr marL="342900" indent="-342900" algn="r" rtl="1">
              <a:buFont typeface="+mj-lt"/>
              <a:buAutoNum type="arabicPeriod"/>
            </a:pPr>
            <a:r>
              <a:rPr lang="ar-DZ" sz="2800" b="1" dirty="0"/>
              <a:t>منتجات الابتكار الجذري: </a:t>
            </a:r>
            <a:r>
              <a:rPr lang="ar-DZ" sz="2800" dirty="0"/>
              <a:t>وهي منتجات مبتكرة تماما والتي لم تكن موجودة.</a:t>
            </a:r>
          </a:p>
          <a:p>
            <a:pPr marL="342900" indent="-342900" algn="r" rtl="1">
              <a:buFont typeface="+mj-lt"/>
              <a:buAutoNum type="arabicPeriod"/>
            </a:pPr>
            <a:r>
              <a:rPr lang="ar-DZ" sz="2800" b="1" dirty="0"/>
              <a:t>منتجات الابتكار التدريجي (التحسيني):</a:t>
            </a:r>
            <a:r>
              <a:rPr lang="ar-DZ" sz="2800" dirty="0"/>
              <a:t> وتتمثل في التغيرات والتعديلات على المنتجات الحالية.</a:t>
            </a:r>
          </a:p>
          <a:p>
            <a:pPr marL="342900" indent="-342900" algn="r" rtl="1">
              <a:buFont typeface="+mj-lt"/>
              <a:buAutoNum type="arabicPeriod"/>
            </a:pPr>
            <a:r>
              <a:rPr lang="ar-DZ" sz="2800" b="1" dirty="0"/>
              <a:t>المنتجات المقلدة: </a:t>
            </a:r>
            <a:r>
              <a:rPr lang="ar-DZ" sz="2800" dirty="0"/>
              <a:t>وهي التي تكون جديدة بالنسبة للمؤسسة معينة ولكنها ليست جديدة بالنسبة للسوق.</a:t>
            </a:r>
            <a:endParaRPr lang="fr-FR" sz="2800" dirty="0"/>
          </a:p>
        </p:txBody>
      </p:sp>
      <p:sp>
        <p:nvSpPr>
          <p:cNvPr id="29" name="مربع نص 28">
            <a:extLst>
              <a:ext uri="{FF2B5EF4-FFF2-40B4-BE49-F238E27FC236}">
                <a16:creationId xmlns:a16="http://schemas.microsoft.com/office/drawing/2014/main" id="{5898CFC4-A429-C57A-AB8E-224D472CA2E6}"/>
              </a:ext>
            </a:extLst>
          </p:cNvPr>
          <p:cNvSpPr txBox="1"/>
          <p:nvPr/>
        </p:nvSpPr>
        <p:spPr>
          <a:xfrm>
            <a:off x="6794938" y="7389568"/>
            <a:ext cx="8603088" cy="2677656"/>
          </a:xfrm>
          <a:prstGeom prst="rect">
            <a:avLst/>
          </a:prstGeom>
          <a:noFill/>
        </p:spPr>
        <p:txBody>
          <a:bodyPr wrap="square" rtlCol="0">
            <a:spAutoFit/>
          </a:bodyPr>
          <a:lstStyle/>
          <a:p>
            <a:pPr algn="r" rtl="1"/>
            <a:r>
              <a:rPr lang="ar-DZ" sz="2800" b="1" dirty="0"/>
              <a:t>تحسين المنتج الحالي أو القائم: </a:t>
            </a:r>
            <a:r>
              <a:rPr lang="ar-DZ" sz="2800" dirty="0"/>
              <a:t>تحسين المنتج الحالي يشير إلى إجراء تعديل عليه أي تغير بعض خصائصه كزيادة تبسيطية وتحسين آرائه لزيادة بقائه من خلال إعداد تصميم أفضل له وتقديمه بشكل جديد إلى السوق لتلبية حاجات ورغبات الزبائن ويتمثل تحسين المنتج الحالي مصدرا مهما لتقديم منتج بخصائص جديدة تميزها عن المنافسين في السوق بهدف المحافظة على حصة الشركة في السوق</a:t>
            </a:r>
            <a:endParaRPr lang="fr-FR" sz="28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FE5"/>
        </a:solidFill>
        <a:effectLst/>
      </p:bgPr>
    </p:bg>
    <p:spTree>
      <p:nvGrpSpPr>
        <p:cNvPr id="1" name=""/>
        <p:cNvGrpSpPr/>
        <p:nvPr/>
      </p:nvGrpSpPr>
      <p:grpSpPr>
        <a:xfrm>
          <a:off x="0" y="0"/>
          <a:ext cx="0" cy="0"/>
          <a:chOff x="0" y="0"/>
          <a:chExt cx="0" cy="0"/>
        </a:xfrm>
      </p:grpSpPr>
      <p:grpSp>
        <p:nvGrpSpPr>
          <p:cNvPr id="2" name="Group 2"/>
          <p:cNvGrpSpPr/>
          <p:nvPr/>
        </p:nvGrpSpPr>
        <p:grpSpPr>
          <a:xfrm>
            <a:off x="-2072603" y="-429281"/>
            <a:ext cx="7481638" cy="748163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403180" y="8311276"/>
            <a:ext cx="1317621" cy="131762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221746" y="2214003"/>
            <a:ext cx="6695680" cy="4114800"/>
          </a:xfrm>
          <a:custGeom>
            <a:avLst/>
            <a:gdLst/>
            <a:ahLst/>
            <a:cxnLst/>
            <a:rect l="l" t="t" r="r" b="b"/>
            <a:pathLst>
              <a:path w="6695680" h="4114800">
                <a:moveTo>
                  <a:pt x="6695680" y="0"/>
                </a:moveTo>
                <a:lnTo>
                  <a:pt x="0" y="0"/>
                </a:lnTo>
                <a:lnTo>
                  <a:pt x="0" y="4114800"/>
                </a:lnTo>
                <a:lnTo>
                  <a:pt x="6695680" y="4114800"/>
                </a:lnTo>
                <a:lnTo>
                  <a:pt x="669568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7897413" y="0"/>
            <a:ext cx="7368206" cy="1479251"/>
          </a:xfrm>
          <a:prstGeom prst="rect">
            <a:avLst/>
          </a:prstGeom>
        </p:spPr>
        <p:txBody>
          <a:bodyPr wrap="square" lIns="0" tIns="0" rIns="0" bIns="0" rtlCol="0" anchor="t">
            <a:spAutoFit/>
          </a:bodyPr>
          <a:lstStyle/>
          <a:p>
            <a:pPr algn="ctr" rtl="1">
              <a:lnSpc>
                <a:spcPts val="12500"/>
              </a:lnSpc>
              <a:spcBef>
                <a:spcPct val="0"/>
              </a:spcBef>
            </a:pPr>
            <a:r>
              <a:rPr lang="ar-DZ" sz="7200" dirty="0">
                <a:solidFill>
                  <a:srgbClr val="5D7624"/>
                </a:solidFill>
                <a:latin typeface="Bahjaa"/>
                <a:ea typeface="Bahjaa"/>
                <a:cs typeface="Bahjaa"/>
                <a:sym typeface="Bahjaa"/>
                <a:rtl/>
              </a:rPr>
              <a:t>أساليب ابتكار المنتج</a:t>
            </a:r>
            <a:endParaRPr lang="ar-EG" sz="7200" dirty="0">
              <a:solidFill>
                <a:srgbClr val="5D7624"/>
              </a:solidFill>
              <a:latin typeface="Bahjaa"/>
              <a:ea typeface="Bahjaa"/>
              <a:cs typeface="Bahjaa"/>
              <a:sym typeface="Bahjaa"/>
              <a:rtl/>
            </a:endParaRPr>
          </a:p>
        </p:txBody>
      </p:sp>
      <p:sp>
        <p:nvSpPr>
          <p:cNvPr id="11" name="TextBox 11"/>
          <p:cNvSpPr txBox="1"/>
          <p:nvPr/>
        </p:nvSpPr>
        <p:spPr>
          <a:xfrm>
            <a:off x="16625205" y="8485923"/>
            <a:ext cx="873570" cy="863550"/>
          </a:xfrm>
          <a:prstGeom prst="rect">
            <a:avLst/>
          </a:prstGeom>
        </p:spPr>
        <p:txBody>
          <a:bodyPr lIns="0" tIns="0" rIns="0" bIns="0" rtlCol="0" anchor="t">
            <a:spAutoFit/>
          </a:bodyPr>
          <a:lstStyle/>
          <a:p>
            <a:pPr algn="ctr">
              <a:lnSpc>
                <a:spcPts val="7000"/>
              </a:lnSpc>
              <a:spcBef>
                <a:spcPct val="0"/>
              </a:spcBef>
            </a:pPr>
            <a:r>
              <a:rPr lang="en-US" sz="5000">
                <a:solidFill>
                  <a:srgbClr val="5D7624"/>
                </a:solidFill>
                <a:latin typeface="Nunito Sans Condensed"/>
                <a:ea typeface="Nunito Sans Condensed"/>
                <a:cs typeface="Nunito Sans Condensed"/>
                <a:sym typeface="Nunito Sans Condensed"/>
              </a:rPr>
              <a:t>5</a:t>
            </a:r>
          </a:p>
        </p:txBody>
      </p:sp>
      <p:grpSp>
        <p:nvGrpSpPr>
          <p:cNvPr id="13" name="Group 13"/>
          <p:cNvGrpSpPr/>
          <p:nvPr/>
        </p:nvGrpSpPr>
        <p:grpSpPr>
          <a:xfrm>
            <a:off x="15683059" y="-1525319"/>
            <a:ext cx="4452694" cy="445269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مربع نص 15">
            <a:extLst>
              <a:ext uri="{FF2B5EF4-FFF2-40B4-BE49-F238E27FC236}">
                <a16:creationId xmlns:a16="http://schemas.microsoft.com/office/drawing/2014/main" id="{6BCE78C7-BD53-C22F-6A35-E8868BE76C4C}"/>
              </a:ext>
            </a:extLst>
          </p:cNvPr>
          <p:cNvSpPr txBox="1"/>
          <p:nvPr/>
        </p:nvSpPr>
        <p:spPr>
          <a:xfrm>
            <a:off x="11060129" y="2449343"/>
            <a:ext cx="5125580" cy="523220"/>
          </a:xfrm>
          <a:prstGeom prst="rect">
            <a:avLst/>
          </a:prstGeom>
          <a:noFill/>
        </p:spPr>
        <p:txBody>
          <a:bodyPr wrap="square" rtlCol="0">
            <a:spAutoFit/>
          </a:bodyPr>
          <a:lstStyle/>
          <a:p>
            <a:pPr algn="r" rtl="1"/>
            <a:r>
              <a:rPr lang="ar-DZ" sz="2800" b="1" dirty="0"/>
              <a:t>من أهم الأساليب المتبعة لابتكار المنتجات</a:t>
            </a:r>
            <a:endParaRPr lang="fr-FR" sz="2800" b="1" dirty="0"/>
          </a:p>
        </p:txBody>
      </p:sp>
      <p:sp>
        <p:nvSpPr>
          <p:cNvPr id="17" name="مربع نص 16">
            <a:extLst>
              <a:ext uri="{FF2B5EF4-FFF2-40B4-BE49-F238E27FC236}">
                <a16:creationId xmlns:a16="http://schemas.microsoft.com/office/drawing/2014/main" id="{1C838025-4C67-2481-A62B-09A1F1C0666D}"/>
              </a:ext>
            </a:extLst>
          </p:cNvPr>
          <p:cNvSpPr txBox="1"/>
          <p:nvPr/>
        </p:nvSpPr>
        <p:spPr>
          <a:xfrm>
            <a:off x="6103144" y="3695700"/>
            <a:ext cx="10082566" cy="3816429"/>
          </a:xfrm>
          <a:prstGeom prst="rect">
            <a:avLst/>
          </a:prstGeom>
          <a:noFill/>
        </p:spPr>
        <p:txBody>
          <a:bodyPr wrap="square" rtlCol="0">
            <a:spAutoFit/>
          </a:bodyPr>
          <a:lstStyle/>
          <a:p>
            <a:pPr marL="285750" indent="-285750" algn="r" rtl="1">
              <a:buFont typeface="Wingdings" panose="05000000000000000000" pitchFamily="2" charset="2"/>
              <a:buChar char="ü"/>
            </a:pPr>
            <a:r>
              <a:rPr lang="ar-DZ" sz="2800" b="1" dirty="0"/>
              <a:t>الأسلوب البديهي: </a:t>
            </a:r>
            <a:r>
              <a:rPr lang="ar-DZ" sz="2800" dirty="0"/>
              <a:t>على الرغم من أهمية ابتكار المنتجات للمؤسسة واعتباره الأساس لاستمرارها ونموها، فإن ابتكار المنتجات جديدة قد يحمل المخاطر ما يؤثر على حياة المؤسسات نفسها والخروج من هذا المأزق يتوقف على مدى القدرة على وضع سياسة سليمة لابتكار المنتجات الجديدة وتنفيذ هذه السياسة بطريقة تقل معها احتمالات الفشل وتزداد فرص النجاح.</a:t>
            </a:r>
          </a:p>
          <a:p>
            <a:pPr algn="r" rtl="1"/>
            <a:endParaRPr lang="ar-DZ" dirty="0"/>
          </a:p>
          <a:p>
            <a:pPr marL="285750" indent="-285750" algn="r" rtl="1">
              <a:buFont typeface="Wingdings" panose="05000000000000000000" pitchFamily="2" charset="2"/>
              <a:buChar char="ü"/>
            </a:pPr>
            <a:r>
              <a:rPr lang="ar-DZ" sz="2800" b="1" dirty="0"/>
              <a:t>أسلوب دورة الابتكار: </a:t>
            </a:r>
            <a:r>
              <a:rPr lang="ar-DZ" sz="2800" dirty="0"/>
              <a:t>إن ما يميز الاتجاهات الحديثة للعلم والتكنولوجيا من تطور سريع وتأثيرهما على جميع المجالات، جعل المؤسسات تفكر في أسلوب علمي لابتكار منتجات جديدة تكون أكثر استقرار مع الاستمرار في متابعة الأفكار الجديدة وتحويلها.</a:t>
            </a:r>
            <a:endParaRPr lang="fr-FR" sz="4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BB5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48911" cy="10287000"/>
            <a:chOff x="0" y="0"/>
            <a:chExt cx="725871" cy="894373"/>
          </a:xfrm>
        </p:grpSpPr>
        <p:sp>
          <p:nvSpPr>
            <p:cNvPr id="3" name="Freeform 3"/>
            <p:cNvSpPr/>
            <p:nvPr/>
          </p:nvSpPr>
          <p:spPr>
            <a:xfrm>
              <a:off x="0" y="0"/>
              <a:ext cx="725871" cy="894373"/>
            </a:xfrm>
            <a:custGeom>
              <a:avLst/>
              <a:gdLst/>
              <a:ahLst/>
              <a:cxnLst/>
              <a:rect l="l" t="t" r="r" b="b"/>
              <a:pathLst>
                <a:path w="725871" h="894373">
                  <a:moveTo>
                    <a:pt x="0" y="0"/>
                  </a:moveTo>
                  <a:lnTo>
                    <a:pt x="725871" y="0"/>
                  </a:lnTo>
                  <a:lnTo>
                    <a:pt x="725871" y="894373"/>
                  </a:lnTo>
                  <a:lnTo>
                    <a:pt x="0" y="894373"/>
                  </a:lnTo>
                  <a:close/>
                </a:path>
              </a:pathLst>
            </a:custGeom>
            <a:solidFill>
              <a:srgbClr val="FCFFE5"/>
            </a:solidFill>
          </p:spPr>
        </p:sp>
        <p:sp>
          <p:nvSpPr>
            <p:cNvPr id="4" name="TextBox 4"/>
            <p:cNvSpPr txBox="1"/>
            <p:nvPr/>
          </p:nvSpPr>
          <p:spPr>
            <a:xfrm>
              <a:off x="0" y="-38100"/>
              <a:ext cx="725871" cy="93247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452485" y="8599489"/>
            <a:ext cx="1317621" cy="131762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FFE5"/>
            </a:solidFill>
            <a:ln w="104775" cap="sq">
              <a:solidFill>
                <a:srgbClr val="9ABB50"/>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14350" y="2073185"/>
            <a:ext cx="7614283" cy="7185115"/>
          </a:xfrm>
          <a:custGeom>
            <a:avLst/>
            <a:gdLst/>
            <a:ahLst/>
            <a:cxnLst/>
            <a:rect l="l" t="t" r="r" b="b"/>
            <a:pathLst>
              <a:path w="7614283" h="7185115">
                <a:moveTo>
                  <a:pt x="0" y="0"/>
                </a:moveTo>
                <a:lnTo>
                  <a:pt x="7614283" y="0"/>
                </a:lnTo>
                <a:lnTo>
                  <a:pt x="7614283" y="7185115"/>
                </a:lnTo>
                <a:lnTo>
                  <a:pt x="0" y="7185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9"/>
          <p:cNvSpPr txBox="1"/>
          <p:nvPr/>
        </p:nvSpPr>
        <p:spPr>
          <a:xfrm>
            <a:off x="8958137" y="-228715"/>
            <a:ext cx="8616317" cy="1479251"/>
          </a:xfrm>
          <a:prstGeom prst="rect">
            <a:avLst/>
          </a:prstGeom>
        </p:spPr>
        <p:txBody>
          <a:bodyPr wrap="square" lIns="0" tIns="0" rIns="0" bIns="0" rtlCol="0" anchor="t">
            <a:spAutoFit/>
          </a:bodyPr>
          <a:lstStyle/>
          <a:p>
            <a:pPr algn="ctr" rtl="1">
              <a:lnSpc>
                <a:spcPts val="12500"/>
              </a:lnSpc>
              <a:spcBef>
                <a:spcPct val="0"/>
              </a:spcBef>
            </a:pPr>
            <a:r>
              <a:rPr lang="ar-DZ" sz="7200" dirty="0">
                <a:solidFill>
                  <a:srgbClr val="FCFFE5"/>
                </a:solidFill>
                <a:latin typeface="Bahjaa"/>
                <a:ea typeface="Bahjaa"/>
                <a:cs typeface="Bahjaa"/>
                <a:sym typeface="Bahjaa"/>
                <a:rtl/>
              </a:rPr>
              <a:t>استراتيجيات ابتكار المنتج </a:t>
            </a:r>
            <a:endParaRPr lang="ar-EG" sz="7200" dirty="0">
              <a:solidFill>
                <a:srgbClr val="FCFFE5"/>
              </a:solidFill>
              <a:latin typeface="Bahjaa"/>
              <a:ea typeface="Bahjaa"/>
              <a:cs typeface="Bahjaa"/>
              <a:sym typeface="Bahjaa"/>
              <a:rtl/>
            </a:endParaRPr>
          </a:p>
        </p:txBody>
      </p:sp>
      <p:sp>
        <p:nvSpPr>
          <p:cNvPr id="10" name="TextBox 10"/>
          <p:cNvSpPr txBox="1"/>
          <p:nvPr/>
        </p:nvSpPr>
        <p:spPr>
          <a:xfrm>
            <a:off x="16699112" y="8721058"/>
            <a:ext cx="873570" cy="863550"/>
          </a:xfrm>
          <a:prstGeom prst="rect">
            <a:avLst/>
          </a:prstGeom>
        </p:spPr>
        <p:txBody>
          <a:bodyPr lIns="0" tIns="0" rIns="0" bIns="0" rtlCol="0" anchor="t">
            <a:spAutoFit/>
          </a:bodyPr>
          <a:lstStyle/>
          <a:p>
            <a:pPr algn="ctr">
              <a:lnSpc>
                <a:spcPts val="7000"/>
              </a:lnSpc>
              <a:spcBef>
                <a:spcPct val="0"/>
              </a:spcBef>
            </a:pPr>
            <a:r>
              <a:rPr lang="en-US" sz="5000" b="1" dirty="0">
                <a:solidFill>
                  <a:srgbClr val="5D7624"/>
                </a:solidFill>
                <a:latin typeface="Nunito Sans Condensed Bold"/>
                <a:ea typeface="Nunito Sans Condensed Bold"/>
                <a:cs typeface="Nunito Sans Condensed Bold"/>
                <a:sym typeface="Nunito Sans Condensed Bold"/>
              </a:rPr>
              <a:t>6</a:t>
            </a:r>
          </a:p>
        </p:txBody>
      </p:sp>
      <p:grpSp>
        <p:nvGrpSpPr>
          <p:cNvPr id="13" name="Group 13"/>
          <p:cNvGrpSpPr/>
          <p:nvPr/>
        </p:nvGrpSpPr>
        <p:grpSpPr>
          <a:xfrm>
            <a:off x="-609226" y="405576"/>
            <a:ext cx="2247152" cy="224715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ABB5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مربع نص 16">
            <a:extLst>
              <a:ext uri="{FF2B5EF4-FFF2-40B4-BE49-F238E27FC236}">
                <a16:creationId xmlns:a16="http://schemas.microsoft.com/office/drawing/2014/main" id="{542D12C0-79DF-8D6A-E504-954D52C3ABC6}"/>
              </a:ext>
            </a:extLst>
          </p:cNvPr>
          <p:cNvSpPr txBox="1"/>
          <p:nvPr/>
        </p:nvSpPr>
        <p:spPr>
          <a:xfrm>
            <a:off x="8747467" y="1790700"/>
            <a:ext cx="8849807" cy="954107"/>
          </a:xfrm>
          <a:prstGeom prst="rect">
            <a:avLst/>
          </a:prstGeom>
          <a:noFill/>
        </p:spPr>
        <p:txBody>
          <a:bodyPr wrap="square" rtlCol="0">
            <a:spAutoFit/>
          </a:bodyPr>
          <a:lstStyle/>
          <a:p>
            <a:pPr algn="r" rtl="1"/>
            <a:r>
              <a:rPr lang="ar-DZ" sz="2800" b="1" dirty="0"/>
              <a:t>يوجد أربعة بدائل إستراتيجية أمام المؤسسة لابتكار المنتجات يمكن الاختيار بينها حسب الظروف وإمكانيات كل مؤسسة وتتمثل فيما يلي:</a:t>
            </a:r>
            <a:endParaRPr lang="fr-FR" sz="2800" b="1" dirty="0"/>
          </a:p>
        </p:txBody>
      </p:sp>
      <p:sp>
        <p:nvSpPr>
          <p:cNvPr id="18" name="مربع نص 17">
            <a:extLst>
              <a:ext uri="{FF2B5EF4-FFF2-40B4-BE49-F238E27FC236}">
                <a16:creationId xmlns:a16="http://schemas.microsoft.com/office/drawing/2014/main" id="{8697B3B2-6526-9B1F-5328-057D42FF3084}"/>
              </a:ext>
            </a:extLst>
          </p:cNvPr>
          <p:cNvSpPr txBox="1"/>
          <p:nvPr/>
        </p:nvSpPr>
        <p:spPr>
          <a:xfrm>
            <a:off x="9168977" y="3027192"/>
            <a:ext cx="8635514" cy="5693866"/>
          </a:xfrm>
          <a:prstGeom prst="rect">
            <a:avLst/>
          </a:prstGeom>
          <a:noFill/>
        </p:spPr>
        <p:txBody>
          <a:bodyPr wrap="square" rtlCol="0">
            <a:spAutoFit/>
          </a:bodyPr>
          <a:lstStyle/>
          <a:p>
            <a:pPr marL="342900" indent="-342900" algn="r" rtl="1">
              <a:buFont typeface="+mj-lt"/>
              <a:buAutoNum type="arabicPeriod"/>
            </a:pPr>
            <a:r>
              <a:rPr lang="ar-DZ" sz="2800" b="1" dirty="0"/>
              <a:t>إستراتيجية الابتكار الجذري: </a:t>
            </a:r>
            <a:r>
              <a:rPr lang="ar-DZ" sz="2800" dirty="0"/>
              <a:t>وهي إستراتيجية هجومية تستهدف أن تكون المؤسسة الأولى في مجالها من خلال إدخال منتجات جديدة.</a:t>
            </a:r>
          </a:p>
          <a:p>
            <a:pPr marL="342900" indent="-342900" algn="r" rtl="1">
              <a:buFont typeface="+mj-lt"/>
              <a:buAutoNum type="arabicPeriod"/>
            </a:pPr>
            <a:r>
              <a:rPr lang="ar-DZ" sz="2800" b="1" dirty="0"/>
              <a:t>إستراتيجية الابتكار التحسيني: </a:t>
            </a:r>
            <a:r>
              <a:rPr lang="ar-DZ" sz="2800" dirty="0"/>
              <a:t>وهي إستراتيجية دفاعية تستهدف المؤسسة من خلالها إلى استمالة المستهلكين لشراء أصناف ذات أسعار أعلى.</a:t>
            </a:r>
          </a:p>
          <a:p>
            <a:pPr marL="342900" indent="-342900" algn="r" rtl="1">
              <a:buFont typeface="+mj-lt"/>
              <a:buAutoNum type="arabicPeriod"/>
            </a:pPr>
            <a:r>
              <a:rPr lang="ar-DZ" sz="2800" b="1" dirty="0"/>
              <a:t>إستراتيجية الابتكار (التحسين الموجه نحو التميز): </a:t>
            </a:r>
            <a:r>
              <a:rPr lang="ar-DZ" sz="2800" dirty="0"/>
              <a:t>وهي إستراتيجية موجهة نحو التطبيقات والتي تعتمد على قدرة المؤسسة الكبيرة على إدخال التعديلات على المنتج الحالي، وتكفيه ليخدم قسما محدودا ومحددا من السوق، وعادة ما تتبع هذه الإستراتيجية المؤسسات الصغيرة والمتوسطة.</a:t>
            </a:r>
          </a:p>
          <a:p>
            <a:pPr marL="342900" indent="-342900" algn="r" rtl="1">
              <a:buFont typeface="+mj-lt"/>
              <a:buAutoNum type="arabicPeriod"/>
            </a:pPr>
            <a:r>
              <a:rPr lang="ar-DZ" sz="2800" b="1" dirty="0"/>
              <a:t>إستراتيجية الإنتاج الكفء: </a:t>
            </a:r>
            <a:r>
              <a:rPr lang="ar-DZ" sz="2800" dirty="0"/>
              <a:t>تتبع هذه الإستراتيجية المؤسسات التي تمتلك كفاءة متفوقة في التصنيع والسيطرة على التكاليف كالمؤسسات الصغيرة التي تدخل السوق في مرحلة نضج المنتج</a:t>
            </a:r>
            <a:endParaRPr lang="fr-FR" sz="28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4397</TotalTime>
  <Words>2458</Words>
  <Application>Microsoft Office PowerPoint</Application>
  <PresentationFormat>Personnalisé</PresentationFormat>
  <Paragraphs>146</Paragraphs>
  <Slides>19</Slides>
  <Notes>0</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مشروع جماعي بسيط وحديث باللونين الأخضر والأصفر</dc:title>
  <dc:creator>salma bouchoul</dc:creator>
  <cp:lastModifiedBy>Rekia Rekia</cp:lastModifiedBy>
  <cp:revision>5</cp:revision>
  <dcterms:created xsi:type="dcterms:W3CDTF">2006-08-16T00:00:00Z</dcterms:created>
  <dcterms:modified xsi:type="dcterms:W3CDTF">2025-10-28T22:35:57Z</dcterms:modified>
  <dc:identifier>DAG2XVL3hRE</dc:identifier>
</cp:coreProperties>
</file>