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Inter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44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0CB466-8282-A146-A44A-D8B3827D0832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3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78E8B-3A68-B04F-9F72-BA1CA5AD080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90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8.png"/><Relationship Id="rId1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image" Target="../media/image31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0.png"/><Relationship Id="rId20" Type="http://schemas.openxmlformats.org/officeDocument/2006/relationships/image" Target="../media/image34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19.png"/><Relationship Id="rId10" Type="http://schemas.openxmlformats.org/officeDocument/2006/relationships/image" Target="../media/image16.png"/><Relationship Id="rId19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440424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الذكاء الاصطناعي: الأساسيات، التطبيقات، والحوكمة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978235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مرحباً بكم في رحلة شاملة لاستكشاف الذكاء الاصطناعي، القوة الدافعة وراء التحولات التكنولوجية في عصرنا. لم يعد الذكاء الاصطناعي مجرد خيال علمي، بل أصبح واقعاً يمس جميع جوانب حياتنا.</a:t>
            </a:r>
            <a:endParaRPr lang="en-US" sz="2800" dirty="0"/>
          </a:p>
        </p:txBody>
      </p:sp>
      <p:sp>
        <p:nvSpPr>
          <p:cNvPr id="5" name="Text 2"/>
          <p:cNvSpPr/>
          <p:nvPr/>
        </p:nvSpPr>
        <p:spPr>
          <a:xfrm>
            <a:off x="793789" y="5489700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28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تهدف هذه المحاضرة إلى تقديم فهم عميق لهذا المجال، بدءاً من جذوره التاريخية ومفاهيمه الأساسية، وصولاً إلى تطبيقاته الاستراتيجية، والتحديات الأخلاقية والمهنية التي يثيرها، ودور القيادة في عصر الذكاء الاصطناعي.</a:t>
            </a:r>
            <a:endParaRPr lang="en-US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89188" y="475417"/>
            <a:ext cx="6150888" cy="5393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دور المدير في عصر الذكاء الاصطناعي</a:t>
            </a:r>
            <a:endParaRPr lang="en-US" sz="3350" dirty="0"/>
          </a:p>
        </p:txBody>
      </p:sp>
      <p:sp>
        <p:nvSpPr>
          <p:cNvPr id="3" name="Text 1"/>
          <p:cNvSpPr/>
          <p:nvPr/>
        </p:nvSpPr>
        <p:spPr>
          <a:xfrm>
            <a:off x="690324" y="1359932"/>
            <a:ext cx="13249751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1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يتطور دور المدير من مسؤول إداري تقليدي إلى قائد تحولي، مع مسؤوليات جديدة تركز على الاستراتيجية، التغيير، وتطوير رأس المال البشري.</a:t>
            </a:r>
            <a:endParaRPr lang="en-US" sz="20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7230" y="1830229"/>
            <a:ext cx="862846" cy="103548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467731" y="2002750"/>
            <a:ext cx="3436977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وضع وتنفيذ استراتيجية الذكاء الاصطناعي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690324" y="2375892"/>
            <a:ext cx="12214384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1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تحديد الرؤية، الأولويات، وتقييم الجاهزية التقنية والبشرية.</a:t>
            </a:r>
            <a:endParaRPr lang="en-US" sz="20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7230" y="2865715"/>
            <a:ext cx="862846" cy="103548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0747415" y="3038237"/>
            <a:ext cx="2157293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قيادة إدارة التغيير</a:t>
            </a:r>
            <a:endParaRPr lang="en-US" sz="1650" dirty="0"/>
          </a:p>
        </p:txBody>
      </p:sp>
      <p:sp>
        <p:nvSpPr>
          <p:cNvPr id="9" name="Text 5"/>
          <p:cNvSpPr/>
          <p:nvPr/>
        </p:nvSpPr>
        <p:spPr>
          <a:xfrm>
            <a:off x="690324" y="3411379"/>
            <a:ext cx="12214384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1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تهيئة البيئة التنظيمية، شرح الفوائد، وبناء ثقافة داعمة للتعلم.</a:t>
            </a:r>
            <a:endParaRPr lang="en-US" sz="20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77230" y="3901202"/>
            <a:ext cx="862846" cy="1035487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747415" y="4073723"/>
            <a:ext cx="2157293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تحسين وتطوير العمليات</a:t>
            </a:r>
            <a:endParaRPr lang="en-US" sz="1650" dirty="0"/>
          </a:p>
        </p:txBody>
      </p:sp>
      <p:sp>
        <p:nvSpPr>
          <p:cNvPr id="12" name="Text 7"/>
          <p:cNvSpPr/>
          <p:nvPr/>
        </p:nvSpPr>
        <p:spPr>
          <a:xfrm>
            <a:off x="690324" y="4446865"/>
            <a:ext cx="12214384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1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تحديد نقاط الضعف، التنبؤ بالطلب، وخفض الأخطاء لرفع الكفاءة.</a:t>
            </a:r>
            <a:endParaRPr lang="en-US" sz="20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77230" y="4936688"/>
            <a:ext cx="862846" cy="1035487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038159" y="5109210"/>
            <a:ext cx="2866549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استثمار وتطوير رأس المال البشري</a:t>
            </a:r>
            <a:endParaRPr lang="en-US" sz="1650" dirty="0"/>
          </a:p>
        </p:txBody>
      </p:sp>
      <p:sp>
        <p:nvSpPr>
          <p:cNvPr id="15" name="Text 9"/>
          <p:cNvSpPr/>
          <p:nvPr/>
        </p:nvSpPr>
        <p:spPr>
          <a:xfrm>
            <a:off x="690324" y="5482352"/>
            <a:ext cx="12214384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1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تصميم برامج تدريبية لرفع مهارات الموظفين وإعادة تأهيلهم.</a:t>
            </a:r>
            <a:endParaRPr lang="en-US" sz="200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7230" y="5972175"/>
            <a:ext cx="862846" cy="1035487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10747415" y="6144697"/>
            <a:ext cx="2157293" cy="269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ضمان الأمان والامتثال</a:t>
            </a:r>
            <a:endParaRPr lang="en-US" sz="1650" dirty="0"/>
          </a:p>
        </p:txBody>
      </p:sp>
      <p:sp>
        <p:nvSpPr>
          <p:cNvPr id="18" name="Text 11"/>
          <p:cNvSpPr/>
          <p:nvPr/>
        </p:nvSpPr>
        <p:spPr>
          <a:xfrm>
            <a:off x="690324" y="6517838"/>
            <a:ext cx="12214384" cy="2762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1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التوافق مع قوانين حماية البيانات ووضع استراتيجيات للأمن السيبراني.</a:t>
            </a:r>
            <a:endParaRPr lang="en-US" sz="2000" dirty="0"/>
          </a:p>
        </p:txBody>
      </p:sp>
      <p:sp>
        <p:nvSpPr>
          <p:cNvPr id="19" name="Text 12"/>
          <p:cNvSpPr/>
          <p:nvPr/>
        </p:nvSpPr>
        <p:spPr>
          <a:xfrm>
            <a:off x="690324" y="7201733"/>
            <a:ext cx="13249751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15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الذكاء الاصطناعي قوة استراتيجية تحويلية. الفهم العميق لأساسياته وتحدياته وحوكمته الأخلاقية ضرورة إدارية. المستقبل للمؤسسات والقيادات التي تتبنى الذكاء الاصطناعي بذكاء ومسؤولية، لتحويل التحديات إلى فرص وميزة تنافسية مستدامة.</a:t>
            </a:r>
            <a:endParaRPr lang="en-US" sz="2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C5A9483-2224-1C33-EF16-76E99E31B423}"/>
              </a:ext>
            </a:extLst>
          </p:cNvPr>
          <p:cNvSpPr/>
          <p:nvPr/>
        </p:nvSpPr>
        <p:spPr>
          <a:xfrm flipV="1">
            <a:off x="12723567" y="7795021"/>
            <a:ext cx="1884165" cy="6134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95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3282" y="527209"/>
            <a:ext cx="7610237" cy="1198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رحلة الذكاء الاصطناعي: من التأسيس إلى العصر الذهبي</a:t>
            </a:r>
            <a:endParaRPr lang="en-US" sz="3750" dirty="0"/>
          </a:p>
        </p:txBody>
      </p:sp>
      <p:sp>
        <p:nvSpPr>
          <p:cNvPr id="4" name="Text 1"/>
          <p:cNvSpPr/>
          <p:nvPr/>
        </p:nvSpPr>
        <p:spPr>
          <a:xfrm>
            <a:off x="6253282" y="2012990"/>
            <a:ext cx="7610237" cy="6134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شهد تطور الذكاء الاصطناعي مراحل متعاقبة من الازدهار والكساد، بدأت ببذور التأسيس في الأربعينيات والخمسينيات مع آلان تورينج ونموذج الخلايا العصبونية الاصطناعية.</a:t>
            </a:r>
            <a:endParaRPr lang="en-US" sz="2000" b="1" dirty="0"/>
          </a:p>
        </p:txBody>
      </p:sp>
      <p:sp>
        <p:nvSpPr>
          <p:cNvPr id="5" name="Shape 2"/>
          <p:cNvSpPr/>
          <p:nvPr/>
        </p:nvSpPr>
        <p:spPr>
          <a:xfrm>
            <a:off x="10046970" y="2842022"/>
            <a:ext cx="22860" cy="4860727"/>
          </a:xfrm>
          <a:prstGeom prst="roundRect">
            <a:avLst>
              <a:gd name="adj" fmla="val 352257"/>
            </a:avLst>
          </a:prstGeom>
          <a:solidFill>
            <a:srgbClr val="C0C1D7"/>
          </a:solidFill>
          <a:ln/>
        </p:spPr>
      </p:sp>
      <p:sp>
        <p:nvSpPr>
          <p:cNvPr id="6" name="Shape 3"/>
          <p:cNvSpPr/>
          <p:nvPr/>
        </p:nvSpPr>
        <p:spPr>
          <a:xfrm>
            <a:off x="10251222" y="3046214"/>
            <a:ext cx="575072" cy="22860"/>
          </a:xfrm>
          <a:prstGeom prst="roundRect">
            <a:avLst>
              <a:gd name="adj" fmla="val 352257"/>
            </a:avLst>
          </a:prstGeom>
          <a:solidFill>
            <a:srgbClr val="C0C1D7"/>
          </a:solidFill>
          <a:ln/>
        </p:spPr>
      </p:sp>
      <p:sp>
        <p:nvSpPr>
          <p:cNvPr id="7" name="Shape 4"/>
          <p:cNvSpPr/>
          <p:nvPr/>
        </p:nvSpPr>
        <p:spPr>
          <a:xfrm>
            <a:off x="9842718" y="2842022"/>
            <a:ext cx="431363" cy="431363"/>
          </a:xfrm>
          <a:prstGeom prst="roundRect">
            <a:avLst>
              <a:gd name="adj" fmla="val 18668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9914573" y="2877919"/>
            <a:ext cx="287536" cy="3594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250" dirty="0"/>
          </a:p>
        </p:txBody>
      </p:sp>
      <p:sp>
        <p:nvSpPr>
          <p:cNvPr id="9" name="Text 6"/>
          <p:cNvSpPr/>
          <p:nvPr/>
        </p:nvSpPr>
        <p:spPr>
          <a:xfrm>
            <a:off x="11016972" y="2907863"/>
            <a:ext cx="2846546" cy="599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1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1940-1980: مرحلة التأسيس والكساد الأول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11016972" y="3622000"/>
            <a:ext cx="2846546" cy="1533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1">
              <a:lnSpc>
                <a:spcPts val="24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طرح آلان تورينج "اختبار تورينج" عام 1950. ظهور نماذج الخلايا العصبونية وبرامج الدردشة المبكرة. انتهت بـ "كساد الذكاء الاصطناعي الأول" بسبب انخفاض التمويل.</a:t>
            </a:r>
            <a:endParaRPr lang="en-US" sz="2000" dirty="0"/>
          </a:p>
        </p:txBody>
      </p:sp>
      <p:sp>
        <p:nvSpPr>
          <p:cNvPr id="11" name="Shape 8"/>
          <p:cNvSpPr/>
          <p:nvPr/>
        </p:nvSpPr>
        <p:spPr>
          <a:xfrm>
            <a:off x="9290506" y="4196477"/>
            <a:ext cx="575072" cy="22860"/>
          </a:xfrm>
          <a:prstGeom prst="roundRect">
            <a:avLst>
              <a:gd name="adj" fmla="val 352257"/>
            </a:avLst>
          </a:prstGeom>
          <a:solidFill>
            <a:srgbClr val="C0C1D7"/>
          </a:solidFill>
          <a:ln/>
        </p:spPr>
      </p:sp>
      <p:sp>
        <p:nvSpPr>
          <p:cNvPr id="12" name="Shape 9"/>
          <p:cNvSpPr/>
          <p:nvPr/>
        </p:nvSpPr>
        <p:spPr>
          <a:xfrm>
            <a:off x="9842718" y="3992285"/>
            <a:ext cx="431363" cy="431363"/>
          </a:xfrm>
          <a:prstGeom prst="roundRect">
            <a:avLst>
              <a:gd name="adj" fmla="val 18668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914573" y="4028182"/>
            <a:ext cx="287536" cy="3594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250" dirty="0"/>
          </a:p>
        </p:txBody>
      </p:sp>
      <p:sp>
        <p:nvSpPr>
          <p:cNvPr id="14" name="Text 11"/>
          <p:cNvSpPr/>
          <p:nvPr/>
        </p:nvSpPr>
        <p:spPr>
          <a:xfrm>
            <a:off x="6253282" y="4058126"/>
            <a:ext cx="2846546" cy="599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1980-2006: النهضة والكساد الثاني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6253282" y="4772263"/>
            <a:ext cx="2846546" cy="1533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عودة الاهتمام بالذكاء الاصطناعي، ازدهار الأنظمة الخبيرة وإحياء أبحاث الشبكات العصبية. تلاها "كساد ثانٍ" بسبب عوامل اقتصادية. عام 1997: "ديب بلو" يهزم كاسباروف.</a:t>
            </a:r>
            <a:endParaRPr lang="en-US" sz="2000" dirty="0"/>
          </a:p>
        </p:txBody>
      </p:sp>
      <p:sp>
        <p:nvSpPr>
          <p:cNvPr id="16" name="Shape 13"/>
          <p:cNvSpPr/>
          <p:nvPr/>
        </p:nvSpPr>
        <p:spPr>
          <a:xfrm>
            <a:off x="10251222" y="5743099"/>
            <a:ext cx="575072" cy="22860"/>
          </a:xfrm>
          <a:prstGeom prst="roundRect">
            <a:avLst>
              <a:gd name="adj" fmla="val 352257"/>
            </a:avLst>
          </a:prstGeom>
          <a:solidFill>
            <a:srgbClr val="C0C1D7"/>
          </a:solidFill>
          <a:ln/>
        </p:spPr>
      </p:sp>
      <p:sp>
        <p:nvSpPr>
          <p:cNvPr id="17" name="Shape 14"/>
          <p:cNvSpPr/>
          <p:nvPr/>
        </p:nvSpPr>
        <p:spPr>
          <a:xfrm>
            <a:off x="9842718" y="5538907"/>
            <a:ext cx="431363" cy="431363"/>
          </a:xfrm>
          <a:prstGeom prst="roundRect">
            <a:avLst>
              <a:gd name="adj" fmla="val 18668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8" name="Text 15"/>
          <p:cNvSpPr/>
          <p:nvPr/>
        </p:nvSpPr>
        <p:spPr>
          <a:xfrm>
            <a:off x="9914573" y="5574804"/>
            <a:ext cx="287536" cy="3594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 rtl="1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250" dirty="0"/>
          </a:p>
        </p:txBody>
      </p:sp>
      <p:sp>
        <p:nvSpPr>
          <p:cNvPr id="19" name="Text 16"/>
          <p:cNvSpPr/>
          <p:nvPr/>
        </p:nvSpPr>
        <p:spPr>
          <a:xfrm>
            <a:off x="11016972" y="5604748"/>
            <a:ext cx="2506742" cy="29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2007-الآن: العصر الذهبي</a:t>
            </a:r>
            <a:endParaRPr lang="en-US" sz="1850" dirty="0"/>
          </a:p>
        </p:txBody>
      </p:sp>
      <p:sp>
        <p:nvSpPr>
          <p:cNvPr id="20" name="Text 17"/>
          <p:cNvSpPr/>
          <p:nvPr/>
        </p:nvSpPr>
        <p:spPr>
          <a:xfrm>
            <a:off x="11016972" y="6019324"/>
            <a:ext cx="2846546" cy="1533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1">
              <a:lnSpc>
                <a:spcPts val="24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تقدم هائل في الحوسبة السحابية. ظهور الشبكات العصبونية الالتفافية (CNN) ونظام "ألفا زيرو". عام 2022: "شات جي بي تي" يعيد تعريف التفاعل بين الإنسان والآلة.</a:t>
            </a:r>
            <a:endParaRPr lang="en-US" sz="2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F66EB81-47B8-4CD3-9AF8-D550582007F1}"/>
              </a:ext>
            </a:extLst>
          </p:cNvPr>
          <p:cNvSpPr/>
          <p:nvPr/>
        </p:nvSpPr>
        <p:spPr>
          <a:xfrm flipV="1">
            <a:off x="12661917" y="7616190"/>
            <a:ext cx="1884165" cy="6134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16798" y="763310"/>
            <a:ext cx="6210300" cy="5494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300"/>
              </a:lnSpc>
              <a:buNone/>
            </a:pPr>
            <a:r>
              <a:rPr lang="en-US" sz="34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المفاهيم الأساسية للذكاء الاصطناعي</a:t>
            </a:r>
            <a:endParaRPr lang="en-US" sz="3450" dirty="0"/>
          </a:p>
        </p:txBody>
      </p:sp>
      <p:sp>
        <p:nvSpPr>
          <p:cNvPr id="3" name="Text 1"/>
          <p:cNvSpPr/>
          <p:nvPr/>
        </p:nvSpPr>
        <p:spPr>
          <a:xfrm>
            <a:off x="703302" y="1664375"/>
            <a:ext cx="13223796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2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لفهم الذكاء الاصطناعي بعمق، يجب استيعاب مفاهيمه الأساسية التي تشكل ركائزه.</a:t>
            </a:r>
            <a:endParaRPr lang="en-US" sz="2000" b="1" dirty="0"/>
          </a:p>
        </p:txBody>
      </p:sp>
      <p:sp>
        <p:nvSpPr>
          <p:cNvPr id="4" name="Shape 2"/>
          <p:cNvSpPr/>
          <p:nvPr/>
        </p:nvSpPr>
        <p:spPr>
          <a:xfrm>
            <a:off x="7403068" y="2407206"/>
            <a:ext cx="6524030" cy="1299567"/>
          </a:xfrm>
          <a:prstGeom prst="roundRect">
            <a:avLst>
              <a:gd name="adj" fmla="val 8443"/>
            </a:avLst>
          </a:prstGeom>
          <a:solidFill>
            <a:srgbClr val="FFFFFF"/>
          </a:solidFill>
          <a:ln/>
        </p:spPr>
      </p:sp>
      <p:sp>
        <p:nvSpPr>
          <p:cNvPr id="5" name="Shape 3"/>
          <p:cNvSpPr/>
          <p:nvPr/>
        </p:nvSpPr>
        <p:spPr>
          <a:xfrm>
            <a:off x="7403068" y="2384346"/>
            <a:ext cx="6524030" cy="91440"/>
          </a:xfrm>
          <a:prstGeom prst="roundRect">
            <a:avLst>
              <a:gd name="adj" fmla="val 80762"/>
            </a:avLst>
          </a:prstGeom>
          <a:solidFill>
            <a:srgbClr val="4950BC"/>
          </a:solidFill>
          <a:ln/>
        </p:spPr>
      </p:sp>
      <p:sp>
        <p:nvSpPr>
          <p:cNvPr id="6" name="Shape 4"/>
          <p:cNvSpPr/>
          <p:nvPr/>
        </p:nvSpPr>
        <p:spPr>
          <a:xfrm>
            <a:off x="10401300" y="2143482"/>
            <a:ext cx="527447" cy="527447"/>
          </a:xfrm>
          <a:prstGeom prst="roundRect">
            <a:avLst>
              <a:gd name="adj" fmla="val 173363"/>
            </a:avLst>
          </a:prstGeom>
          <a:solidFill>
            <a:srgbClr val="4950BC"/>
          </a:solidFill>
          <a:ln/>
        </p:spPr>
      </p:sp>
      <p:sp>
        <p:nvSpPr>
          <p:cNvPr id="7" name="Text 5"/>
          <p:cNvSpPr/>
          <p:nvPr/>
        </p:nvSpPr>
        <p:spPr>
          <a:xfrm>
            <a:off x="10559534" y="2275284"/>
            <a:ext cx="210979" cy="263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1650" dirty="0"/>
          </a:p>
        </p:txBody>
      </p:sp>
      <p:sp>
        <p:nvSpPr>
          <p:cNvPr id="8" name="Text 6"/>
          <p:cNvSpPr/>
          <p:nvPr/>
        </p:nvSpPr>
        <p:spPr>
          <a:xfrm>
            <a:off x="11530727" y="2846665"/>
            <a:ext cx="2197775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الذكاء الاصطناعي (AI)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7601664" y="3226832"/>
            <a:ext cx="6126837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2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المجال الأوسع لإنشاء أنظمة تحاكي الذكاء البشري لأداء المهام.</a:t>
            </a:r>
            <a:endParaRPr lang="en-US" sz="2000" dirty="0"/>
          </a:p>
        </p:txBody>
      </p:sp>
      <p:sp>
        <p:nvSpPr>
          <p:cNvPr id="10" name="Shape 8"/>
          <p:cNvSpPr/>
          <p:nvPr/>
        </p:nvSpPr>
        <p:spPr>
          <a:xfrm>
            <a:off x="703302" y="2407206"/>
            <a:ext cx="6524030" cy="1299567"/>
          </a:xfrm>
          <a:prstGeom prst="roundRect">
            <a:avLst>
              <a:gd name="adj" fmla="val 8443"/>
            </a:avLst>
          </a:prstGeom>
          <a:solidFill>
            <a:srgbClr val="FFFFFF"/>
          </a:solidFill>
          <a:ln/>
        </p:spPr>
      </p:sp>
      <p:sp>
        <p:nvSpPr>
          <p:cNvPr id="11" name="Shape 9"/>
          <p:cNvSpPr/>
          <p:nvPr/>
        </p:nvSpPr>
        <p:spPr>
          <a:xfrm>
            <a:off x="703302" y="2384346"/>
            <a:ext cx="6524030" cy="91440"/>
          </a:xfrm>
          <a:prstGeom prst="roundRect">
            <a:avLst>
              <a:gd name="adj" fmla="val 80762"/>
            </a:avLst>
          </a:prstGeom>
          <a:solidFill>
            <a:srgbClr val="4950BC"/>
          </a:solidFill>
          <a:ln/>
        </p:spPr>
      </p:sp>
      <p:sp>
        <p:nvSpPr>
          <p:cNvPr id="12" name="Shape 10"/>
          <p:cNvSpPr/>
          <p:nvPr/>
        </p:nvSpPr>
        <p:spPr>
          <a:xfrm>
            <a:off x="3701534" y="2143482"/>
            <a:ext cx="527447" cy="527447"/>
          </a:xfrm>
          <a:prstGeom prst="roundRect">
            <a:avLst>
              <a:gd name="adj" fmla="val 173363"/>
            </a:avLst>
          </a:prstGeom>
          <a:solidFill>
            <a:srgbClr val="4950BC"/>
          </a:solidFill>
          <a:ln/>
        </p:spPr>
      </p:sp>
      <p:sp>
        <p:nvSpPr>
          <p:cNvPr id="13" name="Text 11"/>
          <p:cNvSpPr/>
          <p:nvPr/>
        </p:nvSpPr>
        <p:spPr>
          <a:xfrm>
            <a:off x="3859768" y="2275284"/>
            <a:ext cx="210979" cy="263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1650" dirty="0"/>
          </a:p>
        </p:txBody>
      </p:sp>
      <p:sp>
        <p:nvSpPr>
          <p:cNvPr id="14" name="Text 12"/>
          <p:cNvSpPr/>
          <p:nvPr/>
        </p:nvSpPr>
        <p:spPr>
          <a:xfrm>
            <a:off x="4830961" y="2846665"/>
            <a:ext cx="2197775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تعلم الآلة (ML)</a:t>
            </a:r>
            <a:endParaRPr lang="en-US" sz="1700" dirty="0"/>
          </a:p>
        </p:txBody>
      </p:sp>
      <p:sp>
        <p:nvSpPr>
          <p:cNvPr id="15" name="Text 13"/>
          <p:cNvSpPr/>
          <p:nvPr/>
        </p:nvSpPr>
        <p:spPr>
          <a:xfrm>
            <a:off x="901898" y="3226832"/>
            <a:ext cx="6126837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2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فرع من الذكاء الاصطناعي يمكّن الأنظمة من التعلم من البيانات وتحسين أدائها تلقائياً.</a:t>
            </a:r>
            <a:endParaRPr lang="en-US" sz="2000" dirty="0"/>
          </a:p>
        </p:txBody>
      </p:sp>
      <p:sp>
        <p:nvSpPr>
          <p:cNvPr id="16" name="Shape 14"/>
          <p:cNvSpPr/>
          <p:nvPr/>
        </p:nvSpPr>
        <p:spPr>
          <a:xfrm>
            <a:off x="7403068" y="4146232"/>
            <a:ext cx="6524030" cy="1580912"/>
          </a:xfrm>
          <a:prstGeom prst="roundRect">
            <a:avLst>
              <a:gd name="adj" fmla="val 6941"/>
            </a:avLst>
          </a:prstGeom>
          <a:solidFill>
            <a:srgbClr val="FFFFFF"/>
          </a:solidFill>
          <a:ln/>
        </p:spPr>
      </p:sp>
      <p:sp>
        <p:nvSpPr>
          <p:cNvPr id="17" name="Shape 15"/>
          <p:cNvSpPr/>
          <p:nvPr/>
        </p:nvSpPr>
        <p:spPr>
          <a:xfrm>
            <a:off x="7403068" y="4123372"/>
            <a:ext cx="6524030" cy="91440"/>
          </a:xfrm>
          <a:prstGeom prst="roundRect">
            <a:avLst>
              <a:gd name="adj" fmla="val 80762"/>
            </a:avLst>
          </a:prstGeom>
          <a:solidFill>
            <a:srgbClr val="4950BC"/>
          </a:solidFill>
          <a:ln/>
        </p:spPr>
      </p:sp>
      <p:sp>
        <p:nvSpPr>
          <p:cNvPr id="18" name="Shape 16"/>
          <p:cNvSpPr/>
          <p:nvPr/>
        </p:nvSpPr>
        <p:spPr>
          <a:xfrm>
            <a:off x="10401300" y="3882509"/>
            <a:ext cx="527447" cy="527447"/>
          </a:xfrm>
          <a:prstGeom prst="roundRect">
            <a:avLst>
              <a:gd name="adj" fmla="val 173363"/>
            </a:avLst>
          </a:prstGeom>
          <a:solidFill>
            <a:srgbClr val="4950BC"/>
          </a:solidFill>
          <a:ln/>
        </p:spPr>
      </p:sp>
      <p:sp>
        <p:nvSpPr>
          <p:cNvPr id="19" name="Text 17"/>
          <p:cNvSpPr/>
          <p:nvPr/>
        </p:nvSpPr>
        <p:spPr>
          <a:xfrm>
            <a:off x="10559534" y="4014311"/>
            <a:ext cx="210979" cy="263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1650" dirty="0"/>
          </a:p>
        </p:txBody>
      </p:sp>
      <p:sp>
        <p:nvSpPr>
          <p:cNvPr id="20" name="Text 18"/>
          <p:cNvSpPr/>
          <p:nvPr/>
        </p:nvSpPr>
        <p:spPr>
          <a:xfrm>
            <a:off x="11530727" y="4585692"/>
            <a:ext cx="2197775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التعلم العميق (DL)</a:t>
            </a:r>
            <a:endParaRPr lang="en-US" sz="1700" dirty="0"/>
          </a:p>
        </p:txBody>
      </p:sp>
      <p:sp>
        <p:nvSpPr>
          <p:cNvPr id="21" name="Text 19"/>
          <p:cNvSpPr/>
          <p:nvPr/>
        </p:nvSpPr>
        <p:spPr>
          <a:xfrm>
            <a:off x="7601664" y="4965859"/>
            <a:ext cx="6126837" cy="562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2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امتداد لتعلم الآلة يعتمد على الشبكات العصبية "العميقة"، فعال في معالجة البيانات غير المهيكلة.</a:t>
            </a:r>
            <a:endParaRPr lang="en-US" sz="2000" dirty="0"/>
          </a:p>
        </p:txBody>
      </p:sp>
      <p:sp>
        <p:nvSpPr>
          <p:cNvPr id="22" name="Shape 20"/>
          <p:cNvSpPr/>
          <p:nvPr/>
        </p:nvSpPr>
        <p:spPr>
          <a:xfrm>
            <a:off x="703302" y="4146232"/>
            <a:ext cx="6524030" cy="1580912"/>
          </a:xfrm>
          <a:prstGeom prst="roundRect">
            <a:avLst>
              <a:gd name="adj" fmla="val 6941"/>
            </a:avLst>
          </a:prstGeom>
          <a:solidFill>
            <a:srgbClr val="FFFFFF"/>
          </a:solidFill>
          <a:ln/>
        </p:spPr>
      </p:sp>
      <p:sp>
        <p:nvSpPr>
          <p:cNvPr id="23" name="Shape 21"/>
          <p:cNvSpPr/>
          <p:nvPr/>
        </p:nvSpPr>
        <p:spPr>
          <a:xfrm>
            <a:off x="703302" y="4123372"/>
            <a:ext cx="6524030" cy="91440"/>
          </a:xfrm>
          <a:prstGeom prst="roundRect">
            <a:avLst>
              <a:gd name="adj" fmla="val 80762"/>
            </a:avLst>
          </a:prstGeom>
          <a:solidFill>
            <a:srgbClr val="4950BC"/>
          </a:solidFill>
          <a:ln/>
        </p:spPr>
      </p:sp>
      <p:sp>
        <p:nvSpPr>
          <p:cNvPr id="24" name="Shape 22"/>
          <p:cNvSpPr/>
          <p:nvPr/>
        </p:nvSpPr>
        <p:spPr>
          <a:xfrm>
            <a:off x="3701534" y="3882509"/>
            <a:ext cx="527447" cy="527447"/>
          </a:xfrm>
          <a:prstGeom prst="roundRect">
            <a:avLst>
              <a:gd name="adj" fmla="val 173363"/>
            </a:avLst>
          </a:prstGeom>
          <a:solidFill>
            <a:srgbClr val="4950BC"/>
          </a:solidFill>
          <a:ln/>
        </p:spPr>
      </p:sp>
      <p:sp>
        <p:nvSpPr>
          <p:cNvPr id="25" name="Text 23"/>
          <p:cNvSpPr/>
          <p:nvPr/>
        </p:nvSpPr>
        <p:spPr>
          <a:xfrm>
            <a:off x="3859768" y="4014311"/>
            <a:ext cx="210979" cy="263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4</a:t>
            </a:r>
            <a:endParaRPr lang="en-US" sz="1650" dirty="0"/>
          </a:p>
        </p:txBody>
      </p:sp>
      <p:sp>
        <p:nvSpPr>
          <p:cNvPr id="26" name="Text 24"/>
          <p:cNvSpPr/>
          <p:nvPr/>
        </p:nvSpPr>
        <p:spPr>
          <a:xfrm>
            <a:off x="4830961" y="4585692"/>
            <a:ext cx="2197775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البيانات والخوارزميات</a:t>
            </a:r>
            <a:endParaRPr lang="en-US" sz="1700" dirty="0"/>
          </a:p>
        </p:txBody>
      </p:sp>
      <p:sp>
        <p:nvSpPr>
          <p:cNvPr id="27" name="Text 25"/>
          <p:cNvSpPr/>
          <p:nvPr/>
        </p:nvSpPr>
        <p:spPr>
          <a:xfrm>
            <a:off x="901898" y="4965859"/>
            <a:ext cx="6126837" cy="562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2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البيانات هي وقود الذكاء الاصطناعي، والخوارزميات هي القواعد التي تعالجها وتستخلص النتائج.</a:t>
            </a:r>
            <a:endParaRPr lang="en-US" sz="2000" dirty="0"/>
          </a:p>
        </p:txBody>
      </p:sp>
      <p:sp>
        <p:nvSpPr>
          <p:cNvPr id="28" name="Shape 26"/>
          <p:cNvSpPr/>
          <p:nvPr/>
        </p:nvSpPr>
        <p:spPr>
          <a:xfrm>
            <a:off x="7403068" y="6166604"/>
            <a:ext cx="6524030" cy="1299567"/>
          </a:xfrm>
          <a:prstGeom prst="roundRect">
            <a:avLst>
              <a:gd name="adj" fmla="val 8443"/>
            </a:avLst>
          </a:prstGeom>
          <a:solidFill>
            <a:srgbClr val="FFFFFF"/>
          </a:solidFill>
          <a:ln/>
        </p:spPr>
      </p:sp>
      <p:sp>
        <p:nvSpPr>
          <p:cNvPr id="29" name="Shape 27"/>
          <p:cNvSpPr/>
          <p:nvPr/>
        </p:nvSpPr>
        <p:spPr>
          <a:xfrm>
            <a:off x="7403068" y="6143744"/>
            <a:ext cx="6524030" cy="91440"/>
          </a:xfrm>
          <a:prstGeom prst="roundRect">
            <a:avLst>
              <a:gd name="adj" fmla="val 80762"/>
            </a:avLst>
          </a:prstGeom>
          <a:solidFill>
            <a:srgbClr val="4950BC"/>
          </a:solidFill>
          <a:ln/>
        </p:spPr>
      </p:sp>
      <p:sp>
        <p:nvSpPr>
          <p:cNvPr id="30" name="Shape 28"/>
          <p:cNvSpPr/>
          <p:nvPr/>
        </p:nvSpPr>
        <p:spPr>
          <a:xfrm>
            <a:off x="10401300" y="5902881"/>
            <a:ext cx="527447" cy="527447"/>
          </a:xfrm>
          <a:prstGeom prst="roundRect">
            <a:avLst>
              <a:gd name="adj" fmla="val 173363"/>
            </a:avLst>
          </a:prstGeom>
          <a:solidFill>
            <a:srgbClr val="4950BC"/>
          </a:solidFill>
          <a:ln/>
        </p:spPr>
      </p:sp>
      <p:sp>
        <p:nvSpPr>
          <p:cNvPr id="31" name="Text 29"/>
          <p:cNvSpPr/>
          <p:nvPr/>
        </p:nvSpPr>
        <p:spPr>
          <a:xfrm>
            <a:off x="10559534" y="6034683"/>
            <a:ext cx="210979" cy="263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5</a:t>
            </a:r>
            <a:endParaRPr lang="en-US" sz="1650" dirty="0"/>
          </a:p>
        </p:txBody>
      </p:sp>
      <p:sp>
        <p:nvSpPr>
          <p:cNvPr id="32" name="Text 30"/>
          <p:cNvSpPr/>
          <p:nvPr/>
        </p:nvSpPr>
        <p:spPr>
          <a:xfrm>
            <a:off x="11530727" y="6606064"/>
            <a:ext cx="2197775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النماذج والذكاء التوليدي</a:t>
            </a:r>
            <a:endParaRPr lang="en-US" sz="1700" dirty="0"/>
          </a:p>
        </p:txBody>
      </p:sp>
      <p:sp>
        <p:nvSpPr>
          <p:cNvPr id="33" name="Text 31"/>
          <p:cNvSpPr/>
          <p:nvPr/>
        </p:nvSpPr>
        <p:spPr>
          <a:xfrm>
            <a:off x="7601664" y="6986230"/>
            <a:ext cx="6126837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2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النماذج هي نتاج تدريب الخوارزميات. الذكاء التوليدي ينشئ محتوى جديداً ومبتكراً.</a:t>
            </a:r>
            <a:endParaRPr lang="en-US" sz="2000" dirty="0"/>
          </a:p>
        </p:txBody>
      </p:sp>
      <p:sp>
        <p:nvSpPr>
          <p:cNvPr id="34" name="Shape 32"/>
          <p:cNvSpPr/>
          <p:nvPr/>
        </p:nvSpPr>
        <p:spPr>
          <a:xfrm>
            <a:off x="703302" y="6166604"/>
            <a:ext cx="6524030" cy="1299567"/>
          </a:xfrm>
          <a:prstGeom prst="roundRect">
            <a:avLst>
              <a:gd name="adj" fmla="val 8443"/>
            </a:avLst>
          </a:prstGeom>
          <a:solidFill>
            <a:srgbClr val="FFFFFF"/>
          </a:solidFill>
          <a:ln/>
        </p:spPr>
      </p:sp>
      <p:sp>
        <p:nvSpPr>
          <p:cNvPr id="35" name="Shape 33"/>
          <p:cNvSpPr/>
          <p:nvPr/>
        </p:nvSpPr>
        <p:spPr>
          <a:xfrm>
            <a:off x="703302" y="6143744"/>
            <a:ext cx="6524030" cy="91440"/>
          </a:xfrm>
          <a:prstGeom prst="roundRect">
            <a:avLst>
              <a:gd name="adj" fmla="val 80762"/>
            </a:avLst>
          </a:prstGeom>
          <a:solidFill>
            <a:srgbClr val="4950BC"/>
          </a:solidFill>
          <a:ln/>
        </p:spPr>
      </p:sp>
      <p:sp>
        <p:nvSpPr>
          <p:cNvPr id="36" name="Shape 34"/>
          <p:cNvSpPr/>
          <p:nvPr/>
        </p:nvSpPr>
        <p:spPr>
          <a:xfrm>
            <a:off x="3701534" y="5902881"/>
            <a:ext cx="527447" cy="527447"/>
          </a:xfrm>
          <a:prstGeom prst="roundRect">
            <a:avLst>
              <a:gd name="adj" fmla="val 173363"/>
            </a:avLst>
          </a:prstGeom>
          <a:solidFill>
            <a:srgbClr val="4950BC"/>
          </a:solidFill>
          <a:ln/>
        </p:spPr>
      </p:sp>
      <p:sp>
        <p:nvSpPr>
          <p:cNvPr id="37" name="Text 35"/>
          <p:cNvSpPr/>
          <p:nvPr/>
        </p:nvSpPr>
        <p:spPr>
          <a:xfrm>
            <a:off x="3859768" y="6034683"/>
            <a:ext cx="210979" cy="2637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6</a:t>
            </a:r>
            <a:endParaRPr lang="en-US" sz="1650" dirty="0"/>
          </a:p>
        </p:txBody>
      </p:sp>
      <p:sp>
        <p:nvSpPr>
          <p:cNvPr id="38" name="Text 36"/>
          <p:cNvSpPr/>
          <p:nvPr/>
        </p:nvSpPr>
        <p:spPr>
          <a:xfrm>
            <a:off x="4830961" y="6606064"/>
            <a:ext cx="2197775" cy="2746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التحيز (Bias)</a:t>
            </a:r>
            <a:endParaRPr lang="en-US" sz="1700" dirty="0"/>
          </a:p>
        </p:txBody>
      </p:sp>
      <p:sp>
        <p:nvSpPr>
          <p:cNvPr id="39" name="Text 37"/>
          <p:cNvSpPr/>
          <p:nvPr/>
        </p:nvSpPr>
        <p:spPr>
          <a:xfrm>
            <a:off x="901898" y="6986230"/>
            <a:ext cx="6126837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2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خطأ منهجي ينشأ من بيانات تدريب غير ممثلة، يؤدي إلى نتائج غير عادلة أو غير دقيقة.</a:t>
            </a:r>
            <a:endParaRPr lang="en-US" sz="20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E07E3F13-0110-F897-9AEB-2D1B7C4A714C}"/>
              </a:ext>
            </a:extLst>
          </p:cNvPr>
          <p:cNvSpPr/>
          <p:nvPr/>
        </p:nvSpPr>
        <p:spPr>
          <a:xfrm flipV="1">
            <a:off x="12661917" y="7616190"/>
            <a:ext cx="1884165" cy="6134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31888" y="1405652"/>
            <a:ext cx="920472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آلية عمل الذكاء الاصطناعي: دورة التعلم المستمر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42256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تعمل أنظمة الذكاء الاصطناعي من خلال محاكاة العمليات الذهنية البشرية، مستندةً إلى الخوارزميات والنماذج الرياضية، في سلسلة من الخطوات المتتابعة.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13638252" y="2963347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01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9621322" y="3277672"/>
            <a:ext cx="4215289" cy="22860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6" name="Text 4"/>
          <p:cNvSpPr/>
          <p:nvPr/>
        </p:nvSpPr>
        <p:spPr>
          <a:xfrm>
            <a:off x="11355705" y="342257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جمع ومعالجة البيانات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9621322" y="3851791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تجميع كميات هائلة من البيانات من مصادر متعددة، ثم تنظيفها وتصنيفها لتكون جاهزة للخوارزميات.</a:t>
            </a:r>
            <a:endParaRPr lang="en-US" b="1" dirty="0"/>
          </a:p>
        </p:txBody>
      </p:sp>
      <p:sp>
        <p:nvSpPr>
          <p:cNvPr id="8" name="Text 6"/>
          <p:cNvSpPr/>
          <p:nvPr/>
        </p:nvSpPr>
        <p:spPr>
          <a:xfrm>
            <a:off x="9224605" y="2963347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02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207556" y="3277672"/>
            <a:ext cx="4215408" cy="22860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10" name="Text 8"/>
          <p:cNvSpPr/>
          <p:nvPr/>
        </p:nvSpPr>
        <p:spPr>
          <a:xfrm>
            <a:off x="6942058" y="342257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بناء وتدريب النموذج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207556" y="3851791"/>
            <a:ext cx="42154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اختيار الخوارزمية المناسبة وبناء هيكل النموذج، ثم عرضه على كميات هائلة من الأمثلة لاستخلاص الأنماط والعلاقات.</a:t>
            </a:r>
            <a:endParaRPr lang="en-US" b="1" dirty="0"/>
          </a:p>
        </p:txBody>
      </p:sp>
      <p:sp>
        <p:nvSpPr>
          <p:cNvPr id="12" name="Text 10"/>
          <p:cNvSpPr/>
          <p:nvPr/>
        </p:nvSpPr>
        <p:spPr>
          <a:xfrm>
            <a:off x="4810839" y="2963347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93909" y="3277672"/>
            <a:ext cx="4215289" cy="22860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14" name="Text 12"/>
          <p:cNvSpPr/>
          <p:nvPr/>
        </p:nvSpPr>
        <p:spPr>
          <a:xfrm>
            <a:off x="2528292" y="342257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الاختبار والتقييم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793909" y="3851791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اختبار النموذج على بيانات جديدة لتقييم دقته وقدرته على التعميم والتعامل مع مواقف جديدة.</a:t>
            </a:r>
            <a:endParaRPr lang="en-US" sz="2000" b="1" dirty="0"/>
          </a:p>
        </p:txBody>
      </p:sp>
      <p:sp>
        <p:nvSpPr>
          <p:cNvPr id="16" name="Text 14"/>
          <p:cNvSpPr/>
          <p:nvPr/>
        </p:nvSpPr>
        <p:spPr>
          <a:xfrm>
            <a:off x="13638252" y="515159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04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7414498" y="5465921"/>
            <a:ext cx="6422112" cy="22860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18" name="Text 16"/>
          <p:cNvSpPr/>
          <p:nvPr/>
        </p:nvSpPr>
        <p:spPr>
          <a:xfrm>
            <a:off x="11355705" y="561082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التشغيل واتخاذ القرار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7414498" y="6040041"/>
            <a:ext cx="642211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بعد النجاح في الاختبار، يُنشر النموذج في البيئة الحقيقية لأداء المهمة المطلوبة.</a:t>
            </a:r>
            <a:endParaRPr lang="en-US" b="1" dirty="0"/>
          </a:p>
        </p:txBody>
      </p:sp>
      <p:sp>
        <p:nvSpPr>
          <p:cNvPr id="20" name="Text 18"/>
          <p:cNvSpPr/>
          <p:nvPr/>
        </p:nvSpPr>
        <p:spPr>
          <a:xfrm>
            <a:off x="7017782" y="515159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500"/>
              </a:lnSpc>
              <a:buNone/>
            </a:pPr>
            <a:r>
              <a:rPr lang="en-US" sz="1550" dirty="0">
                <a:solidFill>
                  <a:srgbClr val="272525"/>
                </a:solidFill>
                <a:latin typeface="Inter Light" pitchFamily="34" charset="0"/>
                <a:ea typeface="Inter Light" pitchFamily="34" charset="-122"/>
                <a:cs typeface="Inter Light" pitchFamily="34" charset="-120"/>
              </a:rPr>
              <a:t>05</a:t>
            </a:r>
            <a:endParaRPr lang="en-US" sz="1550" dirty="0"/>
          </a:p>
        </p:txBody>
      </p:sp>
      <p:sp>
        <p:nvSpPr>
          <p:cNvPr id="21" name="Shape 19"/>
          <p:cNvSpPr/>
          <p:nvPr/>
        </p:nvSpPr>
        <p:spPr>
          <a:xfrm>
            <a:off x="793909" y="5465921"/>
            <a:ext cx="6422231" cy="22860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22" name="Text 20"/>
          <p:cNvSpPr/>
          <p:nvPr/>
        </p:nvSpPr>
        <p:spPr>
          <a:xfrm>
            <a:off x="4735235" y="561082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التعلم والتحسين المستمر</a:t>
            </a:r>
            <a:endParaRPr lang="en-US" sz="1950" dirty="0"/>
          </a:p>
        </p:txBody>
      </p:sp>
      <p:sp>
        <p:nvSpPr>
          <p:cNvPr id="23" name="Text 21"/>
          <p:cNvSpPr/>
          <p:nvPr/>
        </p:nvSpPr>
        <p:spPr>
          <a:xfrm>
            <a:off x="793909" y="6040041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بعض النماذج مصممة لمواصلة التعلم من البيانات الجديدة، مما يمكنها من التكيف وتحسين دقتها بمرور الوقت.</a:t>
            </a:r>
            <a:endParaRPr lang="en-US" b="1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D1D1F6C-01BB-3D56-20EB-E585ADCDB507}"/>
              </a:ext>
            </a:extLst>
          </p:cNvPr>
          <p:cNvSpPr/>
          <p:nvPr/>
        </p:nvSpPr>
        <p:spPr>
          <a:xfrm flipV="1">
            <a:off x="12661917" y="7616190"/>
            <a:ext cx="1884165" cy="6134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894761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تطبيقات الذكاء الاصطناعي الاستراتيجية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89" y="2738081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يتجاوز تطبيق الذكاء الاصطناعي الأتمتة البسيطة ليؤدي دوراً استراتيجياً في مختلف القطاعات، مما يعزز الكفاءة والابتكار.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6280190" y="4469487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دعم اتخاذ القرار وتحليل البيانات الضخمة.</a:t>
            </a:r>
            <a:endParaRPr lang="en-US" dirty="0"/>
          </a:p>
        </p:txBody>
      </p:sp>
      <p:sp>
        <p:nvSpPr>
          <p:cNvPr id="6" name="Text 3"/>
          <p:cNvSpPr/>
          <p:nvPr/>
        </p:nvSpPr>
        <p:spPr>
          <a:xfrm>
            <a:off x="6280190" y="4856440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r" rtl="1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الأتمتة الذكية للعمليات الروتينية والمتكررة.</a:t>
            </a:r>
            <a:endParaRPr lang="en-US" dirty="0"/>
          </a:p>
        </p:txBody>
      </p:sp>
      <p:sp>
        <p:nvSpPr>
          <p:cNvPr id="7" name="Text 4"/>
          <p:cNvSpPr/>
          <p:nvPr/>
        </p:nvSpPr>
        <p:spPr>
          <a:xfrm>
            <a:off x="6280190" y="5560933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التخصيص المتقدم لتجربة المستخدم.</a:t>
            </a:r>
            <a:endParaRPr lang="en-US" dirty="0"/>
          </a:p>
        </p:txBody>
      </p:sp>
      <p:sp>
        <p:nvSpPr>
          <p:cNvPr id="8" name="Text 5"/>
          <p:cNvSpPr/>
          <p:nvPr/>
        </p:nvSpPr>
        <p:spPr>
          <a:xfrm>
            <a:off x="6280190" y="5947886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إدارة المخاطر والأمن السيبراني.</a:t>
            </a:r>
            <a:endParaRPr lang="en-US" dirty="0"/>
          </a:p>
        </p:txBody>
      </p:sp>
      <p:sp>
        <p:nvSpPr>
          <p:cNvPr id="9" name="Text 6"/>
          <p:cNvSpPr/>
          <p:nvPr/>
        </p:nvSpPr>
        <p:spPr>
          <a:xfrm>
            <a:off x="10308074" y="4469487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تحسين سلاسل الإمداد والتنبؤ بالطلب.</a:t>
            </a:r>
            <a:endParaRPr lang="en-US" dirty="0"/>
          </a:p>
        </p:txBody>
      </p:sp>
      <p:sp>
        <p:nvSpPr>
          <p:cNvPr id="10" name="Text 7"/>
          <p:cNvSpPr/>
          <p:nvPr/>
        </p:nvSpPr>
        <p:spPr>
          <a:xfrm>
            <a:off x="10308074" y="4856440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دعم الابتكار وتطوير المنتجات الجديدة.</a:t>
            </a:r>
            <a:endParaRPr lang="en-US" dirty="0"/>
          </a:p>
        </p:txBody>
      </p:sp>
      <p:sp>
        <p:nvSpPr>
          <p:cNvPr id="11" name="Text 8"/>
          <p:cNvSpPr/>
          <p:nvPr/>
        </p:nvSpPr>
        <p:spPr>
          <a:xfrm>
            <a:off x="10308074" y="5243393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تحسين الجودة والعمليات الصناعية.</a:t>
            </a:r>
            <a:endParaRPr lang="en-US" dirty="0"/>
          </a:p>
        </p:txBody>
      </p:sp>
      <p:sp>
        <p:nvSpPr>
          <p:cNvPr id="12" name="Text 9"/>
          <p:cNvSpPr/>
          <p:nvPr/>
        </p:nvSpPr>
        <p:spPr>
          <a:xfrm>
            <a:off x="10308074" y="5630347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50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التطبيقات الحكومية وإدارة المدن الذكية.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F8FEC26-973B-D53D-A29F-DB71A33EDC8D}"/>
              </a:ext>
            </a:extLst>
          </p:cNvPr>
          <p:cNvSpPr/>
          <p:nvPr/>
        </p:nvSpPr>
        <p:spPr>
          <a:xfrm flipV="1">
            <a:off x="12746235" y="7616190"/>
            <a:ext cx="1884165" cy="6134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58088" y="504587"/>
            <a:ext cx="8238292" cy="5734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5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القيمة المضافة للذكاء الاصطناعي في الشركات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734020" y="1444943"/>
            <a:ext cx="13162359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يمثل الذكاء الاصطناعي محركاً أساسياً لخلق قيمة تنافسية ملموسة داخل المنظمات، من خلال تحسين الأداء وزيادة الكفاءة.</a:t>
            </a:r>
            <a:endParaRPr lang="en-US" sz="1400" dirty="0"/>
          </a:p>
        </p:txBody>
      </p:sp>
      <p:sp>
        <p:nvSpPr>
          <p:cNvPr id="4" name="Shape 2"/>
          <p:cNvSpPr/>
          <p:nvPr/>
        </p:nvSpPr>
        <p:spPr>
          <a:xfrm>
            <a:off x="7406997" y="1944886"/>
            <a:ext cx="6489383" cy="1806416"/>
          </a:xfrm>
          <a:prstGeom prst="roundRect">
            <a:avLst>
              <a:gd name="adj" fmla="val 4267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3154739" y="2135981"/>
            <a:ext cx="550545" cy="550545"/>
          </a:xfrm>
          <a:prstGeom prst="roundRect">
            <a:avLst>
              <a:gd name="adj" fmla="val 16607336"/>
            </a:avLst>
          </a:prstGeom>
          <a:solidFill>
            <a:srgbClr val="4950BC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3306187" y="2287310"/>
            <a:ext cx="247650" cy="24765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1411307" y="2870002"/>
            <a:ext cx="2293977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تحسين جودة القرار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7598092" y="3266718"/>
            <a:ext cx="6107192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رؤى تنبؤية دقيقة لاتخاذ قرارات استراتيجية مستنيرة.</a:t>
            </a:r>
            <a:endParaRPr lang="en-US" sz="2000" dirty="0"/>
          </a:p>
        </p:txBody>
      </p:sp>
      <p:sp>
        <p:nvSpPr>
          <p:cNvPr id="9" name="Shape 6"/>
          <p:cNvSpPr/>
          <p:nvPr/>
        </p:nvSpPr>
        <p:spPr>
          <a:xfrm>
            <a:off x="734020" y="1944886"/>
            <a:ext cx="6489502" cy="1806416"/>
          </a:xfrm>
          <a:prstGeom prst="roundRect">
            <a:avLst>
              <a:gd name="adj" fmla="val 4267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6481882" y="2135981"/>
            <a:ext cx="550545" cy="550545"/>
          </a:xfrm>
          <a:prstGeom prst="roundRect">
            <a:avLst>
              <a:gd name="adj" fmla="val 16607336"/>
            </a:avLst>
          </a:prstGeom>
          <a:solidFill>
            <a:srgbClr val="4950BC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33329" y="2287310"/>
            <a:ext cx="247650" cy="24765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4738449" y="2870002"/>
            <a:ext cx="2293977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زيادة الإنتاجية والكفاءة</a:t>
            </a:r>
            <a:endParaRPr lang="en-US" sz="1800" dirty="0"/>
          </a:p>
        </p:txBody>
      </p:sp>
      <p:sp>
        <p:nvSpPr>
          <p:cNvPr id="13" name="Text 9"/>
          <p:cNvSpPr/>
          <p:nvPr/>
        </p:nvSpPr>
        <p:spPr>
          <a:xfrm>
            <a:off x="925116" y="3266718"/>
            <a:ext cx="6107311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أتمتة المهام الروتينية والتركيز على المهام الإبداعية.</a:t>
            </a:r>
            <a:endParaRPr lang="en-US" sz="2000" dirty="0"/>
          </a:p>
        </p:txBody>
      </p:sp>
      <p:sp>
        <p:nvSpPr>
          <p:cNvPr id="14" name="Shape 10"/>
          <p:cNvSpPr/>
          <p:nvPr/>
        </p:nvSpPr>
        <p:spPr>
          <a:xfrm>
            <a:off x="7406997" y="3934778"/>
            <a:ext cx="6489383" cy="1806416"/>
          </a:xfrm>
          <a:prstGeom prst="roundRect">
            <a:avLst>
              <a:gd name="adj" fmla="val 4267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13154739" y="4125873"/>
            <a:ext cx="550545" cy="550545"/>
          </a:xfrm>
          <a:prstGeom prst="roundRect">
            <a:avLst>
              <a:gd name="adj" fmla="val 16607336"/>
            </a:avLst>
          </a:prstGeom>
          <a:solidFill>
            <a:srgbClr val="4950BC"/>
          </a:solidFill>
          <a:ln/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3306187" y="4277201"/>
            <a:ext cx="247650" cy="247650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11411307" y="4859893"/>
            <a:ext cx="2293977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تحسين تجربة العملاء</a:t>
            </a:r>
            <a:endParaRPr lang="en-US" sz="1800" dirty="0"/>
          </a:p>
        </p:txBody>
      </p:sp>
      <p:sp>
        <p:nvSpPr>
          <p:cNvPr id="18" name="Text 13"/>
          <p:cNvSpPr/>
          <p:nvPr/>
        </p:nvSpPr>
        <p:spPr>
          <a:xfrm>
            <a:off x="7598092" y="5256609"/>
            <a:ext cx="6107192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1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خدمات مخصصة ودعم فوري يعزز الولاء.</a:t>
            </a:r>
            <a:endParaRPr lang="en-US" sz="1400" dirty="0"/>
          </a:p>
        </p:txBody>
      </p:sp>
      <p:sp>
        <p:nvSpPr>
          <p:cNvPr id="19" name="Shape 14"/>
          <p:cNvSpPr/>
          <p:nvPr/>
        </p:nvSpPr>
        <p:spPr>
          <a:xfrm>
            <a:off x="734020" y="3934778"/>
            <a:ext cx="6489502" cy="1806416"/>
          </a:xfrm>
          <a:prstGeom prst="roundRect">
            <a:avLst>
              <a:gd name="adj" fmla="val 4267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20" name="Shape 15"/>
          <p:cNvSpPr/>
          <p:nvPr/>
        </p:nvSpPr>
        <p:spPr>
          <a:xfrm>
            <a:off x="6481882" y="4125873"/>
            <a:ext cx="550545" cy="550545"/>
          </a:xfrm>
          <a:prstGeom prst="roundRect">
            <a:avLst>
              <a:gd name="adj" fmla="val 16607336"/>
            </a:avLst>
          </a:prstGeom>
          <a:solidFill>
            <a:srgbClr val="4950BC"/>
          </a:solidFill>
          <a:ln/>
        </p:spPr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633329" y="4277201"/>
            <a:ext cx="247650" cy="247650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4738449" y="4859893"/>
            <a:ext cx="2293977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تسريع الابتكار</a:t>
            </a:r>
            <a:endParaRPr lang="en-US" sz="1800" dirty="0"/>
          </a:p>
        </p:txBody>
      </p:sp>
      <p:sp>
        <p:nvSpPr>
          <p:cNvPr id="23" name="Text 17"/>
          <p:cNvSpPr/>
          <p:nvPr/>
        </p:nvSpPr>
        <p:spPr>
          <a:xfrm>
            <a:off x="925116" y="5256609"/>
            <a:ext cx="6107311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تحليل بيانات السوق وتطوير منتجات جديدة بسرعة.</a:t>
            </a:r>
            <a:endParaRPr lang="en-US" sz="2000" dirty="0"/>
          </a:p>
        </p:txBody>
      </p:sp>
      <p:sp>
        <p:nvSpPr>
          <p:cNvPr id="24" name="Shape 18"/>
          <p:cNvSpPr/>
          <p:nvPr/>
        </p:nvSpPr>
        <p:spPr>
          <a:xfrm>
            <a:off x="7406997" y="5924669"/>
            <a:ext cx="6489383" cy="1806416"/>
          </a:xfrm>
          <a:prstGeom prst="roundRect">
            <a:avLst>
              <a:gd name="adj" fmla="val 4267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25" name="Shape 19"/>
          <p:cNvSpPr/>
          <p:nvPr/>
        </p:nvSpPr>
        <p:spPr>
          <a:xfrm>
            <a:off x="13154739" y="6115764"/>
            <a:ext cx="550545" cy="550545"/>
          </a:xfrm>
          <a:prstGeom prst="roundRect">
            <a:avLst>
              <a:gd name="adj" fmla="val 16607336"/>
            </a:avLst>
          </a:prstGeom>
          <a:solidFill>
            <a:srgbClr val="4950BC"/>
          </a:solidFill>
          <a:ln/>
        </p:spPr>
      </p:sp>
      <p:pic>
        <p:nvPicPr>
          <p:cNvPr id="26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3306187" y="6267093"/>
            <a:ext cx="247650" cy="247650"/>
          </a:xfrm>
          <a:prstGeom prst="rect">
            <a:avLst/>
          </a:prstGeom>
        </p:spPr>
      </p:pic>
      <p:sp>
        <p:nvSpPr>
          <p:cNvPr id="27" name="Text 20"/>
          <p:cNvSpPr/>
          <p:nvPr/>
        </p:nvSpPr>
        <p:spPr>
          <a:xfrm>
            <a:off x="11411307" y="6849785"/>
            <a:ext cx="2293977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تقليل التكاليف</a:t>
            </a:r>
            <a:endParaRPr lang="en-US" sz="1800" dirty="0"/>
          </a:p>
        </p:txBody>
      </p:sp>
      <p:sp>
        <p:nvSpPr>
          <p:cNvPr id="28" name="Text 21"/>
          <p:cNvSpPr/>
          <p:nvPr/>
        </p:nvSpPr>
        <p:spPr>
          <a:xfrm>
            <a:off x="7598092" y="7246501"/>
            <a:ext cx="6107192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تقليل الهدر وتحسين إدارة سلاسل التوريد.</a:t>
            </a:r>
            <a:endParaRPr lang="en-US" sz="2000" dirty="0"/>
          </a:p>
        </p:txBody>
      </p:sp>
      <p:sp>
        <p:nvSpPr>
          <p:cNvPr id="29" name="Shape 22"/>
          <p:cNvSpPr/>
          <p:nvPr/>
        </p:nvSpPr>
        <p:spPr>
          <a:xfrm>
            <a:off x="734020" y="5924669"/>
            <a:ext cx="6489502" cy="1806416"/>
          </a:xfrm>
          <a:prstGeom prst="roundRect">
            <a:avLst>
              <a:gd name="adj" fmla="val 4267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30" name="Shape 23"/>
          <p:cNvSpPr/>
          <p:nvPr/>
        </p:nvSpPr>
        <p:spPr>
          <a:xfrm>
            <a:off x="6481882" y="6115764"/>
            <a:ext cx="550545" cy="550545"/>
          </a:xfrm>
          <a:prstGeom prst="roundRect">
            <a:avLst>
              <a:gd name="adj" fmla="val 16607336"/>
            </a:avLst>
          </a:prstGeom>
          <a:solidFill>
            <a:srgbClr val="4950BC"/>
          </a:solidFill>
          <a:ln/>
        </p:spPr>
      </p:sp>
      <p:pic>
        <p:nvPicPr>
          <p:cNvPr id="31" name="Image 5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6633329" y="6267093"/>
            <a:ext cx="247650" cy="247650"/>
          </a:xfrm>
          <a:prstGeom prst="rect">
            <a:avLst/>
          </a:prstGeom>
        </p:spPr>
      </p:pic>
      <p:sp>
        <p:nvSpPr>
          <p:cNvPr id="32" name="Text 24"/>
          <p:cNvSpPr/>
          <p:nvPr/>
        </p:nvSpPr>
        <p:spPr>
          <a:xfrm>
            <a:off x="4738449" y="6849785"/>
            <a:ext cx="2293977" cy="286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تعزيز الميزة التنافسية</a:t>
            </a:r>
            <a:endParaRPr lang="en-US" sz="1800" dirty="0"/>
          </a:p>
        </p:txBody>
      </p:sp>
      <p:sp>
        <p:nvSpPr>
          <p:cNvPr id="33" name="Text 25"/>
          <p:cNvSpPr/>
          <p:nvPr/>
        </p:nvSpPr>
        <p:spPr>
          <a:xfrm>
            <a:off x="925116" y="7246501"/>
            <a:ext cx="6107311" cy="2934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3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الاستجابة السريعة لتغيرات السوق وبناء نماذج أعمال جديدة.</a:t>
            </a:r>
            <a:endParaRPr lang="en-US" sz="20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9B985235-9CFF-F7FF-2A30-3F937359A004}"/>
              </a:ext>
            </a:extLst>
          </p:cNvPr>
          <p:cNvSpPr/>
          <p:nvPr/>
        </p:nvSpPr>
        <p:spPr>
          <a:xfrm flipH="1">
            <a:off x="12558295" y="7707985"/>
            <a:ext cx="2293978" cy="521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95317" y="1729978"/>
            <a:ext cx="654129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تحديات ومخاطر الذكاء الاصطناعي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746891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رغم الإمكانات الهائلة، فإن تبني الذكاء الاصطناعي لا يخلو من تحديات ومخاطر جسيمة تتطلب معالجة دقيقة.</a:t>
            </a:r>
            <a:endParaRPr lang="en-US" sz="2000" b="1" dirty="0"/>
          </a:p>
        </p:txBody>
      </p:sp>
      <p:sp>
        <p:nvSpPr>
          <p:cNvPr id="4" name="Shape 2"/>
          <p:cNvSpPr/>
          <p:nvPr/>
        </p:nvSpPr>
        <p:spPr>
          <a:xfrm>
            <a:off x="9621322" y="3287673"/>
            <a:ext cx="4215289" cy="1506736"/>
          </a:xfrm>
          <a:prstGeom prst="roundRect">
            <a:avLst>
              <a:gd name="adj" fmla="val 7282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13768030" y="3287673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4950BC"/>
          </a:solidFill>
          <a:ln/>
        </p:spPr>
      </p:sp>
      <p:sp>
        <p:nvSpPr>
          <p:cNvPr id="6" name="Text 4"/>
          <p:cNvSpPr/>
          <p:nvPr/>
        </p:nvSpPr>
        <p:spPr>
          <a:xfrm>
            <a:off x="11065907" y="350889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التحديات التقنية والفنية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9842540" y="3938111"/>
            <a:ext cx="37042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التحيز في البيانات، مشكلة "الصندوق الأسود"، قضايا الأمان وثبات الأنظمة.</a:t>
            </a:r>
            <a:endParaRPr lang="en-US" sz="2000" dirty="0"/>
          </a:p>
        </p:txBody>
      </p:sp>
      <p:sp>
        <p:nvSpPr>
          <p:cNvPr id="8" name="Shape 6"/>
          <p:cNvSpPr/>
          <p:nvPr/>
        </p:nvSpPr>
        <p:spPr>
          <a:xfrm>
            <a:off x="5207556" y="3287673"/>
            <a:ext cx="4215408" cy="1506736"/>
          </a:xfrm>
          <a:prstGeom prst="roundRect">
            <a:avLst>
              <a:gd name="adj" fmla="val 7282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9354383" y="3287673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4950BC"/>
          </a:solidFill>
          <a:ln/>
        </p:spPr>
      </p:sp>
      <p:sp>
        <p:nvSpPr>
          <p:cNvPr id="10" name="Text 8"/>
          <p:cNvSpPr/>
          <p:nvPr/>
        </p:nvSpPr>
        <p:spPr>
          <a:xfrm>
            <a:off x="6181368" y="3508891"/>
            <a:ext cx="295179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التحديات الأخلاقية والمجتمعية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428774" y="3938111"/>
            <a:ext cx="370439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انتهاك الخصوصية، صعوبة تحديد المسؤولية القانونية، غياب الأطر التنظيمية.</a:t>
            </a:r>
            <a:endParaRPr lang="en-US" sz="2000" dirty="0"/>
          </a:p>
        </p:txBody>
      </p:sp>
      <p:sp>
        <p:nvSpPr>
          <p:cNvPr id="12" name="Shape 10"/>
          <p:cNvSpPr/>
          <p:nvPr/>
        </p:nvSpPr>
        <p:spPr>
          <a:xfrm>
            <a:off x="793909" y="3287673"/>
            <a:ext cx="4215289" cy="1506736"/>
          </a:xfrm>
          <a:prstGeom prst="roundRect">
            <a:avLst>
              <a:gd name="adj" fmla="val 7282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4940618" y="3287673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4950BC"/>
          </a:solidFill>
          <a:ln/>
        </p:spPr>
      </p:sp>
      <p:sp>
        <p:nvSpPr>
          <p:cNvPr id="14" name="Text 12"/>
          <p:cNvSpPr/>
          <p:nvPr/>
        </p:nvSpPr>
        <p:spPr>
          <a:xfrm>
            <a:off x="1874520" y="3508891"/>
            <a:ext cx="284487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التحديات الاقتصادية والمهنية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1015127" y="3938111"/>
            <a:ext cx="37042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تأثير على سوق العمل، الحاجة لإعادة تأهيل القوى العاملة، تركيز القوة الاقتصادية.</a:t>
            </a:r>
            <a:endParaRPr lang="en-US" sz="2000" dirty="0"/>
          </a:p>
        </p:txBody>
      </p:sp>
      <p:sp>
        <p:nvSpPr>
          <p:cNvPr id="16" name="Shape 14"/>
          <p:cNvSpPr/>
          <p:nvPr/>
        </p:nvSpPr>
        <p:spPr>
          <a:xfrm>
            <a:off x="9621322" y="4992767"/>
            <a:ext cx="4215289" cy="1506736"/>
          </a:xfrm>
          <a:prstGeom prst="roundRect">
            <a:avLst>
              <a:gd name="adj" fmla="val 7282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13768030" y="4992767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4950BC"/>
          </a:solidFill>
          <a:ln/>
        </p:spPr>
      </p:sp>
      <p:sp>
        <p:nvSpPr>
          <p:cNvPr id="18" name="Text 16"/>
          <p:cNvSpPr/>
          <p:nvPr/>
        </p:nvSpPr>
        <p:spPr>
          <a:xfrm>
            <a:off x="10640973" y="5213985"/>
            <a:ext cx="290583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التحديات التشغيلية والتنفيذية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9842540" y="5643205"/>
            <a:ext cx="37042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التكلفة المرتفعة للبنى التحتية، استهلاك الطاقة، صعوبة الدمج، نقص الكفاءات.</a:t>
            </a:r>
            <a:endParaRPr lang="en-US" sz="2000" dirty="0"/>
          </a:p>
        </p:txBody>
      </p:sp>
      <p:sp>
        <p:nvSpPr>
          <p:cNvPr id="20" name="Shape 18"/>
          <p:cNvSpPr/>
          <p:nvPr/>
        </p:nvSpPr>
        <p:spPr>
          <a:xfrm>
            <a:off x="5207556" y="4992767"/>
            <a:ext cx="4215408" cy="1506736"/>
          </a:xfrm>
          <a:prstGeom prst="roundRect">
            <a:avLst>
              <a:gd name="adj" fmla="val 7282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</p:sp>
      <p:sp>
        <p:nvSpPr>
          <p:cNvPr id="21" name="Shape 19"/>
          <p:cNvSpPr/>
          <p:nvPr/>
        </p:nvSpPr>
        <p:spPr>
          <a:xfrm>
            <a:off x="9354383" y="4992767"/>
            <a:ext cx="91440" cy="1506736"/>
          </a:xfrm>
          <a:prstGeom prst="roundRect">
            <a:avLst>
              <a:gd name="adj" fmla="val 91163"/>
            </a:avLst>
          </a:prstGeom>
          <a:solidFill>
            <a:srgbClr val="4950BC"/>
          </a:solidFill>
          <a:ln/>
        </p:spPr>
      </p:sp>
      <p:sp>
        <p:nvSpPr>
          <p:cNvPr id="22" name="Text 20"/>
          <p:cNvSpPr/>
          <p:nvPr/>
        </p:nvSpPr>
        <p:spPr>
          <a:xfrm>
            <a:off x="6124099" y="5213985"/>
            <a:ext cx="300906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التحديات المستقبلية والوجودية</a:t>
            </a:r>
            <a:endParaRPr lang="en-US" sz="1950" dirty="0"/>
          </a:p>
        </p:txBody>
      </p:sp>
      <p:sp>
        <p:nvSpPr>
          <p:cNvPr id="23" name="Text 21"/>
          <p:cNvSpPr/>
          <p:nvPr/>
        </p:nvSpPr>
        <p:spPr>
          <a:xfrm>
            <a:off x="5428774" y="5643205"/>
            <a:ext cx="370439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صعوبة التحكم في الأنظمة فائقة الذكاء، مخاطر الأسلحة ذاتية التحكم.</a:t>
            </a:r>
            <a:endParaRPr lang="en-US" sz="2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27A1362-8F9B-1C89-2D5E-D9FD2D43B6E9}"/>
              </a:ext>
            </a:extLst>
          </p:cNvPr>
          <p:cNvSpPr/>
          <p:nvPr/>
        </p:nvSpPr>
        <p:spPr>
          <a:xfrm flipV="1">
            <a:off x="12661917" y="7616190"/>
            <a:ext cx="1884165" cy="6134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70941" y="1053465"/>
            <a:ext cx="916566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الذكاء الاصطناعي المسؤول: إطار حوكمي أخلاقي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7037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كمحصلة للتحديات الأخلاقية، برز مفهوم "الذكاء الاصطناعي المسؤول" كإطار حوكمي يهدف إلى ضمان تطوير وتوظيف هذه التقنيات بطريقة أخلاقية وآمنة.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9795986" y="284642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الشفافية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795986" y="3275648"/>
            <a:ext cx="404062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فهم كيفية عمل الأنظمة واتخاذها للقرارات.</a:t>
            </a:r>
            <a:endParaRPr lang="en-US" sz="20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611160"/>
            <a:ext cx="4564975" cy="4564975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965460" y="3361432"/>
            <a:ext cx="296942" cy="29694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353389" y="284642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العدالة وعدم التحيز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93790" y="3275648"/>
            <a:ext cx="404050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منع التحيز الخوارزمي وضمان تمثيل عادل للبيانات.</a:t>
            </a:r>
            <a:endParaRPr lang="en-US" sz="20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611160"/>
            <a:ext cx="4564975" cy="4564975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367641" y="3361432"/>
            <a:ext cx="296942" cy="29694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2021919" y="4520208"/>
            <a:ext cx="261389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الخصوصية وحماية البيانات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793790" y="4949428"/>
            <a:ext cx="384202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تطبيق أعلى معايير الأمان للبيانات الشخصية.</a:t>
            </a:r>
            <a:endParaRPr lang="en-US" sz="200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611160"/>
            <a:ext cx="4564975" cy="4564975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568851" y="4745057"/>
            <a:ext cx="296942" cy="296942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2353389" y="619398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المساءلة</a:t>
            </a:r>
            <a:endParaRPr lang="en-US" sz="1950" dirty="0"/>
          </a:p>
        </p:txBody>
      </p:sp>
      <p:sp>
        <p:nvSpPr>
          <p:cNvPr id="17" name="Text 9"/>
          <p:cNvSpPr/>
          <p:nvPr/>
        </p:nvSpPr>
        <p:spPr>
          <a:xfrm>
            <a:off x="793790" y="6623209"/>
            <a:ext cx="404050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تحمل المسؤولية الكاملة عن نتائج وقرارات الأنظمة.</a:t>
            </a:r>
            <a:endParaRPr lang="en-US" sz="200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2653" y="2611160"/>
            <a:ext cx="4564975" cy="4564975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6367641" y="6128683"/>
            <a:ext cx="296942" cy="296942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9795986" y="619398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الأمان وعدم الضرر</a:t>
            </a:r>
            <a:endParaRPr lang="en-US" sz="1950" dirty="0"/>
          </a:p>
        </p:txBody>
      </p:sp>
      <p:sp>
        <p:nvSpPr>
          <p:cNvPr id="21" name="Text 11"/>
          <p:cNvSpPr/>
          <p:nvPr/>
        </p:nvSpPr>
        <p:spPr>
          <a:xfrm>
            <a:off x="9795986" y="6623209"/>
            <a:ext cx="404062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ضمان عمل الأنظمة بأمان ومنع الاستخدام الضار.</a:t>
            </a:r>
            <a:endParaRPr lang="en-US" sz="2000" dirty="0"/>
          </a:p>
        </p:txBody>
      </p:sp>
      <p:pic>
        <p:nvPicPr>
          <p:cNvPr id="22" name="Image 8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2653" y="2611160"/>
            <a:ext cx="4564975" cy="4564975"/>
          </a:xfrm>
          <a:prstGeom prst="rect">
            <a:avLst/>
          </a:prstGeom>
        </p:spPr>
      </p:pic>
      <p:pic>
        <p:nvPicPr>
          <p:cNvPr id="23" name="Image 9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7965460" y="6128683"/>
            <a:ext cx="296942" cy="296942"/>
          </a:xfrm>
          <a:prstGeom prst="rect">
            <a:avLst/>
          </a:prstGeom>
        </p:spPr>
      </p:pic>
      <p:sp>
        <p:nvSpPr>
          <p:cNvPr id="24" name="Text 12"/>
          <p:cNvSpPr/>
          <p:nvPr/>
        </p:nvSpPr>
        <p:spPr>
          <a:xfrm>
            <a:off x="9994463" y="436137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1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الشمولية والاستدامة</a:t>
            </a:r>
            <a:endParaRPr lang="en-US" sz="1950" dirty="0"/>
          </a:p>
        </p:txBody>
      </p:sp>
      <p:sp>
        <p:nvSpPr>
          <p:cNvPr id="25" name="Text 13"/>
          <p:cNvSpPr/>
          <p:nvPr/>
        </p:nvSpPr>
        <p:spPr>
          <a:xfrm>
            <a:off x="9994463" y="4790599"/>
            <a:ext cx="38421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1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إتاحة فوائد الذكاء الاصطناعي للجميع ومراعاة الأثر البيئي.</a:t>
            </a:r>
            <a:endParaRPr lang="en-US" sz="2000" dirty="0"/>
          </a:p>
        </p:txBody>
      </p:sp>
      <p:pic>
        <p:nvPicPr>
          <p:cNvPr id="26" name="Image 10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32653" y="2611160"/>
            <a:ext cx="4564975" cy="4564975"/>
          </a:xfrm>
          <a:prstGeom prst="rect">
            <a:avLst/>
          </a:prstGeom>
        </p:spPr>
      </p:pic>
      <p:pic>
        <p:nvPicPr>
          <p:cNvPr id="27" name="Image 11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8764250" y="4745057"/>
            <a:ext cx="296942" cy="29694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24751B16-21BD-5C0A-ED6F-DF097290600C}"/>
              </a:ext>
            </a:extLst>
          </p:cNvPr>
          <p:cNvSpPr/>
          <p:nvPr/>
        </p:nvSpPr>
        <p:spPr>
          <a:xfrm flipV="1">
            <a:off x="12661917" y="7616190"/>
            <a:ext cx="1884165" cy="6134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09661" y="1564600"/>
            <a:ext cx="702695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مستقبل الذكاء الاصطناعي في الإدارة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58151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يشكل الذكاء الاصطناعي نقلة نوعية في عالم الإدارة، محولاً دور المدير من مشرف تقليدي إلى قائد استراتيجي يعتمد على البيانات.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793790" y="3300889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اتخاذ قرارات أكثر ذكاءً بناءً على التحليلات التنبؤية.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793790" y="3687842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تعظيم الكفاءة التشغيلية عبر الأتمتة الشاملة.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793790" y="4074795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إحداث ثورة في إدارة الموارد البشرية.</a:t>
            </a:r>
            <a:endParaRPr lang="en-US" sz="2000" dirty="0"/>
          </a:p>
        </p:txBody>
      </p:sp>
      <p:sp>
        <p:nvSpPr>
          <p:cNvPr id="7" name="Text 5"/>
          <p:cNvSpPr/>
          <p:nvPr/>
        </p:nvSpPr>
        <p:spPr>
          <a:xfrm>
            <a:off x="7564874" y="3300889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تحويل الإدارة المالية وزيادة دقة التحليلات.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7564874" y="3687842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r" rtl="1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تعزيز التخطيط الاستراتيجي والتنبؤ بالسيناريوهات المستقبلية.</a:t>
            </a:r>
            <a:endParaRPr lang="en-US" sz="2000" dirty="0"/>
          </a:p>
        </p:txBody>
      </p:sp>
      <p:sp>
        <p:nvSpPr>
          <p:cNvPr id="9" name="Text 7"/>
          <p:cNvSpPr/>
          <p:nvPr/>
        </p:nvSpPr>
        <p:spPr>
          <a:xfrm>
            <a:off x="9832658" y="4759404"/>
            <a:ext cx="4003953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أمثلة واقعية لشركات رائدة</a:t>
            </a:r>
            <a:endParaRPr lang="en-US" sz="310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097" y="5681901"/>
            <a:ext cx="1284208" cy="793790"/>
          </a:xfrm>
          <a:prstGeom prst="rect">
            <a:avLst/>
          </a:prstGeom>
        </p:spPr>
      </p:pic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8016" y="5681901"/>
            <a:ext cx="992148" cy="793790"/>
          </a:xfrm>
          <a:prstGeom prst="rect">
            <a:avLst/>
          </a:prstGeom>
        </p:spPr>
      </p:pic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8874" y="5681901"/>
            <a:ext cx="1283851" cy="793790"/>
          </a:xfrm>
          <a:prstGeom prst="rect">
            <a:avLst/>
          </a:prstGeom>
        </p:spPr>
      </p:pic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1435" y="5681901"/>
            <a:ext cx="1129784" cy="793790"/>
          </a:xfrm>
          <a:prstGeom prst="rect">
            <a:avLst/>
          </a:prstGeom>
        </p:spPr>
      </p:pic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9930" y="5681901"/>
            <a:ext cx="992148" cy="793790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0788" y="5681901"/>
            <a:ext cx="1455063" cy="793790"/>
          </a:xfrm>
          <a:prstGeom prst="rect">
            <a:avLst/>
          </a:prstGeom>
        </p:spPr>
      </p:pic>
      <p:pic>
        <p:nvPicPr>
          <p:cNvPr id="16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4561" y="5681901"/>
            <a:ext cx="1170742" cy="7937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6666E51-E0BB-32A4-7C5A-DB2DAD770E43}"/>
              </a:ext>
            </a:extLst>
          </p:cNvPr>
          <p:cNvSpPr/>
          <p:nvPr/>
        </p:nvSpPr>
        <p:spPr>
          <a:xfrm flipV="1">
            <a:off x="12661917" y="7616190"/>
            <a:ext cx="1884165" cy="6134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1052</Words>
  <Application>Microsoft Office PowerPoint</Application>
  <PresentationFormat>Personnalisé</PresentationFormat>
  <Paragraphs>132</Paragraphs>
  <Slides>10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7" baseType="lpstr">
      <vt:lpstr>Inter Bold</vt:lpstr>
      <vt:lpstr>Arial</vt:lpstr>
      <vt:lpstr>Inter</vt:lpstr>
      <vt:lpstr>Calibri</vt:lpstr>
      <vt:lpstr>Aptos</vt:lpstr>
      <vt:lpstr>Inter Light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DELL</dc:creator>
  <cp:lastModifiedBy>MON DELL</cp:lastModifiedBy>
  <cp:revision>4</cp:revision>
  <dcterms:created xsi:type="dcterms:W3CDTF">2025-11-29T23:11:48Z</dcterms:created>
  <dcterms:modified xsi:type="dcterms:W3CDTF">2025-12-21T14:39:29Z</dcterms:modified>
</cp:coreProperties>
</file>