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73" d="100"/>
          <a:sy n="73" d="100"/>
        </p:scale>
        <p:origin x="-61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0A808-AFE8-4C0C-AD4B-BB9B96EBFFFA}" type="datetimeFigureOut">
              <a:rPr lang="fr-FR" smtClean="0"/>
              <a:pPr/>
              <a:t>01/01/2022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81910-47F3-4C6A-BFFF-3165C6DA5CB3}" type="slidenum">
              <a:rPr lang="fr-FR" smtClean="0"/>
              <a:pPr/>
              <a:t>‹N°›</a:t>
            </a:fld>
            <a:endParaRPr lang="fr-FR" dirty="0"/>
          </a:p>
        </p:txBody>
      </p:sp>
    </p:spTree>
    <p:extLst>
      <p:ext uri="{BB962C8B-B14F-4D97-AF65-F5344CB8AC3E}">
        <p14:creationId xmlns:p14="http://schemas.microsoft.com/office/powerpoint/2010/main" xmlns="" val="63612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à l'image de la diapositive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Espace réservé au texte 2"/>
          <p:cNvSpPr>
            <a:spLocks noGrp="1" noEditPoints="1"/>
          </p:cNvSpPr>
          <p:nvPr>
            <p:ph type="body" idx="3"/>
          </p:nvPr>
        </p:nvSpPr>
        <p:spPr>
          <a:prstGeom prst="rect">
            <a:avLst/>
          </a:prstGeom>
        </p:spPr>
        <p:txBody>
          <a:bodyPr/>
          <a:lstStyle/>
          <a:p>
            <a:endParaRPr lang="en-US" dirty="0"/>
          </a:p>
        </p:txBody>
      </p:sp>
      <p:sp>
        <p:nvSpPr>
          <p:cNvPr id="4" name="Espace réservé au numéro de diapositive 3"/>
          <p:cNvSpPr>
            <a:spLocks noGrp="1" noEditPoints="1"/>
          </p:cNvSpPr>
          <p:nvPr>
            <p:ph type="sldNum" sz="quarter" idx="5"/>
          </p:nvPr>
        </p:nvSpPr>
        <p:spPr>
          <a:prstGeom prst="rect">
            <a:avLst/>
          </a:prstGeom>
        </p:spPr>
        <p:txBody>
          <a:bodyPr/>
          <a:lstStyle/>
          <a:p>
            <a:fld id="{89C21A22-A7DF-468A-9D5E-DBD444E3D031}" type="slidenum">
              <a:rPr lang="en-US" smtClean="0"/>
              <a:pPr/>
              <a:t>1</a:t>
            </a:fld>
            <a:endParaRPr lang="en-US" dirty="0"/>
          </a:p>
        </p:txBody>
      </p:sp>
    </p:spTree>
    <p:extLst>
      <p:ext uri="{BB962C8B-B14F-4D97-AF65-F5344CB8AC3E}">
        <p14:creationId xmlns:p14="http://schemas.microsoft.com/office/powerpoint/2010/main" xmlns="" val="327672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à l'image de la diapositive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Espace réservé au texte 2"/>
          <p:cNvSpPr>
            <a:spLocks noGrp="1" noEditPoints="1"/>
          </p:cNvSpPr>
          <p:nvPr>
            <p:ph type="body" idx="3"/>
          </p:nvPr>
        </p:nvSpPr>
        <p:spPr>
          <a:prstGeom prst="rect">
            <a:avLst/>
          </a:prstGeom>
        </p:spPr>
        <p:txBody>
          <a:bodyPr/>
          <a:lstStyle/>
          <a:p>
            <a:endParaRPr lang="en-US" dirty="0"/>
          </a:p>
        </p:txBody>
      </p:sp>
      <p:sp>
        <p:nvSpPr>
          <p:cNvPr id="4" name="Espace réservé au numéro de diapositive 3"/>
          <p:cNvSpPr>
            <a:spLocks noGrp="1" noEditPoints="1"/>
          </p:cNvSpPr>
          <p:nvPr>
            <p:ph type="sldNum" sz="quarter" idx="5"/>
          </p:nvPr>
        </p:nvSpPr>
        <p:spPr>
          <a:prstGeom prst="rect">
            <a:avLst/>
          </a:prstGeom>
        </p:spPr>
        <p:txBody>
          <a:bodyPr/>
          <a:lstStyle/>
          <a:p>
            <a:fld id="{6C2A9B39-01D0-4B1C-BE68-1E5C6FBED998}" type="slidenum">
              <a:rPr lang="en-US" smtClean="0"/>
              <a:pPr/>
              <a:t>7</a:t>
            </a:fld>
            <a:endParaRPr lang="en-US" dirty="0"/>
          </a:p>
        </p:txBody>
      </p:sp>
    </p:spTree>
    <p:extLst>
      <p:ext uri="{BB962C8B-B14F-4D97-AF65-F5344CB8AC3E}">
        <p14:creationId xmlns:p14="http://schemas.microsoft.com/office/powerpoint/2010/main" xmlns="" val="412169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2AAB9CFC-3408-4A21-8E0A-E04EFBD4E8DC}" type="slidenum">
              <a:rPr lang="ar-DZ" smtClean="0">
                <a:solidFill>
                  <a:prstClr val="black"/>
                </a:solidFill>
              </a:rPr>
              <a:pPr/>
              <a:t>8</a:t>
            </a:fld>
            <a:endParaRPr lang="ar-DZ" dirty="0">
              <a:solidFill>
                <a:prstClr val="black"/>
              </a:solidFill>
            </a:endParaRPr>
          </a:p>
        </p:txBody>
      </p:sp>
    </p:spTree>
    <p:extLst>
      <p:ext uri="{BB962C8B-B14F-4D97-AF65-F5344CB8AC3E}">
        <p14:creationId xmlns:p14="http://schemas.microsoft.com/office/powerpoint/2010/main" xmlns="" val="16595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à l'image de la diapositive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Espace réservé au texte 2"/>
          <p:cNvSpPr>
            <a:spLocks noGrp="1" noEditPoints="1"/>
          </p:cNvSpPr>
          <p:nvPr>
            <p:ph type="body" idx="3"/>
          </p:nvPr>
        </p:nvSpPr>
        <p:spPr>
          <a:prstGeom prst="rect">
            <a:avLst/>
          </a:prstGeom>
        </p:spPr>
        <p:txBody>
          <a:bodyPr/>
          <a:lstStyle/>
          <a:p>
            <a:endParaRPr lang="en-US" dirty="0"/>
          </a:p>
        </p:txBody>
      </p:sp>
      <p:sp>
        <p:nvSpPr>
          <p:cNvPr id="4" name="Espace réservé au numéro de diapositive 3"/>
          <p:cNvSpPr>
            <a:spLocks noGrp="1" noEditPoints="1"/>
          </p:cNvSpPr>
          <p:nvPr>
            <p:ph type="sldNum" sz="quarter" idx="5"/>
          </p:nvPr>
        </p:nvSpPr>
        <p:spPr>
          <a:prstGeom prst="rect">
            <a:avLst/>
          </a:prstGeom>
        </p:spPr>
        <p:txBody>
          <a:bodyPr/>
          <a:lstStyle/>
          <a:p>
            <a:fld id="{6C2A9B39-01D0-4B1C-BE68-1E5C6FBED99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374962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2AAB9CFC-3408-4A21-8E0A-E04EFBD4E8DC}" type="slidenum">
              <a:rPr lang="ar-DZ" smtClean="0">
                <a:solidFill>
                  <a:prstClr val="black"/>
                </a:solidFill>
              </a:rPr>
              <a:pPr/>
              <a:t>14</a:t>
            </a:fld>
            <a:endParaRPr lang="ar-DZ" dirty="0">
              <a:solidFill>
                <a:prstClr val="black"/>
              </a:solidFill>
            </a:endParaRPr>
          </a:p>
        </p:txBody>
      </p:sp>
    </p:spTree>
    <p:extLst>
      <p:ext uri="{BB962C8B-B14F-4D97-AF65-F5344CB8AC3E}">
        <p14:creationId xmlns:p14="http://schemas.microsoft.com/office/powerpoint/2010/main" xmlns="" val="220476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166251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183425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47567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ar-DZ"/>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DZ"/>
          </a:p>
        </p:txBody>
      </p:sp>
      <p:sp>
        <p:nvSpPr>
          <p:cNvPr id="4" name="Espace réservé de la date 3"/>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ar-DZ"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39531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ar-DZ"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99968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r">
              <a:defRPr sz="4000" b="1" cap="all"/>
            </a:lvl1pPr>
          </a:lstStyle>
          <a:p>
            <a:r>
              <a:rPr lang="fr-FR" smtClean="0"/>
              <a:t>Cliquez pour modifier le style du titre</a:t>
            </a:r>
            <a:endParaRPr lang="ar-DZ"/>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ar-DZ"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365909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ar-DZ"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71900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DZ"/>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ar-DZ"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43595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e la date 2"/>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ar-DZ"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42369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ar-DZ"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84304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r">
              <a:defRPr sz="2000" b="1"/>
            </a:lvl1pPr>
          </a:lstStyle>
          <a:p>
            <a:r>
              <a:rPr lang="fr-FR" smtClean="0"/>
              <a:t>Cliquez pour modifier le style du titre</a:t>
            </a:r>
            <a:endParaRPr lang="ar-DZ"/>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ar-DZ"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32611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3121406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r">
              <a:defRPr sz="2000" b="1"/>
            </a:lvl1pPr>
          </a:lstStyle>
          <a:p>
            <a:r>
              <a:rPr lang="fr-FR" smtClean="0"/>
              <a:t>Cliquez pour modifier le style du titre</a:t>
            </a:r>
            <a:endParaRPr lang="ar-DZ"/>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ar-DZ"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2051981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ar-DZ"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61111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ar-DZ"/>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E9F34FC4-7B97-4A41-9BF9-343D8A7B19E6}" type="datetimeFigureOut">
              <a:rPr lang="ar-DZ" smtClean="0">
                <a:solidFill>
                  <a:prstClr val="black">
                    <a:tint val="75000"/>
                  </a:prstClr>
                </a:solidFill>
              </a:rPr>
              <a:pPr/>
              <a:t>28-05-1443</a:t>
            </a:fld>
            <a:endParaRPr lang="ar-DZ"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ar-DZ"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21F7759-D9D8-45A1-B8A5-630FB7DD2331}" type="slidenum">
              <a:rPr lang="ar-DZ" smtClean="0">
                <a:solidFill>
                  <a:prstClr val="black">
                    <a:tint val="75000"/>
                  </a:prstClr>
                </a:solidFill>
              </a:rPr>
              <a:pPr/>
              <a:t>‹N°›</a:t>
            </a:fld>
            <a:endParaRPr lang="ar-DZ" dirty="0">
              <a:solidFill>
                <a:prstClr val="black">
                  <a:tint val="75000"/>
                </a:prstClr>
              </a:solidFill>
            </a:endParaRPr>
          </a:p>
        </p:txBody>
      </p:sp>
    </p:spTree>
    <p:extLst>
      <p:ext uri="{BB962C8B-B14F-4D97-AF65-F5344CB8AC3E}">
        <p14:creationId xmlns:p14="http://schemas.microsoft.com/office/powerpoint/2010/main" xmlns="" val="383070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8200" y="365125"/>
            <a:ext cx="10515600" cy="1325562"/>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8200" y="1825625"/>
            <a:ext cx="10515600" cy="43513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4" name="Espace réservé à la date 3"/>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5" name="Espace réservé à la note de bas de page 4"/>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6" name="Espace réservé au numéro de diapositive 5"/>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3664249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re et texte vertical">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8200" y="365125"/>
            <a:ext cx="10515600" cy="1325562"/>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8200" y="1825625"/>
            <a:ext cx="10515600" cy="43513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4" name="Espace réservé à la date 3"/>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5" name="Espace réservé à la note de bas de page 4"/>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6" name="Espace réservé au numéro de diapositive 5"/>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247576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mparaison">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7" y="365125"/>
            <a:ext cx="10515600" cy="1325562"/>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9787" y="1681162"/>
            <a:ext cx="5156200" cy="822325"/>
          </a:xfrm>
          <a:prstGeom prst="rect">
            <a:avLst/>
          </a:prstGeom>
          <a:noFill/>
        </p:spPr>
        <p:txBody>
          <a:bodyPr wrap="square" anchor="b"/>
          <a:lstStyle>
            <a:lvl1pPr marL="0">
              <a:buNone/>
              <a:defRPr sz="2400" b="1"/>
            </a:lvl1pPr>
          </a:lstStyle>
          <a:p>
            <a:pPr marL="0" lvl="0" indent="0">
              <a:buNone/>
            </a:pPr>
            <a:r>
              <a:rPr sz="2400" b="1"/>
              <a:t>Cliquez pour modifier les styles du texte du masque</a:t>
            </a:r>
          </a:p>
        </p:txBody>
      </p:sp>
      <p:sp>
        <p:nvSpPr>
          <p:cNvPr id="4" name="Espace réservé au texte 3"/>
          <p:cNvSpPr>
            <a:spLocks noGrp="1" noEditPoints="1"/>
          </p:cNvSpPr>
          <p:nvPr>
            <p:ph type="body" idx="2"/>
          </p:nvPr>
        </p:nvSpPr>
        <p:spPr>
          <a:xfrm>
            <a:off x="839787" y="2505075"/>
            <a:ext cx="5156200" cy="368458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5" name="Espace réservé au texte 4"/>
          <p:cNvSpPr>
            <a:spLocks noGrp="1" noEditPoints="1"/>
          </p:cNvSpPr>
          <p:nvPr>
            <p:ph type="body" idx="3"/>
          </p:nvPr>
        </p:nvSpPr>
        <p:spPr>
          <a:xfrm>
            <a:off x="6172200" y="1681162"/>
            <a:ext cx="5183187" cy="822325"/>
          </a:xfrm>
          <a:prstGeom prst="rect">
            <a:avLst/>
          </a:prstGeom>
          <a:noFill/>
        </p:spPr>
        <p:txBody>
          <a:bodyPr wrap="square" anchor="b"/>
          <a:lstStyle>
            <a:lvl1pPr marL="0">
              <a:buNone/>
              <a:defRPr sz="2400" b="1"/>
            </a:lvl1pPr>
          </a:lstStyle>
          <a:p>
            <a:pPr marL="0" lvl="0" indent="0">
              <a:buNone/>
            </a:pPr>
            <a:r>
              <a:rPr sz="2400" b="1"/>
              <a:t>Cliquez pour modifier les styles du texte du masque</a:t>
            </a:r>
          </a:p>
        </p:txBody>
      </p:sp>
      <p:sp>
        <p:nvSpPr>
          <p:cNvPr id="6" name="Espace réservé au texte 5"/>
          <p:cNvSpPr>
            <a:spLocks noGrp="1" noEditPoints="1"/>
          </p:cNvSpPr>
          <p:nvPr>
            <p:ph type="body" idx="4"/>
          </p:nvPr>
        </p:nvSpPr>
        <p:spPr>
          <a:xfrm>
            <a:off x="6172200" y="2505075"/>
            <a:ext cx="5183187" cy="368458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7" name="Espace réservé à la date 6"/>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8" name="Espace réservé à la note de bas de page 7"/>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9" name="Espace réservé au numéro de diapositive 8"/>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291525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u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7" y="457200"/>
            <a:ext cx="3930650" cy="1600200"/>
          </a:xfrm>
          <a:prstGeom prst="rect">
            <a:avLst/>
          </a:prstGeom>
          <a:noFill/>
        </p:spPr>
        <p:txBody>
          <a:bodyPr wrap="square" anchor="b"/>
          <a:lstStyle>
            <a:lvl1pPr>
              <a:defRPr sz="3200"/>
            </a:lvl1pPr>
          </a:lstStyle>
          <a:p>
            <a:r>
              <a:rPr sz="3200"/>
              <a:t>Modifiez le style du titre</a:t>
            </a:r>
          </a:p>
        </p:txBody>
      </p:sp>
      <p:sp>
        <p:nvSpPr>
          <p:cNvPr id="3" name="Espace réservé au texte 2"/>
          <p:cNvSpPr>
            <a:spLocks noGrp="1" noEditPoints="1"/>
          </p:cNvSpPr>
          <p:nvPr>
            <p:ph type="body" idx="1"/>
          </p:nvPr>
        </p:nvSpPr>
        <p:spPr>
          <a:xfrm>
            <a:off x="5183187" y="987425"/>
            <a:ext cx="6172200" cy="4873625"/>
          </a:xfrm>
          <a:prstGeom prst="rect">
            <a:avLst/>
          </a:prstGeom>
          <a:noFill/>
        </p:spPr>
        <p:txBody>
          <a:bodyPr wrap="square" anchor="t"/>
          <a:lstStyle>
            <a:lvl1pPr>
              <a:defRPr sz="3200"/>
            </a:lvl1pPr>
          </a:lstStyle>
          <a:p>
            <a:pPr lvl="0"/>
            <a:r>
              <a:rPr sz="3200"/>
              <a:t>Cliquez pour modifier les styles du texte du masque</a:t>
            </a:r>
          </a:p>
          <a:p>
            <a:pPr lvl="1"/>
            <a:r>
              <a:rPr sz="2800"/>
              <a:t>Deuxième niveau</a:t>
            </a:r>
          </a:p>
          <a:p>
            <a:pPr lvl="2"/>
            <a:r>
              <a:rPr sz="2400"/>
              <a:t>Troisième niveau</a:t>
            </a:r>
          </a:p>
          <a:p>
            <a:pPr lvl="3"/>
            <a:r>
              <a:rPr sz="2000"/>
              <a:t>Quatrième niveau</a:t>
            </a:r>
          </a:p>
          <a:p>
            <a:pPr lvl="4"/>
            <a:r>
              <a:rPr sz="2000"/>
              <a:t>Cinquième niveau</a:t>
            </a:r>
          </a:p>
        </p:txBody>
      </p:sp>
      <p:sp>
        <p:nvSpPr>
          <p:cNvPr id="4" name="Espace réservé au texte 3"/>
          <p:cNvSpPr>
            <a:spLocks noGrp="1" noEditPoints="1"/>
          </p:cNvSpPr>
          <p:nvPr>
            <p:ph type="body" idx="2"/>
          </p:nvPr>
        </p:nvSpPr>
        <p:spPr>
          <a:xfrm>
            <a:off x="839787" y="2057400"/>
            <a:ext cx="3930650" cy="3811587"/>
          </a:xfrm>
          <a:prstGeom prst="rect">
            <a:avLst/>
          </a:prstGeom>
          <a:noFill/>
        </p:spPr>
        <p:txBody>
          <a:bodyPr wrap="square" anchor="t"/>
          <a:lstStyle>
            <a:lvl1pPr marL="0">
              <a:buNone/>
              <a:defRPr sz="1600"/>
            </a:lvl1pPr>
          </a:lstStyle>
          <a:p>
            <a:pPr marL="0" lvl="0" indent="0">
              <a:buNone/>
            </a:pPr>
            <a:r>
              <a:rPr sz="1600"/>
              <a:t>Cliquez pour modifier les styles du texte du masque</a:t>
            </a:r>
          </a:p>
        </p:txBody>
      </p:sp>
      <p:sp>
        <p:nvSpPr>
          <p:cNvPr id="5" name="Espace réservé à la date 4"/>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6" name="Espace réservé à la note de bas de page 5"/>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7" name="Espace réservé au numéro de diapositive 6"/>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92675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eux contenus">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8200" y="365125"/>
            <a:ext cx="10515600" cy="1325562"/>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8200" y="1825625"/>
            <a:ext cx="5181600" cy="43513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4" name="Espace réservé au texte 3"/>
          <p:cNvSpPr>
            <a:spLocks noGrp="1" noEditPoints="1"/>
          </p:cNvSpPr>
          <p:nvPr>
            <p:ph type="body" idx="2"/>
          </p:nvPr>
        </p:nvSpPr>
        <p:spPr>
          <a:xfrm>
            <a:off x="6172200" y="1825625"/>
            <a:ext cx="5181600" cy="43513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5" name="Espace réservé à la date 4"/>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6" name="Espace réservé à la note de bas de page 5"/>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7" name="Espace réservé au numéro de diapositive 6"/>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2606561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Image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7" y="457200"/>
            <a:ext cx="3930650" cy="1600200"/>
          </a:xfrm>
          <a:prstGeom prst="rect">
            <a:avLst/>
          </a:prstGeom>
          <a:noFill/>
        </p:spPr>
        <p:txBody>
          <a:bodyPr wrap="square" anchor="b"/>
          <a:lstStyle>
            <a:lvl1pPr>
              <a:defRPr sz="3200"/>
            </a:lvl1pPr>
          </a:lstStyle>
          <a:p>
            <a:r>
              <a:rPr sz="3200"/>
              <a:t>Modifiez le style du titre</a:t>
            </a:r>
          </a:p>
        </p:txBody>
      </p:sp>
      <p:sp>
        <p:nvSpPr>
          <p:cNvPr id="3" name="Espace réservé au contenu 2"/>
          <p:cNvSpPr>
            <a:spLocks noGrp="1" noEditPoints="1"/>
          </p:cNvSpPr>
          <p:nvPr>
            <p:ph idx="1"/>
          </p:nvPr>
        </p:nvSpPr>
        <p:spPr>
          <a:xfrm>
            <a:off x="5183187" y="987425"/>
            <a:ext cx="6172200" cy="4873625"/>
          </a:xfrm>
          <a:prstGeom prst="rect">
            <a:avLst/>
          </a:prstGeom>
          <a:noFill/>
        </p:spPr>
        <p:txBody>
          <a:bodyPr wrap="square" anchor="t"/>
          <a:lstStyle>
            <a:lvl1pPr marL="0">
              <a:buNone/>
              <a:defRPr sz="3200"/>
            </a:lvl1pPr>
          </a:lstStyle>
          <a:p>
            <a:pPr lvl="0"/>
            <a:endParaRPr/>
          </a:p>
        </p:txBody>
      </p:sp>
      <p:sp>
        <p:nvSpPr>
          <p:cNvPr id="4" name="Espace réservé au texte 3"/>
          <p:cNvSpPr>
            <a:spLocks noGrp="1" noEditPoints="1"/>
          </p:cNvSpPr>
          <p:nvPr>
            <p:ph type="body" idx="2"/>
          </p:nvPr>
        </p:nvSpPr>
        <p:spPr>
          <a:xfrm>
            <a:off x="839787" y="2057400"/>
            <a:ext cx="3930650" cy="3811587"/>
          </a:xfrm>
          <a:prstGeom prst="rect">
            <a:avLst/>
          </a:prstGeom>
          <a:noFill/>
        </p:spPr>
        <p:txBody>
          <a:bodyPr wrap="square" anchor="t"/>
          <a:lstStyle>
            <a:lvl1pPr marL="0">
              <a:buNone/>
              <a:defRPr sz="1600"/>
            </a:lvl1pPr>
          </a:lstStyle>
          <a:p>
            <a:pPr marL="0" lvl="0" indent="0">
              <a:buNone/>
            </a:pPr>
            <a:r>
              <a:rPr sz="1600"/>
              <a:t>Cliquez pour modifier les styles du texte du masque</a:t>
            </a:r>
          </a:p>
        </p:txBody>
      </p:sp>
      <p:sp>
        <p:nvSpPr>
          <p:cNvPr id="5" name="Espace réservé à la date 4"/>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6" name="Espace réservé à la note de bas de page 5"/>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7" name="Espace réservé au numéro de diapositive 6"/>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857764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re de section">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1850" y="1709737"/>
            <a:ext cx="10515600" cy="2851150"/>
          </a:xfrm>
          <a:prstGeom prst="rect">
            <a:avLst/>
          </a:prstGeom>
          <a:noFill/>
        </p:spPr>
        <p:txBody>
          <a:bodyPr wrap="square" anchor="b"/>
          <a:lstStyle>
            <a:lvl1pPr>
              <a:defRPr sz="6000"/>
            </a:lvl1pPr>
          </a:lstStyle>
          <a:p>
            <a:r>
              <a:rPr sz="6000"/>
              <a:t>Modifiez le style du titre</a:t>
            </a:r>
          </a:p>
        </p:txBody>
      </p:sp>
      <p:sp>
        <p:nvSpPr>
          <p:cNvPr id="3" name="Espace réservé au texte 2"/>
          <p:cNvSpPr>
            <a:spLocks noGrp="1" noEditPoints="1"/>
          </p:cNvSpPr>
          <p:nvPr>
            <p:ph type="body" idx="1"/>
          </p:nvPr>
        </p:nvSpPr>
        <p:spPr>
          <a:xfrm>
            <a:off x="831850" y="4589462"/>
            <a:ext cx="10515600" cy="1498600"/>
          </a:xfrm>
          <a:prstGeom prst="rect">
            <a:avLst/>
          </a:prstGeom>
          <a:noFill/>
        </p:spPr>
        <p:txBody>
          <a:bodyPr wrap="square" anchor="t"/>
          <a:lstStyle>
            <a:lvl1pPr marL="0">
              <a:buNone/>
              <a:defRPr sz="2400">
                <a:solidFill>
                  <a:schemeClr val="tx1">
                    <a:tint val="75000"/>
                  </a:schemeClr>
                </a:solidFill>
              </a:defRPr>
            </a:lvl1pPr>
          </a:lstStyle>
          <a:p>
            <a:pPr marL="0" lvl="0" indent="0">
              <a:buNone/>
            </a:pPr>
            <a:r>
              <a:rPr sz="2400">
                <a:solidFill>
                  <a:schemeClr val="tx1">
                    <a:tint val="75000"/>
                  </a:schemeClr>
                </a:solidFill>
              </a:rPr>
              <a:t>Cliquez pour modifier les styles du texte du masque</a:t>
            </a:r>
          </a:p>
        </p:txBody>
      </p:sp>
      <p:sp>
        <p:nvSpPr>
          <p:cNvPr id="4" name="Espace réservé à la date 3"/>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5" name="Espace réservé à la note de bas de page 4"/>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6" name="Espace réservé au numéro de diapositive 5"/>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182685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76926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8200" y="365125"/>
            <a:ext cx="10515600" cy="1325562"/>
          </a:xfrm>
          <a:prstGeom prst="rect">
            <a:avLst/>
          </a:prstGeom>
          <a:noFill/>
        </p:spPr>
        <p:txBody>
          <a:bodyPr wrap="square" anchor="ctr"/>
          <a:lstStyle/>
          <a:p>
            <a:r>
              <a:t>Modifiez le style du titre</a:t>
            </a:r>
          </a:p>
        </p:txBody>
      </p:sp>
      <p:sp>
        <p:nvSpPr>
          <p:cNvPr id="3" name="Espace réservé à la date 2"/>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4" name="Espace réservé à la note de bas de page 3"/>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5" name="Espace réservé au numéro de diapositive 4"/>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296190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re vertical et text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724900" y="365125"/>
            <a:ext cx="2628900" cy="5811837"/>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8200" y="365125"/>
            <a:ext cx="7734300" cy="58118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4" name="Espace réservé à la date 3"/>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5" name="Espace réservé à la note de bas de page 4"/>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6" name="Espace réservé au numéro de diapositive 5"/>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1991079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524000" y="1122362"/>
            <a:ext cx="9144000" cy="2387600"/>
          </a:xfrm>
          <a:prstGeom prst="rect">
            <a:avLst/>
          </a:prstGeom>
          <a:noFill/>
        </p:spPr>
        <p:txBody>
          <a:bodyPr wrap="square" anchor="b"/>
          <a:lstStyle>
            <a:lvl1pPr algn="ctr">
              <a:defRPr sz="6000">
                <a:solidFill>
                  <a:schemeClr val="tx1"/>
                </a:solidFill>
                <a:latin typeface="Calibri Light" panose="020F0302020204030204"/>
              </a:defRPr>
            </a:lvl1pPr>
          </a:lstStyle>
          <a:p>
            <a:pPr algn="ctr"/>
            <a:r>
              <a:rPr sz="6000"/>
              <a:t>Modifiez le style du titre</a:t>
            </a:r>
          </a:p>
        </p:txBody>
      </p:sp>
      <p:sp>
        <p:nvSpPr>
          <p:cNvPr id="3" name="Sous-titre 2"/>
          <p:cNvSpPr>
            <a:spLocks noGrp="1" noEditPoints="1"/>
          </p:cNvSpPr>
          <p:nvPr>
            <p:ph type="subTitle" idx="1"/>
          </p:nvPr>
        </p:nvSpPr>
        <p:spPr>
          <a:xfrm>
            <a:off x="1524000" y="3602037"/>
            <a:ext cx="9144000" cy="1654175"/>
          </a:xfrm>
          <a:prstGeom prst="rect">
            <a:avLst/>
          </a:prstGeom>
          <a:noFill/>
        </p:spPr>
        <p:txBody>
          <a:bodyPr wrap="square" anchor="t"/>
          <a:lstStyle>
            <a:lvl1pPr marL="0" algn="ctr">
              <a:buNone/>
              <a:defRPr sz="2400"/>
            </a:lvl1pPr>
          </a:lstStyle>
          <a:p>
            <a:pPr marL="0" lvl="0" indent="0" algn="ctr">
              <a:buNone/>
            </a:pPr>
            <a:r>
              <a:rPr sz="2400"/>
              <a:t>Modifiez le style des sous-titres du masque</a:t>
            </a:r>
          </a:p>
        </p:txBody>
      </p:sp>
      <p:sp>
        <p:nvSpPr>
          <p:cNvPr id="4" name="Espace réservé à la date 3"/>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5" name="Espace réservé à la note de bas de page 4"/>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6" name="Espace réservé au numéro de diapositive 5"/>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236523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Vide">
    <p:spTree>
      <p:nvGrpSpPr>
        <p:cNvPr id="1" name=""/>
        <p:cNvGrpSpPr/>
        <p:nvPr/>
      </p:nvGrpSpPr>
      <p:grpSpPr>
        <a:xfrm>
          <a:off x="0" y="0"/>
          <a:ext cx="0" cy="0"/>
          <a:chOff x="0" y="0"/>
          <a:chExt cx="0" cy="0"/>
        </a:xfrm>
      </p:grpSpPr>
      <p:sp>
        <p:nvSpPr>
          <p:cNvPr id="2" name="Espace réservé à la date 1"/>
          <p:cNvSpPr>
            <a:spLocks noGrp="1" noEditPoints="1"/>
          </p:cNvSpPr>
          <p:nvPr>
            <p:ph type="dt" idx="10"/>
          </p:nvPr>
        </p:nvSpPr>
        <p:spPr>
          <a:xfrm>
            <a:off x="838200" y="6356350"/>
            <a:ext cx="2743200" cy="365125"/>
          </a:xfrm>
          <a:prstGeom prst="rect">
            <a:avLst/>
          </a:prstGeom>
          <a:noFill/>
        </p:spPr>
        <p:txBody>
          <a:bodyPr wrap="square" anchor="ctr"/>
          <a:lstStyle/>
          <a:p>
            <a:endParaRPr dirty="0">
              <a:solidFill>
                <a:prstClr val="black"/>
              </a:solidFill>
            </a:endParaRPr>
          </a:p>
        </p:txBody>
      </p:sp>
      <p:sp>
        <p:nvSpPr>
          <p:cNvPr id="3" name="Espace réservé à la note de bas de page 2"/>
          <p:cNvSpPr>
            <a:spLocks noGrp="1" noEditPoints="1"/>
          </p:cNvSpPr>
          <p:nvPr>
            <p:ph type="ftr" idx="11"/>
          </p:nvPr>
        </p:nvSpPr>
        <p:spPr>
          <a:xfrm>
            <a:off x="4038600" y="6356350"/>
            <a:ext cx="4114800" cy="365125"/>
          </a:xfrm>
          <a:prstGeom prst="rect">
            <a:avLst/>
          </a:prstGeom>
          <a:noFill/>
        </p:spPr>
        <p:txBody>
          <a:bodyPr wrap="square" anchor="ctr"/>
          <a:lstStyle/>
          <a:p>
            <a:endParaRPr dirty="0">
              <a:solidFill>
                <a:prstClr val="black"/>
              </a:solidFill>
            </a:endParaRPr>
          </a:p>
        </p:txBody>
      </p:sp>
      <p:sp>
        <p:nvSpPr>
          <p:cNvPr id="4" name="Espace réservé au numéro de diapositive 3"/>
          <p:cNvSpPr>
            <a:spLocks noGrp="1" noEditPoints="1"/>
          </p:cNvSpPr>
          <p:nvPr>
            <p:ph type="sldNum" idx="12"/>
          </p:nvPr>
        </p:nvSpPr>
        <p:spPr>
          <a:xfrm>
            <a:off x="8610600" y="6356350"/>
            <a:ext cx="2743200" cy="365125"/>
          </a:xfrm>
          <a:prstGeom prst="rect">
            <a:avLst/>
          </a:prstGeom>
          <a:noFill/>
        </p:spPr>
        <p:txBody>
          <a:bodyPr wrap="square" anchor="ctr"/>
          <a:lstStyle/>
          <a:p>
            <a:fld id="{8B38DBA3-52F9-4AF4-A6A4-FA4D7DB2F99C}" type="slidenum">
              <a:rPr>
                <a:solidFill>
                  <a:prstClr val="black"/>
                </a:solidFill>
              </a:rPr>
              <a:pPr/>
              <a:t>‹N°›</a:t>
            </a:fld>
            <a:endParaRPr dirty="0">
              <a:solidFill>
                <a:prstClr val="black"/>
              </a:solidFill>
            </a:endParaRPr>
          </a:p>
        </p:txBody>
      </p:sp>
    </p:spTree>
    <p:extLst>
      <p:ext uri="{BB962C8B-B14F-4D97-AF65-F5344CB8AC3E}">
        <p14:creationId xmlns:p14="http://schemas.microsoft.com/office/powerpoint/2010/main" xmlns="" val="7480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29259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102560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09807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129658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392538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107E66-8484-4D4B-AF57-CFBD1671A227}" type="datetimeFigureOut">
              <a:rPr lang="fr-FR" smtClean="0"/>
              <a:pPr/>
              <a:t>01/01/2022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93277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07E66-8484-4D4B-AF57-CFBD1671A227}" type="datetimeFigureOut">
              <a:rPr lang="fr-FR" smtClean="0"/>
              <a:pPr/>
              <a:t>01/01/2022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BC286-1DF7-4F9E-BD79-F7150221FF82}" type="slidenum">
              <a:rPr lang="fr-FR" smtClean="0"/>
              <a:pPr/>
              <a:t>‹N°›</a:t>
            </a:fld>
            <a:endParaRPr lang="fr-FR" dirty="0"/>
          </a:p>
        </p:txBody>
      </p:sp>
    </p:spTree>
    <p:extLst>
      <p:ext uri="{BB962C8B-B14F-4D97-AF65-F5344CB8AC3E}">
        <p14:creationId xmlns:p14="http://schemas.microsoft.com/office/powerpoint/2010/main" xmlns="" val="290822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fr-FR" smtClean="0"/>
              <a:t>Cliquez pour modifier le style du titre</a:t>
            </a:r>
            <a:endParaRPr lang="ar-DZ"/>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E9F34FC4-7B97-4A41-9BF9-343D8A7B19E6}" type="datetimeFigureOut">
              <a:rPr lang="ar-DZ" smtClean="0">
                <a:solidFill>
                  <a:prstClr val="black">
                    <a:tint val="75000"/>
                  </a:prstClr>
                </a:solidFill>
              </a:rPr>
              <a:pPr rtl="1"/>
              <a:t>28-05-1443</a:t>
            </a:fld>
            <a:endParaRPr lang="ar-DZ"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DZ" dirty="0">
              <a:solidFill>
                <a:prstClr val="black">
                  <a:tint val="75000"/>
                </a:prstClr>
              </a:solidFill>
            </a:endParaRPr>
          </a:p>
        </p:txBody>
      </p:sp>
      <p:sp>
        <p:nvSpPr>
          <p:cNvPr id="6" name="Espace réservé du numéro de diapositive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21F7759-D9D8-45A1-B8A5-630FB7DD2331}" type="slidenum">
              <a:rPr lang="ar-DZ" smtClean="0">
                <a:solidFill>
                  <a:prstClr val="black">
                    <a:tint val="75000"/>
                  </a:prstClr>
                </a:solidFill>
              </a:rPr>
              <a:pPr rtl="1"/>
              <a:t>‹N°›</a:t>
            </a:fld>
            <a:endParaRPr lang="ar-DZ" dirty="0">
              <a:solidFill>
                <a:prstClr val="black">
                  <a:tint val="75000"/>
                </a:prstClr>
              </a:solidFill>
            </a:endParaRPr>
          </a:p>
        </p:txBody>
      </p:sp>
    </p:spTree>
    <p:extLst>
      <p:ext uri="{BB962C8B-B14F-4D97-AF65-F5344CB8AC3E}">
        <p14:creationId xmlns:p14="http://schemas.microsoft.com/office/powerpoint/2010/main" xmlns="" val="2063385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noEditPoints="1"/>
          </p:cNvSpPr>
          <p:nvPr>
            <p:ph type="title"/>
          </p:nvPr>
        </p:nvSpPr>
        <p:spPr>
          <a:xfrm>
            <a:off x="838200" y="365125"/>
            <a:ext cx="10515600" cy="1325562"/>
          </a:xfrm>
          <a:prstGeom prst="rect">
            <a:avLst/>
          </a:prstGeom>
          <a:noFill/>
        </p:spPr>
        <p:txBody>
          <a:bodyPr wrap="square" anchor="ctr"/>
          <a:lstStyle/>
          <a:p>
            <a:r>
              <a:t>Modifiez le style du titre</a:t>
            </a:r>
          </a:p>
        </p:txBody>
      </p:sp>
      <p:sp>
        <p:nvSpPr>
          <p:cNvPr id="3" name="Espace réservé au texte 2"/>
          <p:cNvSpPr>
            <a:spLocks noGrp="1" noEditPoints="1"/>
          </p:cNvSpPr>
          <p:nvPr>
            <p:ph type="body" idx="1"/>
          </p:nvPr>
        </p:nvSpPr>
        <p:spPr>
          <a:xfrm>
            <a:off x="838200" y="1825625"/>
            <a:ext cx="10515600" cy="4351337"/>
          </a:xfrm>
          <a:prstGeom prst="rect">
            <a:avLst/>
          </a:prstGeom>
          <a:noFill/>
        </p:spPr>
        <p:txBody>
          <a:bodyPr wrap="square" anchor="t"/>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4" name="Espace réservé à la date 3"/>
          <p:cNvSpPr>
            <a:spLocks noGrp="1" noEditPoints="1"/>
          </p:cNvSpPr>
          <p:nvPr>
            <p:ph type="dt" idx="2"/>
          </p:nvPr>
        </p:nvSpPr>
        <p:spPr>
          <a:xfrm>
            <a:off x="838200" y="6356350"/>
            <a:ext cx="2743200" cy="365125"/>
          </a:xfrm>
          <a:prstGeom prst="rect">
            <a:avLst/>
          </a:prstGeom>
          <a:noFill/>
        </p:spPr>
        <p:txBody>
          <a:bodyPr wrap="square" anchor="ctr"/>
          <a:lstStyle/>
          <a:p>
            <a:endParaRPr kern="0" dirty="0">
              <a:solidFill>
                <a:sysClr val="windowText" lastClr="000000"/>
              </a:solidFill>
            </a:endParaRPr>
          </a:p>
        </p:txBody>
      </p:sp>
      <p:sp>
        <p:nvSpPr>
          <p:cNvPr id="5" name="Espace réservé à la note de bas de page 4"/>
          <p:cNvSpPr>
            <a:spLocks noGrp="1" noEditPoints="1"/>
          </p:cNvSpPr>
          <p:nvPr>
            <p:ph type="ftr" idx="3"/>
          </p:nvPr>
        </p:nvSpPr>
        <p:spPr>
          <a:xfrm>
            <a:off x="4038600" y="6356350"/>
            <a:ext cx="4114800" cy="365125"/>
          </a:xfrm>
          <a:prstGeom prst="rect">
            <a:avLst/>
          </a:prstGeom>
          <a:noFill/>
        </p:spPr>
        <p:txBody>
          <a:bodyPr wrap="square" anchor="ctr"/>
          <a:lstStyle/>
          <a:p>
            <a:endParaRPr kern="0" dirty="0">
              <a:solidFill>
                <a:sysClr val="windowText" lastClr="000000"/>
              </a:solidFill>
            </a:endParaRPr>
          </a:p>
        </p:txBody>
      </p:sp>
      <p:sp>
        <p:nvSpPr>
          <p:cNvPr id="6" name="Espace réservé au numéro de diapositive 5"/>
          <p:cNvSpPr>
            <a:spLocks noGrp="1" noEditPoints="1"/>
          </p:cNvSpPr>
          <p:nvPr>
            <p:ph type="sldNum" idx="4"/>
          </p:nvPr>
        </p:nvSpPr>
        <p:spPr>
          <a:xfrm>
            <a:off x="8610600" y="6356350"/>
            <a:ext cx="2743200" cy="365125"/>
          </a:xfrm>
          <a:prstGeom prst="rect">
            <a:avLst/>
          </a:prstGeom>
          <a:noFill/>
        </p:spPr>
        <p:txBody>
          <a:bodyPr wrap="square" anchor="ctr"/>
          <a:lstStyle/>
          <a:p>
            <a:fld id="{8B38DBA3-52F9-4AF4-A6A4-FA4D7DB2F99C}" type="slidenum">
              <a:rPr kern="0" smtClean="0">
                <a:solidFill>
                  <a:sysClr val="windowText" lastClr="000000"/>
                </a:solidFill>
              </a:rPr>
              <a:pPr/>
              <a:t>‹N°›</a:t>
            </a:fld>
            <a:endParaRPr kern="0" dirty="0">
              <a:solidFill>
                <a:sysClr val="windowText" lastClr="000000"/>
              </a:solidFill>
            </a:endParaRPr>
          </a:p>
        </p:txBody>
      </p:sp>
    </p:spTree>
    <p:extLst>
      <p:ext uri="{BB962C8B-B14F-4D97-AF65-F5344CB8AC3E}">
        <p14:creationId xmlns:p14="http://schemas.microsoft.com/office/powerpoint/2010/main" xmlns="" val="323316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a:lnSpc>
          <a:spcPct val="90000"/>
        </a:lnSpc>
        <a:buNone/>
        <a:defRPr sz="4400">
          <a:solidFill>
            <a:schemeClr val="tx1"/>
          </a:solidFill>
          <a:latin typeface="Calibri Light" panose="020F0302020204030204"/>
        </a:defRPr>
      </a:lvl1pPr>
    </p:titleStyle>
    <p:bodyStyle>
      <a:lvl1pPr marL="228600" indent="0" algn="l">
        <a:lnSpc>
          <a:spcPct val="90000"/>
        </a:lnSpc>
        <a:spcBef>
          <a:spcPts val="1000"/>
        </a:spcBef>
        <a:buFont typeface="Arial"/>
        <a:buChar char="•"/>
        <a:defRPr sz="2800">
          <a:solidFill>
            <a:schemeClr val="tx1"/>
          </a:solidFill>
          <a:latin typeface="Calibri" panose="020F0502020204030204"/>
        </a:defRPr>
      </a:lvl1pPr>
      <a:lvl2pPr marL="685800" indent="228600" algn="l">
        <a:lnSpc>
          <a:spcPct val="90000"/>
        </a:lnSpc>
        <a:spcBef>
          <a:spcPts val="500"/>
        </a:spcBef>
        <a:buFont typeface="Arial"/>
        <a:buChar char="•"/>
        <a:defRPr sz="2400">
          <a:solidFill>
            <a:schemeClr val="tx1"/>
          </a:solidFill>
          <a:latin typeface="Calibri" panose="020F0502020204030204"/>
        </a:defRPr>
      </a:lvl2pPr>
      <a:lvl3pPr marL="1143000" indent="457200" algn="l">
        <a:lnSpc>
          <a:spcPct val="90000"/>
        </a:lnSpc>
        <a:spcBef>
          <a:spcPts val="500"/>
        </a:spcBef>
        <a:buFont typeface="Arial"/>
        <a:buChar char="•"/>
        <a:defRPr sz="2000">
          <a:solidFill>
            <a:schemeClr val="tx1"/>
          </a:solidFill>
          <a:latin typeface="Calibri" panose="020F0502020204030204"/>
        </a:defRPr>
      </a:lvl3pPr>
      <a:lvl4pPr marL="1600200" indent="685800" algn="l">
        <a:lnSpc>
          <a:spcPct val="90000"/>
        </a:lnSpc>
        <a:spcBef>
          <a:spcPts val="500"/>
        </a:spcBef>
        <a:buFont typeface="Arial"/>
        <a:buChar char="•"/>
        <a:defRPr sz="1800">
          <a:solidFill>
            <a:schemeClr val="tx1"/>
          </a:solidFill>
          <a:latin typeface="Calibri" panose="020F0502020204030204"/>
        </a:defRPr>
      </a:lvl4pPr>
      <a:lvl5pPr marL="2057400" indent="914400" algn="l">
        <a:lnSpc>
          <a:spcPct val="90000"/>
        </a:lnSpc>
        <a:spcBef>
          <a:spcPts val="500"/>
        </a:spcBef>
        <a:buFont typeface="Arial"/>
        <a:buChar char="•"/>
        <a:defRPr sz="1800">
          <a:solidFill>
            <a:schemeClr val="tx1"/>
          </a:solidFill>
          <a:latin typeface="Calibri" panose="020F0502020204030204"/>
        </a:defRPr>
      </a:lvl5pPr>
      <a:lvl6pPr marL="2514600" indent="1143000" algn="l">
        <a:lnSpc>
          <a:spcPct val="90000"/>
        </a:lnSpc>
        <a:spcBef>
          <a:spcPts val="500"/>
        </a:spcBef>
        <a:buFont typeface="Arial"/>
        <a:buChar char="•"/>
        <a:defRPr sz="1800">
          <a:solidFill>
            <a:schemeClr val="tx1"/>
          </a:solidFill>
          <a:latin typeface="Calibri" panose="020F0502020204030204"/>
        </a:defRPr>
      </a:lvl6pPr>
      <a:lvl7pPr marL="2971800" indent="1371600" algn="l">
        <a:lnSpc>
          <a:spcPct val="90000"/>
        </a:lnSpc>
        <a:spcBef>
          <a:spcPts val="500"/>
        </a:spcBef>
        <a:buFont typeface="Arial"/>
        <a:buChar char="•"/>
        <a:defRPr sz="1800">
          <a:solidFill>
            <a:schemeClr val="tx1"/>
          </a:solidFill>
          <a:latin typeface="Calibri" panose="020F0502020204030204"/>
        </a:defRPr>
      </a:lvl7pPr>
      <a:lvl8pPr marL="3429000" indent="1600200" algn="l">
        <a:lnSpc>
          <a:spcPct val="90000"/>
        </a:lnSpc>
        <a:spcBef>
          <a:spcPts val="500"/>
        </a:spcBef>
        <a:buFont typeface="Arial"/>
        <a:buChar char="•"/>
        <a:defRPr sz="1800">
          <a:solidFill>
            <a:schemeClr val="tx1"/>
          </a:solidFill>
          <a:latin typeface="Calibri" panose="020F0502020204030204"/>
        </a:defRPr>
      </a:lvl8pPr>
      <a:lvl9pPr marL="3886200" indent="1828800" algn="l">
        <a:lnSpc>
          <a:spcPct val="90000"/>
        </a:lnSpc>
        <a:spcBef>
          <a:spcPts val="500"/>
        </a:spcBef>
        <a:buFont typeface="Arial"/>
        <a:buChar char="•"/>
        <a:defRPr sz="1800">
          <a:solidFill>
            <a:schemeClr val="tx1"/>
          </a:solidFill>
          <a:latin typeface="Calibri" panose="020F0502020204030204"/>
        </a:defRPr>
      </a:lvl9pPr>
    </p:bodyStyle>
    <p:otherStyle>
      <a:lvl1pPr marL="0" indent="0" algn="l">
        <a:defRPr sz="1800">
          <a:solidFill>
            <a:schemeClr val="tx1"/>
          </a:solidFill>
          <a:latin typeface="Calibri" panose="020F0502020204030204"/>
        </a:defRPr>
      </a:lvl1pPr>
      <a:lvl2pPr marL="457200" indent="228600" algn="l">
        <a:defRPr sz="1800">
          <a:solidFill>
            <a:schemeClr val="tx1"/>
          </a:solidFill>
          <a:latin typeface="Calibri" panose="020F0502020204030204"/>
        </a:defRPr>
      </a:lvl2pPr>
      <a:lvl3pPr marL="914400" indent="457200" algn="l">
        <a:defRPr sz="1800">
          <a:solidFill>
            <a:schemeClr val="tx1"/>
          </a:solidFill>
          <a:latin typeface="Calibri" panose="020F0502020204030204"/>
        </a:defRPr>
      </a:lvl3pPr>
      <a:lvl4pPr marL="1371600" indent="685800" algn="l">
        <a:defRPr sz="1800">
          <a:solidFill>
            <a:schemeClr val="tx1"/>
          </a:solidFill>
          <a:latin typeface="Calibri" panose="020F0502020204030204"/>
        </a:defRPr>
      </a:lvl4pPr>
      <a:lvl5pPr marL="1828800" indent="914400" algn="l">
        <a:defRPr sz="1800">
          <a:solidFill>
            <a:schemeClr val="tx1"/>
          </a:solidFill>
          <a:latin typeface="Calibri" panose="020F0502020204030204"/>
        </a:defRPr>
      </a:lvl5pPr>
      <a:lvl6pPr marL="2286000" indent="1143000" algn="l">
        <a:defRPr sz="1800">
          <a:solidFill>
            <a:schemeClr val="tx1"/>
          </a:solidFill>
          <a:latin typeface="Calibri" panose="020F0502020204030204"/>
        </a:defRPr>
      </a:lvl6pPr>
      <a:lvl7pPr marL="2743200" indent="1371600" algn="l">
        <a:defRPr sz="1800">
          <a:solidFill>
            <a:schemeClr val="tx1"/>
          </a:solidFill>
          <a:latin typeface="Calibri" panose="020F0502020204030204"/>
        </a:defRPr>
      </a:lvl7pPr>
      <a:lvl8pPr marL="3200400" indent="1600200" algn="l">
        <a:defRPr sz="1800">
          <a:solidFill>
            <a:schemeClr val="tx1"/>
          </a:solidFill>
          <a:latin typeface="Calibri" panose="020F0502020204030204"/>
        </a:defRPr>
      </a:lvl8pPr>
      <a:lvl9pPr marL="3657600" indent="1828800" algn="l">
        <a:defRPr sz="1800">
          <a:solidFill>
            <a:schemeClr val="tx1"/>
          </a:solidFill>
          <a:latin typeface="Calibri" panose="020F050202020403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file:///C:\Users\DeLL\Desktop\Screenshots\20210217_124826.png" TargetMode="External"/><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file:///C:\Users\DeLL\Desktop\Screenshots\20210217_124826.png" TargetMode="External"/><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file:///C:\Users\DeLL\Desktop\Screenshots\20210217_124826.png" TargetMode="External"/><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file:///C:\Users\DeLL\Desktop\Screenshots\20210217_124729.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file:///C:\Users\DeLL\Desktop\Screenshots\20210217_133224.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C:\Users\DeLL\Desktop\Screenshots\20210217_133237.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C:\Users\DeLL\Desktop\Screenshots\20210217_133210.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C:\Users\DeLL\Desktop\Screenshots\20210217_133210.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file:///C:\Users\DeLL\Desktop\Screenshots\20210217_132947.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a:srcRect/>
          <a:stretch>
            <a:fillRect/>
          </a:stretch>
        </p:blipFill>
        <p:spPr>
          <a:xfrm>
            <a:off x="0" y="11289"/>
            <a:ext cx="12569825" cy="7032625"/>
          </a:xfrm>
          <a:prstGeom prst="rect">
            <a:avLst/>
          </a:prstGeom>
          <a:noFill/>
        </p:spPr>
      </p:pic>
      <p:sp>
        <p:nvSpPr>
          <p:cNvPr id="5" name="Rectangle 4"/>
          <p:cNvSpPr/>
          <p:nvPr/>
        </p:nvSpPr>
        <p:spPr>
          <a:xfrm>
            <a:off x="3236912" y="116632"/>
            <a:ext cx="6096000" cy="1984133"/>
          </a:xfrm>
          <a:prstGeom prst="rect">
            <a:avLst/>
          </a:prstGeom>
        </p:spPr>
        <p:txBody>
          <a:bodyPr>
            <a:spAutoFit/>
          </a:bodyPr>
          <a:lstStyle/>
          <a:p>
            <a:pPr algn="ctr" rtl="1">
              <a:lnSpc>
                <a:spcPct val="115000"/>
              </a:lnSpc>
              <a:spcAft>
                <a:spcPts val="1000"/>
              </a:spcAft>
            </a:pPr>
            <a:r>
              <a:rPr lang="ar-DZ" sz="1600" b="1" dirty="0" smtClean="0">
                <a:solidFill>
                  <a:schemeClr val="bg1"/>
                </a:solidFill>
                <a:effectLst/>
                <a:latin typeface="Calibri" panose="020F0502020204030204" pitchFamily="34" charset="0"/>
                <a:ea typeface="Calibri" panose="020F0502020204030204" pitchFamily="34" charset="0"/>
                <a:cs typeface="Arabic Transparent" panose="020B0604020202020204" pitchFamily="34" charset="0"/>
              </a:rPr>
              <a:t>الجمهورية الجزائرية الديمقراطية الشعبية</a:t>
            </a:r>
            <a:endParaRPr lang="fr-FR" sz="11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DZ" sz="1600" b="1" dirty="0" smtClean="0">
                <a:solidFill>
                  <a:schemeClr val="bg1"/>
                </a:solidFill>
                <a:effectLst/>
                <a:latin typeface="Calibri" panose="020F0502020204030204" pitchFamily="34" charset="0"/>
                <a:ea typeface="Calibri" panose="020F0502020204030204" pitchFamily="34" charset="0"/>
                <a:cs typeface="Arabic Transparent" panose="020B0604020202020204" pitchFamily="34" charset="0"/>
              </a:rPr>
              <a:t>وزارة التعليم العالي والبحث العملي</a:t>
            </a:r>
            <a:endParaRPr lang="fr-FR" sz="11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DZ" sz="1600" b="1" dirty="0" smtClean="0">
                <a:solidFill>
                  <a:schemeClr val="bg1"/>
                </a:solidFill>
                <a:effectLst/>
                <a:latin typeface="Calibri" panose="020F0502020204030204" pitchFamily="34" charset="0"/>
                <a:ea typeface="Calibri" panose="020F0502020204030204" pitchFamily="34" charset="0"/>
                <a:cs typeface="Arabic Transparent" panose="020B0604020202020204" pitchFamily="34" charset="0"/>
              </a:rPr>
              <a:t>جامعة محمد خيضر – بسكرة -</a:t>
            </a:r>
            <a:endParaRPr lang="fr-FR" sz="11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ar-DZ" sz="1600" b="1" dirty="0" smtClean="0">
                <a:solidFill>
                  <a:schemeClr val="bg1"/>
                </a:solidFill>
                <a:effectLst/>
                <a:latin typeface="Calibri" panose="020F0502020204030204" pitchFamily="34" charset="0"/>
                <a:ea typeface="Calibri" panose="020F0502020204030204" pitchFamily="34" charset="0"/>
                <a:cs typeface="Arabic Transparent" panose="020B0604020202020204" pitchFamily="34" charset="0"/>
              </a:rPr>
              <a:t>كــلية العلــوم الاقتصــادية والتجــارية وعلــوم التسييــر</a:t>
            </a:r>
            <a:endParaRPr lang="fr-FR" sz="11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r>
              <a:rPr lang="ar-DZ" sz="1600" b="1" dirty="0" smtClean="0">
                <a:solidFill>
                  <a:schemeClr val="bg1"/>
                </a:solidFill>
                <a:effectLst/>
                <a:latin typeface="Calibri" panose="020F0502020204030204" pitchFamily="34" charset="0"/>
                <a:ea typeface="Calibri" panose="020F0502020204030204" pitchFamily="34" charset="0"/>
                <a:cs typeface="Arabic Transparent" panose="020B0604020202020204" pitchFamily="34" charset="0"/>
              </a:rPr>
              <a:t>قســـم علـــوم التسييــر</a:t>
            </a:r>
            <a:endParaRPr lang="fr-FR" dirty="0">
              <a:solidFill>
                <a:schemeClr val="bg1"/>
              </a:solidFill>
            </a:endParaRPr>
          </a:p>
        </p:txBody>
      </p:sp>
      <p:pic>
        <p:nvPicPr>
          <p:cNvPr id="6" name="Image 5"/>
          <p:cNvPicPr>
            <a:picLocks noChangeAspect="1"/>
          </p:cNvPicPr>
          <p:nvPr/>
        </p:nvPicPr>
        <p:blipFill>
          <a:blip r:embed="rId4"/>
          <a:stretch>
            <a:fillRect/>
          </a:stretch>
        </p:blipFill>
        <p:spPr>
          <a:xfrm>
            <a:off x="3143672" y="242991"/>
            <a:ext cx="963251" cy="865707"/>
          </a:xfrm>
          <a:prstGeom prst="rect">
            <a:avLst/>
          </a:prstGeom>
        </p:spPr>
      </p:pic>
      <p:pic>
        <p:nvPicPr>
          <p:cNvPr id="9" name="Image 8"/>
          <p:cNvPicPr>
            <a:picLocks noChangeAspect="1"/>
          </p:cNvPicPr>
          <p:nvPr/>
        </p:nvPicPr>
        <p:blipFill>
          <a:blip r:embed="rId5"/>
          <a:stretch>
            <a:fillRect/>
          </a:stretch>
        </p:blipFill>
        <p:spPr>
          <a:xfrm>
            <a:off x="8333081" y="266703"/>
            <a:ext cx="999831" cy="902286"/>
          </a:xfrm>
          <a:prstGeom prst="rect">
            <a:avLst/>
          </a:prstGeom>
        </p:spPr>
      </p:pic>
      <p:sp>
        <p:nvSpPr>
          <p:cNvPr id="13" name="Rectangle 12"/>
          <p:cNvSpPr/>
          <p:nvPr/>
        </p:nvSpPr>
        <p:spPr>
          <a:xfrm>
            <a:off x="4231531" y="6233124"/>
            <a:ext cx="3361819" cy="461665"/>
          </a:xfrm>
          <a:prstGeom prst="rect">
            <a:avLst/>
          </a:prstGeom>
        </p:spPr>
        <p:txBody>
          <a:bodyPr wrap="none">
            <a:spAutoFit/>
          </a:bodyPr>
          <a:lstStyle/>
          <a:p>
            <a:pPr algn="ctr" rtl="1"/>
            <a:r>
              <a:rPr lang="fr-FR" sz="2400" b="1" dirty="0" smtClean="0">
                <a:solidFill>
                  <a:srgbClr val="FFFFFF"/>
                </a:solidFill>
              </a:rPr>
              <a:t>السنة</a:t>
            </a:r>
            <a:r>
              <a:rPr lang="" sz="2400" b="1" dirty="0" smtClean="0">
                <a:solidFill>
                  <a:srgbClr val="FFFFFF"/>
                </a:solidFill>
              </a:rPr>
              <a:t> </a:t>
            </a:r>
            <a:r>
              <a:rPr lang="fr-FR" sz="2400" b="1" dirty="0" smtClean="0">
                <a:solidFill>
                  <a:srgbClr val="FFFFFF"/>
                </a:solidFill>
              </a:rPr>
              <a:t>الجامعية</a:t>
            </a:r>
            <a:r>
              <a:rPr lang="" sz="2400" b="1" dirty="0" smtClean="0">
                <a:solidFill>
                  <a:srgbClr val="FFFFFF"/>
                </a:solidFill>
              </a:rPr>
              <a:t> </a:t>
            </a:r>
            <a:r>
              <a:rPr lang="ar-DZ" sz="2400" b="1" dirty="0" smtClean="0">
                <a:solidFill>
                  <a:srgbClr val="FFFFFF"/>
                </a:solidFill>
              </a:rPr>
              <a:t>:</a:t>
            </a:r>
            <a:r>
              <a:rPr lang="fr-FR" sz="2400" b="1" dirty="0" smtClean="0">
                <a:solidFill>
                  <a:srgbClr val="FFFFFF"/>
                </a:solidFill>
              </a:rPr>
              <a:t>2020</a:t>
            </a:r>
            <a:r>
              <a:rPr lang="" sz="2400" b="1" dirty="0" smtClean="0">
                <a:solidFill>
                  <a:srgbClr val="FFFFFF"/>
                </a:solidFill>
              </a:rPr>
              <a:t> </a:t>
            </a:r>
            <a:r>
              <a:rPr lang="fr-FR" sz="2400" b="1" dirty="0" smtClean="0">
                <a:solidFill>
                  <a:srgbClr val="FFFFFF"/>
                </a:solidFill>
              </a:rPr>
              <a:t>/2021</a:t>
            </a:r>
            <a:endParaRPr lang="en-US" sz="2400" b="1" dirty="0">
              <a:solidFill>
                <a:srgbClr val="FFFFFF"/>
              </a:solidFill>
            </a:endParaRPr>
          </a:p>
        </p:txBody>
      </p:sp>
      <p:sp>
        <p:nvSpPr>
          <p:cNvPr id="15" name="BoîteDeDialogue 7"/>
          <p:cNvSpPr txBox="1"/>
          <p:nvPr/>
        </p:nvSpPr>
        <p:spPr>
          <a:xfrm>
            <a:off x="8333081" y="4127078"/>
            <a:ext cx="2897037" cy="1828800"/>
          </a:xfrm>
          <a:prstGeom prst="rect">
            <a:avLst/>
          </a:prstGeom>
          <a:noFill/>
          <a:ln>
            <a:noFill/>
          </a:ln>
        </p:spPr>
        <p:txBody>
          <a:bodyPr wrap="square" anchor="t"/>
          <a:lstStyle/>
          <a:p>
            <a:pPr algn="r" rtl="1">
              <a:spcAft>
                <a:spcPts val="200"/>
              </a:spcAft>
            </a:pPr>
            <a:r>
              <a:rPr sz="2400" b="1" dirty="0">
                <a:solidFill>
                  <a:srgbClr val="FFFFFF"/>
                </a:solidFill>
              </a:rPr>
              <a:t>من</a:t>
            </a:r>
            <a:r>
              <a:rPr sz="2400" b="1" dirty="0">
                <a:solidFill>
                  <a:srgbClr val="FFFFFF"/>
                </a:solidFill>
                <a:latin typeface="Calibri" panose="020F0502020204030204"/>
              </a:rPr>
              <a:t> </a:t>
            </a:r>
            <a:r>
              <a:rPr sz="2400" b="1" dirty="0">
                <a:solidFill>
                  <a:srgbClr val="FFFFFF"/>
                </a:solidFill>
              </a:rPr>
              <a:t>إعداد</a:t>
            </a:r>
            <a:r>
              <a:rPr sz="2400" b="1" dirty="0">
                <a:solidFill>
                  <a:srgbClr val="FFFFFF"/>
                </a:solidFill>
                <a:latin typeface="Calibri" panose="020F0502020204030204"/>
              </a:rPr>
              <a:t> </a:t>
            </a:r>
            <a:r>
              <a:rPr sz="2400" b="1" dirty="0" smtClean="0">
                <a:solidFill>
                  <a:srgbClr val="FFFFFF"/>
                </a:solidFill>
              </a:rPr>
              <a:t>الط</a:t>
            </a:r>
            <a:r>
              <a:rPr lang="ar-DZ" sz="2400" b="1" dirty="0" smtClean="0">
                <a:solidFill>
                  <a:srgbClr val="FFFFFF"/>
                </a:solidFill>
              </a:rPr>
              <a:t>البات:</a:t>
            </a:r>
            <a:endParaRPr lang="ar-DZ" sz="2400" b="1" dirty="0" smtClean="0">
              <a:solidFill>
                <a:srgbClr val="FFFFFF"/>
              </a:solidFill>
              <a:latin typeface="Calibri" panose="020F0502020204030204"/>
            </a:endParaRPr>
          </a:p>
          <a:p>
            <a:pPr algn="r" rtl="1">
              <a:spcAft>
                <a:spcPts val="200"/>
              </a:spcAft>
            </a:pPr>
            <a:r>
              <a:rPr lang="fr-FR" sz="2400" b="1" dirty="0" smtClean="0">
                <a:solidFill>
                  <a:srgbClr val="FFFFFF"/>
                </a:solidFill>
                <a:latin typeface="Calibri" panose="020F0502020204030204"/>
              </a:rPr>
              <a:t>*</a:t>
            </a:r>
            <a:r>
              <a:rPr lang="ar-DZ" sz="2400" b="1" dirty="0" smtClean="0">
                <a:solidFill>
                  <a:srgbClr val="FFFFFF"/>
                </a:solidFill>
                <a:latin typeface="Calibri" panose="020F0502020204030204"/>
              </a:rPr>
              <a:t>ابتسام شتح</a:t>
            </a:r>
            <a:endParaRPr sz="2400" b="1" dirty="0">
              <a:solidFill>
                <a:srgbClr val="FFFFFF"/>
              </a:solidFill>
              <a:latin typeface="Calibri" panose="020F0502020204030204"/>
            </a:endParaRPr>
          </a:p>
          <a:p>
            <a:pPr algn="r" rtl="1">
              <a:spcAft>
                <a:spcPts val="200"/>
              </a:spcAft>
            </a:pPr>
            <a:r>
              <a:rPr lang="ar-DZ" sz="2400" b="1" dirty="0" smtClean="0">
                <a:solidFill>
                  <a:srgbClr val="FFFFFF"/>
                </a:solidFill>
              </a:rPr>
              <a:t>* ناسي ليلى</a:t>
            </a:r>
          </a:p>
          <a:p>
            <a:pPr algn="r" rtl="1">
              <a:spcAft>
                <a:spcPts val="200"/>
              </a:spcAft>
            </a:pPr>
            <a:r>
              <a:rPr lang="ar-DZ" sz="2400" b="1" dirty="0" smtClean="0">
                <a:solidFill>
                  <a:srgbClr val="FFFFFF"/>
                </a:solidFill>
              </a:rPr>
              <a:t>*مريم ضحوة </a:t>
            </a:r>
          </a:p>
          <a:p>
            <a:pPr algn="r" rtl="1">
              <a:spcAft>
                <a:spcPts val="200"/>
              </a:spcAft>
            </a:pPr>
            <a:endParaRPr lang="ar-DZ" sz="2400" b="1" dirty="0" smtClean="0">
              <a:solidFill>
                <a:srgbClr val="FFFFFF"/>
              </a:solidFill>
            </a:endParaRPr>
          </a:p>
          <a:p>
            <a:pPr algn="r" rtl="1">
              <a:spcAft>
                <a:spcPts val="200"/>
              </a:spcAft>
            </a:pPr>
            <a:r>
              <a:rPr lang="ar-DZ" sz="2400" b="1" dirty="0" smtClean="0">
                <a:solidFill>
                  <a:srgbClr val="FFFFFF"/>
                </a:solidFill>
                <a:latin typeface="Calibri" panose="020F0502020204030204"/>
              </a:rPr>
              <a:t>الفوج: 04</a:t>
            </a:r>
            <a:endParaRPr sz="2400" b="1" dirty="0">
              <a:solidFill>
                <a:srgbClr val="FFFFFF"/>
              </a:solidFill>
              <a:latin typeface="Calibri" panose="020F0502020204030204"/>
            </a:endParaRPr>
          </a:p>
        </p:txBody>
      </p:sp>
      <p:sp>
        <p:nvSpPr>
          <p:cNvPr id="16" name="Rectangle 15"/>
          <p:cNvSpPr/>
          <p:nvPr/>
        </p:nvSpPr>
        <p:spPr>
          <a:xfrm>
            <a:off x="839417" y="3198168"/>
            <a:ext cx="3024336" cy="46166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200"/>
              </a:spcAft>
              <a:buClrTx/>
              <a:buSzTx/>
              <a:buFontTx/>
              <a:buNone/>
              <a:tabLst/>
              <a:defRPr/>
            </a:pPr>
            <a:r>
              <a:rPr kumimoji="0" lang="ar-DZ" sz="2400" b="1" i="0" u="none" strike="noStrike" kern="0" cap="none" spc="0" normalizeH="0" baseline="0" noProof="0" dirty="0" smtClean="0">
                <a:ln>
                  <a:noFill/>
                </a:ln>
                <a:solidFill>
                  <a:srgbClr val="FFFFFF"/>
                </a:solidFill>
                <a:effectLst/>
                <a:uLnTx/>
                <a:uFillTx/>
                <a:latin typeface="Calibri" panose="020F0502020204030204"/>
              </a:rPr>
              <a:t> </a:t>
            </a:r>
            <a:endParaRPr kumimoji="0" lang="ar-DZ" sz="2400" b="1" i="0" u="none" strike="noStrike" kern="0" cap="none" spc="0" normalizeH="0" baseline="0" noProof="0" dirty="0">
              <a:ln>
                <a:noFill/>
              </a:ln>
              <a:solidFill>
                <a:srgbClr val="FFFFFF"/>
              </a:solidFill>
              <a:effectLst/>
              <a:uLnTx/>
              <a:uFillTx/>
              <a:latin typeface="Calibri" panose="020F0502020204030204"/>
            </a:endParaRPr>
          </a:p>
        </p:txBody>
      </p:sp>
      <p:sp>
        <p:nvSpPr>
          <p:cNvPr id="18" name="Rectangle 17"/>
          <p:cNvSpPr/>
          <p:nvPr/>
        </p:nvSpPr>
        <p:spPr>
          <a:xfrm>
            <a:off x="395285" y="4366473"/>
            <a:ext cx="3771256" cy="979755"/>
          </a:xfrm>
          <a:prstGeom prst="rect">
            <a:avLst/>
          </a:prstGeom>
        </p:spPr>
        <p:txBody>
          <a:bodyPr wrap="square">
            <a:spAutoFit/>
          </a:bodyPr>
          <a:lstStyle/>
          <a:p>
            <a:pPr lvl="1" algn="r">
              <a:spcAft>
                <a:spcPts val="200"/>
              </a:spcAft>
            </a:pPr>
            <a:r>
              <a:rPr kumimoji="0" lang="ar-DZ" sz="2800" b="1" i="0" u="none" strike="noStrike" kern="0" cap="none" spc="0" normalizeH="0" baseline="0" noProof="0" dirty="0" smtClean="0">
                <a:ln>
                  <a:noFill/>
                </a:ln>
                <a:solidFill>
                  <a:srgbClr val="FFFFFF"/>
                </a:solidFill>
                <a:effectLst/>
                <a:uLnTx/>
                <a:uFillTx/>
                <a:latin typeface="Calibri" panose="020F0502020204030204"/>
              </a:rPr>
              <a:t>تحت إشراف</a:t>
            </a:r>
            <a:r>
              <a:rPr kumimoji="0" lang="ar-DZ" sz="2800" b="1" i="0" u="none" strike="noStrike" kern="0" cap="none" spc="0" normalizeH="0" noProof="0" dirty="0" smtClean="0">
                <a:ln>
                  <a:noFill/>
                </a:ln>
                <a:solidFill>
                  <a:srgbClr val="FFFFFF"/>
                </a:solidFill>
                <a:effectLst/>
                <a:uLnTx/>
                <a:uFillTx/>
                <a:latin typeface="Calibri" panose="020F0502020204030204"/>
              </a:rPr>
              <a:t> </a:t>
            </a:r>
            <a:r>
              <a:rPr kumimoji="0" lang="ar-DZ" sz="2800" b="1" i="0" u="none" strike="noStrike" kern="0" cap="none" spc="0" normalizeH="0" baseline="0" noProof="0" dirty="0" smtClean="0">
                <a:ln>
                  <a:noFill/>
                </a:ln>
                <a:solidFill>
                  <a:srgbClr val="FFFFFF"/>
                </a:solidFill>
                <a:effectLst/>
                <a:uLnTx/>
                <a:uFillTx/>
                <a:latin typeface="Calibri" panose="020F0502020204030204"/>
              </a:rPr>
              <a:t>الأستاذ:</a:t>
            </a:r>
            <a:r>
              <a:rPr kumimoji="0" lang="ar-DZ" sz="2400" b="0" i="0" u="none" strike="noStrike" kern="0" cap="none" spc="0" normalizeH="0" baseline="0" noProof="0" dirty="0" smtClean="0">
                <a:ln>
                  <a:noFill/>
                </a:ln>
                <a:solidFill>
                  <a:srgbClr val="FFFFFF"/>
                </a:solidFill>
                <a:effectLst/>
                <a:uLnTx/>
                <a:uFillTx/>
                <a:latin typeface="Calibri" panose="020F0502020204030204"/>
              </a:rPr>
              <a:t> </a:t>
            </a:r>
          </a:p>
          <a:p>
            <a:pPr lvl="1" algn="r">
              <a:spcAft>
                <a:spcPts val="200"/>
              </a:spcAft>
            </a:pPr>
            <a:r>
              <a:rPr lang="ar-DZ" sz="2800" kern="0" dirty="0" smtClean="0">
                <a:solidFill>
                  <a:srgbClr val="FFFFFF"/>
                </a:solidFill>
                <a:latin typeface="Calibri" panose="020F0502020204030204"/>
              </a:rPr>
              <a:t>خان احلام</a:t>
            </a:r>
            <a:endParaRPr kumimoji="0" lang="ar-DZ" sz="2800" b="0" i="0" u="none" strike="noStrike" kern="0" cap="none" spc="0" normalizeH="0" baseline="0" noProof="0" dirty="0">
              <a:ln>
                <a:noFill/>
              </a:ln>
              <a:solidFill>
                <a:srgbClr val="FFFFFF"/>
              </a:solidFill>
              <a:effectLst/>
              <a:uLnTx/>
              <a:uFillTx/>
              <a:latin typeface="Calibri" panose="020F0502020204030204"/>
            </a:endParaRPr>
          </a:p>
        </p:txBody>
      </p:sp>
      <p:sp>
        <p:nvSpPr>
          <p:cNvPr id="4" name="Rectangle 3"/>
          <p:cNvSpPr/>
          <p:nvPr/>
        </p:nvSpPr>
        <p:spPr>
          <a:xfrm>
            <a:off x="2006827" y="2250836"/>
            <a:ext cx="8556170" cy="1754326"/>
          </a:xfrm>
          <a:prstGeom prst="rect">
            <a:avLst/>
          </a:prstGeom>
          <a:solidFill>
            <a:schemeClr val="tx1">
              <a:lumMod val="65000"/>
              <a:lumOff val="35000"/>
            </a:schemeClr>
          </a:solidFill>
          <a:ln>
            <a:solidFill>
              <a:schemeClr val="bg1">
                <a:lumMod val="95000"/>
              </a:schemeClr>
            </a:solidFill>
          </a:ln>
          <a:effectLst>
            <a:outerShdw blurRad="50800" dist="38100" dir="18900000" algn="bl" rotWithShape="0">
              <a:prstClr val="black">
                <a:alpha val="40000"/>
              </a:prstClr>
            </a:outerShdw>
          </a:effectLst>
        </p:spPr>
        <p:txBody>
          <a:bodyPr wrap="square">
            <a:spAutoFit/>
          </a:bodyPr>
          <a:lstStyle/>
          <a:p>
            <a:pPr algn="ctr"/>
            <a:r>
              <a:rPr lang="ar-DZ" sz="3600" b="1" dirty="0">
                <a:solidFill>
                  <a:schemeClr val="bg1">
                    <a:lumMod val="95000"/>
                  </a:schemeClr>
                </a:solidFill>
              </a:rPr>
              <a:t>تلخيص مقال</a:t>
            </a:r>
            <a:r>
              <a:rPr lang="ar-DZ" sz="3600" b="1" dirty="0" smtClean="0">
                <a:solidFill>
                  <a:schemeClr val="bg1">
                    <a:lumMod val="95000"/>
                  </a:schemeClr>
                </a:solidFill>
              </a:rPr>
              <a:t>:</a:t>
            </a:r>
          </a:p>
          <a:p>
            <a:pPr algn="ctr"/>
            <a:r>
              <a:rPr lang="ar-SA" sz="3600" b="1" dirty="0" smtClean="0">
                <a:solidFill>
                  <a:srgbClr val="FFFF00"/>
                </a:solidFill>
              </a:rPr>
              <a:t>إمكانيات </a:t>
            </a:r>
            <a:r>
              <a:rPr lang="ar-SA" sz="3600" b="1" dirty="0">
                <a:solidFill>
                  <a:srgbClr val="FFFF00"/>
                </a:solidFill>
              </a:rPr>
              <a:t>ودور</a:t>
            </a:r>
            <a:r>
              <a:rPr lang="ar-DZ" sz="3600" b="1" dirty="0">
                <a:solidFill>
                  <a:srgbClr val="FFFF00"/>
                </a:solidFill>
              </a:rPr>
              <a:t> القيادة الإدارية </a:t>
            </a:r>
            <a:r>
              <a:rPr lang="ar-SA" sz="3600" b="1" dirty="0">
                <a:solidFill>
                  <a:srgbClr val="FFFF00"/>
                </a:solidFill>
              </a:rPr>
              <a:t>في بناء وإعادة بناء الثقافة التنظيمية بالمؤسسات الاقتصادية</a:t>
            </a:r>
            <a:endParaRPr lang="ar-DZ" sz="3600" b="1" dirty="0" smtClean="0">
              <a:solidFill>
                <a:srgbClr val="FFFF00"/>
              </a:solidFill>
              <a:latin typeface="Arial"/>
              <a:ea typeface="Arial"/>
              <a:cs typeface="Arial"/>
              <a:sym typeface="Arial"/>
            </a:endParaRPr>
          </a:p>
        </p:txBody>
      </p:sp>
    </p:spTree>
    <p:extLst>
      <p:ext uri="{BB962C8B-B14F-4D97-AF65-F5344CB8AC3E}">
        <p14:creationId xmlns:p14="http://schemas.microsoft.com/office/powerpoint/2010/main" xmlns="" val="667773108"/>
      </p:ext>
    </p:extLst>
  </p:cSld>
  <p:clrMapOvr>
    <a:masterClrMapping/>
  </p:clrMapOvr>
  <p:transition spd="slow" advClick="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r:link="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p:cNvSpPr/>
          <p:nvPr/>
        </p:nvSpPr>
        <p:spPr>
          <a:xfrm>
            <a:off x="1234422" y="2672153"/>
            <a:ext cx="10234138" cy="3780522"/>
          </a:xfrm>
          <a:prstGeom prst="rect">
            <a:avLst/>
          </a:prstGeom>
          <a:solidFill>
            <a:srgbClr val="FFC000"/>
          </a:solidFill>
        </p:spPr>
        <p:txBody>
          <a:bodyPr wrap="square">
            <a:spAutoFit/>
          </a:bodyPr>
          <a:lstStyle/>
          <a:p>
            <a:pPr lvl="0" algn="just" rtl="1">
              <a:lnSpc>
                <a:spcPct val="107000"/>
              </a:lnSpc>
              <a:spcAft>
                <a:spcPts val="800"/>
              </a:spcAft>
              <a:buClr>
                <a:srgbClr val="806000"/>
              </a:buClr>
            </a:pPr>
            <a:r>
              <a:rPr lang="ar-SA" sz="2800" b="1" dirty="0" smtClean="0">
                <a:latin typeface="Calibri" panose="020F0502020204030204" pitchFamily="34" charset="0"/>
                <a:ea typeface="Calibri" panose="020F0502020204030204" pitchFamily="34" charset="0"/>
                <a:cs typeface="Traditional Arabic" panose="02020603050405020304" pitchFamily="18" charset="-78"/>
              </a:rPr>
              <a:t>هؤلاء </a:t>
            </a:r>
            <a:r>
              <a:rPr lang="ar-SA" sz="2800" b="1" dirty="0">
                <a:latin typeface="Calibri" panose="020F0502020204030204" pitchFamily="34" charset="0"/>
                <a:ea typeface="Calibri" panose="020F0502020204030204" pitchFamily="34" charset="0"/>
                <a:cs typeface="Traditional Arabic" panose="02020603050405020304" pitchFamily="18" charset="-78"/>
              </a:rPr>
              <a:t>القادة هم الذين يوجد بينهم المؤسس صاحب الفكرة وقادة أخرون ساهموا معه في بلورتها وتجسيدها، ونشر مبادئها ، و المؤسس هو الذي يضع المبادئ والقواعد الأولى للثقافة التنظيمية، فإنه أيضا يتولى عملية إدارة بناء تلك الثقافة. وبعد الانتقال من المؤسسة كفكرة إلى مرحلة بلورة المبادئ، وتجسيدها، ، وبدأ العمل، وتولي القيادة الإدارية، فإن المؤسس الذي</a:t>
            </a:r>
            <a:r>
              <a:rPr lang="fr-FR" sz="2800" b="1" dirty="0">
                <a:latin typeface="Traditional Arabic" panose="02020603050405020304" pitchFamily="18" charset="-78"/>
                <a:ea typeface="Calibri" panose="020F0502020204030204" pitchFamily="34" charset="0"/>
                <a:cs typeface="Arial" panose="020B0604020202020204" pitchFamily="34" charset="0"/>
              </a:rPr>
              <a:t> </a:t>
            </a:r>
            <a:r>
              <a:rPr lang="ar-SA" sz="2800" b="1" dirty="0">
                <a:latin typeface="Calibri" panose="020F0502020204030204" pitchFamily="34" charset="0"/>
                <a:ea typeface="Calibri" panose="020F0502020204030204" pitchFamily="34" charset="0"/>
                <a:cs typeface="Traditional Arabic" panose="02020603050405020304" pitchFamily="18" charset="-78"/>
              </a:rPr>
              <a:t>هو الآن قائد إداري، يكون قد قام بتصميم الأنظمة الإدارية، وقواعد الأداء والسلوك ومعايير الإنتاج ومواصفاته ومبادئ التوظيف وما يرتبط به، ثم تعيين آخرين للعمل في المؤسسة (الإدارة والإنتاج..) وتعليمهم وتدريبهم على تلك القواعد والإجراءات والثقافة التي وضع أسسها، وبالتدريج يكون قد قام بتشكيل ثقافة تنظيمية مميزة، يحرص على نشرها بين أعضاء العمل في المؤسسة، وترسيخ حضورها بمساعدة القادة الإداريين الأخرين الذين ساهموا معه في التأسيس.</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97141" y="373288"/>
            <a:ext cx="11606062" cy="685124"/>
          </a:xfrm>
          <a:prstGeom prst="rect">
            <a:avLst/>
          </a:prstGeom>
          <a:solidFill>
            <a:schemeClr val="bg1">
              <a:lumMod val="85000"/>
            </a:schemeClr>
          </a:solidFill>
        </p:spPr>
        <p:txBody>
          <a:bodyPr wrap="none">
            <a:spAutoFit/>
          </a:bodyPr>
          <a:lstStyle/>
          <a:p>
            <a:pPr algn="just" rtl="1">
              <a:lnSpc>
                <a:spcPct val="107000"/>
              </a:lnSpc>
              <a:spcAft>
                <a:spcPts val="800"/>
              </a:spcAft>
            </a:pPr>
            <a:r>
              <a:rPr lang="ar-SA" sz="3600" b="1" dirty="0">
                <a:solidFill>
                  <a:schemeClr val="accent1">
                    <a:lumMod val="50000"/>
                  </a:schemeClr>
                </a:solidFill>
                <a:latin typeface="Calibri" panose="020F0502020204030204" pitchFamily="34" charset="0"/>
                <a:ea typeface="Calibri" panose="020F0502020204030204" pitchFamily="34" charset="0"/>
                <a:cs typeface="Traditional Arabic" panose="02020603050405020304" pitchFamily="18" charset="-78"/>
              </a:rPr>
              <a:t>ثانيا: أهم أدوار ومواقف القيادات الإدارية في بناء الثقافة التنظيمية والمشكلات التي تواجههم</a:t>
            </a:r>
            <a:r>
              <a:rPr lang="fr-FR" sz="3600" b="1" dirty="0">
                <a:solidFill>
                  <a:schemeClr val="bg2">
                    <a:lumMod val="10000"/>
                  </a:schemeClr>
                </a:solidFill>
                <a:latin typeface="Traditional Arabic" panose="02020603050405020304" pitchFamily="18" charset="-78"/>
                <a:ea typeface="Calibri" panose="020F0502020204030204" pitchFamily="34" charset="0"/>
                <a:cs typeface="Arial" panose="020B0604020202020204" pitchFamily="34" charset="0"/>
              </a:rPr>
              <a:t>:</a:t>
            </a:r>
            <a:endParaRPr lang="fr-FR" sz="360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318086" y="1774654"/>
            <a:ext cx="7685117" cy="523220"/>
          </a:xfrm>
          <a:prstGeom prst="rect">
            <a:avLst/>
          </a:prstGeom>
          <a:solidFill>
            <a:srgbClr val="FFFF00"/>
          </a:solidFill>
          <a:ln>
            <a:solidFill>
              <a:schemeClr val="bg1">
                <a:lumMod val="85000"/>
              </a:schemeClr>
            </a:solidFill>
          </a:ln>
        </p:spPr>
        <p:txBody>
          <a:bodyPr wrap="none">
            <a:spAutoFit/>
          </a:bodyPr>
          <a:lstStyle/>
          <a:p>
            <a:pPr algn="r"/>
            <a:r>
              <a:rPr lang="ar-DZ" sz="2800" b="1" dirty="0">
                <a:solidFill>
                  <a:schemeClr val="bg2">
                    <a:lumMod val="10000"/>
                  </a:schemeClr>
                </a:solidFill>
                <a:latin typeface="Calibri" panose="020F0502020204030204" pitchFamily="34" charset="0"/>
                <a:ea typeface="Calibri" panose="020F0502020204030204" pitchFamily="34" charset="0"/>
                <a:cs typeface="Traditional Arabic" panose="02020603050405020304" pitchFamily="18" charset="-78"/>
              </a:rPr>
              <a:t>1</a:t>
            </a:r>
            <a:r>
              <a:rPr lang="ar-DZ" sz="2800" b="1" dirty="0" smtClean="0">
                <a:solidFill>
                  <a:schemeClr val="bg2">
                    <a:lumMod val="10000"/>
                  </a:schemeClr>
                </a:solidFill>
                <a:latin typeface="Calibri" panose="020F0502020204030204" pitchFamily="34" charset="0"/>
                <a:ea typeface="Calibri" panose="020F0502020204030204" pitchFamily="34" charset="0"/>
                <a:cs typeface="Traditional Arabic" panose="02020603050405020304" pitchFamily="18" charset="-78"/>
              </a:rPr>
              <a:t>ــ </a:t>
            </a:r>
            <a:r>
              <a:rPr lang="ar-SA" sz="2800" b="1" dirty="0" smtClean="0">
                <a:solidFill>
                  <a:schemeClr val="bg2">
                    <a:lumMod val="10000"/>
                  </a:schemeClr>
                </a:solidFill>
                <a:latin typeface="Calibri" panose="020F0502020204030204" pitchFamily="34" charset="0"/>
                <a:ea typeface="Calibri" panose="020F0502020204030204" pitchFamily="34" charset="0"/>
                <a:cs typeface="Traditional Arabic" panose="02020603050405020304" pitchFamily="18" charset="-78"/>
              </a:rPr>
              <a:t>القادة </a:t>
            </a:r>
            <a:r>
              <a:rPr lang="ar-SA" sz="2800" b="1" dirty="0">
                <a:solidFill>
                  <a:schemeClr val="bg2">
                    <a:lumMod val="10000"/>
                  </a:schemeClr>
                </a:solidFill>
                <a:latin typeface="Calibri" panose="020F0502020204030204" pitchFamily="34" charset="0"/>
                <a:ea typeface="Calibri" panose="020F0502020204030204" pitchFamily="34" charset="0"/>
                <a:cs typeface="Traditional Arabic" panose="02020603050405020304" pitchFamily="18" charset="-78"/>
              </a:rPr>
              <a:t>الإداريون المؤسسون وحدود الدور المفترض في بناء الثقافة التنظيمية: </a:t>
            </a:r>
            <a:endParaRPr lang="fr-FR" sz="2800" dirty="0">
              <a:solidFill>
                <a:schemeClr val="bg2">
                  <a:lumMod val="10000"/>
                </a:schemeClr>
              </a:solidFill>
            </a:endParaRPr>
          </a:p>
        </p:txBody>
      </p:sp>
    </p:spTree>
    <p:extLst>
      <p:ext uri="{BB962C8B-B14F-4D97-AF65-F5344CB8AC3E}">
        <p14:creationId xmlns:p14="http://schemas.microsoft.com/office/powerpoint/2010/main" xmlns="" val="2215751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r:link="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p:cNvSpPr/>
          <p:nvPr/>
        </p:nvSpPr>
        <p:spPr>
          <a:xfrm>
            <a:off x="1377641" y="2705644"/>
            <a:ext cx="9143468" cy="3319498"/>
          </a:xfrm>
          <a:prstGeom prst="rect">
            <a:avLst/>
          </a:prstGeom>
          <a:solidFill>
            <a:srgbClr val="FFC000"/>
          </a:solidFill>
        </p:spPr>
        <p:txBody>
          <a:bodyPr wrap="square">
            <a:spAutoFit/>
          </a:bodyPr>
          <a:lstStyle/>
          <a:p>
            <a:pPr algn="just" rtl="1">
              <a:lnSpc>
                <a:spcPct val="107000"/>
              </a:lnSpc>
              <a:spcAft>
                <a:spcPts val="800"/>
              </a:spcAft>
              <a:buClr>
                <a:srgbClr val="806000"/>
              </a:buClr>
            </a:pPr>
            <a:r>
              <a:rPr lang="ar-SA" sz="2800" b="1" dirty="0">
                <a:ea typeface="Calibri" panose="020F0502020204030204" pitchFamily="34" charset="0"/>
                <a:cs typeface="Traditional Arabic" panose="02020603050405020304" pitchFamily="18" charset="-78"/>
              </a:rPr>
              <a:t>وهؤلاء القادة هم الذين تولوا القيادة الإدارية في المؤسسة في بداية نشاطها، لكنهم لم يشاركوا المؤسس في تحديد وبلورة الفكرة الأساسية، وقد لا تكون لهم أيضا مساهمة في التكوين الأولي الجماعة العمل ، ولم يشاركوا المؤسس في وضع مبادئ الثقافة التنظيمية وأطرها العملية والسلوكية، لأن توظيفهم في مناصبهم القيادية تم بعد بدء نشاط المؤسسة، وتبلور أشكال العمل وأهدافه ونظمه الإدارية والسلوكية عامة. وهؤلاء القادة قد يكونون قادة إداريون يعملون مع المؤسس الذي يتولى المنصب الإداري القيادي الأعلى في المؤسسة. أو قادة إداريون دون وجود المؤسس، ويمكن أن نجد القادة الإداريين من هذا النوع في المستويات الإدارية المختلفة. </a:t>
            </a:r>
            <a:endParaRPr lang="fr-FR" sz="2800" b="1" dirty="0">
              <a:solidFill>
                <a:prstClr val="black"/>
              </a:solidFill>
              <a:ea typeface="Calibri" panose="020F0502020204030204" pitchFamily="34" charset="0"/>
              <a:cs typeface="Arial" panose="020B0604020202020204" pitchFamily="34" charset="0"/>
            </a:endParaRPr>
          </a:p>
        </p:txBody>
      </p:sp>
      <p:sp>
        <p:nvSpPr>
          <p:cNvPr id="5" name="Rectangle 4"/>
          <p:cNvSpPr/>
          <p:nvPr/>
        </p:nvSpPr>
        <p:spPr>
          <a:xfrm>
            <a:off x="4693186" y="1075358"/>
            <a:ext cx="7273466" cy="954107"/>
          </a:xfrm>
          <a:prstGeom prst="rect">
            <a:avLst/>
          </a:prstGeom>
          <a:solidFill>
            <a:srgbClr val="FFFF00"/>
          </a:solidFill>
          <a:ln>
            <a:solidFill>
              <a:schemeClr val="bg1">
                <a:lumMod val="85000"/>
              </a:schemeClr>
            </a:solidFill>
          </a:ln>
        </p:spPr>
        <p:txBody>
          <a:bodyPr wrap="square">
            <a:spAutoFit/>
          </a:bodyPr>
          <a:lstStyle/>
          <a:p>
            <a:pPr algn="r"/>
            <a:r>
              <a:rPr lang="ar-DZ" sz="2800" b="1" dirty="0" smtClean="0">
                <a:solidFill>
                  <a:srgbClr val="833C0B"/>
                </a:solidFill>
                <a:ea typeface="Calibri" panose="020F0502020204030204" pitchFamily="34" charset="0"/>
                <a:cs typeface="Traditional Arabic" panose="02020603050405020304" pitchFamily="18" charset="-78"/>
              </a:rPr>
              <a:t>2 ـ </a:t>
            </a:r>
            <a:r>
              <a:rPr lang="ar-SA" sz="2800" b="1" dirty="0" smtClean="0">
                <a:solidFill>
                  <a:srgbClr val="833C0B"/>
                </a:solidFill>
                <a:ea typeface="Calibri" panose="020F0502020204030204" pitchFamily="34" charset="0"/>
                <a:cs typeface="Traditional Arabic" panose="02020603050405020304" pitchFamily="18" charset="-78"/>
              </a:rPr>
              <a:t>القادة </a:t>
            </a:r>
            <a:r>
              <a:rPr lang="ar-SA" sz="2800" b="1" dirty="0">
                <a:solidFill>
                  <a:srgbClr val="833C0B"/>
                </a:solidFill>
                <a:ea typeface="Calibri" panose="020F0502020204030204" pitchFamily="34" charset="0"/>
                <a:cs typeface="Traditional Arabic" panose="02020603050405020304" pitchFamily="18" charset="-78"/>
              </a:rPr>
              <a:t>الإداريين من الجيل الأول من غير المؤسسين ومشكلات بناء الثقافة التنظيمية:</a:t>
            </a:r>
            <a:endParaRPr lang="fr-FR" sz="2800" dirty="0">
              <a:solidFill>
                <a:srgbClr val="E7E6E6">
                  <a:lumMod val="10000"/>
                </a:srgbClr>
              </a:solidFill>
            </a:endParaRPr>
          </a:p>
        </p:txBody>
      </p:sp>
    </p:spTree>
    <p:extLst>
      <p:ext uri="{BB962C8B-B14F-4D97-AF65-F5344CB8AC3E}">
        <p14:creationId xmlns:p14="http://schemas.microsoft.com/office/powerpoint/2010/main" xmlns="" val="4213020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r:link="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p:cNvSpPr/>
          <p:nvPr/>
        </p:nvSpPr>
        <p:spPr>
          <a:xfrm>
            <a:off x="1377641" y="2705644"/>
            <a:ext cx="9143468" cy="2858475"/>
          </a:xfrm>
          <a:prstGeom prst="rect">
            <a:avLst/>
          </a:prstGeom>
          <a:solidFill>
            <a:srgbClr val="FFC000"/>
          </a:solidFill>
        </p:spPr>
        <p:txBody>
          <a:bodyPr wrap="square">
            <a:spAutoFit/>
          </a:bodyPr>
          <a:lstStyle/>
          <a:p>
            <a:pPr lvl="0" algn="just" rtl="1">
              <a:lnSpc>
                <a:spcPct val="107000"/>
              </a:lnSpc>
              <a:spcAft>
                <a:spcPts val="800"/>
              </a:spcAft>
              <a:buClr>
                <a:srgbClr val="806000"/>
              </a:buClr>
            </a:pPr>
            <a:r>
              <a:rPr lang="ar-SA" sz="2800" b="1" dirty="0">
                <a:latin typeface="Calibri" panose="020F0502020204030204" pitchFamily="34" charset="0"/>
                <a:ea typeface="Calibri" panose="020F0502020204030204" pitchFamily="34" charset="0"/>
                <a:cs typeface="Traditional Arabic" panose="02020603050405020304" pitchFamily="18" charset="-78"/>
              </a:rPr>
              <a:t>ترتبط إدارة الثقافة التنظيمية بتلك العملية التي تقوم القيادة الإدارية من خلالها بالحرص على جعل أدوارها ومهامها وصلاحياتها، وأساليب معالجتها للمشاكل التنظيمية، ومواجهتها لمتطلبات العمل المؤسسي عامة والإداري خاصة، قائمة على مجموعة من المبادئ والقواعد التي لها دلالة و معنی خاص في الثقافة التنظيمية بالمؤسسة، وتشمل عملية إدارة الثقافة التنظيمية عمليات الترويج للقيم الايجابية والسلوكيات، ومنع القيم والسلوكيات السلبية والتشهير بها، لتقوية ودعم الأطر المرجعية المنسجمة.</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693186" y="1075358"/>
            <a:ext cx="7273466" cy="954107"/>
          </a:xfrm>
          <a:prstGeom prst="rect">
            <a:avLst/>
          </a:prstGeom>
          <a:solidFill>
            <a:srgbClr val="FFFF00"/>
          </a:solidFill>
          <a:ln>
            <a:solidFill>
              <a:schemeClr val="bg1">
                <a:lumMod val="85000"/>
              </a:schemeClr>
            </a:solidFill>
          </a:ln>
        </p:spPr>
        <p:txBody>
          <a:bodyPr wrap="square">
            <a:spAutoFit/>
          </a:bodyPr>
          <a:lstStyle/>
          <a:p>
            <a:pPr algn="r"/>
            <a:r>
              <a:rPr lang="ar-DZ" sz="2800" b="1" dirty="0" smtClean="0">
                <a:solidFill>
                  <a:srgbClr val="833C0B"/>
                </a:solidFill>
                <a:ea typeface="Calibri" panose="020F0502020204030204" pitchFamily="34" charset="0"/>
                <a:cs typeface="Traditional Arabic" panose="02020603050405020304" pitchFamily="18" charset="-78"/>
              </a:rPr>
              <a:t>3 ـ </a:t>
            </a:r>
            <a:r>
              <a:rPr lang="ar-SA" sz="2800" b="1" dirty="0" smtClean="0">
                <a:solidFill>
                  <a:srgbClr val="833C0B"/>
                </a:solidFill>
                <a:ea typeface="Calibri" panose="020F0502020204030204" pitchFamily="34" charset="0"/>
                <a:cs typeface="Traditional Arabic" panose="02020603050405020304" pitchFamily="18" charset="-78"/>
              </a:rPr>
              <a:t>حدود </a:t>
            </a:r>
            <a:r>
              <a:rPr lang="ar-SA" sz="2800" b="1" dirty="0">
                <a:solidFill>
                  <a:srgbClr val="833C0B"/>
                </a:solidFill>
                <a:ea typeface="Calibri" panose="020F0502020204030204" pitchFamily="34" charset="0"/>
                <a:cs typeface="Traditional Arabic" panose="02020603050405020304" pitchFamily="18" charset="-78"/>
              </a:rPr>
              <a:t>التدخل القيادي في إدارة الثقافة التنظيمية بهدف بنائها وترسيخها:</a:t>
            </a:r>
            <a:r>
              <a:rPr lang="ar-SA" sz="2800" dirty="0">
                <a:solidFill>
                  <a:srgbClr val="833C0B"/>
                </a:solidFill>
                <a:ea typeface="Calibri" panose="020F0502020204030204" pitchFamily="34" charset="0"/>
                <a:cs typeface="Traditional Arabic" panose="02020603050405020304" pitchFamily="18" charset="-78"/>
              </a:rPr>
              <a:t> </a:t>
            </a:r>
            <a:endParaRPr lang="fr-FR" sz="2800" dirty="0">
              <a:solidFill>
                <a:srgbClr val="E7E6E6">
                  <a:lumMod val="10000"/>
                </a:srgbClr>
              </a:solidFill>
            </a:endParaRPr>
          </a:p>
        </p:txBody>
      </p:sp>
    </p:spTree>
    <p:extLst>
      <p:ext uri="{BB962C8B-B14F-4D97-AF65-F5344CB8AC3E}">
        <p14:creationId xmlns:p14="http://schemas.microsoft.com/office/powerpoint/2010/main" xmlns="" val="962025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a:srcRect/>
          <a:stretch>
            <a:fillRect/>
          </a:stretch>
        </p:blipFill>
        <p:spPr>
          <a:xfrm>
            <a:off x="0" y="0"/>
            <a:ext cx="12441237" cy="7127875"/>
          </a:xfrm>
          <a:prstGeom prst="rect">
            <a:avLst/>
          </a:prstGeom>
          <a:noFill/>
        </p:spPr>
      </p:pic>
      <p:sp>
        <p:nvSpPr>
          <p:cNvPr id="4" name="Opérateur Alternative 3"/>
          <p:cNvSpPr/>
          <p:nvPr/>
        </p:nvSpPr>
        <p:spPr>
          <a:xfrm>
            <a:off x="133090" y="3320695"/>
            <a:ext cx="5731264" cy="3807180"/>
          </a:xfrm>
          <a:prstGeom prst="flowChartAlternateProcess">
            <a:avLst/>
          </a:prstGeom>
          <a:solidFill>
            <a:schemeClr val="accent4"/>
          </a:solidFill>
          <a:ln>
            <a:solidFill>
              <a:srgbClr val="000001"/>
            </a:solidFill>
          </a:ln>
        </p:spPr>
        <p:txBody>
          <a:bodyPr wrap="square" anchor="ctr"/>
          <a:lstStyle/>
          <a:p>
            <a:pPr marL="457200" algn="just" rtl="1">
              <a:lnSpc>
                <a:spcPct val="107000"/>
              </a:lnSpc>
              <a:spcAft>
                <a:spcPts val="800"/>
              </a:spcAft>
            </a:pPr>
            <a:r>
              <a:rPr lang="ar-DZ" sz="2400" b="1" dirty="0">
                <a:latin typeface="Calibri" panose="020F0502020204030204" pitchFamily="34" charset="0"/>
                <a:ea typeface="Calibri" panose="020F0502020204030204" pitchFamily="34" charset="0"/>
                <a:cs typeface="Traditional Arabic" panose="02020603050405020304" pitchFamily="18" charset="-78"/>
              </a:rPr>
              <a:t>تم الاعتراف بأنه توجد عوامل موقفية تتحكم في إمكانية التغيير والتطوير للثقافة التنظيمية وتتمثل في العوامل التالية:</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ar-DZ" b="1" dirty="0">
                <a:solidFill>
                  <a:srgbClr val="385623"/>
                </a:solidFill>
                <a:latin typeface="Calibri" panose="020F0502020204030204" pitchFamily="34" charset="0"/>
                <a:ea typeface="Calibri" panose="020F0502020204030204" pitchFamily="34" charset="0"/>
                <a:cs typeface="Traditional Arabic" panose="02020603050405020304" pitchFamily="18" charset="-78"/>
              </a:rPr>
              <a:t>تغيير في قادة المؤسسة </a:t>
            </a: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البارزين</a:t>
            </a:r>
            <a:endParaRPr lang="fr-FR"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ar-DZ" b="1" dirty="0">
                <a:solidFill>
                  <a:srgbClr val="385623"/>
                </a:solidFill>
                <a:latin typeface="Calibri" panose="020F0502020204030204" pitchFamily="34" charset="0"/>
                <a:ea typeface="Calibri" panose="020F0502020204030204" pitchFamily="34" charset="0"/>
                <a:cs typeface="Traditional Arabic" panose="02020603050405020304" pitchFamily="18" charset="-78"/>
              </a:rPr>
              <a:t>مرحلة دورة حياة </a:t>
            </a: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المؤسسة</a:t>
            </a:r>
            <a:endParaRPr lang="fr-FR"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ar-DZ" b="1" dirty="0">
                <a:solidFill>
                  <a:srgbClr val="385623"/>
                </a:solidFill>
                <a:latin typeface="Calibri" panose="020F0502020204030204" pitchFamily="34" charset="0"/>
                <a:ea typeface="Calibri" panose="020F0502020204030204" pitchFamily="34" charset="0"/>
                <a:cs typeface="Traditional Arabic" panose="02020603050405020304" pitchFamily="18" charset="-78"/>
              </a:rPr>
              <a:t>عمر </a:t>
            </a: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المؤسسة</a:t>
            </a:r>
          </a:p>
          <a:p>
            <a:pPr marL="342900" lvl="0" indent="-342900" algn="just" rtl="1">
              <a:lnSpc>
                <a:spcPct val="107000"/>
              </a:lnSpc>
              <a:spcAft>
                <a:spcPts val="800"/>
              </a:spcAft>
              <a:buFont typeface="Symbol" panose="05050102010706020507" pitchFamily="18" charset="2"/>
              <a:buChar char=""/>
            </a:pP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حجم المؤسسة</a:t>
            </a:r>
          </a:p>
          <a:p>
            <a:pPr marL="342900" lvl="0" indent="-342900" algn="just" rtl="1">
              <a:lnSpc>
                <a:spcPct val="107000"/>
              </a:lnSpc>
              <a:spcAft>
                <a:spcPts val="800"/>
              </a:spcAft>
              <a:buFont typeface="Symbol" panose="05050102010706020507" pitchFamily="18" charset="2"/>
              <a:buChar char=""/>
            </a:pP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قوة </a:t>
            </a:r>
            <a:r>
              <a:rPr lang="ar-DZ" b="1" dirty="0">
                <a:solidFill>
                  <a:srgbClr val="385623"/>
                </a:solidFill>
                <a:latin typeface="Calibri" panose="020F0502020204030204" pitchFamily="34" charset="0"/>
                <a:ea typeface="Calibri" panose="020F0502020204030204" pitchFamily="34" charset="0"/>
                <a:cs typeface="Traditional Arabic" panose="02020603050405020304" pitchFamily="18" charset="-78"/>
              </a:rPr>
              <a:t>الثقافة </a:t>
            </a: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الحالية</a:t>
            </a:r>
          </a:p>
          <a:p>
            <a:pPr marL="342900" lvl="0" indent="-342900" algn="just" rtl="1">
              <a:lnSpc>
                <a:spcPct val="107000"/>
              </a:lnSpc>
              <a:spcAft>
                <a:spcPts val="800"/>
              </a:spcAft>
              <a:buFont typeface="Symbol" panose="05050102010706020507" pitchFamily="18" charset="2"/>
              <a:buChar char=""/>
            </a:pP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غياب </a:t>
            </a:r>
            <a:r>
              <a:rPr lang="ar-DZ" b="1" dirty="0">
                <a:solidFill>
                  <a:srgbClr val="385623"/>
                </a:solidFill>
                <a:latin typeface="Calibri" panose="020F0502020204030204" pitchFamily="34" charset="0"/>
                <a:ea typeface="Calibri" panose="020F0502020204030204" pitchFamily="34" charset="0"/>
                <a:cs typeface="Traditional Arabic" panose="02020603050405020304" pitchFamily="18" charset="-78"/>
              </a:rPr>
              <a:t>ثقافات </a:t>
            </a:r>
            <a:r>
              <a:rPr lang="ar-DZ" b="1" dirty="0" smtClean="0">
                <a:solidFill>
                  <a:srgbClr val="385623"/>
                </a:solidFill>
                <a:latin typeface="Calibri" panose="020F0502020204030204" pitchFamily="34" charset="0"/>
                <a:ea typeface="Calibri" panose="020F0502020204030204" pitchFamily="34" charset="0"/>
                <a:cs typeface="Traditional Arabic" panose="02020603050405020304" pitchFamily="18" charset="-78"/>
              </a:rPr>
              <a:t>فرعية</a:t>
            </a:r>
            <a:endParaRPr lang="fr-FR"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Bulle ronde 2"/>
          <p:cNvSpPr/>
          <p:nvPr/>
        </p:nvSpPr>
        <p:spPr>
          <a:xfrm>
            <a:off x="496712" y="1448649"/>
            <a:ext cx="4784112" cy="1605378"/>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07000"/>
              </a:lnSpc>
              <a:spcAft>
                <a:spcPts val="800"/>
              </a:spcAft>
              <a:buClr>
                <a:srgbClr val="806000"/>
              </a:buClr>
            </a:pPr>
            <a:r>
              <a:rPr lang="ar-DZ" sz="2800" b="1" dirty="0" smtClean="0">
                <a:solidFill>
                  <a:srgbClr val="833C0B"/>
                </a:solidFill>
                <a:latin typeface="Calibri" panose="020F0502020204030204" pitchFamily="34" charset="0"/>
                <a:ea typeface="Calibri" panose="020F0502020204030204" pitchFamily="34" charset="0"/>
                <a:cs typeface="Traditional Arabic" panose="02020603050405020304" pitchFamily="18" charset="-78"/>
              </a:rPr>
              <a:t>2ـ القيادات الإدارية </a:t>
            </a:r>
            <a:r>
              <a:rPr lang="ar-DZ" sz="2800" b="1" dirty="0">
                <a:solidFill>
                  <a:srgbClr val="833C0B"/>
                </a:solidFill>
                <a:latin typeface="Calibri" panose="020F0502020204030204" pitchFamily="34" charset="0"/>
                <a:ea typeface="Calibri" panose="020F0502020204030204" pitchFamily="34" charset="0"/>
                <a:cs typeface="Traditional Arabic" panose="02020603050405020304" pitchFamily="18" charset="-78"/>
              </a:rPr>
              <a:t>وإمكانيات </a:t>
            </a:r>
            <a:r>
              <a:rPr lang="ar-DZ" sz="2800" b="1" dirty="0" smtClean="0">
                <a:solidFill>
                  <a:srgbClr val="833C0B"/>
                </a:solidFill>
                <a:latin typeface="Calibri" panose="020F0502020204030204" pitchFamily="34" charset="0"/>
                <a:ea typeface="Calibri" panose="020F0502020204030204" pitchFamily="34" charset="0"/>
                <a:cs typeface="Traditional Arabic" panose="02020603050405020304" pitchFamily="18" charset="-78"/>
              </a:rPr>
              <a:t>التغيير والتطوير التنظيمي </a:t>
            </a:r>
            <a:r>
              <a:rPr lang="ar-DZ" sz="2800" b="1" dirty="0">
                <a:solidFill>
                  <a:srgbClr val="833C0B"/>
                </a:solidFill>
                <a:latin typeface="Calibri" panose="020F0502020204030204" pitchFamily="34" charset="0"/>
                <a:ea typeface="Calibri" panose="020F0502020204030204" pitchFamily="34" charset="0"/>
                <a:cs typeface="Traditional Arabic" panose="02020603050405020304" pitchFamily="18" charset="-78"/>
              </a:rPr>
              <a:t>بالمؤسسات:</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Opérateur Alternative 3"/>
          <p:cNvSpPr/>
          <p:nvPr/>
        </p:nvSpPr>
        <p:spPr>
          <a:xfrm>
            <a:off x="6460736" y="3320695"/>
            <a:ext cx="5731264" cy="3807180"/>
          </a:xfrm>
          <a:prstGeom prst="flowChartAlternateProcess">
            <a:avLst/>
          </a:prstGeom>
          <a:solidFill>
            <a:schemeClr val="accent4"/>
          </a:solidFill>
          <a:ln>
            <a:solidFill>
              <a:srgbClr val="000001"/>
            </a:solidFill>
          </a:ln>
        </p:spPr>
        <p:txBody>
          <a:bodyPr wrap="square" anchor="ctr"/>
          <a:lstStyle/>
          <a:p>
            <a:pPr algn="just" rtl="1">
              <a:lnSpc>
                <a:spcPct val="107000"/>
              </a:lnSpc>
              <a:spcAft>
                <a:spcPts val="800"/>
              </a:spcAft>
            </a:pPr>
            <a:r>
              <a:rPr lang="ar-DZ" sz="2800" dirty="0">
                <a:latin typeface="Calibri" panose="020F0502020204030204" pitchFamily="34" charset="0"/>
                <a:ea typeface="Calibri" panose="020F0502020204030204" pitchFamily="34" charset="0"/>
                <a:cs typeface="Traditional Arabic" panose="02020603050405020304" pitchFamily="18" charset="-78"/>
              </a:rPr>
              <a:t>عبر مصطلح تطوير الثقافة التنظيمية في المؤسسة عن تلك العلية الهادفة إلى الوصول بالثقافة التنظيمية في المؤسسة إلى حالة أفصل في مجال واحد محدد ومقصود أو في عدة مجالات ويتم ذلك عن طريق العمل عبر خطة تغيير عناصر الثقافة التنظيمية الضمنية والظاهرة وعادة تتم تلك العملية التطويرية للثقافة التنظيمية عن طريق ما نسميه هنا إعادة بناء ثقافي سواء كليا كان أو جزئيا.</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Bulle ronde 6"/>
          <p:cNvSpPr/>
          <p:nvPr/>
        </p:nvSpPr>
        <p:spPr>
          <a:xfrm>
            <a:off x="7044266" y="1409857"/>
            <a:ext cx="4357512" cy="160872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07000"/>
              </a:lnSpc>
              <a:spcAft>
                <a:spcPts val="800"/>
              </a:spcAft>
              <a:buClr>
                <a:srgbClr val="806000"/>
              </a:buClr>
            </a:pPr>
            <a:r>
              <a:rPr lang="ar-DZ" sz="2800" b="1" dirty="0" smtClean="0">
                <a:solidFill>
                  <a:srgbClr val="833C0B"/>
                </a:solidFill>
                <a:latin typeface="Calibri" panose="020F0502020204030204" pitchFamily="34" charset="0"/>
                <a:ea typeface="Calibri" panose="020F0502020204030204" pitchFamily="34" charset="0"/>
                <a:cs typeface="Traditional Arabic" panose="02020603050405020304" pitchFamily="18" charset="-78"/>
              </a:rPr>
              <a:t>1ـ إعادة </a:t>
            </a:r>
            <a:r>
              <a:rPr lang="ar-DZ" sz="2800" b="1" dirty="0">
                <a:solidFill>
                  <a:srgbClr val="833C0B"/>
                </a:solidFill>
                <a:latin typeface="Calibri" panose="020F0502020204030204" pitchFamily="34" charset="0"/>
                <a:ea typeface="Calibri" panose="020F0502020204030204" pitchFamily="34" charset="0"/>
                <a:cs typeface="Traditional Arabic" panose="02020603050405020304" pitchFamily="18" charset="-78"/>
              </a:rPr>
              <a:t>بناء الثقافة التنظيمية من خلال التغيير والتطوير:</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282563" y="322416"/>
            <a:ext cx="7527483" cy="954107"/>
          </a:xfrm>
          <a:prstGeom prst="rect">
            <a:avLst/>
          </a:prstGeom>
          <a:solidFill>
            <a:schemeClr val="accent2">
              <a:lumMod val="75000"/>
            </a:schemeClr>
          </a:solidFill>
        </p:spPr>
        <p:txBody>
          <a:bodyPr wrap="square">
            <a:spAutoFit/>
          </a:bodyPr>
          <a:lstStyle/>
          <a:p>
            <a:pPr algn="ctr" rtl="1"/>
            <a:r>
              <a:rPr lang="ar-DZ" sz="2800" b="1" dirty="0" smtClean="0">
                <a:solidFill>
                  <a:srgbClr val="FFFF00"/>
                </a:solidFill>
                <a:ea typeface="Calibri" panose="020F0502020204030204" pitchFamily="34" charset="0"/>
                <a:cs typeface="Traditional Arabic" panose="02020603050405020304" pitchFamily="18" charset="-78"/>
              </a:rPr>
              <a:t>ثالثا: أبرز </a:t>
            </a:r>
            <a:r>
              <a:rPr lang="ar-DZ" sz="2800" b="1" dirty="0">
                <a:solidFill>
                  <a:srgbClr val="FFFF00"/>
                </a:solidFill>
                <a:ea typeface="Calibri" panose="020F0502020204030204" pitchFamily="34" charset="0"/>
                <a:cs typeface="Traditional Arabic" panose="02020603050405020304" pitchFamily="18" charset="-78"/>
              </a:rPr>
              <a:t>المشكلات المؤثرة على الدور القيادي الإداري في إعادة بناء الثقافة التنظيمية:</a:t>
            </a:r>
            <a:endParaRPr lang="fr-FR" sz="2800" dirty="0">
              <a:solidFill>
                <a:srgbClr val="FFFF00"/>
              </a:solidFill>
            </a:endParaRPr>
          </a:p>
        </p:txBody>
      </p:sp>
    </p:spTree>
    <p:extLst>
      <p:ext uri="{BB962C8B-B14F-4D97-AF65-F5344CB8AC3E}">
        <p14:creationId xmlns:p14="http://schemas.microsoft.com/office/powerpoint/2010/main" xmlns="" val="427796239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Ruban courbé vers le bas 1"/>
          <p:cNvSpPr/>
          <p:nvPr/>
        </p:nvSpPr>
        <p:spPr>
          <a:xfrm>
            <a:off x="672029" y="0"/>
            <a:ext cx="9893147" cy="1000108"/>
          </a:xfrm>
          <a:prstGeom prst="ellipseRibbon">
            <a:avLst/>
          </a:prstGeom>
        </p:spPr>
        <p:style>
          <a:lnRef idx="1">
            <a:schemeClr val="accent6"/>
          </a:lnRef>
          <a:fillRef idx="2">
            <a:schemeClr val="accent6"/>
          </a:fillRef>
          <a:effectRef idx="1">
            <a:schemeClr val="accent6"/>
          </a:effectRef>
          <a:fontRef idx="minor">
            <a:schemeClr val="dk1"/>
          </a:fontRef>
        </p:style>
        <p:txBody>
          <a:bodyPr rtlCol="1" anchor="ctr"/>
          <a:lstStyle/>
          <a:p>
            <a:pPr algn="just" rtl="1">
              <a:lnSpc>
                <a:spcPct val="107000"/>
              </a:lnSpc>
              <a:spcAft>
                <a:spcPts val="800"/>
              </a:spcAft>
            </a:pPr>
            <a:r>
              <a:rPr lang="ar-DZ" sz="2400" b="1" dirty="0">
                <a:solidFill>
                  <a:srgbClr val="1F3864"/>
                </a:solidFill>
                <a:latin typeface="Calibri" panose="020F0502020204030204" pitchFamily="34" charset="0"/>
                <a:ea typeface="Calibri" panose="020F0502020204030204" pitchFamily="34" charset="0"/>
                <a:cs typeface="Traditional Arabic" panose="02020603050405020304" pitchFamily="18" charset="-78"/>
              </a:rPr>
              <a:t>رابعا</a:t>
            </a:r>
            <a:r>
              <a:rPr lang="ar-DZ" sz="2400" b="1" dirty="0" smtClean="0">
                <a:solidFill>
                  <a:srgbClr val="1F3864"/>
                </a:solidFill>
                <a:latin typeface="Calibri" panose="020F0502020204030204" pitchFamily="34" charset="0"/>
                <a:ea typeface="Calibri" panose="020F0502020204030204" pitchFamily="34" charset="0"/>
                <a:cs typeface="Traditional Arabic" panose="02020603050405020304" pitchFamily="18" charset="-78"/>
              </a:rPr>
              <a:t>: أبرز </a:t>
            </a:r>
            <a:r>
              <a:rPr lang="ar-DZ" sz="2400" b="1" dirty="0">
                <a:solidFill>
                  <a:srgbClr val="1F3864"/>
                </a:solidFill>
                <a:latin typeface="Calibri" panose="020F0502020204030204" pitchFamily="34" charset="0"/>
                <a:ea typeface="Calibri" panose="020F0502020204030204" pitchFamily="34" charset="0"/>
                <a:cs typeface="Traditional Arabic" panose="02020603050405020304" pitchFamily="18" charset="-78"/>
              </a:rPr>
              <a:t>عوائق فعالية الدور القيادي في تطوير وتغيير الثقافة التنظيمية: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à coins arrondis 10"/>
          <p:cNvSpPr/>
          <p:nvPr/>
        </p:nvSpPr>
        <p:spPr>
          <a:xfrm>
            <a:off x="225778" y="1255923"/>
            <a:ext cx="11650133" cy="578834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342900" lvl="0" indent="-342900" algn="just" rtl="1">
              <a:lnSpc>
                <a:spcPct val="107000"/>
              </a:lnSpc>
              <a:spcAft>
                <a:spcPts val="800"/>
              </a:spcAft>
              <a:buClr>
                <a:srgbClr val="2F5496"/>
              </a:buClr>
              <a:buFont typeface="Wingdings" panose="05000000000000000000" pitchFamily="2" charset="2"/>
              <a:buChar char=""/>
            </a:pPr>
            <a:r>
              <a:rPr lang="ar-SA" sz="2400" b="1" dirty="0">
                <a:latin typeface="Calibri" panose="020F0502020204030204" pitchFamily="34" charset="0"/>
                <a:ea typeface="Calibri" panose="020F0502020204030204" pitchFamily="34" charset="0"/>
                <a:cs typeface="Traditional Arabic" panose="02020603050405020304" pitchFamily="18" charset="-78"/>
              </a:rPr>
              <a:t>فشل المسؤولين عن التغيير والتطور الثقافي في استخدام كل الأليات الضرورية الأولية والثانوية اللازمة لتثبيت ونقل الثقافة ونشرها استخداما مكتملا .</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Clr>
                <a:srgbClr val="2F5496"/>
              </a:buClr>
              <a:buFont typeface="Wingdings" panose="05000000000000000000" pitchFamily="2" charset="2"/>
              <a:buChar char=""/>
            </a:pPr>
            <a:r>
              <a:rPr lang="ar-SA" sz="2400" b="1" dirty="0">
                <a:latin typeface="Calibri" panose="020F0502020204030204" pitchFamily="34" charset="0"/>
                <a:ea typeface="Calibri" panose="020F0502020204030204" pitchFamily="34" charset="0"/>
                <a:cs typeface="Traditional Arabic" panose="02020603050405020304" pitchFamily="18" charset="-78"/>
              </a:rPr>
              <a:t>عدم اعتماد القائد الإداري القائم على خطة تطوير ملائمة مقابل اعتماده على إجراءات تغيير غير مدروسة وسريعة قد يؤدي إلى تقوية العناصر المقاومة للتطوير في المؤسسة.</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Clr>
                <a:srgbClr val="2F5496"/>
              </a:buClr>
              <a:buFont typeface="Wingdings" panose="05000000000000000000" pitchFamily="2" charset="2"/>
              <a:buChar char=""/>
            </a:pPr>
            <a:r>
              <a:rPr lang="ar-SA" sz="2400" b="1" dirty="0">
                <a:latin typeface="Calibri" panose="020F0502020204030204" pitchFamily="34" charset="0"/>
                <a:ea typeface="Calibri" panose="020F0502020204030204" pitchFamily="34" charset="0"/>
                <a:cs typeface="Traditional Arabic" panose="02020603050405020304" pitchFamily="18" charset="-78"/>
              </a:rPr>
              <a:t>قلة أو عدم فهم القائد الإداري للسياق الثقافي الداخلي للمؤسسة وسياق عملها على المستوى الخارجي، بطريقة جيدة، يؤدي إلى تقوية مقاومة التغيير. د.</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Clr>
                <a:srgbClr val="2F5496"/>
              </a:buClr>
              <a:buFont typeface="Wingdings" panose="05000000000000000000" pitchFamily="2" charset="2"/>
              <a:buChar char=""/>
            </a:pPr>
            <a:r>
              <a:rPr lang="ar-SA" sz="2400" b="1" dirty="0">
                <a:latin typeface="Calibri" panose="020F0502020204030204" pitchFamily="34" charset="0"/>
                <a:ea typeface="Calibri" panose="020F0502020204030204" pitchFamily="34" charset="0"/>
                <a:cs typeface="Traditional Arabic" panose="02020603050405020304" pitchFamily="18" charset="-78"/>
              </a:rPr>
              <a:t>الآليات التي يعتمدها القائد الإداري القائم بالتغيير والتطوير، يمكن أن تعيق عملية التغيير بدل أن تكون مسهلة لها. </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Clr>
                <a:srgbClr val="2F5496"/>
              </a:buClr>
              <a:buFont typeface="Wingdings" panose="05000000000000000000" pitchFamily="2" charset="2"/>
              <a:buChar char=""/>
            </a:pPr>
            <a:r>
              <a:rPr lang="ar-SA" sz="2400" b="1" dirty="0">
                <a:latin typeface="Calibri" panose="020F0502020204030204" pitchFamily="34" charset="0"/>
                <a:ea typeface="Calibri" panose="020F0502020204030204" pitchFamily="34" charset="0"/>
                <a:cs typeface="Traditional Arabic" panose="02020603050405020304" pitchFamily="18" charset="-78"/>
              </a:rPr>
              <a:t>وجود أشخاص أو جماعات في مراكز القوة بالمؤسسة، يستخدمون قوتهم للحد من سلطات وقدرات القائد القائم بالتغيير، ويقاومون محاولات التغيير والتطوير التي يقوم بها ويعملون على إفشالها.</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Clr>
                <a:srgbClr val="2F5496"/>
              </a:buClr>
              <a:buFont typeface="Wingdings" panose="05000000000000000000" pitchFamily="2" charset="2"/>
              <a:buChar char=""/>
            </a:pPr>
            <a:r>
              <a:rPr lang="fr-FR" sz="2400" b="1" dirty="0">
                <a:latin typeface="Traditional Arabic" panose="02020603050405020304" pitchFamily="18" charset="-78"/>
                <a:ea typeface="Calibri" panose="020F0502020204030204" pitchFamily="34" charset="0"/>
                <a:cs typeface="Arial" panose="020B0604020202020204" pitchFamily="34" charset="0"/>
              </a:rPr>
              <a:t> </a:t>
            </a:r>
            <a:r>
              <a:rPr lang="ar-SA" sz="2400" b="1" dirty="0">
                <a:latin typeface="Traditional Arabic" panose="02020603050405020304" pitchFamily="18" charset="-78"/>
                <a:ea typeface="Calibri" panose="020F0502020204030204" pitchFamily="34" charset="0"/>
              </a:rPr>
              <a:t>تركيز القائد الإداري على النتائج دون اعتبار للوسائل والآليات والطرق التي تسهل التغيير </a:t>
            </a:r>
            <a:r>
              <a:rPr lang="ar-SA" sz="2400" b="1" dirty="0" smtClean="0">
                <a:latin typeface="Traditional Arabic" panose="02020603050405020304" pitchFamily="18" charset="-78"/>
                <a:ea typeface="Calibri" panose="020F0502020204030204" pitchFamily="34" charset="0"/>
              </a:rPr>
              <a:t>والتطوير</a:t>
            </a:r>
            <a:endParaRPr lang="ar-SA" sz="2400" b="1" dirty="0">
              <a:latin typeface="Traditional Arabic" panose="02020603050405020304" pitchFamily="18" charset="-78"/>
              <a:ea typeface="Calibri" panose="020F0502020204030204" pitchFamily="34" charset="0"/>
            </a:endParaRPr>
          </a:p>
        </p:txBody>
      </p:sp>
    </p:spTree>
    <p:extLst>
      <p:ext uri="{BB962C8B-B14F-4D97-AF65-F5344CB8AC3E}">
        <p14:creationId xmlns:p14="http://schemas.microsoft.com/office/powerpoint/2010/main" xmlns="" val="19524287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4"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from="(-#ppt_w/2)" to="(#ppt_x)" calcmode="lin" valueType="num">
                                      <p:cBhvr>
                                        <p:cTn id="14" dur="600" fill="hold">
                                          <p:stCondLst>
                                            <p:cond delay="0"/>
                                          </p:stCondLst>
                                        </p:cTn>
                                        <p:tgtEl>
                                          <p:spTgt spid="11"/>
                                        </p:tgtEl>
                                        <p:attrNameLst>
                                          <p:attrName>ppt_x</p:attrName>
                                        </p:attrNameLst>
                                      </p:cBhvr>
                                    </p:anim>
                                    <p:anim from="0" to="-1.0" calcmode="lin" valueType="num">
                                      <p:cBhvr>
                                        <p:cTn id="15" dur="200" decel="50000" autoRev="1" fill="hold">
                                          <p:stCondLst>
                                            <p:cond delay="600"/>
                                          </p:stCondLst>
                                        </p:cTn>
                                        <p:tgtEl>
                                          <p:spTgt spid="11"/>
                                        </p:tgtEl>
                                        <p:attrNameLst>
                                          <p:attrName>xshear</p:attrName>
                                        </p:attrNameLst>
                                      </p:cBhvr>
                                    </p:anim>
                                    <p:animScale>
                                      <p:cBhvr>
                                        <p:cTn id="16" dur="200" decel="100000" autoRev="1" fill="hold">
                                          <p:stCondLst>
                                            <p:cond delay="600"/>
                                          </p:stCondLst>
                                        </p:cTn>
                                        <p:tgtEl>
                                          <p:spTgt spid="11"/>
                                        </p:tgtEl>
                                      </p:cBhvr>
                                      <p:from x="100000" y="100000"/>
                                      <p:to x="80000" y="100000"/>
                                    </p:animScale>
                                    <p:anim by="(#ppt_h/3+#ppt_w*0.1)" calcmode="lin" valueType="num">
                                      <p:cBhvr additive="sum">
                                        <p:cTn id="17"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7143752"/>
          </a:xfrm>
          <a:prstGeom prst="rect">
            <a:avLst/>
          </a:prstGeom>
        </p:spPr>
      </p:pic>
      <p:sp>
        <p:nvSpPr>
          <p:cNvPr id="3" name="Ruban vers le bas 2"/>
          <p:cNvSpPr/>
          <p:nvPr/>
        </p:nvSpPr>
        <p:spPr>
          <a:xfrm>
            <a:off x="1835846" y="448606"/>
            <a:ext cx="8763061" cy="785818"/>
          </a:xfrm>
          <a:prstGeom prst="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dirty="0" smtClean="0">
                <a:solidFill>
                  <a:srgbClr val="5B9BD5">
                    <a:lumMod val="50000"/>
                  </a:srgbClr>
                </a:solidFill>
              </a:rPr>
              <a:t>خاتمة</a:t>
            </a:r>
            <a:r>
              <a:rPr lang="ar-SA" sz="4800" dirty="0" smtClean="0">
                <a:solidFill>
                  <a:srgbClr val="5B9BD5">
                    <a:lumMod val="50000"/>
                  </a:srgbClr>
                </a:solidFill>
              </a:rPr>
              <a:t> </a:t>
            </a:r>
            <a:endParaRPr lang="fr-FR" sz="4800" dirty="0" smtClean="0">
              <a:solidFill>
                <a:srgbClr val="5B9BD5">
                  <a:lumMod val="50000"/>
                </a:srgbClr>
              </a:solidFill>
            </a:endParaRPr>
          </a:p>
        </p:txBody>
      </p:sp>
      <p:sp>
        <p:nvSpPr>
          <p:cNvPr id="4" name="Rogner un rectangle avec un coin diagonal 3"/>
          <p:cNvSpPr/>
          <p:nvPr/>
        </p:nvSpPr>
        <p:spPr>
          <a:xfrm>
            <a:off x="1420839" y="2548551"/>
            <a:ext cx="9593073" cy="3022836"/>
          </a:xfrm>
          <a:prstGeom prst="snip2DiagRect">
            <a:avLst/>
          </a:prstGeom>
          <a:solidFill>
            <a:srgbClr val="FFC000"/>
          </a:solidFill>
          <a:ln>
            <a:solidFill>
              <a:srgbClr val="FFC000"/>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just" rtl="1">
              <a:lnSpc>
                <a:spcPct val="107000"/>
              </a:lnSpc>
              <a:spcAft>
                <a:spcPts val="800"/>
              </a:spcAft>
            </a:pPr>
            <a:r>
              <a:rPr lang="ar-DZ" sz="2800" b="1" dirty="0">
                <a:solidFill>
                  <a:schemeClr val="tx1">
                    <a:lumMod val="95000"/>
                    <a:lumOff val="5000"/>
                  </a:schemeClr>
                </a:solidFill>
                <a:latin typeface="Calibri" panose="020F0502020204030204" pitchFamily="34" charset="0"/>
                <a:ea typeface="Calibri" panose="020F0502020204030204" pitchFamily="34" charset="0"/>
                <a:cs typeface="Traditional Arabic" panose="02020603050405020304" pitchFamily="18" charset="-78"/>
              </a:rPr>
              <a:t>مما تقدم يتضح أن العوامل التي تمتلك تأثيرا كبيرا على الأدوار القيادية هي العوامل المرتبطة بالمؤهلات والسمات الذاتية للقادة الإداريين بالإضافة إلى أن هذا الجانب، يتطلب دراسة شاملة للتمكن من التحديد الدقيق والمضبوط للعوامل وحدود تأثيرها على مفهوم القيادات الإدارية لناء وتطوير الثقافة التنظيمية وتم التوصل إلى أن القيم والمعتقدات تقف عائقا أمام دور القيادات الإدارية في تطوير الثقافة التنظيمية</a:t>
            </a:r>
            <a:r>
              <a:rPr lang="ar-DZ" sz="2400" dirty="0">
                <a:solidFill>
                  <a:schemeClr val="tx1">
                    <a:lumMod val="95000"/>
                    <a:lumOff val="5000"/>
                  </a:schemeClr>
                </a:solidFill>
                <a:latin typeface="Calibri" panose="020F0502020204030204" pitchFamily="34" charset="0"/>
                <a:ea typeface="Calibri" panose="020F0502020204030204" pitchFamily="34" charset="0"/>
                <a:cs typeface="Traditional Arabic" panose="02020603050405020304" pitchFamily="18" charset="-78"/>
              </a:rPr>
              <a:t>.</a:t>
            </a:r>
            <a:endParaRPr lang="fr-FR" sz="24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30075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r:link="rId3">
            <a:extLst>
              <a:ext uri="{28A0092B-C50C-407E-A947-70E740481C1C}">
                <a14:useLocalDpi xmlns:a14="http://schemas.microsoft.com/office/drawing/2010/main" xmlns="" val="0"/>
              </a:ext>
            </a:extLst>
          </a:blip>
          <a:stretch>
            <a:fillRect/>
          </a:stretch>
        </p:blipFill>
        <p:spPr>
          <a:xfrm>
            <a:off x="0" y="1"/>
            <a:ext cx="12192000" cy="6857999"/>
          </a:xfrm>
          <a:prstGeom prst="rect">
            <a:avLst/>
          </a:prstGeom>
        </p:spPr>
      </p:pic>
      <p:sp>
        <p:nvSpPr>
          <p:cNvPr id="5" name="Rectangle 4"/>
          <p:cNvSpPr/>
          <p:nvPr/>
        </p:nvSpPr>
        <p:spPr>
          <a:xfrm>
            <a:off x="3345367" y="170727"/>
            <a:ext cx="5096106" cy="830997"/>
          </a:xfrm>
          <a:prstGeom prst="rect">
            <a:avLst/>
          </a:prstGeom>
        </p:spPr>
        <p:txBody>
          <a:bodyPr wrap="square">
            <a:spAutoFit/>
          </a:bodyPr>
          <a:lstStyle/>
          <a:p>
            <a:pPr lvl="0" algn="ctr"/>
            <a:r>
              <a:rPr lang="ar-DZ" sz="4800" b="1" dirty="0" smtClean="0">
                <a:solidFill>
                  <a:schemeClr val="dk1"/>
                </a:solidFill>
                <a:latin typeface="Cambria"/>
                <a:ea typeface="Cambria"/>
                <a:cs typeface="Cambria"/>
                <a:sym typeface="Cambria"/>
              </a:rPr>
              <a:t>مقدمة:</a:t>
            </a:r>
            <a:endParaRPr lang="ar-SA" sz="4800" b="1" dirty="0">
              <a:solidFill>
                <a:schemeClr val="dk1"/>
              </a:solidFill>
              <a:latin typeface="Arial"/>
              <a:ea typeface="Arial"/>
              <a:cs typeface="Arial"/>
              <a:sym typeface="Arial"/>
            </a:endParaRPr>
          </a:p>
        </p:txBody>
      </p:sp>
      <p:sp>
        <p:nvSpPr>
          <p:cNvPr id="6" name="Rectangle 5"/>
          <p:cNvSpPr/>
          <p:nvPr/>
        </p:nvSpPr>
        <p:spPr>
          <a:xfrm>
            <a:off x="355255" y="1001724"/>
            <a:ext cx="11481489" cy="3970318"/>
          </a:xfrm>
          <a:prstGeom prst="rect">
            <a:avLst/>
          </a:prstGeom>
          <a:solidFill>
            <a:schemeClr val="tx1">
              <a:lumMod val="85000"/>
              <a:lumOff val="15000"/>
            </a:schemeClr>
          </a:solidFill>
        </p:spPr>
        <p:txBody>
          <a:bodyPr wrap="square">
            <a:spAutoFit/>
          </a:bodyPr>
          <a:lstStyle/>
          <a:p>
            <a:pPr algn="r" rtl="1"/>
            <a:r>
              <a:rPr lang="ar-DZ" sz="3600" dirty="0">
                <a:solidFill>
                  <a:srgbClr val="FFFF00"/>
                </a:solidFill>
              </a:rPr>
              <a:t>تواجه المؤسسات الاقتصادية إشكال كبير والذي يتعلق بكيفية الوصول لبناء ثقافة تنظيمية قابلة للتغيير والتطوير بما وينسجم مع بيئة عملها لذلك فالدور القيادي يواجه العديد من الصعوبات، لتحقيق القدرة على التجاوب لدوافع التغيير والتطوير للثقافة التنظيمية ولهذا فهذه الدراسة تحاول معرفة ماهي طبيعة الدور القيادي الإداري المفترض في بناء الثقافة التنظيمية بالمؤسسات الاقتصادية وماهي طبيعة العوائق والمشكلات التي تحد من قدرة القادة الإداريين من ممارسة دورهم المفترض في مجال البناء والترسيخ الثقافي؟</a:t>
            </a:r>
            <a:endParaRPr lang="fr-FR" sz="3600" dirty="0">
              <a:solidFill>
                <a:srgbClr val="FFFF00"/>
              </a:solidFill>
            </a:endParaRPr>
          </a:p>
        </p:txBody>
      </p:sp>
    </p:spTree>
    <p:extLst>
      <p:ext uri="{BB962C8B-B14F-4D97-AF65-F5344CB8AC3E}">
        <p14:creationId xmlns:p14="http://schemas.microsoft.com/office/powerpoint/2010/main" xmlns="" val="25896306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r:link="rId3">
            <a:extLst>
              <a:ext uri="{28A0092B-C50C-407E-A947-70E740481C1C}">
                <a14:useLocalDpi xmlns:a14="http://schemas.microsoft.com/office/drawing/2010/main" xmlns="" val="0"/>
              </a:ext>
            </a:extLst>
          </a:blip>
          <a:stretch>
            <a:fillRect/>
          </a:stretch>
        </p:blipFill>
        <p:spPr>
          <a:xfrm>
            <a:off x="-11289" y="33867"/>
            <a:ext cx="12191999" cy="6858000"/>
          </a:xfrm>
        </p:spPr>
      </p:pic>
      <p:sp>
        <p:nvSpPr>
          <p:cNvPr id="5" name="Bulle ronde 4"/>
          <p:cNvSpPr/>
          <p:nvPr/>
        </p:nvSpPr>
        <p:spPr>
          <a:xfrm>
            <a:off x="7481907" y="1690688"/>
            <a:ext cx="3568504" cy="1195568"/>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u="sng" dirty="0" smtClean="0">
                <a:solidFill>
                  <a:schemeClr val="bg1">
                    <a:lumMod val="95000"/>
                  </a:schemeClr>
                </a:solidFill>
                <a:latin typeface="Cambria"/>
                <a:ea typeface="Cambria"/>
                <a:cs typeface="Cambria"/>
                <a:sym typeface="Cambria"/>
              </a:rPr>
              <a:t>الإشكالية :</a:t>
            </a:r>
            <a:endParaRPr lang="fr-FR" sz="4000" dirty="0">
              <a:solidFill>
                <a:schemeClr val="bg1">
                  <a:lumMod val="95000"/>
                </a:schemeClr>
              </a:solidFill>
            </a:endParaRPr>
          </a:p>
        </p:txBody>
      </p:sp>
      <p:sp>
        <p:nvSpPr>
          <p:cNvPr id="7" name="Rectangle 6"/>
          <p:cNvSpPr/>
          <p:nvPr/>
        </p:nvSpPr>
        <p:spPr>
          <a:xfrm>
            <a:off x="1117600" y="4211819"/>
            <a:ext cx="9402233" cy="1131848"/>
          </a:xfrm>
          <a:prstGeom prst="rect">
            <a:avLst/>
          </a:prstGeom>
          <a:solidFill>
            <a:srgbClr val="FFC000"/>
          </a:solidFill>
        </p:spPr>
        <p:txBody>
          <a:bodyPr wrap="square">
            <a:spAutoFit/>
          </a:bodyPr>
          <a:lstStyle/>
          <a:p>
            <a:pPr lvl="0" indent="-127000" algn="r" rtl="1">
              <a:lnSpc>
                <a:spcPct val="150000"/>
              </a:lnSpc>
              <a:buClr>
                <a:schemeClr val="dk1"/>
              </a:buClr>
              <a:buSzPts val="2000"/>
              <a:buFont typeface="Cambria"/>
              <a:buChar char="-"/>
            </a:pPr>
            <a:r>
              <a:rPr lang="ar-DZ" sz="2400" b="1" dirty="0" smtClean="0"/>
              <a:t>ماهي طبيعة الدور القيادي الإداري المفترض في بناء الثقافة التنظيمية بالمؤسسات الاقتصادية؟ </a:t>
            </a:r>
            <a:endParaRPr lang="ar-SA" sz="2400" b="1" dirty="0">
              <a:solidFill>
                <a:srgbClr val="FF0000"/>
              </a:solidFill>
            </a:endParaRPr>
          </a:p>
        </p:txBody>
      </p:sp>
    </p:spTree>
    <p:extLst>
      <p:ext uri="{BB962C8B-B14F-4D97-AF65-F5344CB8AC3E}">
        <p14:creationId xmlns:p14="http://schemas.microsoft.com/office/powerpoint/2010/main" xmlns="" val="43443119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r:link="rId3">
            <a:extLst>
              <a:ext uri="{28A0092B-C50C-407E-A947-70E740481C1C}">
                <a14:useLocalDpi xmlns:a14="http://schemas.microsoft.com/office/drawing/2010/main" xmlns="" val="0"/>
              </a:ext>
            </a:extLst>
          </a:blip>
          <a:stretch>
            <a:fillRect/>
          </a:stretch>
        </p:blipFill>
        <p:spPr>
          <a:xfrm>
            <a:off x="0" y="-115534"/>
            <a:ext cx="12192000" cy="3612444"/>
          </a:xfrm>
        </p:spPr>
      </p:pic>
      <p:sp>
        <p:nvSpPr>
          <p:cNvPr id="8" name="Rectangle 7"/>
          <p:cNvSpPr/>
          <p:nvPr/>
        </p:nvSpPr>
        <p:spPr>
          <a:xfrm>
            <a:off x="575733" y="3688970"/>
            <a:ext cx="4824095" cy="830997"/>
          </a:xfrm>
          <a:prstGeom prst="rect">
            <a:avLst/>
          </a:prstGeom>
          <a:solidFill>
            <a:srgbClr val="FFFF00"/>
          </a:solidFill>
        </p:spPr>
        <p:txBody>
          <a:bodyPr wrap="square">
            <a:spAutoFit/>
          </a:bodyPr>
          <a:lstStyle/>
          <a:p>
            <a:pPr algn="ctr"/>
            <a:r>
              <a:rPr lang="ar-DZ" sz="2400" b="1" u="sng" dirty="0"/>
              <a:t>ولمعاجلة المقال قام الباحثين بمعاجلة العناصر التالية:</a:t>
            </a:r>
          </a:p>
        </p:txBody>
      </p:sp>
      <p:sp>
        <p:nvSpPr>
          <p:cNvPr id="9" name="Rectangle 8"/>
          <p:cNvSpPr/>
          <p:nvPr/>
        </p:nvSpPr>
        <p:spPr>
          <a:xfrm>
            <a:off x="7527471" y="3808292"/>
            <a:ext cx="4169229" cy="707886"/>
          </a:xfrm>
          <a:prstGeom prst="rect">
            <a:avLst/>
          </a:prstGeom>
          <a:solidFill>
            <a:srgbClr val="FFFF00"/>
          </a:solidFill>
        </p:spPr>
        <p:txBody>
          <a:bodyPr wrap="square">
            <a:spAutoFit/>
          </a:bodyPr>
          <a:lstStyle/>
          <a:p>
            <a:pPr algn="ctr"/>
            <a:r>
              <a:rPr lang="ar-DZ" sz="4000" u="sng" dirty="0" smtClean="0"/>
              <a:t>الكلمات المفتاحية</a:t>
            </a:r>
            <a:r>
              <a:rPr lang="ar-DZ" sz="4000" b="1" u="sng" dirty="0"/>
              <a:t>:</a:t>
            </a:r>
            <a:endParaRPr lang="ar-DZ" sz="4000" u="sng" dirty="0" smtClean="0">
              <a:solidFill>
                <a:schemeClr val="bg1">
                  <a:lumMod val="95000"/>
                </a:schemeClr>
              </a:solidFill>
            </a:endParaRPr>
          </a:p>
        </p:txBody>
      </p:sp>
      <p:sp>
        <p:nvSpPr>
          <p:cNvPr id="3" name="Rectangle 2"/>
          <p:cNvSpPr/>
          <p:nvPr/>
        </p:nvSpPr>
        <p:spPr>
          <a:xfrm>
            <a:off x="6096000" y="4595380"/>
            <a:ext cx="6096000" cy="1384995"/>
          </a:xfrm>
          <a:prstGeom prst="rect">
            <a:avLst/>
          </a:prstGeom>
        </p:spPr>
        <p:txBody>
          <a:bodyPr>
            <a:spAutoFit/>
          </a:bodyPr>
          <a:lstStyle/>
          <a:p>
            <a:pPr algn="ctr"/>
            <a:r>
              <a:rPr lang="ar-DZ" sz="2800" dirty="0" smtClean="0"/>
              <a:t>القيادة، القيادة الإدارية، الثقافة التنظيمية، بناء الثقافة التنظيمية، إعادة بناء الثقافة التنظيمية، تطوير الثقافة</a:t>
            </a:r>
            <a:endParaRPr lang="fr-FR" sz="2800" dirty="0" smtClean="0"/>
          </a:p>
          <a:p>
            <a:pPr algn="ctr" rtl="1"/>
            <a:r>
              <a:rPr lang="ar-DZ" sz="2800" dirty="0" smtClean="0"/>
              <a:t>التنظيمية، عوائق بناء الثقافة التنظيمية</a:t>
            </a:r>
            <a:r>
              <a:rPr lang="ar-DZ" dirty="0" smtClean="0"/>
              <a:t>.</a:t>
            </a:r>
            <a:endParaRPr lang="fr-FR" dirty="0"/>
          </a:p>
        </p:txBody>
      </p:sp>
      <p:sp>
        <p:nvSpPr>
          <p:cNvPr id="5" name="Rectangle 4"/>
          <p:cNvSpPr/>
          <p:nvPr/>
        </p:nvSpPr>
        <p:spPr>
          <a:xfrm>
            <a:off x="-190849" y="4595380"/>
            <a:ext cx="5442857" cy="1384995"/>
          </a:xfrm>
          <a:prstGeom prst="rect">
            <a:avLst/>
          </a:prstGeom>
        </p:spPr>
        <p:txBody>
          <a:bodyPr wrap="square">
            <a:spAutoFit/>
          </a:bodyPr>
          <a:lstStyle/>
          <a:p>
            <a:pPr lvl="0" algn="r"/>
            <a:r>
              <a:rPr lang="ar-DZ" sz="2800" b="1" dirty="0" smtClean="0">
                <a:solidFill>
                  <a:srgbClr val="0D0D0D"/>
                </a:solidFill>
                <a:effectLst/>
                <a:latin typeface="Calibri" panose="020F0502020204030204" pitchFamily="34" charset="0"/>
                <a:ea typeface="Calibri" panose="020F0502020204030204" pitchFamily="34" charset="0"/>
                <a:cs typeface="Traditional Arabic" panose="02020603050405020304" pitchFamily="18" charset="-78"/>
              </a:rPr>
              <a:t>ـ الثقافة التنظيمية</a:t>
            </a:r>
            <a:endParaRPr lang="fr-FR" sz="2800" b="1" dirty="0" smtClean="0">
              <a:effectLst/>
              <a:latin typeface="Calibri" panose="020F0502020204030204" pitchFamily="34" charset="0"/>
              <a:ea typeface="Calibri" panose="020F0502020204030204" pitchFamily="34" charset="0"/>
              <a:cs typeface="Arial" panose="020B0604020202020204" pitchFamily="34" charset="0"/>
            </a:endParaRPr>
          </a:p>
          <a:p>
            <a:pPr algn="r"/>
            <a:r>
              <a:rPr lang="ar-DZ" sz="2800" b="1" dirty="0" smtClean="0">
                <a:solidFill>
                  <a:srgbClr val="0D0D0D"/>
                </a:solidFill>
                <a:effectLst/>
                <a:ea typeface="Calibri" panose="020F0502020204030204" pitchFamily="34" charset="0"/>
                <a:cs typeface="Traditional Arabic" panose="02020603050405020304" pitchFamily="18" charset="-78"/>
              </a:rPr>
              <a:t> ـ دور القيادة الإدارية للمؤسسات الاقتصادية في بناء الثقافة التنظيمية بني الممكن وتأثيرات الموقف</a:t>
            </a:r>
            <a:endParaRPr lang="fr-FR" sz="2800" b="1" dirty="0"/>
          </a:p>
        </p:txBody>
      </p:sp>
    </p:spTree>
    <p:extLst>
      <p:ext uri="{BB962C8B-B14F-4D97-AF65-F5344CB8AC3E}">
        <p14:creationId xmlns:p14="http://schemas.microsoft.com/office/powerpoint/2010/main" xmlns="" val="2749613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r:link="rId3">
            <a:extLst>
              <a:ext uri="{28A0092B-C50C-407E-A947-70E740481C1C}">
                <a14:useLocalDpi xmlns:a14="http://schemas.microsoft.com/office/drawing/2010/main" xmlns="" val="0"/>
              </a:ext>
            </a:extLst>
          </a:blip>
          <a:stretch>
            <a:fillRect/>
          </a:stretch>
        </p:blipFill>
        <p:spPr>
          <a:xfrm>
            <a:off x="-16034" y="-77226"/>
            <a:ext cx="12543754" cy="7055862"/>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8696278" y="105690"/>
            <a:ext cx="3435556" cy="707886"/>
          </a:xfrm>
          <a:prstGeom prst="rect">
            <a:avLst/>
          </a:prstGeom>
          <a:solidFill>
            <a:srgbClr val="FFC000"/>
          </a:solidFill>
        </p:spPr>
        <p:txBody>
          <a:bodyPr wrap="none">
            <a:spAutoFit/>
          </a:bodyPr>
          <a:lstStyle/>
          <a:p>
            <a:r>
              <a:rPr lang="ar-DZ" sz="4000" b="1" u="sng" dirty="0" smtClean="0"/>
              <a:t>ا) الثقافة التنظيمية</a:t>
            </a:r>
            <a:r>
              <a:rPr lang="ar-DZ" sz="4000" b="1" u="sng" dirty="0" smtClean="0">
                <a:solidFill>
                  <a:schemeClr val="tx1">
                    <a:lumMod val="95000"/>
                    <a:lumOff val="5000"/>
                  </a:schemeClr>
                </a:solidFill>
              </a:rPr>
              <a:t>:</a:t>
            </a:r>
            <a:endParaRPr lang="ar-DZ" sz="4000" b="1" u="sng" dirty="0">
              <a:solidFill>
                <a:schemeClr val="tx1">
                  <a:lumMod val="95000"/>
                  <a:lumOff val="5000"/>
                </a:schemeClr>
              </a:solidFill>
            </a:endParaRPr>
          </a:p>
        </p:txBody>
      </p:sp>
      <p:sp>
        <p:nvSpPr>
          <p:cNvPr id="7" name="Rectangle 6"/>
          <p:cNvSpPr/>
          <p:nvPr/>
        </p:nvSpPr>
        <p:spPr>
          <a:xfrm>
            <a:off x="3962400" y="2762324"/>
            <a:ext cx="8169434" cy="2677656"/>
          </a:xfrm>
          <a:prstGeom prst="rect">
            <a:avLst/>
          </a:prstGeom>
          <a:solidFill>
            <a:schemeClr val="bg1"/>
          </a:solidFill>
        </p:spPr>
        <p:txBody>
          <a:bodyPr wrap="square">
            <a:spAutoFit/>
          </a:bodyPr>
          <a:lstStyle/>
          <a:p>
            <a:pPr algn="r" rtl="1"/>
            <a:r>
              <a:rPr lang="ar-DZ" sz="2800" b="1" dirty="0"/>
              <a:t>تعرف الثقافة التنظيمية على أنها تلك  المجموعة التي تتشكل من القيم والمعتقدات والعادات والمعايير في كل مؤسسة وما يرتبط بها من شعائر ورموز، تؤطر التصرفات اليومية </a:t>
            </a:r>
            <a:r>
              <a:rPr lang="ar-DZ" sz="2800" b="1" dirty="0" smtClean="0"/>
              <a:t>ولمناسبتيه </a:t>
            </a:r>
            <a:r>
              <a:rPr lang="ar-DZ" sz="2800" b="1" dirty="0"/>
              <a:t>لأعضاء المؤسسة وتحدد الطرق ومسارات إدراكهم للأشياء ولأحكامهم واتجاهاتهم وعلاقاتهم ببعضهم وبينهم وبالعمل والمؤسسة ككل وأهدافها وبيئتها الداخلية والخارجية.</a:t>
            </a:r>
            <a:endParaRPr lang="fr-FR" sz="2800" b="1" dirty="0"/>
          </a:p>
        </p:txBody>
      </p:sp>
      <p:sp>
        <p:nvSpPr>
          <p:cNvPr id="9" name="Rectangle 8"/>
          <p:cNvSpPr/>
          <p:nvPr/>
        </p:nvSpPr>
        <p:spPr>
          <a:xfrm>
            <a:off x="8478270" y="1609819"/>
            <a:ext cx="3752950" cy="523220"/>
          </a:xfrm>
          <a:prstGeom prst="rect">
            <a:avLst/>
          </a:prstGeom>
          <a:solidFill>
            <a:schemeClr val="accent2">
              <a:lumMod val="50000"/>
            </a:schemeClr>
          </a:solidFill>
        </p:spPr>
        <p:txBody>
          <a:bodyPr wrap="none">
            <a:spAutoFit/>
          </a:bodyPr>
          <a:lstStyle/>
          <a:p>
            <a:r>
              <a:rPr lang="ar-DZ" sz="2800" b="1" dirty="0" smtClean="0">
                <a:solidFill>
                  <a:srgbClr val="FFFF00"/>
                </a:solidFill>
              </a:rPr>
              <a:t>أولا: تعريف </a:t>
            </a:r>
            <a:r>
              <a:rPr lang="ar-DZ" sz="2800" b="1" dirty="0">
                <a:solidFill>
                  <a:srgbClr val="FFFF00"/>
                </a:solidFill>
              </a:rPr>
              <a:t>الثقافة التنظيمية :</a:t>
            </a:r>
          </a:p>
        </p:txBody>
      </p:sp>
    </p:spTree>
    <p:extLst>
      <p:ext uri="{BB962C8B-B14F-4D97-AF65-F5344CB8AC3E}">
        <p14:creationId xmlns:p14="http://schemas.microsoft.com/office/powerpoint/2010/main" xmlns="" val="6341416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r:link="rId3">
            <a:extLst>
              <a:ext uri="{28A0092B-C50C-407E-A947-70E740481C1C}">
                <a14:useLocalDpi xmlns:a14="http://schemas.microsoft.com/office/drawing/2010/main" xmlns="" val="0"/>
              </a:ext>
            </a:extLst>
          </a:blip>
          <a:stretch>
            <a:fillRect/>
          </a:stretch>
        </p:blipFill>
        <p:spPr>
          <a:xfrm>
            <a:off x="-16034" y="-77226"/>
            <a:ext cx="12543754" cy="7055862"/>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781778" y="3233062"/>
            <a:ext cx="8169434" cy="1815882"/>
          </a:xfrm>
          <a:prstGeom prst="rect">
            <a:avLst/>
          </a:prstGeom>
          <a:solidFill>
            <a:schemeClr val="bg1"/>
          </a:solidFill>
        </p:spPr>
        <p:txBody>
          <a:bodyPr wrap="square">
            <a:spAutoFit/>
          </a:bodyPr>
          <a:lstStyle/>
          <a:p>
            <a:pPr lvl="0" rtl="1"/>
            <a:r>
              <a:rPr lang="ar-DZ" sz="2800" dirty="0"/>
              <a:t>وهي العملية التي تقوم على تحديد وتوضيح الأسس والمقومات غير الظاهرة والظاهرة التي يريد الذي يبني الثقافة أن تكون إطار للعمل والسلوك داخل المؤسسة، وبالتالي فبناء الثقافة التنظيمية لا يتم مرة واحدة ويتم التحكم فيها بشكل تام في مختلف الظروف والعناصر</a:t>
            </a:r>
            <a:r>
              <a:rPr lang="ar-DZ" sz="2800" dirty="0" smtClean="0"/>
              <a:t>.</a:t>
            </a:r>
          </a:p>
        </p:txBody>
      </p:sp>
      <p:sp>
        <p:nvSpPr>
          <p:cNvPr id="9" name="Rectangle 8"/>
          <p:cNvSpPr/>
          <p:nvPr/>
        </p:nvSpPr>
        <p:spPr>
          <a:xfrm>
            <a:off x="5513723" y="1316308"/>
            <a:ext cx="6694311" cy="523220"/>
          </a:xfrm>
          <a:prstGeom prst="rect">
            <a:avLst/>
          </a:prstGeom>
          <a:solidFill>
            <a:schemeClr val="accent2">
              <a:lumMod val="50000"/>
            </a:schemeClr>
          </a:solidFill>
        </p:spPr>
        <p:txBody>
          <a:bodyPr wrap="square">
            <a:spAutoFit/>
          </a:bodyPr>
          <a:lstStyle/>
          <a:p>
            <a:pPr rtl="1"/>
            <a:r>
              <a:rPr lang="ar-DZ" sz="2800" b="1" dirty="0">
                <a:solidFill>
                  <a:srgbClr val="FFFF00"/>
                </a:solidFill>
              </a:rPr>
              <a:t>ثانيا: بناء الثقافة التنظيمية في المؤسسات الاقتصادية:</a:t>
            </a:r>
            <a:endParaRPr lang="fr-FR" sz="2800" dirty="0">
              <a:solidFill>
                <a:srgbClr val="FFFF00"/>
              </a:solidFill>
            </a:endParaRPr>
          </a:p>
        </p:txBody>
      </p:sp>
      <p:sp>
        <p:nvSpPr>
          <p:cNvPr id="8" name="Rectangle 7"/>
          <p:cNvSpPr/>
          <p:nvPr/>
        </p:nvSpPr>
        <p:spPr>
          <a:xfrm>
            <a:off x="7866495" y="2267491"/>
            <a:ext cx="3903633" cy="523220"/>
          </a:xfrm>
          <a:prstGeom prst="rect">
            <a:avLst/>
          </a:prstGeom>
          <a:solidFill>
            <a:schemeClr val="accent2">
              <a:lumMod val="75000"/>
            </a:schemeClr>
          </a:solidFill>
        </p:spPr>
        <p:txBody>
          <a:bodyPr wrap="none">
            <a:spAutoFit/>
          </a:bodyPr>
          <a:lstStyle/>
          <a:p>
            <a:r>
              <a:rPr lang="ar-DZ" sz="2800" b="1" dirty="0" smtClean="0"/>
              <a:t>1ـ مفهوم </a:t>
            </a:r>
            <a:r>
              <a:rPr lang="ar-DZ" sz="2800" b="1" dirty="0"/>
              <a:t>بناء الثقافة التنظيمية:</a:t>
            </a:r>
            <a:endParaRPr lang="ar-DZ" sz="2800" b="1" dirty="0">
              <a:solidFill>
                <a:srgbClr val="FFFF00"/>
              </a:solidFill>
            </a:endParaRPr>
          </a:p>
        </p:txBody>
      </p:sp>
    </p:spTree>
    <p:extLst>
      <p:ext uri="{BB962C8B-B14F-4D97-AF65-F5344CB8AC3E}">
        <p14:creationId xmlns:p14="http://schemas.microsoft.com/office/powerpoint/2010/main" xmlns="" val="25713037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3"/>
          <a:srcRect/>
          <a:stretch>
            <a:fillRect/>
          </a:stretch>
        </p:blipFill>
        <p:spPr>
          <a:xfrm>
            <a:off x="0" y="0"/>
            <a:ext cx="12441237" cy="7127875"/>
          </a:xfrm>
          <a:prstGeom prst="rect">
            <a:avLst/>
          </a:prstGeom>
          <a:noFill/>
        </p:spPr>
      </p:pic>
      <p:sp>
        <p:nvSpPr>
          <p:cNvPr id="4" name="Opérateur Alternative 3"/>
          <p:cNvSpPr/>
          <p:nvPr/>
        </p:nvSpPr>
        <p:spPr>
          <a:xfrm>
            <a:off x="133090" y="3320695"/>
            <a:ext cx="5731264" cy="3807180"/>
          </a:xfrm>
          <a:prstGeom prst="flowChartAlternateProcess">
            <a:avLst/>
          </a:prstGeom>
          <a:solidFill>
            <a:schemeClr val="accent4"/>
          </a:solidFill>
          <a:ln>
            <a:solidFill>
              <a:srgbClr val="000001"/>
            </a:solidFill>
          </a:ln>
        </p:spPr>
        <p:txBody>
          <a:bodyPr wrap="square" anchor="ctr"/>
          <a:lstStyle/>
          <a:p>
            <a:pPr lvl="0" algn="r" rtl="1"/>
            <a:endParaRPr lang="ar-DZ" sz="1400" dirty="0" smtClean="0"/>
          </a:p>
          <a:p>
            <a:pPr lvl="0" algn="r" rtl="1"/>
            <a:r>
              <a:rPr lang="ar-DZ" sz="2800" dirty="0"/>
              <a:t>وهي العناصر التي يمكن اعتبارها المظهر الذي يرشد إلى العناصر غير الظاهرة في كثير من جوانبها  ويمكن التمييز بين العناصر الظاهرة في الثقافة التنظيمية </a:t>
            </a:r>
            <a:r>
              <a:rPr lang="ar-DZ" sz="2800" dirty="0" smtClean="0"/>
              <a:t>فيما يلي</a:t>
            </a:r>
            <a:r>
              <a:rPr lang="ar-DZ" sz="2800" dirty="0"/>
              <a:t>:</a:t>
            </a:r>
            <a:endParaRPr lang="ar-DZ" sz="2800" dirty="0" smtClean="0"/>
          </a:p>
          <a:p>
            <a:pPr lvl="0" algn="r" rtl="1"/>
            <a:r>
              <a:rPr lang="ar-DZ" sz="2400" dirty="0" smtClean="0"/>
              <a:t>ـ عناصر تعبيرية واحتفالية.</a:t>
            </a:r>
          </a:p>
          <a:p>
            <a:pPr lvl="0" algn="r" rtl="1"/>
            <a:r>
              <a:rPr lang="ar-DZ" sz="2400" dirty="0" smtClean="0"/>
              <a:t>ـ عناصر ذات طابع مادي فني.</a:t>
            </a:r>
          </a:p>
          <a:p>
            <a:pPr lvl="0" algn="r" rtl="1"/>
            <a:r>
              <a:rPr lang="ar-DZ" sz="2400" dirty="0" smtClean="0"/>
              <a:t>ـ عناصر إطارية للسلوك الوظيفي والمؤسسي ككل.</a:t>
            </a:r>
            <a:endParaRPr lang="fr-FR" sz="2400" dirty="0"/>
          </a:p>
        </p:txBody>
      </p:sp>
      <p:sp>
        <p:nvSpPr>
          <p:cNvPr id="3" name="Bulle ronde 2"/>
          <p:cNvSpPr/>
          <p:nvPr/>
        </p:nvSpPr>
        <p:spPr>
          <a:xfrm>
            <a:off x="1149049" y="1185333"/>
            <a:ext cx="3501973" cy="1605378"/>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ar-DZ" sz="2800" b="1" dirty="0">
                <a:solidFill>
                  <a:schemeClr val="tx1">
                    <a:lumMod val="95000"/>
                    <a:lumOff val="5000"/>
                  </a:schemeClr>
                </a:solidFill>
              </a:rPr>
              <a:t>عناصر ظاهرة في الثقافة التنظيمية : </a:t>
            </a:r>
            <a:endParaRPr lang="ar-SA" sz="2800" b="1" dirty="0">
              <a:solidFill>
                <a:schemeClr val="tx1">
                  <a:lumMod val="95000"/>
                  <a:lumOff val="5000"/>
                </a:schemeClr>
              </a:solidFill>
              <a:latin typeface="Arial"/>
              <a:ea typeface="Arial"/>
              <a:cs typeface="Arial"/>
              <a:sym typeface="Arial"/>
            </a:endParaRPr>
          </a:p>
        </p:txBody>
      </p:sp>
      <p:sp>
        <p:nvSpPr>
          <p:cNvPr id="6" name="Opérateur Alternative 3"/>
          <p:cNvSpPr/>
          <p:nvPr/>
        </p:nvSpPr>
        <p:spPr>
          <a:xfrm>
            <a:off x="6460736" y="3320695"/>
            <a:ext cx="5731264" cy="3807180"/>
          </a:xfrm>
          <a:prstGeom prst="flowChartAlternateProcess">
            <a:avLst/>
          </a:prstGeom>
          <a:solidFill>
            <a:schemeClr val="accent4"/>
          </a:solidFill>
          <a:ln>
            <a:solidFill>
              <a:srgbClr val="000001"/>
            </a:solidFill>
          </a:ln>
        </p:spPr>
        <p:txBody>
          <a:bodyPr wrap="square" anchor="ctr"/>
          <a:lstStyle/>
          <a:p>
            <a:pPr lvl="0" algn="r" rtl="1"/>
            <a:r>
              <a:rPr lang="ar-DZ" sz="2800" dirty="0"/>
              <a:t>تحتوي هذه الأخيرة على مجموعة من المعايير والقيم الأساسية التي توجه سلوك أعضاء المؤسسة وتمل هذه القيم والمعايير المصدر النهائي للمدركات والأفكار والمشاعر والاتجاهات المشتركة الني تكون الثقافة التنظيمية للمؤسسة .</a:t>
            </a:r>
            <a:endParaRPr lang="fr-FR" sz="2800" dirty="0"/>
          </a:p>
        </p:txBody>
      </p:sp>
      <p:sp>
        <p:nvSpPr>
          <p:cNvPr id="7" name="Bulle ronde 6"/>
          <p:cNvSpPr/>
          <p:nvPr/>
        </p:nvSpPr>
        <p:spPr>
          <a:xfrm>
            <a:off x="7843698" y="1181982"/>
            <a:ext cx="3625814" cy="160872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ar-DZ" sz="2800" b="1" dirty="0">
                <a:solidFill>
                  <a:schemeClr val="tx1">
                    <a:lumMod val="95000"/>
                    <a:lumOff val="5000"/>
                  </a:schemeClr>
                </a:solidFill>
              </a:rPr>
              <a:t>عناصر غير ظاهرة في الثقافة التنظيمية:</a:t>
            </a:r>
            <a:r>
              <a:rPr lang="ar-DZ" sz="2800" dirty="0">
                <a:solidFill>
                  <a:schemeClr val="tx1">
                    <a:lumMod val="95000"/>
                    <a:lumOff val="5000"/>
                  </a:schemeClr>
                </a:solidFill>
              </a:rPr>
              <a:t> </a:t>
            </a:r>
            <a:endParaRPr lang="ar-SA" sz="2800" dirty="0">
              <a:solidFill>
                <a:schemeClr val="tx1">
                  <a:lumMod val="95000"/>
                  <a:lumOff val="5000"/>
                </a:schemeClr>
              </a:solidFill>
              <a:latin typeface="Arial"/>
              <a:ea typeface="Arial"/>
              <a:cs typeface="Arial"/>
              <a:sym typeface="Arial"/>
            </a:endParaRPr>
          </a:p>
        </p:txBody>
      </p:sp>
      <p:sp>
        <p:nvSpPr>
          <p:cNvPr id="8" name="Rectangle 7"/>
          <p:cNvSpPr/>
          <p:nvPr/>
        </p:nvSpPr>
        <p:spPr>
          <a:xfrm>
            <a:off x="4651022" y="476812"/>
            <a:ext cx="6917883" cy="523220"/>
          </a:xfrm>
          <a:prstGeom prst="rect">
            <a:avLst/>
          </a:prstGeom>
          <a:solidFill>
            <a:schemeClr val="accent2">
              <a:lumMod val="75000"/>
            </a:schemeClr>
          </a:solidFill>
        </p:spPr>
        <p:txBody>
          <a:bodyPr wrap="square">
            <a:spAutoFit/>
          </a:bodyPr>
          <a:lstStyle/>
          <a:p>
            <a:pPr algn="ctr" rtl="1"/>
            <a:r>
              <a:rPr lang="ar-DZ" sz="2800" b="1" dirty="0" smtClean="0">
                <a:solidFill>
                  <a:srgbClr val="FFFF00"/>
                </a:solidFill>
              </a:rPr>
              <a:t>2ـ عناصر بناء الثقافة التنظيمية:</a:t>
            </a:r>
            <a:endParaRPr lang="fr-FR" sz="2800" dirty="0">
              <a:solidFill>
                <a:srgbClr val="FFFF00"/>
              </a:solidFill>
            </a:endParaRPr>
          </a:p>
        </p:txBody>
      </p:sp>
    </p:spTree>
    <p:extLst>
      <p:ext uri="{BB962C8B-B14F-4D97-AF65-F5344CB8AC3E}">
        <p14:creationId xmlns:p14="http://schemas.microsoft.com/office/powerpoint/2010/main" xmlns="" val="13487849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Ruban courbé vers le bas 1"/>
          <p:cNvSpPr/>
          <p:nvPr/>
        </p:nvSpPr>
        <p:spPr>
          <a:xfrm>
            <a:off x="1523999" y="0"/>
            <a:ext cx="8600501" cy="1000108"/>
          </a:xfrm>
          <a:prstGeom prst="ellipseRibbon">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DZ" sz="4000" b="1" dirty="0">
                <a:solidFill>
                  <a:srgbClr val="833C0B"/>
                </a:solidFill>
                <a:ea typeface="Calibri" panose="020F0502020204030204" pitchFamily="34" charset="0"/>
                <a:cs typeface="Traditional Arabic" panose="02020603050405020304" pitchFamily="18" charset="-78"/>
              </a:rPr>
              <a:t>مراحل بناء الثقافة التنظيمية: </a:t>
            </a:r>
            <a:endParaRPr lang="ar-DZ" sz="40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 name="Rectangle à coins arrondis 10"/>
          <p:cNvSpPr/>
          <p:nvPr/>
        </p:nvSpPr>
        <p:spPr>
          <a:xfrm>
            <a:off x="3595670" y="1255923"/>
            <a:ext cx="7000892" cy="204243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r" rtl="1"/>
            <a:r>
              <a:rPr lang="ar-DZ" sz="2400" b="1" dirty="0">
                <a:ea typeface="Calibri" panose="020F0502020204030204" pitchFamily="34" charset="0"/>
                <a:cs typeface="Traditional Arabic" panose="02020603050405020304" pitchFamily="18" charset="-78"/>
              </a:rPr>
              <a:t>يعد المؤسس للثقافة التنظيمية مصدر الثقافة التنظيمية لأنها تجسد رؤيته للمؤسسة مستقبلا ويتحقق هذا بالطرق التالية: الاستخدام والحفاظ على الأفراد الذين يمتلكون نفس طريقة التفكير والعمل على تنشئة والشعور للأفراد على نفس الطريقة، نمذجة سلوك المؤسس كنموذج للدور التنظيمي وتشجيع الأفراد على التوحد معه وإدخال معتقدات وقيم المؤسس بالمؤسسة وبنجاها.</a:t>
            </a:r>
            <a:endParaRPr lang="fr-FR" sz="24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2" name="Rectangle à coins arrondis 11"/>
          <p:cNvSpPr/>
          <p:nvPr/>
        </p:nvSpPr>
        <p:spPr>
          <a:xfrm>
            <a:off x="3667108" y="3627020"/>
            <a:ext cx="7000892" cy="1542360"/>
          </a:xfrm>
          <a:prstGeom prst="roundRect">
            <a:avLst/>
          </a:prstGeom>
        </p:spPr>
        <p:style>
          <a:lnRef idx="3">
            <a:schemeClr val="lt1"/>
          </a:lnRef>
          <a:fillRef idx="1">
            <a:schemeClr val="accent6"/>
          </a:fillRef>
          <a:effectRef idx="1">
            <a:schemeClr val="accent6"/>
          </a:effectRef>
          <a:fontRef idx="minor">
            <a:schemeClr val="lt1"/>
          </a:fontRef>
        </p:style>
        <p:txBody>
          <a:bodyPr rtlCol="0" anchor="t"/>
          <a:lstStyle/>
          <a:p>
            <a:pPr lvl="0" algn="just" rtl="1">
              <a:lnSpc>
                <a:spcPct val="107000"/>
              </a:lnSpc>
              <a:spcAft>
                <a:spcPts val="800"/>
              </a:spcAft>
            </a:pPr>
            <a:r>
              <a:rPr lang="ar-DZ" sz="2400" b="1" dirty="0">
                <a:latin typeface="Calibri" panose="020F0502020204030204" pitchFamily="34" charset="0"/>
                <a:ea typeface="Calibri" panose="020F0502020204030204" pitchFamily="34" charset="0"/>
                <a:cs typeface="Traditional Arabic" panose="02020603050405020304" pitchFamily="18" charset="-78"/>
              </a:rPr>
              <a:t>ت</a:t>
            </a:r>
            <a:r>
              <a:rPr lang="ar-DZ" sz="2400" b="1" dirty="0" smtClean="0">
                <a:latin typeface="Calibri" panose="020F0502020204030204" pitchFamily="34" charset="0"/>
                <a:ea typeface="Calibri" panose="020F0502020204030204" pitchFamily="34" charset="0"/>
                <a:cs typeface="Traditional Arabic" panose="02020603050405020304" pitchFamily="18" charset="-78"/>
              </a:rPr>
              <a:t>عتمد </a:t>
            </a:r>
            <a:r>
              <a:rPr lang="ar-DZ" sz="2400" b="1" dirty="0">
                <a:latin typeface="Calibri" panose="020F0502020204030204" pitchFamily="34" charset="0"/>
                <a:ea typeface="Calibri" panose="020F0502020204030204" pitchFamily="34" charset="0"/>
                <a:cs typeface="Traditional Arabic" panose="02020603050405020304" pitchFamily="18" charset="-78"/>
              </a:rPr>
              <a:t>المؤسسة على مجموعة من الطرق والوسائل في دعم ثقافتها التنظيمية من شعارات تختصر أهم القيم وعبر تمجد تاريخ وإنجازات المؤسسة وغيرها بالإضافة التركيز على خصائص ومميزات السلوك المؤسسي.</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à coins arrondis 12"/>
          <p:cNvSpPr/>
          <p:nvPr/>
        </p:nvSpPr>
        <p:spPr>
          <a:xfrm>
            <a:off x="3667108" y="5508434"/>
            <a:ext cx="7000892" cy="10906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r" rtl="1"/>
            <a:r>
              <a:rPr lang="ar-DZ" sz="2400" b="1" dirty="0">
                <a:ea typeface="Calibri" panose="020F0502020204030204" pitchFamily="34" charset="0"/>
                <a:cs typeface="Traditional Arabic" panose="02020603050405020304" pitchFamily="18" charset="-78"/>
              </a:rPr>
              <a:t>يؤدي تعاقب الأحداث داخل المؤسسات في بيئتها المحيطة على ظروف عملها وأهدافها مما يؤدي إلى ظهور الحاجة لإعادة  بناء الثقافة التنظيمية </a:t>
            </a:r>
            <a:endParaRPr lang="fr-FR" sz="24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Chevron 13"/>
          <p:cNvSpPr/>
          <p:nvPr/>
        </p:nvSpPr>
        <p:spPr>
          <a:xfrm>
            <a:off x="0" y="1695910"/>
            <a:ext cx="3595670" cy="941591"/>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DZ" sz="2400" b="1" dirty="0">
                <a:ea typeface="Calibri" panose="020F0502020204030204" pitchFamily="34" charset="0"/>
                <a:cs typeface="Traditional Arabic" panose="02020603050405020304" pitchFamily="18" charset="-78"/>
              </a:rPr>
              <a:t>مرحلة التفكير في المقومات وصياغة النموذج وتشكيله:</a:t>
            </a:r>
            <a:r>
              <a:rPr lang="ar-DZ" sz="2400" dirty="0">
                <a:ea typeface="Calibri" panose="020F0502020204030204" pitchFamily="34" charset="0"/>
                <a:cs typeface="Traditional Arabic" panose="02020603050405020304" pitchFamily="18" charset="-78"/>
              </a:rPr>
              <a:t> </a:t>
            </a:r>
            <a:endParaRPr lang="fr-FR" sz="2400" b="1" dirty="0">
              <a:solidFill>
                <a:prstClr val="black"/>
              </a:solidFill>
              <a:latin typeface="Arabic Typesetting" pitchFamily="66" charset="-78"/>
              <a:cs typeface="Arabic Typesetting" pitchFamily="66" charset="-78"/>
            </a:endParaRPr>
          </a:p>
        </p:txBody>
      </p:sp>
      <p:sp>
        <p:nvSpPr>
          <p:cNvPr id="15" name="Chevron 14"/>
          <p:cNvSpPr/>
          <p:nvPr/>
        </p:nvSpPr>
        <p:spPr>
          <a:xfrm>
            <a:off x="0" y="3816593"/>
            <a:ext cx="3595670" cy="961737"/>
          </a:xfrm>
          <a:prstGeom prst="chevron">
            <a:avLst/>
          </a:prstGeom>
        </p:spPr>
        <p:style>
          <a:lnRef idx="0">
            <a:schemeClr val="accent1"/>
          </a:lnRef>
          <a:fillRef idx="3">
            <a:schemeClr val="accent1"/>
          </a:fillRef>
          <a:effectRef idx="3">
            <a:schemeClr val="accent1"/>
          </a:effectRef>
          <a:fontRef idx="minor">
            <a:schemeClr val="lt1"/>
          </a:fontRef>
        </p:style>
        <p:txBody>
          <a:bodyPr vert="horz" rtlCol="0" anchor="ctr"/>
          <a:lstStyle/>
          <a:p>
            <a:pPr algn="ctr" rtl="1"/>
            <a:r>
              <a:rPr lang="ar-DZ" sz="2800" b="1" dirty="0">
                <a:ea typeface="Calibri" panose="020F0502020204030204" pitchFamily="34" charset="0"/>
                <a:cs typeface="Traditional Arabic" panose="02020603050405020304" pitchFamily="18" charset="-78"/>
              </a:rPr>
              <a:t>مرحلة دعم النموذج ونشره: </a:t>
            </a:r>
            <a:endParaRPr lang="fr-FR" sz="2800" b="1" dirty="0">
              <a:solidFill>
                <a:prstClr val="black"/>
              </a:solidFill>
              <a:latin typeface="Arabic Typesetting" pitchFamily="66" charset="-78"/>
              <a:cs typeface="Arabic Typesetting" pitchFamily="66" charset="-78"/>
            </a:endParaRPr>
          </a:p>
        </p:txBody>
      </p:sp>
      <p:sp>
        <p:nvSpPr>
          <p:cNvPr id="16" name="Chevron 15"/>
          <p:cNvSpPr/>
          <p:nvPr/>
        </p:nvSpPr>
        <p:spPr>
          <a:xfrm>
            <a:off x="74278" y="5597443"/>
            <a:ext cx="3447114" cy="87806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DZ" sz="2800" b="1" dirty="0">
                <a:ea typeface="Calibri" panose="020F0502020204030204" pitchFamily="34" charset="0"/>
                <a:cs typeface="Traditional Arabic" panose="02020603050405020304" pitchFamily="18" charset="-78"/>
              </a:rPr>
              <a:t>مرحلة إعادة بناء الثقافة التنظيمية: </a:t>
            </a:r>
            <a:endParaRPr lang="fr-FR" sz="2800" b="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xmlns="" val="213037856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34"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from="(-#ppt_w/2)" to="(#ppt_x)" calcmode="lin" valueType="num">
                                      <p:cBhvr>
                                        <p:cTn id="21" dur="600" fill="hold">
                                          <p:stCondLst>
                                            <p:cond delay="0"/>
                                          </p:stCondLst>
                                        </p:cTn>
                                        <p:tgtEl>
                                          <p:spTgt spid="11"/>
                                        </p:tgtEl>
                                        <p:attrNameLst>
                                          <p:attrName>ppt_x</p:attrName>
                                        </p:attrNameLst>
                                      </p:cBhvr>
                                    </p:anim>
                                    <p:anim from="0" to="-1.0" calcmode="lin" valueType="num">
                                      <p:cBhvr>
                                        <p:cTn id="22" dur="200" decel="50000" autoRev="1" fill="hold">
                                          <p:stCondLst>
                                            <p:cond delay="600"/>
                                          </p:stCondLst>
                                        </p:cTn>
                                        <p:tgtEl>
                                          <p:spTgt spid="11"/>
                                        </p:tgtEl>
                                        <p:attrNameLst>
                                          <p:attrName>xshear</p:attrName>
                                        </p:attrNameLst>
                                      </p:cBhvr>
                                    </p:anim>
                                    <p:animScale>
                                      <p:cBhvr>
                                        <p:cTn id="23" dur="200" decel="100000" autoRev="1" fill="hold">
                                          <p:stCondLst>
                                            <p:cond delay="600"/>
                                          </p:stCondLst>
                                        </p:cTn>
                                        <p:tgtEl>
                                          <p:spTgt spid="11"/>
                                        </p:tgtEl>
                                      </p:cBhvr>
                                      <p:from x="100000" y="100000"/>
                                      <p:to x="80000" y="100000"/>
                                    </p:animScale>
                                    <p:anim by="(#ppt_h/3+#ppt_w*0.1)" calcmode="lin" valueType="num">
                                      <p:cBhvr additive="sum">
                                        <p:cTn id="24" dur="200" decel="100000" autoRev="1" fill="hold">
                                          <p:stCondLst>
                                            <p:cond delay="600"/>
                                          </p:stCondLst>
                                        </p:cTn>
                                        <p:tgtEl>
                                          <p:spTgt spid="11"/>
                                        </p:tgtEl>
                                        <p:attrNameLst>
                                          <p:attrName>ppt_x</p:attrName>
                                        </p:attrNameLst>
                                      </p:cBhvr>
                                    </p:anim>
                                  </p:childTnLst>
                                </p:cTn>
                              </p:par>
                            </p:childTnLst>
                          </p:cTn>
                        </p:par>
                        <p:par>
                          <p:cTn id="25" fill="hold">
                            <p:stCondLst>
                              <p:cond delay="4000"/>
                            </p:stCondLst>
                            <p:childTnLst>
                              <p:par>
                                <p:cTn id="26" presetID="15"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000"/>
                            </p:stCondLst>
                            <p:childTnLst>
                              <p:par>
                                <p:cTn id="33" presetID="34"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from="(-#ppt_w/2)" to="(#ppt_x)" calcmode="lin" valueType="num">
                                      <p:cBhvr>
                                        <p:cTn id="35" dur="600" fill="hold">
                                          <p:stCondLst>
                                            <p:cond delay="0"/>
                                          </p:stCondLst>
                                        </p:cTn>
                                        <p:tgtEl>
                                          <p:spTgt spid="12"/>
                                        </p:tgtEl>
                                        <p:attrNameLst>
                                          <p:attrName>ppt_x</p:attrName>
                                        </p:attrNameLst>
                                      </p:cBhvr>
                                    </p:anim>
                                    <p:anim from="0" to="-1.0" calcmode="lin" valueType="num">
                                      <p:cBhvr>
                                        <p:cTn id="36" dur="200" decel="50000" autoRev="1" fill="hold">
                                          <p:stCondLst>
                                            <p:cond delay="600"/>
                                          </p:stCondLst>
                                        </p:cTn>
                                        <p:tgtEl>
                                          <p:spTgt spid="12"/>
                                        </p:tgtEl>
                                        <p:attrNameLst>
                                          <p:attrName>xshear</p:attrName>
                                        </p:attrNameLst>
                                      </p:cBhvr>
                                    </p:anim>
                                    <p:animScale>
                                      <p:cBhvr>
                                        <p:cTn id="37" dur="200" decel="100000" autoRev="1" fill="hold">
                                          <p:stCondLst>
                                            <p:cond delay="600"/>
                                          </p:stCondLst>
                                        </p:cTn>
                                        <p:tgtEl>
                                          <p:spTgt spid="12"/>
                                        </p:tgtEl>
                                      </p:cBhvr>
                                      <p:from x="100000" y="100000"/>
                                      <p:to x="80000" y="100000"/>
                                    </p:animScale>
                                    <p:anim by="(#ppt_h/3+#ppt_w*0.1)" calcmode="lin" valueType="num">
                                      <p:cBhvr additive="sum">
                                        <p:cTn id="38" dur="200" decel="100000" autoRev="1" fill="hold">
                                          <p:stCondLst>
                                            <p:cond delay="600"/>
                                          </p:stCondLst>
                                        </p:cTn>
                                        <p:tgtEl>
                                          <p:spTgt spid="12"/>
                                        </p:tgtEl>
                                        <p:attrNameLst>
                                          <p:attrName>ppt_x</p:attrName>
                                        </p:attrNameLst>
                                      </p:cBhvr>
                                    </p:anim>
                                  </p:childTnLst>
                                </p:cTn>
                              </p:par>
                            </p:childTnLst>
                          </p:cTn>
                        </p:par>
                        <p:par>
                          <p:cTn id="39" fill="hold">
                            <p:stCondLst>
                              <p:cond delay="6000"/>
                            </p:stCondLst>
                            <p:childTnLst>
                              <p:par>
                                <p:cTn id="40" presetID="15"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7000"/>
                            </p:stCondLst>
                            <p:childTnLst>
                              <p:par>
                                <p:cTn id="47" presetID="34"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from="(-#ppt_w/2)" to="(#ppt_x)" calcmode="lin" valueType="num">
                                      <p:cBhvr>
                                        <p:cTn id="49" dur="600" fill="hold">
                                          <p:stCondLst>
                                            <p:cond delay="0"/>
                                          </p:stCondLst>
                                        </p:cTn>
                                        <p:tgtEl>
                                          <p:spTgt spid="13"/>
                                        </p:tgtEl>
                                        <p:attrNameLst>
                                          <p:attrName>ppt_x</p:attrName>
                                        </p:attrNameLst>
                                      </p:cBhvr>
                                    </p:anim>
                                    <p:anim from="0" to="-1.0" calcmode="lin" valueType="num">
                                      <p:cBhvr>
                                        <p:cTn id="50" dur="200" decel="50000" autoRev="1" fill="hold">
                                          <p:stCondLst>
                                            <p:cond delay="600"/>
                                          </p:stCondLst>
                                        </p:cTn>
                                        <p:tgtEl>
                                          <p:spTgt spid="13"/>
                                        </p:tgtEl>
                                        <p:attrNameLst>
                                          <p:attrName>xshear</p:attrName>
                                        </p:attrNameLst>
                                      </p:cBhvr>
                                    </p:anim>
                                    <p:animScale>
                                      <p:cBhvr>
                                        <p:cTn id="51" dur="200" decel="100000" autoRev="1" fill="hold">
                                          <p:stCondLst>
                                            <p:cond delay="600"/>
                                          </p:stCondLst>
                                        </p:cTn>
                                        <p:tgtEl>
                                          <p:spTgt spid="13"/>
                                        </p:tgtEl>
                                      </p:cBhvr>
                                      <p:from x="100000" y="100000"/>
                                      <p:to x="80000" y="100000"/>
                                    </p:animScale>
                                    <p:anim by="(#ppt_h/3+#ppt_w*0.1)" calcmode="lin" valueType="num">
                                      <p:cBhvr additive="sum">
                                        <p:cTn id="52"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r:link="rId3">
            <a:extLst>
              <a:ext uri="{28A0092B-C50C-407E-A947-70E740481C1C}">
                <a14:useLocalDpi xmlns:a14="http://schemas.microsoft.com/office/drawing/2010/main" xmlns="" val="0"/>
              </a:ext>
            </a:extLst>
          </a:blip>
          <a:stretch>
            <a:fillRect/>
          </a:stretch>
        </p:blipFill>
        <p:spPr>
          <a:xfrm>
            <a:off x="0" y="-209601"/>
            <a:ext cx="12192000" cy="7277201"/>
          </a:xfrm>
        </p:spPr>
      </p:pic>
      <p:sp>
        <p:nvSpPr>
          <p:cNvPr id="3" name="Rectangle 2"/>
          <p:cNvSpPr/>
          <p:nvPr/>
        </p:nvSpPr>
        <p:spPr>
          <a:xfrm>
            <a:off x="2610998" y="411291"/>
            <a:ext cx="9400381" cy="1754326"/>
          </a:xfrm>
          <a:prstGeom prst="rect">
            <a:avLst/>
          </a:prstGeom>
        </p:spPr>
        <p:txBody>
          <a:bodyPr wrap="square">
            <a:spAutoFit/>
          </a:bodyPr>
          <a:lstStyle/>
          <a:p>
            <a:pPr algn="r"/>
            <a:r>
              <a:rPr lang="ar-DZ" sz="3600" b="1" dirty="0">
                <a:solidFill>
                  <a:srgbClr val="FFFF00"/>
                </a:solidFill>
                <a:ea typeface="Calibri" panose="020F0502020204030204" pitchFamily="34" charset="0"/>
                <a:cs typeface="Traditional Arabic" panose="02020603050405020304" pitchFamily="18" charset="-78"/>
              </a:rPr>
              <a:t>دور القيادة الإدارية للمؤسسات الاقتصادية في بناء الثقافة التنظيمية بين الممكن وتأثيرات الموقف</a:t>
            </a:r>
            <a:r>
              <a:rPr lang="ar-DZ" sz="3600" b="1" dirty="0" smtClean="0">
                <a:solidFill>
                  <a:srgbClr val="FFFF00"/>
                </a:solidFill>
                <a:ea typeface="Calibri" panose="020F0502020204030204" pitchFamily="34" charset="0"/>
                <a:cs typeface="Traditional Arabic" panose="02020603050405020304" pitchFamily="18" charset="-78"/>
              </a:rPr>
              <a:t>:</a:t>
            </a:r>
          </a:p>
          <a:p>
            <a:pPr algn="r"/>
            <a:r>
              <a:rPr lang="ar-DZ" sz="3600" b="1" dirty="0" smtClean="0">
                <a:solidFill>
                  <a:srgbClr val="1F3864"/>
                </a:solidFill>
                <a:ea typeface="Calibri" panose="020F0502020204030204" pitchFamily="34" charset="0"/>
                <a:cs typeface="Traditional Arabic" panose="02020603050405020304" pitchFamily="18" charset="-78"/>
              </a:rPr>
              <a:t> </a:t>
            </a:r>
            <a:endParaRPr lang="fr-FR" sz="3600" b="1" dirty="0">
              <a:solidFill>
                <a:srgbClr val="FFFF00"/>
              </a:solidFill>
            </a:endParaRPr>
          </a:p>
        </p:txBody>
      </p:sp>
      <p:sp>
        <p:nvSpPr>
          <p:cNvPr id="6" name="Rectangle 5"/>
          <p:cNvSpPr/>
          <p:nvPr/>
        </p:nvSpPr>
        <p:spPr>
          <a:xfrm>
            <a:off x="7868356" y="1842451"/>
            <a:ext cx="4156352" cy="646331"/>
          </a:xfrm>
          <a:prstGeom prst="rect">
            <a:avLst/>
          </a:prstGeom>
          <a:solidFill>
            <a:schemeClr val="bg2">
              <a:lumMod val="10000"/>
            </a:schemeClr>
          </a:solidFill>
        </p:spPr>
        <p:txBody>
          <a:bodyPr wrap="square">
            <a:spAutoFit/>
          </a:bodyPr>
          <a:lstStyle/>
          <a:p>
            <a:pPr algn="r"/>
            <a:r>
              <a:rPr lang="ar-DZ" sz="3600" b="1" dirty="0">
                <a:solidFill>
                  <a:srgbClr val="FF0000"/>
                </a:solidFill>
                <a:ea typeface="Calibri" panose="020F0502020204030204" pitchFamily="34" charset="0"/>
                <a:cs typeface="Traditional Arabic" panose="02020603050405020304" pitchFamily="18" charset="-78"/>
              </a:rPr>
              <a:t>أولا: مفهوم القيادة الإدارية: </a:t>
            </a:r>
            <a:endParaRPr lang="fr-FR" sz="3600" b="1" dirty="0">
              <a:solidFill>
                <a:srgbClr val="FF0000"/>
              </a:solidFill>
            </a:endParaRPr>
          </a:p>
        </p:txBody>
      </p:sp>
      <p:sp>
        <p:nvSpPr>
          <p:cNvPr id="7" name="Rectangle 6"/>
          <p:cNvSpPr/>
          <p:nvPr/>
        </p:nvSpPr>
        <p:spPr>
          <a:xfrm>
            <a:off x="4759287" y="3025035"/>
            <a:ext cx="6907575" cy="3253968"/>
          </a:xfrm>
          <a:prstGeom prst="rect">
            <a:avLst/>
          </a:prstGeom>
          <a:solidFill>
            <a:schemeClr val="bg1">
              <a:lumMod val="95000"/>
            </a:schemeClr>
          </a:solidFill>
        </p:spPr>
        <p:txBody>
          <a:bodyPr wrap="square">
            <a:spAutoFit/>
          </a:bodyPr>
          <a:lstStyle/>
          <a:p>
            <a:pPr algn="just" rtl="1">
              <a:lnSpc>
                <a:spcPct val="107000"/>
              </a:lnSpc>
              <a:spcAft>
                <a:spcPts val="800"/>
              </a:spcAft>
            </a:pPr>
            <a:r>
              <a:rPr lang="ar-DZ" sz="3200" b="1" dirty="0">
                <a:latin typeface="Calibri" panose="020F0502020204030204" pitchFamily="34" charset="0"/>
                <a:ea typeface="Calibri" panose="020F0502020204030204" pitchFamily="34" charset="0"/>
                <a:cs typeface="Traditional Arabic" panose="02020603050405020304" pitchFamily="18" charset="-78"/>
              </a:rPr>
              <a:t>ويقصد بها في هذه الدراسة على أنها عملية التوجيه والتخطيط والتنسيق التي يمارسها شخص يشغل منصب إداري رسمي إشرافي، ويتحمل مسؤولية التخطيط لإنجاز الهدف الذي من أجله تكونت الجماعة والتنسيق بينها، بالإضافة لتوفير الموارد اللازمة لها لإنجاز العمل من خلال التنسيق والتنظيم لجهود الجماعة فيما بنينها.</a:t>
            </a:r>
            <a:endParaRPr lang="fr-FR"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954791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hèm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1278</Words>
  <Application>Microsoft Office PowerPoint</Application>
  <PresentationFormat>Personnalisé</PresentationFormat>
  <Paragraphs>85</Paragraphs>
  <Slides>15</Slides>
  <Notes>5</Notes>
  <HiddenSlides>0</HiddenSlides>
  <MMClips>0</MMClips>
  <ScaleCrop>false</ScaleCrop>
  <HeadingPairs>
    <vt:vector size="4" baseType="variant">
      <vt:variant>
        <vt:lpstr>Thème</vt:lpstr>
      </vt:variant>
      <vt:variant>
        <vt:i4>3</vt:i4>
      </vt:variant>
      <vt:variant>
        <vt:lpstr>Titres des diapositives</vt:lpstr>
      </vt:variant>
      <vt:variant>
        <vt:i4>15</vt:i4>
      </vt:variant>
    </vt:vector>
  </HeadingPairs>
  <TitlesOfParts>
    <vt:vector size="18" baseType="lpstr">
      <vt:lpstr>Thème Office</vt:lpstr>
      <vt:lpstr>1_Thème Office</vt:lpstr>
      <vt:lpstr>2_Thème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16</cp:revision>
  <dcterms:created xsi:type="dcterms:W3CDTF">2021-12-11T21:21:06Z</dcterms:created>
  <dcterms:modified xsi:type="dcterms:W3CDTF">2022-01-01T00:41:41Z</dcterms:modified>
</cp:coreProperties>
</file>