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9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howGuides="1"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68565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4366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06120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347" y="40037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08E3AF-5097-42A5-84DC-94ED2925ECE7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493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474C4-D8F0-4F73-AEE2-901775FD9431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546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D6E7A0-92D8-4A92-B6FC-AD28C12736D9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019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E9513-88F4-45C9-8AC7-0FFFFAB21D49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158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A3B539-952A-4584-AE78-A2A5D569C09F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74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A1B4-9ADB-4960-B53E-46821C5919BD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5381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1F269-13D7-4755-833A-FFF357E69C01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48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6BDB-7C64-415D-9C4C-C108D93AB292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73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05470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44ABF-C2C4-4C64-8896-8148203C55B6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6441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3DE9-B35B-44E3-877E-B30D309BFE3A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534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691B-0A2A-49EC-B3F2-42D8471A2469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0141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CD811-57A5-47AB-9F37-BC12185A53AB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1012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F9557-97F4-404A-8A62-46D53261C79B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611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F02F-A6D7-4CEE-8406-001D85240319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8293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447C-04A3-4598-B343-86DB5735C2A4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105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9E7F-3580-4529-B302-3978B7EDE997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4957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9A1B-2348-4AAD-A7F4-F4CBD08CD344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3403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924C3-AFCF-4F55-A5A2-90819120C18B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23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3466159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-3175" y="8445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0" y="-571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7"/>
          <a:stretch>
            <a:fillRect/>
          </a:stretch>
        </p:blipFill>
        <p:spPr bwMode="auto">
          <a:xfrm>
            <a:off x="0" y="-55563"/>
            <a:ext cx="91440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79A4B4-F5A4-4B72-B9E3-20FC350B46AB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9243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985CD9-7D2F-4E07-94B5-BD06537DF9E5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0560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C6E12F-4068-4433-BA1B-8D2C692344F3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9322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783413-57D6-4C40-8F2D-B2BA4F91BFDC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5039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D77438-AFC2-4409-A278-8F8CFC7349F3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041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E573C2-81F0-4440-A777-819334924AF2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5957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AF0B5-BA0A-4D85-97F1-B79D89D9AB87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6561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F1805-B421-403A-90B6-6BD296EAA631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7977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9F4D-046F-4945-925B-5B79A72447EA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6816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820B-9EF7-4F21-BA28-AF03D4C8BFD1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7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231357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1468-60A3-42A9-8110-EE74D4BF2226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6236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E76C1-094B-417B-B20F-129378330217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7538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2A55-C298-409C-B5E6-15273F1E9EBE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6581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1DD26-38E3-4880-8F8B-898AB0D824E3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2234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181D3-6F1B-424D-9D3A-DC18EEA04861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828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47AF9-A5C4-4E9A-B8AB-F5C6C15ACE67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5640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608C-D473-43E3-B975-F7ECE3832C3C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6331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61346-123F-4E99-96E5-D6666ABCB8A5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1696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35AA-5AD9-4026-BE1C-D7CD330FDB34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81689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D8DF6-28D2-4362-A8FE-84047CE7D023}" type="slidenum">
              <a:rPr lang="en-GB" altLang="en-US">
                <a:solidFill>
                  <a:srgbClr val="5F5F5F"/>
                </a:solidFill>
              </a:rPr>
              <a:pPr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70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894039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64889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76287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9580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26605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2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slideLayout" Target="../slideLayouts/slideLayout48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438-3BC0-4D8E-B95F-5A98BCA8C831}" type="datetimeFigureOut">
              <a:rPr lang="ar-DZ" smtClean="0"/>
              <a:t>14-06-1446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26309-5F2E-4BB1-A919-FA60BB83DE5D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903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1B9EAF57-B7CD-4095-88CB-4465485AE722}" type="slidenum">
              <a:rPr lang="en-GB" altLang="en-US">
                <a:solidFill>
                  <a:srgbClr val="5F5F5F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06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5F5F5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D93F5E2A-82F3-45FC-BB85-DAFEF1334F4B}" type="slidenum">
              <a:rPr lang="en-GB" altLang="en-US">
                <a:solidFill>
                  <a:srgbClr val="5F5F5F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GB" altLang="en-US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22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  <p:sldLayoutId id="2147483698" r:id="rId19"/>
    <p:sldLayoutId id="2147483699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1387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>
                <a:solidFill>
                  <a:srgbClr val="FF0000"/>
                </a:solidFill>
              </a:rPr>
              <a:t>قياس ادارة المعرفة</a:t>
            </a:r>
            <a:endParaRPr lang="ar-D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413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8137" y="1785610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232629"/>
                </a:solidFill>
                <a:latin typeface="SimplifiedArabic"/>
              </a:rPr>
              <a:t>أشار</a:t>
            </a:r>
            <a:r>
              <a:rPr lang="en-US" sz="2400" dirty="0" err="1">
                <a:solidFill>
                  <a:srgbClr val="232629"/>
                </a:solidFill>
                <a:latin typeface="Simplified Arabic"/>
                <a:cs typeface="Simplified Arabic"/>
              </a:rPr>
              <a:t>Dietrick</a:t>
            </a:r>
            <a:r>
              <a:rPr lang="en-US" sz="2400" dirty="0">
                <a:solidFill>
                  <a:srgbClr val="232629"/>
                </a:solidFill>
                <a:latin typeface="Simplified Arabic"/>
                <a:cs typeface="Simplified Arabic"/>
              </a:rPr>
              <a:t> </a:t>
            </a:r>
            <a:r>
              <a:rPr lang="ar-DZ" sz="2400" dirty="0">
                <a:solidFill>
                  <a:srgbClr val="232629"/>
                </a:solidFill>
                <a:latin typeface="SimplifiedArabic"/>
                <a:cs typeface="Simplified Arabic"/>
              </a:rPr>
              <a:t>و</a:t>
            </a:r>
            <a:r>
              <a:rPr lang="en-US" sz="2400" dirty="0">
                <a:solidFill>
                  <a:srgbClr val="232629"/>
                </a:solidFill>
                <a:latin typeface="Simplified Arabic"/>
                <a:cs typeface="Simplified Arabic"/>
              </a:rPr>
              <a:t>Seeley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إلى أنه عندما تربط مبادرة إدارة المعرفة بهدف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معین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للعمل وتتوافق 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مع مفهوم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القیاس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الذي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یناسب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قیاس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الأداء في 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المؤسسة</a:t>
            </a:r>
            <a:r>
              <a:rPr lang="ar-DZ" sz="2400" dirty="0">
                <a:solidFill>
                  <a:srgbClr val="232629"/>
                </a:solidFill>
                <a:latin typeface="Simplified Arabic"/>
                <a:cs typeface="Simplified Arabic"/>
              </a:rPr>
              <a:t>،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  <a:cs typeface="Simplified Arabic"/>
              </a:rPr>
              <a:t>فیمكن</a:t>
            </a:r>
            <a:r>
              <a:rPr lang="ar-DZ" sz="2400" dirty="0">
                <a:solidFill>
                  <a:srgbClr val="232629"/>
                </a:solidFill>
                <a:latin typeface="SimplifiedArabic"/>
                <a:cs typeface="Simplified Arabic"/>
              </a:rPr>
              <a:t> </a:t>
            </a:r>
            <a:r>
              <a:rPr lang="ar-DZ" sz="2400" dirty="0">
                <a:solidFill>
                  <a:srgbClr val="232629"/>
                </a:solidFill>
                <a:latin typeface="SimplifiedArabic"/>
                <a:cs typeface="Simplified Arabic"/>
              </a:rPr>
              <a:t>عندئذ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  <a:cs typeface="Simplified Arabic"/>
              </a:rPr>
              <a:t>تقییم</a:t>
            </a:r>
            <a:r>
              <a:rPr lang="ar-DZ" sz="2400" dirty="0">
                <a:solidFill>
                  <a:srgbClr val="232629"/>
                </a:solidFill>
                <a:latin typeface="SimplifiedArabic"/>
                <a:cs typeface="Simplified Arabic"/>
              </a:rPr>
              <a:t>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  <a:cs typeface="Simplified Arabic"/>
              </a:rPr>
              <a:t>تأثیرها</a:t>
            </a:r>
            <a:r>
              <a:rPr lang="ar-DZ" sz="2400" dirty="0">
                <a:solidFill>
                  <a:srgbClr val="232629"/>
                </a:solidFill>
                <a:latin typeface="SimplifiedArabic"/>
                <a:cs typeface="Simplified Arabic"/>
              </a:rPr>
              <a:t>، 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وقدما 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بعض الأفكار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لتطویر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مقیاس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لأداء إدارة المعرفة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یتضمن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ست خطوات 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هي: 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تحدید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الأهداف،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واختیار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طریقة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القیاس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،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وتحدید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مقاییس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أداء خاصة،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وتشكیل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عملیة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القياس، 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ووضع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مستویات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 أداء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زمنیة</a:t>
            </a:r>
            <a:r>
              <a:rPr lang="ar-DZ" sz="2400" dirty="0">
                <a:solidFill>
                  <a:srgbClr val="232629"/>
                </a:solidFill>
                <a:latin typeface="SimplifiedArabic"/>
              </a:rPr>
              <a:t>، والمراجعة </a:t>
            </a:r>
            <a:r>
              <a:rPr lang="ar-DZ" sz="2400" dirty="0" err="1">
                <a:solidFill>
                  <a:srgbClr val="232629"/>
                </a:solidFill>
                <a:latin typeface="SimplifiedArabic"/>
              </a:rPr>
              <a:t>والتعدیل</a:t>
            </a:r>
            <a:r>
              <a:rPr lang="ar-DZ" sz="2400" dirty="0">
                <a:solidFill>
                  <a:srgbClr val="232629"/>
                </a:solidFill>
                <a:latin typeface="Simplified Arabic"/>
                <a:cs typeface="Simplified Arabic"/>
              </a:rPr>
              <a:t>.</a:t>
            </a:r>
            <a:endParaRPr lang="ar-DZ" sz="240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799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781" y="1872640"/>
            <a:ext cx="525466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وأشار كل من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الباحثین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</a:t>
            </a:r>
            <a:r>
              <a:rPr lang="en-US" sz="2400" dirty="0">
                <a:solidFill>
                  <a:srgbClr val="F2F2F2">
                    <a:lumMod val="10000"/>
                  </a:srgbClr>
                </a:solidFill>
              </a:rPr>
              <a:t>Duffy 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و </a:t>
            </a:r>
            <a:r>
              <a:rPr lang="en-US" sz="2400" dirty="0">
                <a:solidFill>
                  <a:srgbClr val="F2F2F2">
                    <a:lumMod val="10000"/>
                  </a:srgbClr>
                </a:solidFill>
              </a:rPr>
              <a:t>Malone 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و </a:t>
            </a:r>
            <a:r>
              <a:rPr lang="en-US" sz="2400" dirty="0" err="1">
                <a:solidFill>
                  <a:srgbClr val="F2F2F2">
                    <a:lumMod val="10000"/>
                  </a:srgbClr>
                </a:solidFill>
              </a:rPr>
              <a:t>Greenlay</a:t>
            </a:r>
            <a:r>
              <a:rPr lang="en-US" sz="2400" dirty="0">
                <a:solidFill>
                  <a:srgbClr val="F2F2F2">
                    <a:lumMod val="10000"/>
                  </a:srgbClr>
                </a:solidFill>
              </a:rPr>
              <a:t> 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و </a:t>
            </a:r>
            <a:r>
              <a:rPr lang="en-US" sz="2400" dirty="0" err="1">
                <a:solidFill>
                  <a:srgbClr val="F2F2F2">
                    <a:lumMod val="10000"/>
                  </a:srgbClr>
                </a:solidFill>
              </a:rPr>
              <a:t>Abdol</a:t>
            </a:r>
            <a:r>
              <a:rPr lang="en-US" sz="2400" dirty="0">
                <a:solidFill>
                  <a:srgbClr val="F2F2F2">
                    <a:lumMod val="10000"/>
                  </a:srgbClr>
                </a:solidFill>
              </a:rPr>
              <a:t> </a:t>
            </a:r>
            <a:r>
              <a:rPr lang="en-US" sz="2400" dirty="0">
                <a:solidFill>
                  <a:srgbClr val="F2F2F2">
                    <a:lumMod val="10000"/>
                  </a:srgbClr>
                </a:solidFill>
              </a:rPr>
              <a:t>Mohammad</a:t>
            </a:r>
            <a:endParaRPr lang="ar-DZ" sz="2400" dirty="0">
              <a:solidFill>
                <a:srgbClr val="F2F2F2">
                  <a:lumMod val="10000"/>
                </a:srgbClr>
              </a:solidFill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إلى بعض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المقاییس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المالیة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التي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تقیس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فاعلیة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رأس المال الفكري بما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فیه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المعرفة، مثل العائد 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على الموجودات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،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والقیمة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السوقیة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للسهم، والعائد على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القیمة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المضافة، ونسبة نفقات البحث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والتطویر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إلى إجمالي 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النفقات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الإداریة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، ونسبة المنتجات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الجدیدة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إلى إجمالي المنتجات، ونفقات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حمایة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العلامة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التجاریة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،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وإجمالي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 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النفقات </a:t>
            </a:r>
            <a:r>
              <a:rPr lang="ar-DZ" sz="2400" dirty="0" err="1">
                <a:solidFill>
                  <a:srgbClr val="F2F2F2">
                    <a:lumMod val="10000"/>
                  </a:srgbClr>
                </a:solidFill>
              </a:rPr>
              <a:t>التسویقیة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، ونسبة براءات الاختراع المستثمرة لإجمالي </a:t>
            </a:r>
            <a:r>
              <a:rPr lang="ar-DZ" sz="2400" dirty="0">
                <a:solidFill>
                  <a:srgbClr val="F2F2F2">
                    <a:lumMod val="10000"/>
                  </a:srgbClr>
                </a:solidFill>
              </a:rPr>
              <a:t>براءات  الاختراع.</a:t>
            </a:r>
            <a:endParaRPr lang="ar-DZ" sz="2400" dirty="0">
              <a:solidFill>
                <a:srgbClr val="F2F2F2">
                  <a:lumMod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2879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Affichage à l'écran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Thème Office</vt:lpstr>
      <vt:lpstr>1_Default Design</vt:lpstr>
      <vt:lpstr>Default Design</vt:lpstr>
      <vt:lpstr>Présentation PowerPoint</vt:lpstr>
      <vt:lpstr>قياس ادارة المعرفة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TAHRI</dc:creator>
  <cp:lastModifiedBy>TAHRI</cp:lastModifiedBy>
  <cp:revision>2</cp:revision>
  <dcterms:created xsi:type="dcterms:W3CDTF">2024-12-15T12:05:36Z</dcterms:created>
  <dcterms:modified xsi:type="dcterms:W3CDTF">2024-12-15T12:06:29Z</dcterms:modified>
</cp:coreProperties>
</file>