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9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6856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543664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06120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93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46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019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158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0747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38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348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054705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44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534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141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012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611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829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05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4957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40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2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3466159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9243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0560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9322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03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041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5957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561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977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1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231357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236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538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6581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2234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7828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640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6331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1696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8168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>
                <a:solidFill>
                  <a:srgbClr val="5F5F5F"/>
                </a:solidFill>
              </a:rPr>
              <a:pPr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70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894039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64889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62878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95802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26605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438-3BC0-4D8E-B95F-5A98BCA8C831}" type="datetimeFigureOut">
              <a:rPr lang="ar-DZ" smtClean="0"/>
              <a:t>14-06-1446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26309-5F2E-4BB1-A919-FA60BB83DE5D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903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1B9EAF57-B7CD-4095-88CB-4465485AE722}" type="slidenum">
              <a:rPr lang="en-GB" altLang="en-US">
                <a:solidFill>
                  <a:srgbClr val="5F5F5F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06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5F5F5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D93F5E2A-82F3-45FC-BB85-DAFEF1334F4B}" type="slidenum">
              <a:rPr lang="en-GB" altLang="en-US">
                <a:solidFill>
                  <a:srgbClr val="5F5F5F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GB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2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1387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>
                <a:solidFill>
                  <a:srgbClr val="FF0000"/>
                </a:solidFill>
              </a:rPr>
              <a:t>قياس ادارة المعرفة</a:t>
            </a:r>
            <a:endParaRPr lang="ar-D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13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8137" y="178561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232629"/>
                </a:solidFill>
                <a:latin typeface="SimplifiedArabic"/>
              </a:rPr>
              <a:t>أشار</a:t>
            </a:r>
            <a:r>
              <a:rPr lang="en-US" sz="2400" dirty="0" err="1">
                <a:solidFill>
                  <a:srgbClr val="232629"/>
                </a:solidFill>
                <a:latin typeface="Simplified Arabic"/>
                <a:cs typeface="Simplified Arabic"/>
              </a:rPr>
              <a:t>Dietrick</a:t>
            </a:r>
            <a:r>
              <a:rPr lang="en-US" sz="2400" dirty="0">
                <a:solidFill>
                  <a:srgbClr val="232629"/>
                </a:solidFill>
                <a:latin typeface="Simplified Arabic"/>
                <a:cs typeface="Simplified Arabic"/>
              </a:rPr>
              <a:t> </a:t>
            </a:r>
            <a:r>
              <a:rPr lang="ar-DZ" sz="2400" dirty="0">
                <a:solidFill>
                  <a:srgbClr val="232629"/>
                </a:solidFill>
                <a:latin typeface="SimplifiedArabic"/>
                <a:cs typeface="Simplified Arabic"/>
              </a:rPr>
              <a:t>و</a:t>
            </a:r>
            <a:r>
              <a:rPr lang="en-US" sz="2400" dirty="0">
                <a:solidFill>
                  <a:srgbClr val="232629"/>
                </a:solidFill>
                <a:latin typeface="Simplified Arabic"/>
                <a:cs typeface="Simplified Arabic"/>
              </a:rPr>
              <a:t>Seeley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إلى أنه عندما تربط مبادرة إدارة المعرفة بهدف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معین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للعمل وتتوافق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مع مفهوم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القیاس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الذي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یناسب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قیاس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الأداء في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المؤسسة</a:t>
            </a:r>
            <a:r>
              <a:rPr lang="ar-DZ" sz="2400" dirty="0">
                <a:solidFill>
                  <a:srgbClr val="232629"/>
                </a:solidFill>
                <a:latin typeface="Simplified Arabic"/>
                <a:cs typeface="Simplified Arabic"/>
              </a:rPr>
              <a:t>،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  <a:cs typeface="Simplified Arabic"/>
              </a:rPr>
              <a:t>فیمكن</a:t>
            </a:r>
            <a:r>
              <a:rPr lang="ar-DZ" sz="2400" dirty="0">
                <a:solidFill>
                  <a:srgbClr val="232629"/>
                </a:solidFill>
                <a:latin typeface="SimplifiedArabic"/>
                <a:cs typeface="Simplified Arabic"/>
              </a:rPr>
              <a:t> </a:t>
            </a:r>
            <a:r>
              <a:rPr lang="ar-DZ" sz="2400" dirty="0">
                <a:solidFill>
                  <a:srgbClr val="232629"/>
                </a:solidFill>
                <a:latin typeface="SimplifiedArabic"/>
                <a:cs typeface="Simplified Arabic"/>
              </a:rPr>
              <a:t>عندئذ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  <a:cs typeface="Simplified Arabic"/>
              </a:rPr>
              <a:t>تقییم</a:t>
            </a:r>
            <a:r>
              <a:rPr lang="ar-DZ" sz="2400" dirty="0">
                <a:solidFill>
                  <a:srgbClr val="232629"/>
                </a:solidFill>
                <a:latin typeface="SimplifiedArabic"/>
                <a:cs typeface="Simplified Arabic"/>
              </a:rPr>
              <a:t>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  <a:cs typeface="Simplified Arabic"/>
              </a:rPr>
              <a:t>تأثیرها</a:t>
            </a:r>
            <a:r>
              <a:rPr lang="ar-DZ" sz="2400" dirty="0">
                <a:solidFill>
                  <a:srgbClr val="232629"/>
                </a:solidFill>
                <a:latin typeface="SimplifiedArabic"/>
                <a:cs typeface="Simplified Arabic"/>
              </a:rPr>
              <a:t>،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وقدما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بعض الأفكار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لتطویر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مقیاس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لأداء إدارة المعرفة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یتضمن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ست خطوات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هي: 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تحدید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الأهداف،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واختیار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طریقة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القیاس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،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وتحدید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مقاییس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أداء خاصة،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وتشكیل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عملیة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القياس، 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ووضع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مستویات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 أداء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زمنیة</a:t>
            </a:r>
            <a:r>
              <a:rPr lang="ar-DZ" sz="2400" dirty="0">
                <a:solidFill>
                  <a:srgbClr val="232629"/>
                </a:solidFill>
                <a:latin typeface="SimplifiedArabic"/>
              </a:rPr>
              <a:t>، والمراجعة </a:t>
            </a:r>
            <a:r>
              <a:rPr lang="ar-DZ" sz="2400" dirty="0" err="1">
                <a:solidFill>
                  <a:srgbClr val="232629"/>
                </a:solidFill>
                <a:latin typeface="SimplifiedArabic"/>
              </a:rPr>
              <a:t>والتعدیل</a:t>
            </a:r>
            <a:r>
              <a:rPr lang="ar-DZ" sz="2400" dirty="0">
                <a:solidFill>
                  <a:srgbClr val="232629"/>
                </a:solidFill>
                <a:latin typeface="Simplified Arabic"/>
                <a:cs typeface="Simplified Arabic"/>
              </a:rPr>
              <a:t>.</a:t>
            </a:r>
            <a:endParaRPr lang="ar-DZ" sz="2400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79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5781" y="1872640"/>
            <a:ext cx="525466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وأشار كل من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الباحثین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en-US" sz="2400" dirty="0">
                <a:solidFill>
                  <a:srgbClr val="F2F2F2">
                    <a:lumMod val="10000"/>
                  </a:srgbClr>
                </a:solidFill>
              </a:rPr>
              <a:t>Duffy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و </a:t>
            </a:r>
            <a:r>
              <a:rPr lang="en-US" sz="2400" dirty="0">
                <a:solidFill>
                  <a:srgbClr val="F2F2F2">
                    <a:lumMod val="10000"/>
                  </a:srgbClr>
                </a:solidFill>
              </a:rPr>
              <a:t>Malone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و </a:t>
            </a:r>
            <a:r>
              <a:rPr lang="en-US" sz="2400" dirty="0" err="1">
                <a:solidFill>
                  <a:srgbClr val="F2F2F2">
                    <a:lumMod val="10000"/>
                  </a:srgbClr>
                </a:solidFill>
              </a:rPr>
              <a:t>Greenlay</a:t>
            </a:r>
            <a:r>
              <a:rPr lang="en-US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و </a:t>
            </a:r>
            <a:r>
              <a:rPr lang="en-US" sz="2400" dirty="0" err="1">
                <a:solidFill>
                  <a:srgbClr val="F2F2F2">
                    <a:lumMod val="10000"/>
                  </a:srgbClr>
                </a:solidFill>
              </a:rPr>
              <a:t>Abdol</a:t>
            </a:r>
            <a:r>
              <a:rPr lang="en-US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en-US" sz="2400" dirty="0">
                <a:solidFill>
                  <a:srgbClr val="F2F2F2">
                    <a:lumMod val="10000"/>
                  </a:srgbClr>
                </a:solidFill>
              </a:rPr>
              <a:t>Mohammad</a:t>
            </a:r>
            <a:endParaRPr lang="ar-DZ" sz="2400" dirty="0">
              <a:solidFill>
                <a:srgbClr val="F2F2F2">
                  <a:lumMod val="10000"/>
                </a:srgbClr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إلى بعض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المقاییس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المالیة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التي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تقیس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فاعلیة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رأس المال الفكري بما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فیه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المعرفة، مثل العائد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على الموجودات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،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والقیمة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السوقیة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للسهم، والعائد على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القیمة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المضافة، ونسبة نفقات البحث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والتطویر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إلى إجمالي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النفقات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الإداریة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، ونسبة المنتجات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الجدیدة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إلى إجمالي المنتجات، ونفقات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حمایة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العلامة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التجاریة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،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وإجمالي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النفقات </a:t>
            </a:r>
            <a:r>
              <a:rPr lang="ar-DZ" sz="2400" dirty="0" err="1">
                <a:solidFill>
                  <a:srgbClr val="F2F2F2">
                    <a:lumMod val="10000"/>
                  </a:srgbClr>
                </a:solidFill>
              </a:rPr>
              <a:t>التسویقیة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، ونسبة براءات الاختراع المستثمرة لإجمالي </a:t>
            </a:r>
            <a:r>
              <a:rPr lang="ar-DZ" sz="2400" dirty="0">
                <a:solidFill>
                  <a:srgbClr val="F2F2F2">
                    <a:lumMod val="10000"/>
                  </a:srgbClr>
                </a:solidFill>
              </a:rPr>
              <a:t>براءات  الاختراع.</a:t>
            </a:r>
            <a:endParaRPr lang="ar-DZ" sz="2400" dirty="0">
              <a:solidFill>
                <a:srgbClr val="F2F2F2">
                  <a:lumMod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2879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Affichage à l'écran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Thème Office</vt:lpstr>
      <vt:lpstr>1_Default Design</vt:lpstr>
      <vt:lpstr>Default Design</vt:lpstr>
      <vt:lpstr>Présentation PowerPoint</vt:lpstr>
      <vt:lpstr>قياس ادارة المعرفة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TAHRI</dc:creator>
  <cp:lastModifiedBy>TAHRI</cp:lastModifiedBy>
  <cp:revision>2</cp:revision>
  <dcterms:created xsi:type="dcterms:W3CDTF">2024-12-15T12:05:36Z</dcterms:created>
  <dcterms:modified xsi:type="dcterms:W3CDTF">2024-12-15T12:06:29Z</dcterms:modified>
</cp:coreProperties>
</file>