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6" r:id="rId19"/>
    <p:sldId id="275" r:id="rId20"/>
    <p:sldId id="277" r:id="rId21"/>
    <p:sldId id="278" r:id="rId22"/>
    <p:sldId id="279" r:id="rId23"/>
    <p:sldId id="280" r:id="rId24"/>
    <p:sldId id="281" r:id="rId25"/>
    <p:sldId id="282" r:id="rId26"/>
    <p:sldId id="283" r:id="rId27"/>
    <p:sldId id="284" r:id="rId28"/>
    <p:sldId id="288" r:id="rId29"/>
    <p:sldId id="286" r:id="rId3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A6F0"/>
    <a:srgbClr val="B2DFFF"/>
    <a:srgbClr val="CCEA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6749E8-3E25-41FD-9B08-C47D57284DB6}" type="doc">
      <dgm:prSet loTypeId="urn:microsoft.com/office/officeart/2005/8/layout/pyramid2" loCatId="pyramid" qsTypeId="urn:microsoft.com/office/officeart/2005/8/quickstyle/simple1" qsCatId="simple" csTypeId="urn:microsoft.com/office/officeart/2005/8/colors/accent1_2" csCatId="accent1" phldr="1"/>
      <dgm:spPr/>
    </dgm:pt>
    <dgm:pt modelId="{E507E35A-40BD-4DCA-BA03-98607832802F}">
      <dgm:prSet phldrT="[Texte]"/>
      <dgm:spPr/>
      <dgm:t>
        <a:bodyPr/>
        <a:lstStyle/>
        <a:p>
          <a:r>
            <a:rPr lang="ar-DZ" dirty="0"/>
            <a:t>بوينغ للطائرات التجارية</a:t>
          </a:r>
          <a:endParaRPr lang="fr-FR" dirty="0"/>
        </a:p>
      </dgm:t>
    </dgm:pt>
    <dgm:pt modelId="{A017DA52-E3A2-4349-87C6-FD2539449756}" type="parTrans" cxnId="{0AE14B2B-5B80-4CE2-A25F-E82E5583E004}">
      <dgm:prSet/>
      <dgm:spPr/>
      <dgm:t>
        <a:bodyPr/>
        <a:lstStyle/>
        <a:p>
          <a:endParaRPr lang="fr-FR"/>
        </a:p>
      </dgm:t>
    </dgm:pt>
    <dgm:pt modelId="{C9404060-1AD9-4745-BB73-7B3C5E936DB6}" type="sibTrans" cxnId="{0AE14B2B-5B80-4CE2-A25F-E82E5583E004}">
      <dgm:prSet/>
      <dgm:spPr/>
      <dgm:t>
        <a:bodyPr/>
        <a:lstStyle/>
        <a:p>
          <a:endParaRPr lang="fr-FR"/>
        </a:p>
      </dgm:t>
    </dgm:pt>
    <dgm:pt modelId="{C87CD720-ECF7-4E76-96FA-4073E1269ABB}">
      <dgm:prSet phldrT="[Texte]"/>
      <dgm:spPr/>
      <dgm:t>
        <a:bodyPr/>
        <a:lstStyle/>
        <a:p>
          <a:r>
            <a:rPr lang="ar-DZ" dirty="0"/>
            <a:t>بوينغ للدفاع و الفضاء و الامن</a:t>
          </a:r>
          <a:endParaRPr lang="fr-FR" dirty="0"/>
        </a:p>
      </dgm:t>
    </dgm:pt>
    <dgm:pt modelId="{FEF990BE-8218-4419-B10D-8A15E7EF4379}" type="parTrans" cxnId="{39234D7C-7065-4654-AC32-83B675C3346D}">
      <dgm:prSet/>
      <dgm:spPr/>
      <dgm:t>
        <a:bodyPr/>
        <a:lstStyle/>
        <a:p>
          <a:endParaRPr lang="fr-FR"/>
        </a:p>
      </dgm:t>
    </dgm:pt>
    <dgm:pt modelId="{07202211-B06B-4A74-A52D-70A35B349E05}" type="sibTrans" cxnId="{39234D7C-7065-4654-AC32-83B675C3346D}">
      <dgm:prSet/>
      <dgm:spPr/>
      <dgm:t>
        <a:bodyPr/>
        <a:lstStyle/>
        <a:p>
          <a:endParaRPr lang="fr-FR"/>
        </a:p>
      </dgm:t>
    </dgm:pt>
    <dgm:pt modelId="{FD90D5AF-BDE5-4013-BCBF-17E86E61F6F3}">
      <dgm:prSet phldrT="[Texte]"/>
      <dgm:spPr/>
      <dgm:t>
        <a:bodyPr/>
        <a:lstStyle/>
        <a:p>
          <a:r>
            <a:rPr lang="fr-FR" dirty="0"/>
            <a:t> </a:t>
          </a:r>
          <a:r>
            <a:rPr lang="fr-FR" dirty="0" err="1"/>
            <a:t>bgs</a:t>
          </a:r>
          <a:r>
            <a:rPr lang="ar-DZ" dirty="0"/>
            <a:t>الخدمات العالمية </a:t>
          </a:r>
          <a:endParaRPr lang="fr-FR" dirty="0"/>
        </a:p>
      </dgm:t>
    </dgm:pt>
    <dgm:pt modelId="{45F50BC1-04BC-4DAD-9957-DAAB297460D3}" type="parTrans" cxnId="{BFB6C0E8-BDEC-44F8-8317-74E859D82601}">
      <dgm:prSet/>
      <dgm:spPr/>
      <dgm:t>
        <a:bodyPr/>
        <a:lstStyle/>
        <a:p>
          <a:endParaRPr lang="fr-FR"/>
        </a:p>
      </dgm:t>
    </dgm:pt>
    <dgm:pt modelId="{BD0E909B-6E4B-47A7-86CD-D2DE9FF0D281}" type="sibTrans" cxnId="{BFB6C0E8-BDEC-44F8-8317-74E859D82601}">
      <dgm:prSet/>
      <dgm:spPr/>
      <dgm:t>
        <a:bodyPr/>
        <a:lstStyle/>
        <a:p>
          <a:endParaRPr lang="fr-FR"/>
        </a:p>
      </dgm:t>
    </dgm:pt>
    <dgm:pt modelId="{BAD96611-F0C2-422E-A5EF-847EB77A814D}" type="pres">
      <dgm:prSet presAssocID="{796749E8-3E25-41FD-9B08-C47D57284DB6}" presName="compositeShape" presStyleCnt="0">
        <dgm:presLayoutVars>
          <dgm:dir/>
          <dgm:resizeHandles/>
        </dgm:presLayoutVars>
      </dgm:prSet>
      <dgm:spPr/>
    </dgm:pt>
    <dgm:pt modelId="{E55966A4-BDBE-422B-B2FB-B6D546B4A005}" type="pres">
      <dgm:prSet presAssocID="{796749E8-3E25-41FD-9B08-C47D57284DB6}" presName="pyramid" presStyleLbl="node1" presStyleIdx="0" presStyleCnt="1"/>
      <dgm:spPr/>
    </dgm:pt>
    <dgm:pt modelId="{E546EA0B-6B2E-4FEB-A843-945AFF7C9D7F}" type="pres">
      <dgm:prSet presAssocID="{796749E8-3E25-41FD-9B08-C47D57284DB6}" presName="theList" presStyleCnt="0"/>
      <dgm:spPr/>
    </dgm:pt>
    <dgm:pt modelId="{65CB0F8C-0B10-484C-A093-DCA9D9144C36}" type="pres">
      <dgm:prSet presAssocID="{E507E35A-40BD-4DCA-BA03-98607832802F}" presName="aNode" presStyleLbl="fgAcc1" presStyleIdx="0" presStyleCnt="3">
        <dgm:presLayoutVars>
          <dgm:bulletEnabled val="1"/>
        </dgm:presLayoutVars>
      </dgm:prSet>
      <dgm:spPr/>
    </dgm:pt>
    <dgm:pt modelId="{28BC9F3E-489C-4B3C-BF13-C39194623BCA}" type="pres">
      <dgm:prSet presAssocID="{E507E35A-40BD-4DCA-BA03-98607832802F}" presName="aSpace" presStyleCnt="0"/>
      <dgm:spPr/>
    </dgm:pt>
    <dgm:pt modelId="{F2DE980E-B981-487E-89F6-5ED37AC0F8B4}" type="pres">
      <dgm:prSet presAssocID="{C87CD720-ECF7-4E76-96FA-4073E1269ABB}" presName="aNode" presStyleLbl="fgAcc1" presStyleIdx="1" presStyleCnt="3">
        <dgm:presLayoutVars>
          <dgm:bulletEnabled val="1"/>
        </dgm:presLayoutVars>
      </dgm:prSet>
      <dgm:spPr/>
    </dgm:pt>
    <dgm:pt modelId="{83241A2C-5FA9-48DB-95EC-E419BC1EEE40}" type="pres">
      <dgm:prSet presAssocID="{C87CD720-ECF7-4E76-96FA-4073E1269ABB}" presName="aSpace" presStyleCnt="0"/>
      <dgm:spPr/>
    </dgm:pt>
    <dgm:pt modelId="{FE2789F1-EFB1-43EA-A97D-ACF27B59D631}" type="pres">
      <dgm:prSet presAssocID="{FD90D5AF-BDE5-4013-BCBF-17E86E61F6F3}" presName="aNode" presStyleLbl="fgAcc1" presStyleIdx="2" presStyleCnt="3">
        <dgm:presLayoutVars>
          <dgm:bulletEnabled val="1"/>
        </dgm:presLayoutVars>
      </dgm:prSet>
      <dgm:spPr/>
    </dgm:pt>
    <dgm:pt modelId="{A4323172-6A51-44F2-878C-D5C3252B062D}" type="pres">
      <dgm:prSet presAssocID="{FD90D5AF-BDE5-4013-BCBF-17E86E61F6F3}" presName="aSpace" presStyleCnt="0"/>
      <dgm:spPr/>
    </dgm:pt>
  </dgm:ptLst>
  <dgm:cxnLst>
    <dgm:cxn modelId="{0AE14B2B-5B80-4CE2-A25F-E82E5583E004}" srcId="{796749E8-3E25-41FD-9B08-C47D57284DB6}" destId="{E507E35A-40BD-4DCA-BA03-98607832802F}" srcOrd="0" destOrd="0" parTransId="{A017DA52-E3A2-4349-87C6-FD2539449756}" sibTransId="{C9404060-1AD9-4745-BB73-7B3C5E936DB6}"/>
    <dgm:cxn modelId="{85D8276A-478C-4DC7-BD2E-10D430B97B97}" type="presOf" srcId="{FD90D5AF-BDE5-4013-BCBF-17E86E61F6F3}" destId="{FE2789F1-EFB1-43EA-A97D-ACF27B59D631}" srcOrd="0" destOrd="0" presId="urn:microsoft.com/office/officeart/2005/8/layout/pyramid2"/>
    <dgm:cxn modelId="{DBBD7D6B-35A2-4327-B415-2FA0207C8C1C}" type="presOf" srcId="{E507E35A-40BD-4DCA-BA03-98607832802F}" destId="{65CB0F8C-0B10-484C-A093-DCA9D9144C36}" srcOrd="0" destOrd="0" presId="urn:microsoft.com/office/officeart/2005/8/layout/pyramid2"/>
    <dgm:cxn modelId="{A89BDA76-738B-4719-B61A-8406FE82F940}" type="presOf" srcId="{796749E8-3E25-41FD-9B08-C47D57284DB6}" destId="{BAD96611-F0C2-422E-A5EF-847EB77A814D}" srcOrd="0" destOrd="0" presId="urn:microsoft.com/office/officeart/2005/8/layout/pyramid2"/>
    <dgm:cxn modelId="{39234D7C-7065-4654-AC32-83B675C3346D}" srcId="{796749E8-3E25-41FD-9B08-C47D57284DB6}" destId="{C87CD720-ECF7-4E76-96FA-4073E1269ABB}" srcOrd="1" destOrd="0" parTransId="{FEF990BE-8218-4419-B10D-8A15E7EF4379}" sibTransId="{07202211-B06B-4A74-A52D-70A35B349E05}"/>
    <dgm:cxn modelId="{30DAA085-753D-4ECB-9726-8BA3D80CB9DD}" type="presOf" srcId="{C87CD720-ECF7-4E76-96FA-4073E1269ABB}" destId="{F2DE980E-B981-487E-89F6-5ED37AC0F8B4}" srcOrd="0" destOrd="0" presId="urn:microsoft.com/office/officeart/2005/8/layout/pyramid2"/>
    <dgm:cxn modelId="{BFB6C0E8-BDEC-44F8-8317-74E859D82601}" srcId="{796749E8-3E25-41FD-9B08-C47D57284DB6}" destId="{FD90D5AF-BDE5-4013-BCBF-17E86E61F6F3}" srcOrd="2" destOrd="0" parTransId="{45F50BC1-04BC-4DAD-9957-DAAB297460D3}" sibTransId="{BD0E909B-6E4B-47A7-86CD-D2DE9FF0D281}"/>
    <dgm:cxn modelId="{00288B63-FA1E-4A8F-B1BB-E9ECF47B7058}" type="presParOf" srcId="{BAD96611-F0C2-422E-A5EF-847EB77A814D}" destId="{E55966A4-BDBE-422B-B2FB-B6D546B4A005}" srcOrd="0" destOrd="0" presId="urn:microsoft.com/office/officeart/2005/8/layout/pyramid2"/>
    <dgm:cxn modelId="{A9D13963-8F81-4CAC-8A80-143B55C84C89}" type="presParOf" srcId="{BAD96611-F0C2-422E-A5EF-847EB77A814D}" destId="{E546EA0B-6B2E-4FEB-A843-945AFF7C9D7F}" srcOrd="1" destOrd="0" presId="urn:microsoft.com/office/officeart/2005/8/layout/pyramid2"/>
    <dgm:cxn modelId="{D64B1D7B-0886-48AB-9E40-215CB3F13B09}" type="presParOf" srcId="{E546EA0B-6B2E-4FEB-A843-945AFF7C9D7F}" destId="{65CB0F8C-0B10-484C-A093-DCA9D9144C36}" srcOrd="0" destOrd="0" presId="urn:microsoft.com/office/officeart/2005/8/layout/pyramid2"/>
    <dgm:cxn modelId="{35C12E69-BF0E-44A4-BE4D-DA8D02DECAC7}" type="presParOf" srcId="{E546EA0B-6B2E-4FEB-A843-945AFF7C9D7F}" destId="{28BC9F3E-489C-4B3C-BF13-C39194623BCA}" srcOrd="1" destOrd="0" presId="urn:microsoft.com/office/officeart/2005/8/layout/pyramid2"/>
    <dgm:cxn modelId="{EDA8FB26-15AA-498B-BED4-E180D075CC78}" type="presParOf" srcId="{E546EA0B-6B2E-4FEB-A843-945AFF7C9D7F}" destId="{F2DE980E-B981-487E-89F6-5ED37AC0F8B4}" srcOrd="2" destOrd="0" presId="urn:microsoft.com/office/officeart/2005/8/layout/pyramid2"/>
    <dgm:cxn modelId="{EC1BC73C-AEA4-4C08-86A7-EB71A1C6440E}" type="presParOf" srcId="{E546EA0B-6B2E-4FEB-A843-945AFF7C9D7F}" destId="{83241A2C-5FA9-48DB-95EC-E419BC1EEE40}" srcOrd="3" destOrd="0" presId="urn:microsoft.com/office/officeart/2005/8/layout/pyramid2"/>
    <dgm:cxn modelId="{09B5FB74-146E-4B11-B3B6-34E291C11F26}" type="presParOf" srcId="{E546EA0B-6B2E-4FEB-A843-945AFF7C9D7F}" destId="{FE2789F1-EFB1-43EA-A97D-ACF27B59D631}" srcOrd="4" destOrd="0" presId="urn:microsoft.com/office/officeart/2005/8/layout/pyramid2"/>
    <dgm:cxn modelId="{43A39F83-8CE8-4561-860F-4833A7853FC5}" type="presParOf" srcId="{E546EA0B-6B2E-4FEB-A843-945AFF7C9D7F}" destId="{A4323172-6A51-44F2-878C-D5C3252B062D}" srcOrd="5"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FE9951-0B42-47B7-8634-A84BB7C401B1}" type="doc">
      <dgm:prSet loTypeId="urn:microsoft.com/office/officeart/2005/8/layout/cycle7" loCatId="cycle" qsTypeId="urn:microsoft.com/office/officeart/2005/8/quickstyle/simple1" qsCatId="simple" csTypeId="urn:microsoft.com/office/officeart/2005/8/colors/accent1_1" csCatId="accent1" phldr="1"/>
      <dgm:spPr/>
      <dgm:t>
        <a:bodyPr/>
        <a:lstStyle/>
        <a:p>
          <a:endParaRPr lang="fr-FR"/>
        </a:p>
      </dgm:t>
    </dgm:pt>
    <dgm:pt modelId="{F6C99811-8198-46CB-B2FF-415868E74D33}">
      <dgm:prSet phldrT="[Texte]"/>
      <dgm:spPr/>
      <dgm:t>
        <a:bodyPr/>
        <a:lstStyle/>
        <a:p>
          <a:r>
            <a:rPr lang="ar-DZ" dirty="0"/>
            <a:t>مواقع التصنيع و التجميع العالمية</a:t>
          </a:r>
          <a:endParaRPr lang="fr-FR" dirty="0"/>
        </a:p>
      </dgm:t>
    </dgm:pt>
    <dgm:pt modelId="{BF115D00-CF97-4EFB-AA4A-8E6A44593BFA}" type="parTrans" cxnId="{8C78AA4C-845B-4AD6-8E80-07F02D59CE33}">
      <dgm:prSet/>
      <dgm:spPr/>
      <dgm:t>
        <a:bodyPr/>
        <a:lstStyle/>
        <a:p>
          <a:endParaRPr lang="fr-FR"/>
        </a:p>
      </dgm:t>
    </dgm:pt>
    <dgm:pt modelId="{668E3294-DBFD-46E9-9300-B8992DA02F9E}" type="sibTrans" cxnId="{8C78AA4C-845B-4AD6-8E80-07F02D59CE33}">
      <dgm:prSet/>
      <dgm:spPr/>
      <dgm:t>
        <a:bodyPr/>
        <a:lstStyle/>
        <a:p>
          <a:endParaRPr lang="fr-FR"/>
        </a:p>
      </dgm:t>
    </dgm:pt>
    <dgm:pt modelId="{BB253735-FFBA-4C21-8A14-A0C5656D1743}">
      <dgm:prSet phldrT="[Texte]"/>
      <dgm:spPr/>
      <dgm:t>
        <a:bodyPr/>
        <a:lstStyle/>
        <a:p>
          <a:r>
            <a:rPr lang="ar-DZ" dirty="0"/>
            <a:t>الشراكات الاستراتيجية مع الموردين</a:t>
          </a:r>
          <a:endParaRPr lang="fr-FR" dirty="0"/>
        </a:p>
      </dgm:t>
    </dgm:pt>
    <dgm:pt modelId="{777DCC31-17F0-46FB-B90E-6F4C0B6C6D22}" type="parTrans" cxnId="{0237FE23-5553-43FD-9D66-4D9803F3B943}">
      <dgm:prSet/>
      <dgm:spPr/>
      <dgm:t>
        <a:bodyPr/>
        <a:lstStyle/>
        <a:p>
          <a:endParaRPr lang="fr-FR"/>
        </a:p>
      </dgm:t>
    </dgm:pt>
    <dgm:pt modelId="{780CB7C1-34DD-454A-9A3E-373A3432A065}" type="sibTrans" cxnId="{0237FE23-5553-43FD-9D66-4D9803F3B943}">
      <dgm:prSet/>
      <dgm:spPr/>
      <dgm:t>
        <a:bodyPr/>
        <a:lstStyle/>
        <a:p>
          <a:endParaRPr lang="fr-FR"/>
        </a:p>
      </dgm:t>
    </dgm:pt>
    <dgm:pt modelId="{1C0DDD52-4678-41F2-AD3F-053F5D17742D}">
      <dgm:prSet phldrT="[Texte]"/>
      <dgm:spPr/>
      <dgm:t>
        <a:bodyPr/>
        <a:lstStyle/>
        <a:p>
          <a:r>
            <a:rPr lang="ar-DZ" dirty="0"/>
            <a:t>مراكز الخدمة و الصيانة</a:t>
          </a:r>
          <a:endParaRPr lang="fr-FR" dirty="0"/>
        </a:p>
      </dgm:t>
    </dgm:pt>
    <dgm:pt modelId="{1D1CD473-1042-4FF0-8451-7A8D3069E992}" type="parTrans" cxnId="{F099CCB1-FEBE-48D7-A637-F4024E262462}">
      <dgm:prSet/>
      <dgm:spPr/>
      <dgm:t>
        <a:bodyPr/>
        <a:lstStyle/>
        <a:p>
          <a:endParaRPr lang="fr-FR"/>
        </a:p>
      </dgm:t>
    </dgm:pt>
    <dgm:pt modelId="{74605D33-4953-419D-BAE1-DAC338BFFD7E}" type="sibTrans" cxnId="{F099CCB1-FEBE-48D7-A637-F4024E262462}">
      <dgm:prSet/>
      <dgm:spPr/>
      <dgm:t>
        <a:bodyPr/>
        <a:lstStyle/>
        <a:p>
          <a:endParaRPr lang="fr-FR"/>
        </a:p>
      </dgm:t>
    </dgm:pt>
    <dgm:pt modelId="{F03398A8-4AE5-426B-A089-4E88CA8E7742}" type="pres">
      <dgm:prSet presAssocID="{C5FE9951-0B42-47B7-8634-A84BB7C401B1}" presName="Name0" presStyleCnt="0">
        <dgm:presLayoutVars>
          <dgm:dir/>
          <dgm:resizeHandles val="exact"/>
        </dgm:presLayoutVars>
      </dgm:prSet>
      <dgm:spPr/>
    </dgm:pt>
    <dgm:pt modelId="{4F789EDA-513C-4897-AFCB-CFB506F01C38}" type="pres">
      <dgm:prSet presAssocID="{F6C99811-8198-46CB-B2FF-415868E74D33}" presName="node" presStyleLbl="node1" presStyleIdx="0" presStyleCnt="3" custScaleX="147780">
        <dgm:presLayoutVars>
          <dgm:bulletEnabled val="1"/>
        </dgm:presLayoutVars>
      </dgm:prSet>
      <dgm:spPr/>
    </dgm:pt>
    <dgm:pt modelId="{980AB308-43BA-479E-B690-DBAD1F63B57A}" type="pres">
      <dgm:prSet presAssocID="{668E3294-DBFD-46E9-9300-B8992DA02F9E}" presName="sibTrans" presStyleLbl="sibTrans2D1" presStyleIdx="0" presStyleCnt="3"/>
      <dgm:spPr/>
    </dgm:pt>
    <dgm:pt modelId="{0C209D04-E520-47B3-9E72-E88C206AB5C3}" type="pres">
      <dgm:prSet presAssocID="{668E3294-DBFD-46E9-9300-B8992DA02F9E}" presName="connectorText" presStyleLbl="sibTrans2D1" presStyleIdx="0" presStyleCnt="3"/>
      <dgm:spPr/>
    </dgm:pt>
    <dgm:pt modelId="{0701BF96-B9F5-4248-BED1-FB825069EE46}" type="pres">
      <dgm:prSet presAssocID="{BB253735-FFBA-4C21-8A14-A0C5656D1743}" presName="node" presStyleLbl="node1" presStyleIdx="1" presStyleCnt="3" custScaleX="139191">
        <dgm:presLayoutVars>
          <dgm:bulletEnabled val="1"/>
        </dgm:presLayoutVars>
      </dgm:prSet>
      <dgm:spPr/>
    </dgm:pt>
    <dgm:pt modelId="{10B548B1-6A1E-4293-86DF-EFFDC3B403EC}" type="pres">
      <dgm:prSet presAssocID="{780CB7C1-34DD-454A-9A3E-373A3432A065}" presName="sibTrans" presStyleLbl="sibTrans2D1" presStyleIdx="1" presStyleCnt="3"/>
      <dgm:spPr/>
    </dgm:pt>
    <dgm:pt modelId="{171660F2-E598-44DD-AB4B-A6A9D9E008F1}" type="pres">
      <dgm:prSet presAssocID="{780CB7C1-34DD-454A-9A3E-373A3432A065}" presName="connectorText" presStyleLbl="sibTrans2D1" presStyleIdx="1" presStyleCnt="3"/>
      <dgm:spPr/>
    </dgm:pt>
    <dgm:pt modelId="{498566C4-933D-4BE5-B751-D354FD6C8E54}" type="pres">
      <dgm:prSet presAssocID="{1C0DDD52-4678-41F2-AD3F-053F5D17742D}" presName="node" presStyleLbl="node1" presStyleIdx="2" presStyleCnt="3" custScaleX="121150">
        <dgm:presLayoutVars>
          <dgm:bulletEnabled val="1"/>
        </dgm:presLayoutVars>
      </dgm:prSet>
      <dgm:spPr/>
    </dgm:pt>
    <dgm:pt modelId="{839A3742-63B4-48DB-84CD-A34BD8047AB3}" type="pres">
      <dgm:prSet presAssocID="{74605D33-4953-419D-BAE1-DAC338BFFD7E}" presName="sibTrans" presStyleLbl="sibTrans2D1" presStyleIdx="2" presStyleCnt="3"/>
      <dgm:spPr/>
    </dgm:pt>
    <dgm:pt modelId="{E4E41C55-2808-4DD6-8A1B-26BDF9E1CA64}" type="pres">
      <dgm:prSet presAssocID="{74605D33-4953-419D-BAE1-DAC338BFFD7E}" presName="connectorText" presStyleLbl="sibTrans2D1" presStyleIdx="2" presStyleCnt="3"/>
      <dgm:spPr/>
    </dgm:pt>
  </dgm:ptLst>
  <dgm:cxnLst>
    <dgm:cxn modelId="{A4ED2F15-DD84-4A13-8276-FBBB7B5D4AE1}" type="presOf" srcId="{74605D33-4953-419D-BAE1-DAC338BFFD7E}" destId="{839A3742-63B4-48DB-84CD-A34BD8047AB3}" srcOrd="0" destOrd="0" presId="urn:microsoft.com/office/officeart/2005/8/layout/cycle7"/>
    <dgm:cxn modelId="{0237FE23-5553-43FD-9D66-4D9803F3B943}" srcId="{C5FE9951-0B42-47B7-8634-A84BB7C401B1}" destId="{BB253735-FFBA-4C21-8A14-A0C5656D1743}" srcOrd="1" destOrd="0" parTransId="{777DCC31-17F0-46FB-B90E-6F4C0B6C6D22}" sibTransId="{780CB7C1-34DD-454A-9A3E-373A3432A065}"/>
    <dgm:cxn modelId="{3BF6046C-76B3-4989-AFB7-F0895927296C}" type="presOf" srcId="{780CB7C1-34DD-454A-9A3E-373A3432A065}" destId="{171660F2-E598-44DD-AB4B-A6A9D9E008F1}" srcOrd="1" destOrd="0" presId="urn:microsoft.com/office/officeart/2005/8/layout/cycle7"/>
    <dgm:cxn modelId="{8C78AA4C-845B-4AD6-8E80-07F02D59CE33}" srcId="{C5FE9951-0B42-47B7-8634-A84BB7C401B1}" destId="{F6C99811-8198-46CB-B2FF-415868E74D33}" srcOrd="0" destOrd="0" parTransId="{BF115D00-CF97-4EFB-AA4A-8E6A44593BFA}" sibTransId="{668E3294-DBFD-46E9-9300-B8992DA02F9E}"/>
    <dgm:cxn modelId="{598ED253-C964-475D-81B9-AF3396143220}" type="presOf" srcId="{C5FE9951-0B42-47B7-8634-A84BB7C401B1}" destId="{F03398A8-4AE5-426B-A089-4E88CA8E7742}" srcOrd="0" destOrd="0" presId="urn:microsoft.com/office/officeart/2005/8/layout/cycle7"/>
    <dgm:cxn modelId="{E635D358-2007-4124-9AB1-DB4E9348B4A2}" type="presOf" srcId="{F6C99811-8198-46CB-B2FF-415868E74D33}" destId="{4F789EDA-513C-4897-AFCB-CFB506F01C38}" srcOrd="0" destOrd="0" presId="urn:microsoft.com/office/officeart/2005/8/layout/cycle7"/>
    <dgm:cxn modelId="{66025F7E-EE3B-4417-8CF6-F29D70C60562}" type="presOf" srcId="{BB253735-FFBA-4C21-8A14-A0C5656D1743}" destId="{0701BF96-B9F5-4248-BED1-FB825069EE46}" srcOrd="0" destOrd="0" presId="urn:microsoft.com/office/officeart/2005/8/layout/cycle7"/>
    <dgm:cxn modelId="{8F1ABB82-BCBA-43C8-B187-966DB4CAF522}" type="presOf" srcId="{780CB7C1-34DD-454A-9A3E-373A3432A065}" destId="{10B548B1-6A1E-4293-86DF-EFFDC3B403EC}" srcOrd="0" destOrd="0" presId="urn:microsoft.com/office/officeart/2005/8/layout/cycle7"/>
    <dgm:cxn modelId="{1D213583-4FD0-4881-B8C1-2C15555BD17E}" type="presOf" srcId="{668E3294-DBFD-46E9-9300-B8992DA02F9E}" destId="{980AB308-43BA-479E-B690-DBAD1F63B57A}" srcOrd="0" destOrd="0" presId="urn:microsoft.com/office/officeart/2005/8/layout/cycle7"/>
    <dgm:cxn modelId="{F099CCB1-FEBE-48D7-A637-F4024E262462}" srcId="{C5FE9951-0B42-47B7-8634-A84BB7C401B1}" destId="{1C0DDD52-4678-41F2-AD3F-053F5D17742D}" srcOrd="2" destOrd="0" parTransId="{1D1CD473-1042-4FF0-8451-7A8D3069E992}" sibTransId="{74605D33-4953-419D-BAE1-DAC338BFFD7E}"/>
    <dgm:cxn modelId="{51E107CF-FF98-471A-8423-7AF6FA9B4541}" type="presOf" srcId="{1C0DDD52-4678-41F2-AD3F-053F5D17742D}" destId="{498566C4-933D-4BE5-B751-D354FD6C8E54}" srcOrd="0" destOrd="0" presId="urn:microsoft.com/office/officeart/2005/8/layout/cycle7"/>
    <dgm:cxn modelId="{7FEF0ED5-1F1D-447C-9888-23C3DF3F25CE}" type="presOf" srcId="{74605D33-4953-419D-BAE1-DAC338BFFD7E}" destId="{E4E41C55-2808-4DD6-8A1B-26BDF9E1CA64}" srcOrd="1" destOrd="0" presId="urn:microsoft.com/office/officeart/2005/8/layout/cycle7"/>
    <dgm:cxn modelId="{B1E0F1F5-1A6A-4623-B669-32A4C0946A3F}" type="presOf" srcId="{668E3294-DBFD-46E9-9300-B8992DA02F9E}" destId="{0C209D04-E520-47B3-9E72-E88C206AB5C3}" srcOrd="1" destOrd="0" presId="urn:microsoft.com/office/officeart/2005/8/layout/cycle7"/>
    <dgm:cxn modelId="{2245B05E-2D2D-4A38-ACC3-962964A78001}" type="presParOf" srcId="{F03398A8-4AE5-426B-A089-4E88CA8E7742}" destId="{4F789EDA-513C-4897-AFCB-CFB506F01C38}" srcOrd="0" destOrd="0" presId="urn:microsoft.com/office/officeart/2005/8/layout/cycle7"/>
    <dgm:cxn modelId="{8BA84427-FC55-4066-97A0-54DCFF2227D8}" type="presParOf" srcId="{F03398A8-4AE5-426B-A089-4E88CA8E7742}" destId="{980AB308-43BA-479E-B690-DBAD1F63B57A}" srcOrd="1" destOrd="0" presId="urn:microsoft.com/office/officeart/2005/8/layout/cycle7"/>
    <dgm:cxn modelId="{798411E3-24A7-4446-9D4C-D5E812E38989}" type="presParOf" srcId="{980AB308-43BA-479E-B690-DBAD1F63B57A}" destId="{0C209D04-E520-47B3-9E72-E88C206AB5C3}" srcOrd="0" destOrd="0" presId="urn:microsoft.com/office/officeart/2005/8/layout/cycle7"/>
    <dgm:cxn modelId="{135033E6-BCF5-4802-8F24-1315183EE96E}" type="presParOf" srcId="{F03398A8-4AE5-426B-A089-4E88CA8E7742}" destId="{0701BF96-B9F5-4248-BED1-FB825069EE46}" srcOrd="2" destOrd="0" presId="urn:microsoft.com/office/officeart/2005/8/layout/cycle7"/>
    <dgm:cxn modelId="{5813AF01-5270-4DAD-987F-60CA6ACCF831}" type="presParOf" srcId="{F03398A8-4AE5-426B-A089-4E88CA8E7742}" destId="{10B548B1-6A1E-4293-86DF-EFFDC3B403EC}" srcOrd="3" destOrd="0" presId="urn:microsoft.com/office/officeart/2005/8/layout/cycle7"/>
    <dgm:cxn modelId="{4403E1D3-6C50-40AF-910E-2E6367FF1872}" type="presParOf" srcId="{10B548B1-6A1E-4293-86DF-EFFDC3B403EC}" destId="{171660F2-E598-44DD-AB4B-A6A9D9E008F1}" srcOrd="0" destOrd="0" presId="urn:microsoft.com/office/officeart/2005/8/layout/cycle7"/>
    <dgm:cxn modelId="{0F6C6680-9159-4DE4-9670-6260E916F705}" type="presParOf" srcId="{F03398A8-4AE5-426B-A089-4E88CA8E7742}" destId="{498566C4-933D-4BE5-B751-D354FD6C8E54}" srcOrd="4" destOrd="0" presId="urn:microsoft.com/office/officeart/2005/8/layout/cycle7"/>
    <dgm:cxn modelId="{D9D22620-931A-47BE-92D0-AC508BD025FD}" type="presParOf" srcId="{F03398A8-4AE5-426B-A089-4E88CA8E7742}" destId="{839A3742-63B4-48DB-84CD-A34BD8047AB3}" srcOrd="5" destOrd="0" presId="urn:microsoft.com/office/officeart/2005/8/layout/cycle7"/>
    <dgm:cxn modelId="{4F72F533-F8F1-4BF3-85BA-F951D9E41BE4}" type="presParOf" srcId="{839A3742-63B4-48DB-84CD-A34BD8047AB3}" destId="{E4E41C55-2808-4DD6-8A1B-26BDF9E1CA64}" srcOrd="0" destOrd="0" presId="urn:microsoft.com/office/officeart/2005/8/layout/cycle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1103D1-B323-4B77-A0EF-26C960B06D07}"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fr-FR"/>
        </a:p>
      </dgm:t>
    </dgm:pt>
    <dgm:pt modelId="{46056405-AD24-4559-BE51-7800B60F4E08}">
      <dgm:prSet phldrT="[Texte]"/>
      <dgm:spPr/>
      <dgm:t>
        <a:bodyPr/>
        <a:lstStyle/>
        <a:p>
          <a:r>
            <a:rPr lang="ar-DZ" dirty="0"/>
            <a:t>التسعير الديناميكي للتخصيص</a:t>
          </a:r>
          <a:endParaRPr lang="fr-FR" dirty="0"/>
        </a:p>
      </dgm:t>
    </dgm:pt>
    <dgm:pt modelId="{6EA2C574-5748-4098-9B23-5E6DA529F09F}" type="parTrans" cxnId="{5E637DFB-78CF-49BC-BDAD-28321A2E3310}">
      <dgm:prSet/>
      <dgm:spPr/>
      <dgm:t>
        <a:bodyPr/>
        <a:lstStyle/>
        <a:p>
          <a:endParaRPr lang="fr-FR"/>
        </a:p>
      </dgm:t>
    </dgm:pt>
    <dgm:pt modelId="{7CBB9984-00B9-4972-BA0F-A8E27D8B5C3B}" type="sibTrans" cxnId="{5E637DFB-78CF-49BC-BDAD-28321A2E3310}">
      <dgm:prSet/>
      <dgm:spPr/>
      <dgm:t>
        <a:bodyPr/>
        <a:lstStyle/>
        <a:p>
          <a:endParaRPr lang="fr-FR"/>
        </a:p>
      </dgm:t>
    </dgm:pt>
    <dgm:pt modelId="{83B55802-DBA4-41A6-8DCC-632D4C968E6A}">
      <dgm:prSet phldrT="[Texte]"/>
      <dgm:spPr/>
      <dgm:t>
        <a:bodyPr/>
        <a:lstStyle/>
        <a:p>
          <a:r>
            <a:rPr lang="ar-DZ" dirty="0"/>
            <a:t>التسعير القائم على القيمة</a:t>
          </a:r>
          <a:endParaRPr lang="fr-FR" dirty="0"/>
        </a:p>
      </dgm:t>
    </dgm:pt>
    <dgm:pt modelId="{4CAA0739-5C4C-4450-95F5-6461BD880F1E}" type="parTrans" cxnId="{70965860-44AB-4292-9ECA-C019262A003B}">
      <dgm:prSet/>
      <dgm:spPr/>
      <dgm:t>
        <a:bodyPr/>
        <a:lstStyle/>
        <a:p>
          <a:endParaRPr lang="fr-FR"/>
        </a:p>
      </dgm:t>
    </dgm:pt>
    <dgm:pt modelId="{DC0263DA-B874-4BF0-8A4F-9401E9DBB4A8}" type="sibTrans" cxnId="{70965860-44AB-4292-9ECA-C019262A003B}">
      <dgm:prSet/>
      <dgm:spPr/>
      <dgm:t>
        <a:bodyPr/>
        <a:lstStyle/>
        <a:p>
          <a:endParaRPr lang="fr-FR"/>
        </a:p>
      </dgm:t>
    </dgm:pt>
    <dgm:pt modelId="{42467863-A8CA-4F8B-9F3C-99BF9E6DBA64}">
      <dgm:prSet phldrT="[Texte]"/>
      <dgm:spPr/>
      <dgm:t>
        <a:bodyPr/>
        <a:lstStyle/>
        <a:p>
          <a:r>
            <a:rPr lang="ar-DZ" dirty="0"/>
            <a:t>العقود طويلة الاجل و تعديلات الاسعار</a:t>
          </a:r>
          <a:endParaRPr lang="fr-FR" dirty="0"/>
        </a:p>
      </dgm:t>
    </dgm:pt>
    <dgm:pt modelId="{42C45034-B4DB-4DBB-939E-88796C63B030}" type="parTrans" cxnId="{82F568BE-D2D2-4844-B67F-717BC6AC6D38}">
      <dgm:prSet/>
      <dgm:spPr/>
      <dgm:t>
        <a:bodyPr/>
        <a:lstStyle/>
        <a:p>
          <a:endParaRPr lang="fr-FR"/>
        </a:p>
      </dgm:t>
    </dgm:pt>
    <dgm:pt modelId="{E6219950-49B3-4807-99A3-EF5754FEC21E}" type="sibTrans" cxnId="{82F568BE-D2D2-4844-B67F-717BC6AC6D38}">
      <dgm:prSet/>
      <dgm:spPr/>
      <dgm:t>
        <a:bodyPr/>
        <a:lstStyle/>
        <a:p>
          <a:endParaRPr lang="fr-FR"/>
        </a:p>
      </dgm:t>
    </dgm:pt>
    <dgm:pt modelId="{E971ED7D-DEFA-4863-8C47-9A6F24E7537C}">
      <dgm:prSet phldrT="[Texte]"/>
      <dgm:spPr/>
      <dgm:t>
        <a:bodyPr/>
        <a:lstStyle/>
        <a:p>
          <a:r>
            <a:rPr lang="ar-DZ" dirty="0"/>
            <a:t>التسعير التنافسي في عقود الامن و الدفاع</a:t>
          </a:r>
          <a:endParaRPr lang="fr-FR" dirty="0"/>
        </a:p>
      </dgm:t>
    </dgm:pt>
    <dgm:pt modelId="{92C8B0C8-C11C-4E13-A583-422BA83B8F0B}" type="parTrans" cxnId="{A1ADAC1F-20C0-4DBE-B2DA-30737748F97B}">
      <dgm:prSet/>
      <dgm:spPr/>
      <dgm:t>
        <a:bodyPr/>
        <a:lstStyle/>
        <a:p>
          <a:endParaRPr lang="fr-FR"/>
        </a:p>
      </dgm:t>
    </dgm:pt>
    <dgm:pt modelId="{D19E6353-9AC6-4082-87DF-14816AF8818E}" type="sibTrans" cxnId="{A1ADAC1F-20C0-4DBE-B2DA-30737748F97B}">
      <dgm:prSet/>
      <dgm:spPr/>
      <dgm:t>
        <a:bodyPr/>
        <a:lstStyle/>
        <a:p>
          <a:endParaRPr lang="fr-FR"/>
        </a:p>
      </dgm:t>
    </dgm:pt>
    <dgm:pt modelId="{E906BF27-4BE0-4292-88E2-CF594685301D}">
      <dgm:prSet phldrT="[Texte]"/>
      <dgm:spPr/>
      <dgm:t>
        <a:bodyPr/>
        <a:lstStyle/>
        <a:p>
          <a:r>
            <a:rPr lang="ar-DZ" dirty="0"/>
            <a:t>تسعير خدمات ما بعد البيع</a:t>
          </a:r>
          <a:endParaRPr lang="fr-FR" dirty="0"/>
        </a:p>
      </dgm:t>
    </dgm:pt>
    <dgm:pt modelId="{6BE16E33-E927-4B69-858E-A6B568206B57}" type="parTrans" cxnId="{4755C560-4EC5-4026-91E3-380288179A28}">
      <dgm:prSet/>
      <dgm:spPr/>
      <dgm:t>
        <a:bodyPr/>
        <a:lstStyle/>
        <a:p>
          <a:endParaRPr lang="fr-FR"/>
        </a:p>
      </dgm:t>
    </dgm:pt>
    <dgm:pt modelId="{D74C3323-7B84-4DA6-A97D-162181B1E44F}" type="sibTrans" cxnId="{4755C560-4EC5-4026-91E3-380288179A28}">
      <dgm:prSet/>
      <dgm:spPr/>
      <dgm:t>
        <a:bodyPr/>
        <a:lstStyle/>
        <a:p>
          <a:endParaRPr lang="fr-FR"/>
        </a:p>
      </dgm:t>
    </dgm:pt>
    <dgm:pt modelId="{5A72454E-2622-4DC2-A4B8-67BD3533375E}" type="pres">
      <dgm:prSet presAssocID="{5A1103D1-B323-4B77-A0EF-26C960B06D07}" presName="diagram" presStyleCnt="0">
        <dgm:presLayoutVars>
          <dgm:dir/>
          <dgm:resizeHandles val="exact"/>
        </dgm:presLayoutVars>
      </dgm:prSet>
      <dgm:spPr/>
    </dgm:pt>
    <dgm:pt modelId="{4CB2D0C7-2F15-4859-9E2D-EF6F5C27C168}" type="pres">
      <dgm:prSet presAssocID="{46056405-AD24-4559-BE51-7800B60F4E08}" presName="node" presStyleLbl="node1" presStyleIdx="0" presStyleCnt="5">
        <dgm:presLayoutVars>
          <dgm:bulletEnabled val="1"/>
        </dgm:presLayoutVars>
      </dgm:prSet>
      <dgm:spPr/>
    </dgm:pt>
    <dgm:pt modelId="{F570D48A-A9A5-45A2-9B3D-E93571D64919}" type="pres">
      <dgm:prSet presAssocID="{7CBB9984-00B9-4972-BA0F-A8E27D8B5C3B}" presName="sibTrans" presStyleCnt="0"/>
      <dgm:spPr/>
    </dgm:pt>
    <dgm:pt modelId="{F81AF743-4A17-4A7E-A78D-2A14D981969D}" type="pres">
      <dgm:prSet presAssocID="{83B55802-DBA4-41A6-8DCC-632D4C968E6A}" presName="node" presStyleLbl="node1" presStyleIdx="1" presStyleCnt="5">
        <dgm:presLayoutVars>
          <dgm:bulletEnabled val="1"/>
        </dgm:presLayoutVars>
      </dgm:prSet>
      <dgm:spPr/>
    </dgm:pt>
    <dgm:pt modelId="{63741773-3BD1-452D-8FA1-2DE59CE51CDA}" type="pres">
      <dgm:prSet presAssocID="{DC0263DA-B874-4BF0-8A4F-9401E9DBB4A8}" presName="sibTrans" presStyleCnt="0"/>
      <dgm:spPr/>
    </dgm:pt>
    <dgm:pt modelId="{92CF235B-E14C-4C86-8114-8A41F3636BBD}" type="pres">
      <dgm:prSet presAssocID="{42467863-A8CA-4F8B-9F3C-99BF9E6DBA64}" presName="node" presStyleLbl="node1" presStyleIdx="2" presStyleCnt="5">
        <dgm:presLayoutVars>
          <dgm:bulletEnabled val="1"/>
        </dgm:presLayoutVars>
      </dgm:prSet>
      <dgm:spPr/>
    </dgm:pt>
    <dgm:pt modelId="{8DB64861-3668-4A91-990C-73CCEC482DF6}" type="pres">
      <dgm:prSet presAssocID="{E6219950-49B3-4807-99A3-EF5754FEC21E}" presName="sibTrans" presStyleCnt="0"/>
      <dgm:spPr/>
    </dgm:pt>
    <dgm:pt modelId="{52347964-9C6D-4A55-ABD7-F99D21452219}" type="pres">
      <dgm:prSet presAssocID="{E971ED7D-DEFA-4863-8C47-9A6F24E7537C}" presName="node" presStyleLbl="node1" presStyleIdx="3" presStyleCnt="5">
        <dgm:presLayoutVars>
          <dgm:bulletEnabled val="1"/>
        </dgm:presLayoutVars>
      </dgm:prSet>
      <dgm:spPr/>
    </dgm:pt>
    <dgm:pt modelId="{D4183D25-96E4-46D9-BDE6-87D65A2510D1}" type="pres">
      <dgm:prSet presAssocID="{D19E6353-9AC6-4082-87DF-14816AF8818E}" presName="sibTrans" presStyleCnt="0"/>
      <dgm:spPr/>
    </dgm:pt>
    <dgm:pt modelId="{63952982-C028-4599-B790-6539DF0783BE}" type="pres">
      <dgm:prSet presAssocID="{E906BF27-4BE0-4292-88E2-CF594685301D}" presName="node" presStyleLbl="node1" presStyleIdx="4" presStyleCnt="5">
        <dgm:presLayoutVars>
          <dgm:bulletEnabled val="1"/>
        </dgm:presLayoutVars>
      </dgm:prSet>
      <dgm:spPr/>
    </dgm:pt>
  </dgm:ptLst>
  <dgm:cxnLst>
    <dgm:cxn modelId="{D178DF02-3FEF-4DB7-8463-E1B4E1F4F8E8}" type="presOf" srcId="{E971ED7D-DEFA-4863-8C47-9A6F24E7537C}" destId="{52347964-9C6D-4A55-ABD7-F99D21452219}" srcOrd="0" destOrd="0" presId="urn:microsoft.com/office/officeart/2005/8/layout/default"/>
    <dgm:cxn modelId="{A1ADAC1F-20C0-4DBE-B2DA-30737748F97B}" srcId="{5A1103D1-B323-4B77-A0EF-26C960B06D07}" destId="{E971ED7D-DEFA-4863-8C47-9A6F24E7537C}" srcOrd="3" destOrd="0" parTransId="{92C8B0C8-C11C-4E13-A583-422BA83B8F0B}" sibTransId="{D19E6353-9AC6-4082-87DF-14816AF8818E}"/>
    <dgm:cxn modelId="{70965860-44AB-4292-9ECA-C019262A003B}" srcId="{5A1103D1-B323-4B77-A0EF-26C960B06D07}" destId="{83B55802-DBA4-41A6-8DCC-632D4C968E6A}" srcOrd="1" destOrd="0" parTransId="{4CAA0739-5C4C-4450-95F5-6461BD880F1E}" sibTransId="{DC0263DA-B874-4BF0-8A4F-9401E9DBB4A8}"/>
    <dgm:cxn modelId="{4755C560-4EC5-4026-91E3-380288179A28}" srcId="{5A1103D1-B323-4B77-A0EF-26C960B06D07}" destId="{E906BF27-4BE0-4292-88E2-CF594685301D}" srcOrd="4" destOrd="0" parTransId="{6BE16E33-E927-4B69-858E-A6B568206B57}" sibTransId="{D74C3323-7B84-4DA6-A97D-162181B1E44F}"/>
    <dgm:cxn modelId="{80944062-A5D3-4D9D-954D-FC15D7F6CB7C}" type="presOf" srcId="{83B55802-DBA4-41A6-8DCC-632D4C968E6A}" destId="{F81AF743-4A17-4A7E-A78D-2A14D981969D}" srcOrd="0" destOrd="0" presId="urn:microsoft.com/office/officeart/2005/8/layout/default"/>
    <dgm:cxn modelId="{2CF1A749-AD68-45B6-ABF2-57C1CE496A2C}" type="presOf" srcId="{5A1103D1-B323-4B77-A0EF-26C960B06D07}" destId="{5A72454E-2622-4DC2-A4B8-67BD3533375E}" srcOrd="0" destOrd="0" presId="urn:microsoft.com/office/officeart/2005/8/layout/default"/>
    <dgm:cxn modelId="{733D4A8C-C06F-4A00-90ED-DD7234D5A935}" type="presOf" srcId="{46056405-AD24-4559-BE51-7800B60F4E08}" destId="{4CB2D0C7-2F15-4859-9E2D-EF6F5C27C168}" srcOrd="0" destOrd="0" presId="urn:microsoft.com/office/officeart/2005/8/layout/default"/>
    <dgm:cxn modelId="{82F568BE-D2D2-4844-B67F-717BC6AC6D38}" srcId="{5A1103D1-B323-4B77-A0EF-26C960B06D07}" destId="{42467863-A8CA-4F8B-9F3C-99BF9E6DBA64}" srcOrd="2" destOrd="0" parTransId="{42C45034-B4DB-4DBB-939E-88796C63B030}" sibTransId="{E6219950-49B3-4807-99A3-EF5754FEC21E}"/>
    <dgm:cxn modelId="{75CB87D3-DFB0-4A7A-9705-2E7CC984E1A5}" type="presOf" srcId="{42467863-A8CA-4F8B-9F3C-99BF9E6DBA64}" destId="{92CF235B-E14C-4C86-8114-8A41F3636BBD}" srcOrd="0" destOrd="0" presId="urn:microsoft.com/office/officeart/2005/8/layout/default"/>
    <dgm:cxn modelId="{1E14C8E9-F0D5-4E59-8234-30A93336A3F9}" type="presOf" srcId="{E906BF27-4BE0-4292-88E2-CF594685301D}" destId="{63952982-C028-4599-B790-6539DF0783BE}" srcOrd="0" destOrd="0" presId="urn:microsoft.com/office/officeart/2005/8/layout/default"/>
    <dgm:cxn modelId="{5E637DFB-78CF-49BC-BDAD-28321A2E3310}" srcId="{5A1103D1-B323-4B77-A0EF-26C960B06D07}" destId="{46056405-AD24-4559-BE51-7800B60F4E08}" srcOrd="0" destOrd="0" parTransId="{6EA2C574-5748-4098-9B23-5E6DA529F09F}" sibTransId="{7CBB9984-00B9-4972-BA0F-A8E27D8B5C3B}"/>
    <dgm:cxn modelId="{D9D9B277-E40B-4FED-8748-CB0FA03394DB}" type="presParOf" srcId="{5A72454E-2622-4DC2-A4B8-67BD3533375E}" destId="{4CB2D0C7-2F15-4859-9E2D-EF6F5C27C168}" srcOrd="0" destOrd="0" presId="urn:microsoft.com/office/officeart/2005/8/layout/default"/>
    <dgm:cxn modelId="{4B2EE847-87A8-441F-8D3E-E3B4CDF14581}" type="presParOf" srcId="{5A72454E-2622-4DC2-A4B8-67BD3533375E}" destId="{F570D48A-A9A5-45A2-9B3D-E93571D64919}" srcOrd="1" destOrd="0" presId="urn:microsoft.com/office/officeart/2005/8/layout/default"/>
    <dgm:cxn modelId="{005E21DD-DB7B-4A9C-9B43-5CBF45DE33DE}" type="presParOf" srcId="{5A72454E-2622-4DC2-A4B8-67BD3533375E}" destId="{F81AF743-4A17-4A7E-A78D-2A14D981969D}" srcOrd="2" destOrd="0" presId="urn:microsoft.com/office/officeart/2005/8/layout/default"/>
    <dgm:cxn modelId="{226C4AFD-9A9F-4F4B-8D8A-DF9E0EC84142}" type="presParOf" srcId="{5A72454E-2622-4DC2-A4B8-67BD3533375E}" destId="{63741773-3BD1-452D-8FA1-2DE59CE51CDA}" srcOrd="3" destOrd="0" presId="urn:microsoft.com/office/officeart/2005/8/layout/default"/>
    <dgm:cxn modelId="{DDC9BD32-265D-4F00-8023-CE098AE6AF0E}" type="presParOf" srcId="{5A72454E-2622-4DC2-A4B8-67BD3533375E}" destId="{92CF235B-E14C-4C86-8114-8A41F3636BBD}" srcOrd="4" destOrd="0" presId="urn:microsoft.com/office/officeart/2005/8/layout/default"/>
    <dgm:cxn modelId="{BDBE837F-504A-4D76-88C4-088DA07F51FD}" type="presParOf" srcId="{5A72454E-2622-4DC2-A4B8-67BD3533375E}" destId="{8DB64861-3668-4A91-990C-73CCEC482DF6}" srcOrd="5" destOrd="0" presId="urn:microsoft.com/office/officeart/2005/8/layout/default"/>
    <dgm:cxn modelId="{C577A158-BE33-4A3B-9CAD-0D3CB4CB49B7}" type="presParOf" srcId="{5A72454E-2622-4DC2-A4B8-67BD3533375E}" destId="{52347964-9C6D-4A55-ABD7-F99D21452219}" srcOrd="6" destOrd="0" presId="urn:microsoft.com/office/officeart/2005/8/layout/default"/>
    <dgm:cxn modelId="{F42C2419-1967-4FE9-BB1C-245EEB075AEB}" type="presParOf" srcId="{5A72454E-2622-4DC2-A4B8-67BD3533375E}" destId="{D4183D25-96E4-46D9-BDE6-87D65A2510D1}" srcOrd="7" destOrd="0" presId="urn:microsoft.com/office/officeart/2005/8/layout/default"/>
    <dgm:cxn modelId="{19697737-3573-441E-A886-16D06BB6A7CF}" type="presParOf" srcId="{5A72454E-2622-4DC2-A4B8-67BD3533375E}" destId="{63952982-C028-4599-B790-6539DF0783BE}"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DF18C5-0E92-4E3F-B144-6B65D92E6776}" type="doc">
      <dgm:prSet loTypeId="urn:microsoft.com/office/officeart/2005/8/layout/process2" loCatId="process" qsTypeId="urn:microsoft.com/office/officeart/2005/8/quickstyle/simple1" qsCatId="simple" csTypeId="urn:microsoft.com/office/officeart/2005/8/colors/accent1_1" csCatId="accent1" phldr="1"/>
      <dgm:spPr/>
    </dgm:pt>
    <dgm:pt modelId="{E7BB1073-7455-4AD2-9A5D-619612A1C68B}">
      <dgm:prSet phldrT="[Texte]"/>
      <dgm:spPr/>
      <dgm:t>
        <a:bodyPr/>
        <a:lstStyle/>
        <a:p>
          <a:r>
            <a:rPr lang="ar-DZ" b="1" dirty="0"/>
            <a:t>الاعلان</a:t>
          </a:r>
          <a:endParaRPr lang="fr-FR" b="1" dirty="0"/>
        </a:p>
      </dgm:t>
    </dgm:pt>
    <dgm:pt modelId="{9DA927F1-7D62-455E-ABC3-1F655ACEFDC1}" type="parTrans" cxnId="{A2EAFD33-41EA-4C56-961B-79D4B84187C7}">
      <dgm:prSet/>
      <dgm:spPr/>
      <dgm:t>
        <a:bodyPr/>
        <a:lstStyle/>
        <a:p>
          <a:endParaRPr lang="fr-FR"/>
        </a:p>
      </dgm:t>
    </dgm:pt>
    <dgm:pt modelId="{4CAB69A1-F8D2-4C00-92BC-2ABF148B49F1}" type="sibTrans" cxnId="{A2EAFD33-41EA-4C56-961B-79D4B84187C7}">
      <dgm:prSet/>
      <dgm:spPr/>
      <dgm:t>
        <a:bodyPr/>
        <a:lstStyle/>
        <a:p>
          <a:endParaRPr lang="fr-FR"/>
        </a:p>
      </dgm:t>
    </dgm:pt>
    <dgm:pt modelId="{02D0F382-7045-4FEB-A498-EEDAC1E6D182}">
      <dgm:prSet phldrT="[Texte]"/>
      <dgm:spPr/>
      <dgm:t>
        <a:bodyPr/>
        <a:lstStyle/>
        <a:p>
          <a:r>
            <a:rPr lang="ar-DZ" b="1" dirty="0"/>
            <a:t>العلاقات العامة</a:t>
          </a:r>
          <a:endParaRPr lang="fr-FR" b="1" dirty="0"/>
        </a:p>
      </dgm:t>
    </dgm:pt>
    <dgm:pt modelId="{80792BC5-C7D8-404B-9A70-2E0ECF1A5BF3}" type="parTrans" cxnId="{BFE5A71C-612A-4D99-88ED-CBA71458E4E9}">
      <dgm:prSet/>
      <dgm:spPr/>
      <dgm:t>
        <a:bodyPr/>
        <a:lstStyle/>
        <a:p>
          <a:endParaRPr lang="fr-FR"/>
        </a:p>
      </dgm:t>
    </dgm:pt>
    <dgm:pt modelId="{7BFC4EF8-70AC-48E2-A869-7F9536E23900}" type="sibTrans" cxnId="{BFE5A71C-612A-4D99-88ED-CBA71458E4E9}">
      <dgm:prSet/>
      <dgm:spPr/>
      <dgm:t>
        <a:bodyPr/>
        <a:lstStyle/>
        <a:p>
          <a:endParaRPr lang="fr-FR"/>
        </a:p>
      </dgm:t>
    </dgm:pt>
    <dgm:pt modelId="{B8F8D8FA-5B79-4E1B-8EA1-09D7F1C52B61}">
      <dgm:prSet phldrT="[Texte]"/>
      <dgm:spPr/>
      <dgm:t>
        <a:bodyPr/>
        <a:lstStyle/>
        <a:p>
          <a:r>
            <a:rPr lang="ar-DZ" b="1" dirty="0"/>
            <a:t>المعارض التجارية و الاحداث</a:t>
          </a:r>
          <a:endParaRPr lang="fr-FR" b="1" dirty="0"/>
        </a:p>
      </dgm:t>
    </dgm:pt>
    <dgm:pt modelId="{C33C7F22-D281-4634-AEC3-1570FD966F05}" type="parTrans" cxnId="{9CBD52B4-B026-42EC-A11A-A9D4FBA81EE7}">
      <dgm:prSet/>
      <dgm:spPr/>
      <dgm:t>
        <a:bodyPr/>
        <a:lstStyle/>
        <a:p>
          <a:endParaRPr lang="fr-FR"/>
        </a:p>
      </dgm:t>
    </dgm:pt>
    <dgm:pt modelId="{C40C660F-558B-44C1-8B47-577E5C214829}" type="sibTrans" cxnId="{9CBD52B4-B026-42EC-A11A-A9D4FBA81EE7}">
      <dgm:prSet/>
      <dgm:spPr/>
      <dgm:t>
        <a:bodyPr/>
        <a:lstStyle/>
        <a:p>
          <a:endParaRPr lang="fr-FR"/>
        </a:p>
      </dgm:t>
    </dgm:pt>
    <dgm:pt modelId="{525655B5-2D85-431E-A44E-8839DDCE0E8F}" type="pres">
      <dgm:prSet presAssocID="{67DF18C5-0E92-4E3F-B144-6B65D92E6776}" presName="linearFlow" presStyleCnt="0">
        <dgm:presLayoutVars>
          <dgm:resizeHandles val="exact"/>
        </dgm:presLayoutVars>
      </dgm:prSet>
      <dgm:spPr/>
    </dgm:pt>
    <dgm:pt modelId="{3CFE286E-E70A-459A-848D-EE5BB6250D74}" type="pres">
      <dgm:prSet presAssocID="{E7BB1073-7455-4AD2-9A5D-619612A1C68B}" presName="node" presStyleLbl="node1" presStyleIdx="0" presStyleCnt="3">
        <dgm:presLayoutVars>
          <dgm:bulletEnabled val="1"/>
        </dgm:presLayoutVars>
      </dgm:prSet>
      <dgm:spPr/>
    </dgm:pt>
    <dgm:pt modelId="{50A571A1-15F4-4CFB-B293-DC1ACC485F7D}" type="pres">
      <dgm:prSet presAssocID="{4CAB69A1-F8D2-4C00-92BC-2ABF148B49F1}" presName="sibTrans" presStyleLbl="sibTrans2D1" presStyleIdx="0" presStyleCnt="2"/>
      <dgm:spPr/>
    </dgm:pt>
    <dgm:pt modelId="{19124370-85F8-4EEB-A0E3-7F1B520026F9}" type="pres">
      <dgm:prSet presAssocID="{4CAB69A1-F8D2-4C00-92BC-2ABF148B49F1}" presName="connectorText" presStyleLbl="sibTrans2D1" presStyleIdx="0" presStyleCnt="2"/>
      <dgm:spPr/>
    </dgm:pt>
    <dgm:pt modelId="{32716732-6D41-4B9D-BBB2-413955137178}" type="pres">
      <dgm:prSet presAssocID="{02D0F382-7045-4FEB-A498-EEDAC1E6D182}" presName="node" presStyleLbl="node1" presStyleIdx="1" presStyleCnt="3">
        <dgm:presLayoutVars>
          <dgm:bulletEnabled val="1"/>
        </dgm:presLayoutVars>
      </dgm:prSet>
      <dgm:spPr/>
    </dgm:pt>
    <dgm:pt modelId="{AD5B170D-B680-42AE-93DC-9473C8B28BCD}" type="pres">
      <dgm:prSet presAssocID="{7BFC4EF8-70AC-48E2-A869-7F9536E23900}" presName="sibTrans" presStyleLbl="sibTrans2D1" presStyleIdx="1" presStyleCnt="2"/>
      <dgm:spPr/>
    </dgm:pt>
    <dgm:pt modelId="{11006596-EF0D-4C9F-8892-DEF47EAC4485}" type="pres">
      <dgm:prSet presAssocID="{7BFC4EF8-70AC-48E2-A869-7F9536E23900}" presName="connectorText" presStyleLbl="sibTrans2D1" presStyleIdx="1" presStyleCnt="2"/>
      <dgm:spPr/>
    </dgm:pt>
    <dgm:pt modelId="{D1014633-97E8-45B9-8368-8EDBEFF20C82}" type="pres">
      <dgm:prSet presAssocID="{B8F8D8FA-5B79-4E1B-8EA1-09D7F1C52B61}" presName="node" presStyleLbl="node1" presStyleIdx="2" presStyleCnt="3">
        <dgm:presLayoutVars>
          <dgm:bulletEnabled val="1"/>
        </dgm:presLayoutVars>
      </dgm:prSet>
      <dgm:spPr/>
    </dgm:pt>
  </dgm:ptLst>
  <dgm:cxnLst>
    <dgm:cxn modelId="{BFE5A71C-612A-4D99-88ED-CBA71458E4E9}" srcId="{67DF18C5-0E92-4E3F-B144-6B65D92E6776}" destId="{02D0F382-7045-4FEB-A498-EEDAC1E6D182}" srcOrd="1" destOrd="0" parTransId="{80792BC5-C7D8-404B-9A70-2E0ECF1A5BF3}" sibTransId="{7BFC4EF8-70AC-48E2-A869-7F9536E23900}"/>
    <dgm:cxn modelId="{A2EAFD33-41EA-4C56-961B-79D4B84187C7}" srcId="{67DF18C5-0E92-4E3F-B144-6B65D92E6776}" destId="{E7BB1073-7455-4AD2-9A5D-619612A1C68B}" srcOrd="0" destOrd="0" parTransId="{9DA927F1-7D62-455E-ABC3-1F655ACEFDC1}" sibTransId="{4CAB69A1-F8D2-4C00-92BC-2ABF148B49F1}"/>
    <dgm:cxn modelId="{DAC79664-364B-4B63-A38D-D689217F9B13}" type="presOf" srcId="{02D0F382-7045-4FEB-A498-EEDAC1E6D182}" destId="{32716732-6D41-4B9D-BBB2-413955137178}" srcOrd="0" destOrd="0" presId="urn:microsoft.com/office/officeart/2005/8/layout/process2"/>
    <dgm:cxn modelId="{C4C8E14C-8C49-49CE-8E1F-EDB160AE3883}" type="presOf" srcId="{7BFC4EF8-70AC-48E2-A869-7F9536E23900}" destId="{AD5B170D-B680-42AE-93DC-9473C8B28BCD}" srcOrd="0" destOrd="0" presId="urn:microsoft.com/office/officeart/2005/8/layout/process2"/>
    <dgm:cxn modelId="{28A2C979-F885-4A1C-8F08-2D292029D1A3}" type="presOf" srcId="{B8F8D8FA-5B79-4E1B-8EA1-09D7F1C52B61}" destId="{D1014633-97E8-45B9-8368-8EDBEFF20C82}" srcOrd="0" destOrd="0" presId="urn:microsoft.com/office/officeart/2005/8/layout/process2"/>
    <dgm:cxn modelId="{43F34DA8-9507-467E-BFB3-00A7023A3FA8}" type="presOf" srcId="{4CAB69A1-F8D2-4C00-92BC-2ABF148B49F1}" destId="{19124370-85F8-4EEB-A0E3-7F1B520026F9}" srcOrd="1" destOrd="0" presId="urn:microsoft.com/office/officeart/2005/8/layout/process2"/>
    <dgm:cxn modelId="{9047BEAA-64F3-412C-B806-3BD2952ACC3F}" type="presOf" srcId="{E7BB1073-7455-4AD2-9A5D-619612A1C68B}" destId="{3CFE286E-E70A-459A-848D-EE5BB6250D74}" srcOrd="0" destOrd="0" presId="urn:microsoft.com/office/officeart/2005/8/layout/process2"/>
    <dgm:cxn modelId="{E0B013AD-BCD7-44FE-8EC3-F6E62B3368EB}" type="presOf" srcId="{67DF18C5-0E92-4E3F-B144-6B65D92E6776}" destId="{525655B5-2D85-431E-A44E-8839DDCE0E8F}" srcOrd="0" destOrd="0" presId="urn:microsoft.com/office/officeart/2005/8/layout/process2"/>
    <dgm:cxn modelId="{9CBD52B4-B026-42EC-A11A-A9D4FBA81EE7}" srcId="{67DF18C5-0E92-4E3F-B144-6B65D92E6776}" destId="{B8F8D8FA-5B79-4E1B-8EA1-09D7F1C52B61}" srcOrd="2" destOrd="0" parTransId="{C33C7F22-D281-4634-AEC3-1570FD966F05}" sibTransId="{C40C660F-558B-44C1-8B47-577E5C214829}"/>
    <dgm:cxn modelId="{4F9945C0-DCBB-46A2-9A30-B60DA2957673}" type="presOf" srcId="{4CAB69A1-F8D2-4C00-92BC-2ABF148B49F1}" destId="{50A571A1-15F4-4CFB-B293-DC1ACC485F7D}" srcOrd="0" destOrd="0" presId="urn:microsoft.com/office/officeart/2005/8/layout/process2"/>
    <dgm:cxn modelId="{224E15CB-4ADA-47F2-A182-962C8A22058B}" type="presOf" srcId="{7BFC4EF8-70AC-48E2-A869-7F9536E23900}" destId="{11006596-EF0D-4C9F-8892-DEF47EAC4485}" srcOrd="1" destOrd="0" presId="urn:microsoft.com/office/officeart/2005/8/layout/process2"/>
    <dgm:cxn modelId="{FBCBDF09-CDEA-40DF-B774-5325BAB04CBF}" type="presParOf" srcId="{525655B5-2D85-431E-A44E-8839DDCE0E8F}" destId="{3CFE286E-E70A-459A-848D-EE5BB6250D74}" srcOrd="0" destOrd="0" presId="urn:microsoft.com/office/officeart/2005/8/layout/process2"/>
    <dgm:cxn modelId="{DF71004F-8849-4809-B940-0189A1C46A4A}" type="presParOf" srcId="{525655B5-2D85-431E-A44E-8839DDCE0E8F}" destId="{50A571A1-15F4-4CFB-B293-DC1ACC485F7D}" srcOrd="1" destOrd="0" presId="urn:microsoft.com/office/officeart/2005/8/layout/process2"/>
    <dgm:cxn modelId="{18964E22-A917-47C4-8CAD-79CF455EEA73}" type="presParOf" srcId="{50A571A1-15F4-4CFB-B293-DC1ACC485F7D}" destId="{19124370-85F8-4EEB-A0E3-7F1B520026F9}" srcOrd="0" destOrd="0" presId="urn:microsoft.com/office/officeart/2005/8/layout/process2"/>
    <dgm:cxn modelId="{6A5D0BE0-10D2-432F-894A-C681BCBEC0DA}" type="presParOf" srcId="{525655B5-2D85-431E-A44E-8839DDCE0E8F}" destId="{32716732-6D41-4B9D-BBB2-413955137178}" srcOrd="2" destOrd="0" presId="urn:microsoft.com/office/officeart/2005/8/layout/process2"/>
    <dgm:cxn modelId="{B91AFC0C-E69B-49DE-BF99-2373B8D38734}" type="presParOf" srcId="{525655B5-2D85-431E-A44E-8839DDCE0E8F}" destId="{AD5B170D-B680-42AE-93DC-9473C8B28BCD}" srcOrd="3" destOrd="0" presId="urn:microsoft.com/office/officeart/2005/8/layout/process2"/>
    <dgm:cxn modelId="{C152A838-03B9-43D7-94C3-7A83D9299385}" type="presParOf" srcId="{AD5B170D-B680-42AE-93DC-9473C8B28BCD}" destId="{11006596-EF0D-4C9F-8892-DEF47EAC4485}" srcOrd="0" destOrd="0" presId="urn:microsoft.com/office/officeart/2005/8/layout/process2"/>
    <dgm:cxn modelId="{CCD789BC-68D4-469E-ADFA-44350145670A}" type="presParOf" srcId="{525655B5-2D85-431E-A44E-8839DDCE0E8F}" destId="{D1014633-97E8-45B9-8368-8EDBEFF20C82}"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966A4-BDBE-422B-B2FB-B6D546B4A005}">
      <dsp:nvSpPr>
        <dsp:cNvPr id="0" name=""/>
        <dsp:cNvSpPr/>
      </dsp:nvSpPr>
      <dsp:spPr>
        <a:xfrm>
          <a:off x="789240" y="0"/>
          <a:ext cx="3957841" cy="3957841"/>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CB0F8C-0B10-484C-A093-DCA9D9144C36}">
      <dsp:nvSpPr>
        <dsp:cNvPr id="0" name=""/>
        <dsp:cNvSpPr/>
      </dsp:nvSpPr>
      <dsp:spPr>
        <a:xfrm>
          <a:off x="2768160" y="397909"/>
          <a:ext cx="2572596" cy="93689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ar-DZ" sz="2400" kern="1200" dirty="0"/>
            <a:t>بوينغ للطائرات التجارية</a:t>
          </a:r>
          <a:endParaRPr lang="fr-FR" sz="2400" kern="1200" dirty="0"/>
        </a:p>
      </dsp:txBody>
      <dsp:txXfrm>
        <a:off x="2813895" y="443644"/>
        <a:ext cx="2481126" cy="845425"/>
      </dsp:txXfrm>
    </dsp:sp>
    <dsp:sp modelId="{F2DE980E-B981-487E-89F6-5ED37AC0F8B4}">
      <dsp:nvSpPr>
        <dsp:cNvPr id="0" name=""/>
        <dsp:cNvSpPr/>
      </dsp:nvSpPr>
      <dsp:spPr>
        <a:xfrm>
          <a:off x="2768160" y="1451916"/>
          <a:ext cx="2572596" cy="93689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ar-DZ" sz="2400" kern="1200" dirty="0"/>
            <a:t>بوينغ للدفاع و الفضاء و الامن</a:t>
          </a:r>
          <a:endParaRPr lang="fr-FR" sz="2400" kern="1200" dirty="0"/>
        </a:p>
      </dsp:txBody>
      <dsp:txXfrm>
        <a:off x="2813895" y="1497651"/>
        <a:ext cx="2481126" cy="845425"/>
      </dsp:txXfrm>
    </dsp:sp>
    <dsp:sp modelId="{FE2789F1-EFB1-43EA-A97D-ACF27B59D631}">
      <dsp:nvSpPr>
        <dsp:cNvPr id="0" name=""/>
        <dsp:cNvSpPr/>
      </dsp:nvSpPr>
      <dsp:spPr>
        <a:xfrm>
          <a:off x="2768160" y="2505924"/>
          <a:ext cx="2572596" cy="93689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kern="1200" dirty="0"/>
            <a:t> </a:t>
          </a:r>
          <a:r>
            <a:rPr lang="fr-FR" sz="2400" kern="1200" dirty="0" err="1"/>
            <a:t>bgs</a:t>
          </a:r>
          <a:r>
            <a:rPr lang="ar-DZ" sz="2400" kern="1200" dirty="0"/>
            <a:t>الخدمات العالمية </a:t>
          </a:r>
          <a:endParaRPr lang="fr-FR" sz="2400" kern="1200" dirty="0"/>
        </a:p>
      </dsp:txBody>
      <dsp:txXfrm>
        <a:off x="2813895" y="2551659"/>
        <a:ext cx="2481126" cy="8454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789EDA-513C-4897-AFCB-CFB506F01C38}">
      <dsp:nvSpPr>
        <dsp:cNvPr id="0" name=""/>
        <dsp:cNvSpPr/>
      </dsp:nvSpPr>
      <dsp:spPr>
        <a:xfrm>
          <a:off x="1458968" y="917"/>
          <a:ext cx="2878853" cy="97403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ar-DZ" sz="2600" kern="1200" dirty="0"/>
            <a:t>مواقع التصنيع و التجميع العالمية</a:t>
          </a:r>
          <a:endParaRPr lang="fr-FR" sz="2600" kern="1200" dirty="0"/>
        </a:p>
      </dsp:txBody>
      <dsp:txXfrm>
        <a:off x="1487496" y="29445"/>
        <a:ext cx="2821797" cy="916977"/>
      </dsp:txXfrm>
    </dsp:sp>
    <dsp:sp modelId="{980AB308-43BA-479E-B690-DBAD1F63B57A}">
      <dsp:nvSpPr>
        <dsp:cNvPr id="0" name=""/>
        <dsp:cNvSpPr/>
      </dsp:nvSpPr>
      <dsp:spPr>
        <a:xfrm rot="3600000">
          <a:off x="3430338" y="1709991"/>
          <a:ext cx="544049" cy="340911"/>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p>
      </dsp:txBody>
      <dsp:txXfrm>
        <a:off x="3532611" y="1778173"/>
        <a:ext cx="339503" cy="204547"/>
      </dsp:txXfrm>
    </dsp:sp>
    <dsp:sp modelId="{0701BF96-B9F5-4248-BED1-FB825069EE46}">
      <dsp:nvSpPr>
        <dsp:cNvPr id="0" name=""/>
        <dsp:cNvSpPr/>
      </dsp:nvSpPr>
      <dsp:spPr>
        <a:xfrm>
          <a:off x="3150563" y="2785942"/>
          <a:ext cx="2711533" cy="97403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ar-DZ" sz="2600" kern="1200" dirty="0"/>
            <a:t>الشراكات الاستراتيجية مع الموردين</a:t>
          </a:r>
          <a:endParaRPr lang="fr-FR" sz="2600" kern="1200" dirty="0"/>
        </a:p>
      </dsp:txBody>
      <dsp:txXfrm>
        <a:off x="3179091" y="2814470"/>
        <a:ext cx="2654477" cy="916977"/>
      </dsp:txXfrm>
    </dsp:sp>
    <dsp:sp modelId="{10B548B1-6A1E-4293-86DF-EFFDC3B403EC}">
      <dsp:nvSpPr>
        <dsp:cNvPr id="0" name=""/>
        <dsp:cNvSpPr/>
      </dsp:nvSpPr>
      <dsp:spPr>
        <a:xfrm rot="10800000">
          <a:off x="2538507" y="3102503"/>
          <a:ext cx="544049" cy="340911"/>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p>
      </dsp:txBody>
      <dsp:txXfrm rot="10800000">
        <a:off x="2640780" y="3170685"/>
        <a:ext cx="339503" cy="204547"/>
      </dsp:txXfrm>
    </dsp:sp>
    <dsp:sp modelId="{498566C4-933D-4BE5-B751-D354FD6C8E54}">
      <dsp:nvSpPr>
        <dsp:cNvPr id="0" name=""/>
        <dsp:cNvSpPr/>
      </dsp:nvSpPr>
      <dsp:spPr>
        <a:xfrm>
          <a:off x="110418" y="2785942"/>
          <a:ext cx="2360082" cy="97403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ar-DZ" sz="2600" kern="1200" dirty="0"/>
            <a:t>مراكز الخدمة و الصيانة</a:t>
          </a:r>
          <a:endParaRPr lang="fr-FR" sz="2600" kern="1200" dirty="0"/>
        </a:p>
      </dsp:txBody>
      <dsp:txXfrm>
        <a:off x="138946" y="2814470"/>
        <a:ext cx="2303026" cy="916977"/>
      </dsp:txXfrm>
    </dsp:sp>
    <dsp:sp modelId="{839A3742-63B4-48DB-84CD-A34BD8047AB3}">
      <dsp:nvSpPr>
        <dsp:cNvPr id="0" name=""/>
        <dsp:cNvSpPr/>
      </dsp:nvSpPr>
      <dsp:spPr>
        <a:xfrm rot="18000000">
          <a:off x="1822403" y="1709991"/>
          <a:ext cx="544049" cy="340911"/>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fr-FR" sz="1400" kern="1200"/>
        </a:p>
      </dsp:txBody>
      <dsp:txXfrm>
        <a:off x="1924676" y="1778173"/>
        <a:ext cx="339503" cy="2045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B2D0C7-2F15-4859-9E2D-EF6F5C27C168}">
      <dsp:nvSpPr>
        <dsp:cNvPr id="0" name=""/>
        <dsp:cNvSpPr/>
      </dsp:nvSpPr>
      <dsp:spPr>
        <a:xfrm>
          <a:off x="818626" y="2240"/>
          <a:ext cx="2359163" cy="1415497"/>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ar-DZ" sz="2900" kern="1200" dirty="0"/>
            <a:t>التسعير الديناميكي للتخصيص</a:t>
          </a:r>
          <a:endParaRPr lang="fr-FR" sz="2900" kern="1200" dirty="0"/>
        </a:p>
      </dsp:txBody>
      <dsp:txXfrm>
        <a:off x="818626" y="2240"/>
        <a:ext cx="2359163" cy="1415497"/>
      </dsp:txXfrm>
    </dsp:sp>
    <dsp:sp modelId="{F81AF743-4A17-4A7E-A78D-2A14D981969D}">
      <dsp:nvSpPr>
        <dsp:cNvPr id="0" name=""/>
        <dsp:cNvSpPr/>
      </dsp:nvSpPr>
      <dsp:spPr>
        <a:xfrm>
          <a:off x="3413705" y="2240"/>
          <a:ext cx="2359163" cy="1415497"/>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ar-DZ" sz="2900" kern="1200" dirty="0"/>
            <a:t>التسعير القائم على القيمة</a:t>
          </a:r>
          <a:endParaRPr lang="fr-FR" sz="2900" kern="1200" dirty="0"/>
        </a:p>
      </dsp:txBody>
      <dsp:txXfrm>
        <a:off x="3413705" y="2240"/>
        <a:ext cx="2359163" cy="1415497"/>
      </dsp:txXfrm>
    </dsp:sp>
    <dsp:sp modelId="{92CF235B-E14C-4C86-8114-8A41F3636BBD}">
      <dsp:nvSpPr>
        <dsp:cNvPr id="0" name=""/>
        <dsp:cNvSpPr/>
      </dsp:nvSpPr>
      <dsp:spPr>
        <a:xfrm>
          <a:off x="818626" y="1653654"/>
          <a:ext cx="2359163" cy="1415497"/>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ar-DZ" sz="2900" kern="1200" dirty="0"/>
            <a:t>العقود طويلة الاجل و تعديلات الاسعار</a:t>
          </a:r>
          <a:endParaRPr lang="fr-FR" sz="2900" kern="1200" dirty="0"/>
        </a:p>
      </dsp:txBody>
      <dsp:txXfrm>
        <a:off x="818626" y="1653654"/>
        <a:ext cx="2359163" cy="1415497"/>
      </dsp:txXfrm>
    </dsp:sp>
    <dsp:sp modelId="{52347964-9C6D-4A55-ABD7-F99D21452219}">
      <dsp:nvSpPr>
        <dsp:cNvPr id="0" name=""/>
        <dsp:cNvSpPr/>
      </dsp:nvSpPr>
      <dsp:spPr>
        <a:xfrm>
          <a:off x="3413705" y="1653654"/>
          <a:ext cx="2359163" cy="1415497"/>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ar-DZ" sz="2900" kern="1200" dirty="0"/>
            <a:t>التسعير التنافسي في عقود الامن و الدفاع</a:t>
          </a:r>
          <a:endParaRPr lang="fr-FR" sz="2900" kern="1200" dirty="0"/>
        </a:p>
      </dsp:txBody>
      <dsp:txXfrm>
        <a:off x="3413705" y="1653654"/>
        <a:ext cx="2359163" cy="1415497"/>
      </dsp:txXfrm>
    </dsp:sp>
    <dsp:sp modelId="{63952982-C028-4599-B790-6539DF0783BE}">
      <dsp:nvSpPr>
        <dsp:cNvPr id="0" name=""/>
        <dsp:cNvSpPr/>
      </dsp:nvSpPr>
      <dsp:spPr>
        <a:xfrm>
          <a:off x="2116165" y="3305068"/>
          <a:ext cx="2359163" cy="1415497"/>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ar-DZ" sz="2900" kern="1200" dirty="0"/>
            <a:t>تسعير خدمات ما بعد البيع</a:t>
          </a:r>
          <a:endParaRPr lang="fr-FR" sz="2900" kern="1200" dirty="0"/>
        </a:p>
      </dsp:txBody>
      <dsp:txXfrm>
        <a:off x="2116165" y="3305068"/>
        <a:ext cx="2359163" cy="14154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E286E-E70A-459A-848D-EE5BB6250D74}">
      <dsp:nvSpPr>
        <dsp:cNvPr id="0" name=""/>
        <dsp:cNvSpPr/>
      </dsp:nvSpPr>
      <dsp:spPr>
        <a:xfrm>
          <a:off x="2449001" y="0"/>
          <a:ext cx="2199928" cy="122218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ar-DZ" sz="2600" b="1" kern="1200" dirty="0"/>
            <a:t>الاعلان</a:t>
          </a:r>
          <a:endParaRPr lang="fr-FR" sz="2600" b="1" kern="1200" dirty="0"/>
        </a:p>
      </dsp:txBody>
      <dsp:txXfrm>
        <a:off x="2484797" y="35796"/>
        <a:ext cx="2128336" cy="1150590"/>
      </dsp:txXfrm>
    </dsp:sp>
    <dsp:sp modelId="{50A571A1-15F4-4CFB-B293-DC1ACC485F7D}">
      <dsp:nvSpPr>
        <dsp:cNvPr id="0" name=""/>
        <dsp:cNvSpPr/>
      </dsp:nvSpPr>
      <dsp:spPr>
        <a:xfrm rot="5400000">
          <a:off x="3319806" y="1252737"/>
          <a:ext cx="458318" cy="5499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fr-FR" sz="2100" kern="1200"/>
        </a:p>
      </dsp:txBody>
      <dsp:txXfrm rot="-5400000">
        <a:off x="3383971" y="1298569"/>
        <a:ext cx="329990" cy="320823"/>
      </dsp:txXfrm>
    </dsp:sp>
    <dsp:sp modelId="{32716732-6D41-4B9D-BBB2-413955137178}">
      <dsp:nvSpPr>
        <dsp:cNvPr id="0" name=""/>
        <dsp:cNvSpPr/>
      </dsp:nvSpPr>
      <dsp:spPr>
        <a:xfrm>
          <a:off x="2449001" y="1833273"/>
          <a:ext cx="2199928" cy="122218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ar-DZ" sz="2600" b="1" kern="1200" dirty="0"/>
            <a:t>العلاقات العامة</a:t>
          </a:r>
          <a:endParaRPr lang="fr-FR" sz="2600" b="1" kern="1200" dirty="0"/>
        </a:p>
      </dsp:txBody>
      <dsp:txXfrm>
        <a:off x="2484797" y="1869069"/>
        <a:ext cx="2128336" cy="1150590"/>
      </dsp:txXfrm>
    </dsp:sp>
    <dsp:sp modelId="{AD5B170D-B680-42AE-93DC-9473C8B28BCD}">
      <dsp:nvSpPr>
        <dsp:cNvPr id="0" name=""/>
        <dsp:cNvSpPr/>
      </dsp:nvSpPr>
      <dsp:spPr>
        <a:xfrm rot="5400000">
          <a:off x="3319806" y="3086010"/>
          <a:ext cx="458318" cy="5499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fr-FR" sz="2100" kern="1200"/>
        </a:p>
      </dsp:txBody>
      <dsp:txXfrm rot="-5400000">
        <a:off x="3383971" y="3131842"/>
        <a:ext cx="329990" cy="320823"/>
      </dsp:txXfrm>
    </dsp:sp>
    <dsp:sp modelId="{D1014633-97E8-45B9-8368-8EDBEFF20C82}">
      <dsp:nvSpPr>
        <dsp:cNvPr id="0" name=""/>
        <dsp:cNvSpPr/>
      </dsp:nvSpPr>
      <dsp:spPr>
        <a:xfrm>
          <a:off x="2449001" y="3666547"/>
          <a:ext cx="2199928" cy="122218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ar-DZ" sz="2600" b="1" kern="1200" dirty="0"/>
            <a:t>المعارض التجارية و الاحداث</a:t>
          </a:r>
          <a:endParaRPr lang="fr-FR" sz="2600" b="1" kern="1200" dirty="0"/>
        </a:p>
      </dsp:txBody>
      <dsp:txXfrm>
        <a:off x="2484797" y="3702343"/>
        <a:ext cx="2128336" cy="1150590"/>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0BACB8-93F4-47DD-BBFB-F7505A15820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C7F52FF-CCA4-4347-99B3-FDB35BFB3F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5CF8395-BEE6-4D1A-9463-480EC1968A23}"/>
              </a:ext>
            </a:extLst>
          </p:cNvPr>
          <p:cNvSpPr>
            <a:spLocks noGrp="1"/>
          </p:cNvSpPr>
          <p:nvPr>
            <p:ph type="dt" sz="half" idx="10"/>
          </p:nvPr>
        </p:nvSpPr>
        <p:spPr/>
        <p:txBody>
          <a:bodyPr/>
          <a:lstStyle/>
          <a:p>
            <a:fld id="{2A87F142-5929-46B2-ABBB-7929DDCF773F}" type="datetimeFigureOut">
              <a:rPr lang="fr-FR" smtClean="0"/>
              <a:t>17/11/2024</a:t>
            </a:fld>
            <a:endParaRPr lang="fr-FR"/>
          </a:p>
        </p:txBody>
      </p:sp>
      <p:sp>
        <p:nvSpPr>
          <p:cNvPr id="5" name="Espace réservé du pied de page 4">
            <a:extLst>
              <a:ext uri="{FF2B5EF4-FFF2-40B4-BE49-F238E27FC236}">
                <a16:creationId xmlns:a16="http://schemas.microsoft.com/office/drawing/2014/main" id="{6A21FEDE-703F-48CC-8641-E9C7AE3B51D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D1856C9-8301-4BBC-851B-477BEE208235}"/>
              </a:ext>
            </a:extLst>
          </p:cNvPr>
          <p:cNvSpPr>
            <a:spLocks noGrp="1"/>
          </p:cNvSpPr>
          <p:nvPr>
            <p:ph type="sldNum" sz="quarter" idx="12"/>
          </p:nvPr>
        </p:nvSpPr>
        <p:spPr/>
        <p:txBody>
          <a:bodyPr/>
          <a:lstStyle/>
          <a:p>
            <a:fld id="{BB65887A-CCE1-44DB-BCEA-9A79F973B726}" type="slidenum">
              <a:rPr lang="fr-FR" smtClean="0"/>
              <a:t>‹N°›</a:t>
            </a:fld>
            <a:endParaRPr lang="fr-FR"/>
          </a:p>
        </p:txBody>
      </p:sp>
    </p:spTree>
    <p:extLst>
      <p:ext uri="{BB962C8B-B14F-4D97-AF65-F5344CB8AC3E}">
        <p14:creationId xmlns:p14="http://schemas.microsoft.com/office/powerpoint/2010/main" val="321961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673BC4-E6AD-4787-8497-B45A7C05881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883C2FA-EB33-4B81-8651-BF31EB28F5D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25C92FD-803A-46DB-AA1B-D43A431A901D}"/>
              </a:ext>
            </a:extLst>
          </p:cNvPr>
          <p:cNvSpPr>
            <a:spLocks noGrp="1"/>
          </p:cNvSpPr>
          <p:nvPr>
            <p:ph type="dt" sz="half" idx="10"/>
          </p:nvPr>
        </p:nvSpPr>
        <p:spPr/>
        <p:txBody>
          <a:bodyPr/>
          <a:lstStyle/>
          <a:p>
            <a:fld id="{2A87F142-5929-46B2-ABBB-7929DDCF773F}" type="datetimeFigureOut">
              <a:rPr lang="fr-FR" smtClean="0"/>
              <a:t>17/11/2024</a:t>
            </a:fld>
            <a:endParaRPr lang="fr-FR"/>
          </a:p>
        </p:txBody>
      </p:sp>
      <p:sp>
        <p:nvSpPr>
          <p:cNvPr id="5" name="Espace réservé du pied de page 4">
            <a:extLst>
              <a:ext uri="{FF2B5EF4-FFF2-40B4-BE49-F238E27FC236}">
                <a16:creationId xmlns:a16="http://schemas.microsoft.com/office/drawing/2014/main" id="{5643758B-FA1A-4010-95C7-9784FC6FD74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43D1E9F-BB58-4560-B346-E07EA0771DFF}"/>
              </a:ext>
            </a:extLst>
          </p:cNvPr>
          <p:cNvSpPr>
            <a:spLocks noGrp="1"/>
          </p:cNvSpPr>
          <p:nvPr>
            <p:ph type="sldNum" sz="quarter" idx="12"/>
          </p:nvPr>
        </p:nvSpPr>
        <p:spPr/>
        <p:txBody>
          <a:bodyPr/>
          <a:lstStyle/>
          <a:p>
            <a:fld id="{BB65887A-CCE1-44DB-BCEA-9A79F973B726}" type="slidenum">
              <a:rPr lang="fr-FR" smtClean="0"/>
              <a:t>‹N°›</a:t>
            </a:fld>
            <a:endParaRPr lang="fr-FR"/>
          </a:p>
        </p:txBody>
      </p:sp>
    </p:spTree>
    <p:extLst>
      <p:ext uri="{BB962C8B-B14F-4D97-AF65-F5344CB8AC3E}">
        <p14:creationId xmlns:p14="http://schemas.microsoft.com/office/powerpoint/2010/main" val="2609237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9DE95B6-0D11-4A1B-8F38-3F75E666473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8914C1E-2550-48A7-8C2A-4388274B9DE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4B55BE1-AE89-4DD4-AE92-C056EF14CD36}"/>
              </a:ext>
            </a:extLst>
          </p:cNvPr>
          <p:cNvSpPr>
            <a:spLocks noGrp="1"/>
          </p:cNvSpPr>
          <p:nvPr>
            <p:ph type="dt" sz="half" idx="10"/>
          </p:nvPr>
        </p:nvSpPr>
        <p:spPr/>
        <p:txBody>
          <a:bodyPr/>
          <a:lstStyle/>
          <a:p>
            <a:fld id="{2A87F142-5929-46B2-ABBB-7929DDCF773F}" type="datetimeFigureOut">
              <a:rPr lang="fr-FR" smtClean="0"/>
              <a:t>17/11/2024</a:t>
            </a:fld>
            <a:endParaRPr lang="fr-FR"/>
          </a:p>
        </p:txBody>
      </p:sp>
      <p:sp>
        <p:nvSpPr>
          <p:cNvPr id="5" name="Espace réservé du pied de page 4">
            <a:extLst>
              <a:ext uri="{FF2B5EF4-FFF2-40B4-BE49-F238E27FC236}">
                <a16:creationId xmlns:a16="http://schemas.microsoft.com/office/drawing/2014/main" id="{BD8CF0A7-DCFB-4188-B068-B6B0CED7AE2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933565F-A5D7-4AAA-BE5D-1658C5284C9F}"/>
              </a:ext>
            </a:extLst>
          </p:cNvPr>
          <p:cNvSpPr>
            <a:spLocks noGrp="1"/>
          </p:cNvSpPr>
          <p:nvPr>
            <p:ph type="sldNum" sz="quarter" idx="12"/>
          </p:nvPr>
        </p:nvSpPr>
        <p:spPr/>
        <p:txBody>
          <a:bodyPr/>
          <a:lstStyle/>
          <a:p>
            <a:fld id="{BB65887A-CCE1-44DB-BCEA-9A79F973B726}" type="slidenum">
              <a:rPr lang="fr-FR" smtClean="0"/>
              <a:t>‹N°›</a:t>
            </a:fld>
            <a:endParaRPr lang="fr-FR"/>
          </a:p>
        </p:txBody>
      </p:sp>
    </p:spTree>
    <p:extLst>
      <p:ext uri="{BB962C8B-B14F-4D97-AF65-F5344CB8AC3E}">
        <p14:creationId xmlns:p14="http://schemas.microsoft.com/office/powerpoint/2010/main" val="1780809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B484EC-CD45-4893-8E22-A63FAB901A4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3158A13-5E86-4D7B-9746-4810FAD19C0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174D99D-8AB4-430A-A1FA-E509D5E2EBAA}"/>
              </a:ext>
            </a:extLst>
          </p:cNvPr>
          <p:cNvSpPr>
            <a:spLocks noGrp="1"/>
          </p:cNvSpPr>
          <p:nvPr>
            <p:ph type="dt" sz="half" idx="10"/>
          </p:nvPr>
        </p:nvSpPr>
        <p:spPr/>
        <p:txBody>
          <a:bodyPr/>
          <a:lstStyle/>
          <a:p>
            <a:fld id="{2A87F142-5929-46B2-ABBB-7929DDCF773F}" type="datetimeFigureOut">
              <a:rPr lang="fr-FR" smtClean="0"/>
              <a:t>17/11/2024</a:t>
            </a:fld>
            <a:endParaRPr lang="fr-FR"/>
          </a:p>
        </p:txBody>
      </p:sp>
      <p:sp>
        <p:nvSpPr>
          <p:cNvPr id="5" name="Espace réservé du pied de page 4">
            <a:extLst>
              <a:ext uri="{FF2B5EF4-FFF2-40B4-BE49-F238E27FC236}">
                <a16:creationId xmlns:a16="http://schemas.microsoft.com/office/drawing/2014/main" id="{4137E33A-5F0C-4E6F-A5CB-A3C90787D53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2340751-06C4-4DD1-9D71-B8FAD4F463C4}"/>
              </a:ext>
            </a:extLst>
          </p:cNvPr>
          <p:cNvSpPr>
            <a:spLocks noGrp="1"/>
          </p:cNvSpPr>
          <p:nvPr>
            <p:ph type="sldNum" sz="quarter" idx="12"/>
          </p:nvPr>
        </p:nvSpPr>
        <p:spPr/>
        <p:txBody>
          <a:bodyPr/>
          <a:lstStyle/>
          <a:p>
            <a:fld id="{BB65887A-CCE1-44DB-BCEA-9A79F973B726}" type="slidenum">
              <a:rPr lang="fr-FR" smtClean="0"/>
              <a:t>‹N°›</a:t>
            </a:fld>
            <a:endParaRPr lang="fr-FR"/>
          </a:p>
        </p:txBody>
      </p:sp>
    </p:spTree>
    <p:extLst>
      <p:ext uri="{BB962C8B-B14F-4D97-AF65-F5344CB8AC3E}">
        <p14:creationId xmlns:p14="http://schemas.microsoft.com/office/powerpoint/2010/main" val="4268289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EFAF7D-7E46-4F80-B36D-F2135008438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5248317-6006-4170-8FA8-BB2DEC04DD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6933925-D995-4630-98BB-81D4831B389C}"/>
              </a:ext>
            </a:extLst>
          </p:cNvPr>
          <p:cNvSpPr>
            <a:spLocks noGrp="1"/>
          </p:cNvSpPr>
          <p:nvPr>
            <p:ph type="dt" sz="half" idx="10"/>
          </p:nvPr>
        </p:nvSpPr>
        <p:spPr/>
        <p:txBody>
          <a:bodyPr/>
          <a:lstStyle/>
          <a:p>
            <a:fld id="{2A87F142-5929-46B2-ABBB-7929DDCF773F}" type="datetimeFigureOut">
              <a:rPr lang="fr-FR" smtClean="0"/>
              <a:t>17/11/2024</a:t>
            </a:fld>
            <a:endParaRPr lang="fr-FR"/>
          </a:p>
        </p:txBody>
      </p:sp>
      <p:sp>
        <p:nvSpPr>
          <p:cNvPr id="5" name="Espace réservé du pied de page 4">
            <a:extLst>
              <a:ext uri="{FF2B5EF4-FFF2-40B4-BE49-F238E27FC236}">
                <a16:creationId xmlns:a16="http://schemas.microsoft.com/office/drawing/2014/main" id="{C39C978F-E747-4EF4-86D8-B800CB23E06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543BF2E-B37B-4B10-BE1A-499B342BF86D}"/>
              </a:ext>
            </a:extLst>
          </p:cNvPr>
          <p:cNvSpPr>
            <a:spLocks noGrp="1"/>
          </p:cNvSpPr>
          <p:nvPr>
            <p:ph type="sldNum" sz="quarter" idx="12"/>
          </p:nvPr>
        </p:nvSpPr>
        <p:spPr/>
        <p:txBody>
          <a:bodyPr/>
          <a:lstStyle/>
          <a:p>
            <a:fld id="{BB65887A-CCE1-44DB-BCEA-9A79F973B726}" type="slidenum">
              <a:rPr lang="fr-FR" smtClean="0"/>
              <a:t>‹N°›</a:t>
            </a:fld>
            <a:endParaRPr lang="fr-FR"/>
          </a:p>
        </p:txBody>
      </p:sp>
    </p:spTree>
    <p:extLst>
      <p:ext uri="{BB962C8B-B14F-4D97-AF65-F5344CB8AC3E}">
        <p14:creationId xmlns:p14="http://schemas.microsoft.com/office/powerpoint/2010/main" val="3388199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EC1D7D-ABD7-4E68-9898-372B030E97D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A1BB89A-ACEF-4E48-9C42-964AAF0463F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EE476CB-F131-41E0-B0AA-E007D7DDBD6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4C026E3-4431-4E23-ABAF-87B70B2528CA}"/>
              </a:ext>
            </a:extLst>
          </p:cNvPr>
          <p:cNvSpPr>
            <a:spLocks noGrp="1"/>
          </p:cNvSpPr>
          <p:nvPr>
            <p:ph type="dt" sz="half" idx="10"/>
          </p:nvPr>
        </p:nvSpPr>
        <p:spPr/>
        <p:txBody>
          <a:bodyPr/>
          <a:lstStyle/>
          <a:p>
            <a:fld id="{2A87F142-5929-46B2-ABBB-7929DDCF773F}" type="datetimeFigureOut">
              <a:rPr lang="fr-FR" smtClean="0"/>
              <a:t>17/11/2024</a:t>
            </a:fld>
            <a:endParaRPr lang="fr-FR"/>
          </a:p>
        </p:txBody>
      </p:sp>
      <p:sp>
        <p:nvSpPr>
          <p:cNvPr id="6" name="Espace réservé du pied de page 5">
            <a:extLst>
              <a:ext uri="{FF2B5EF4-FFF2-40B4-BE49-F238E27FC236}">
                <a16:creationId xmlns:a16="http://schemas.microsoft.com/office/drawing/2014/main" id="{AFB39DA7-C7A9-487F-A834-793211B75A2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4CD168B-DD6D-4617-9CB8-45B7EB896C3F}"/>
              </a:ext>
            </a:extLst>
          </p:cNvPr>
          <p:cNvSpPr>
            <a:spLocks noGrp="1"/>
          </p:cNvSpPr>
          <p:nvPr>
            <p:ph type="sldNum" sz="quarter" idx="12"/>
          </p:nvPr>
        </p:nvSpPr>
        <p:spPr/>
        <p:txBody>
          <a:bodyPr/>
          <a:lstStyle/>
          <a:p>
            <a:fld id="{BB65887A-CCE1-44DB-BCEA-9A79F973B726}" type="slidenum">
              <a:rPr lang="fr-FR" smtClean="0"/>
              <a:t>‹N°›</a:t>
            </a:fld>
            <a:endParaRPr lang="fr-FR"/>
          </a:p>
        </p:txBody>
      </p:sp>
    </p:spTree>
    <p:extLst>
      <p:ext uri="{BB962C8B-B14F-4D97-AF65-F5344CB8AC3E}">
        <p14:creationId xmlns:p14="http://schemas.microsoft.com/office/powerpoint/2010/main" val="4246142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F3B12A-4E3B-46F9-AAE2-1CDCD227D78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532D4FB-D9AF-4550-943D-1614780B88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B370965-F7AF-444F-BCEB-2433D0B553C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0C657C4-6C77-4116-94B3-D736BD9D6D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758F3A9-FADF-4F40-9D88-6C389EE17C3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82AD2E1-8C56-49EE-BD84-E2E3AFA49477}"/>
              </a:ext>
            </a:extLst>
          </p:cNvPr>
          <p:cNvSpPr>
            <a:spLocks noGrp="1"/>
          </p:cNvSpPr>
          <p:nvPr>
            <p:ph type="dt" sz="half" idx="10"/>
          </p:nvPr>
        </p:nvSpPr>
        <p:spPr/>
        <p:txBody>
          <a:bodyPr/>
          <a:lstStyle/>
          <a:p>
            <a:fld id="{2A87F142-5929-46B2-ABBB-7929DDCF773F}" type="datetimeFigureOut">
              <a:rPr lang="fr-FR" smtClean="0"/>
              <a:t>17/11/2024</a:t>
            </a:fld>
            <a:endParaRPr lang="fr-FR"/>
          </a:p>
        </p:txBody>
      </p:sp>
      <p:sp>
        <p:nvSpPr>
          <p:cNvPr id="8" name="Espace réservé du pied de page 7">
            <a:extLst>
              <a:ext uri="{FF2B5EF4-FFF2-40B4-BE49-F238E27FC236}">
                <a16:creationId xmlns:a16="http://schemas.microsoft.com/office/drawing/2014/main" id="{BCC63341-8B5D-46E1-A552-B5F01C9E140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12DCAB7-946C-4EFE-B4D3-DEBEDFDE1A7B}"/>
              </a:ext>
            </a:extLst>
          </p:cNvPr>
          <p:cNvSpPr>
            <a:spLocks noGrp="1"/>
          </p:cNvSpPr>
          <p:nvPr>
            <p:ph type="sldNum" sz="quarter" idx="12"/>
          </p:nvPr>
        </p:nvSpPr>
        <p:spPr/>
        <p:txBody>
          <a:bodyPr/>
          <a:lstStyle/>
          <a:p>
            <a:fld id="{BB65887A-CCE1-44DB-BCEA-9A79F973B726}" type="slidenum">
              <a:rPr lang="fr-FR" smtClean="0"/>
              <a:t>‹N°›</a:t>
            </a:fld>
            <a:endParaRPr lang="fr-FR"/>
          </a:p>
        </p:txBody>
      </p:sp>
    </p:spTree>
    <p:extLst>
      <p:ext uri="{BB962C8B-B14F-4D97-AF65-F5344CB8AC3E}">
        <p14:creationId xmlns:p14="http://schemas.microsoft.com/office/powerpoint/2010/main" val="2419086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0A0218-6A49-435A-A659-4BC1A5240D4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05664BE-12DE-447E-A583-E536F101AB70}"/>
              </a:ext>
            </a:extLst>
          </p:cNvPr>
          <p:cNvSpPr>
            <a:spLocks noGrp="1"/>
          </p:cNvSpPr>
          <p:nvPr>
            <p:ph type="dt" sz="half" idx="10"/>
          </p:nvPr>
        </p:nvSpPr>
        <p:spPr/>
        <p:txBody>
          <a:bodyPr/>
          <a:lstStyle/>
          <a:p>
            <a:fld id="{2A87F142-5929-46B2-ABBB-7929DDCF773F}" type="datetimeFigureOut">
              <a:rPr lang="fr-FR" smtClean="0"/>
              <a:t>17/11/2024</a:t>
            </a:fld>
            <a:endParaRPr lang="fr-FR"/>
          </a:p>
        </p:txBody>
      </p:sp>
      <p:sp>
        <p:nvSpPr>
          <p:cNvPr id="4" name="Espace réservé du pied de page 3">
            <a:extLst>
              <a:ext uri="{FF2B5EF4-FFF2-40B4-BE49-F238E27FC236}">
                <a16:creationId xmlns:a16="http://schemas.microsoft.com/office/drawing/2014/main" id="{09D135FF-1980-4277-A5DD-C2CC2A53303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BF71A6E-4637-4581-B854-8596F9333F0C}"/>
              </a:ext>
            </a:extLst>
          </p:cNvPr>
          <p:cNvSpPr>
            <a:spLocks noGrp="1"/>
          </p:cNvSpPr>
          <p:nvPr>
            <p:ph type="sldNum" sz="quarter" idx="12"/>
          </p:nvPr>
        </p:nvSpPr>
        <p:spPr/>
        <p:txBody>
          <a:bodyPr/>
          <a:lstStyle/>
          <a:p>
            <a:fld id="{BB65887A-CCE1-44DB-BCEA-9A79F973B726}" type="slidenum">
              <a:rPr lang="fr-FR" smtClean="0"/>
              <a:t>‹N°›</a:t>
            </a:fld>
            <a:endParaRPr lang="fr-FR"/>
          </a:p>
        </p:txBody>
      </p:sp>
    </p:spTree>
    <p:extLst>
      <p:ext uri="{BB962C8B-B14F-4D97-AF65-F5344CB8AC3E}">
        <p14:creationId xmlns:p14="http://schemas.microsoft.com/office/powerpoint/2010/main" val="1193700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ADC92A5-3568-4516-891A-1BC158E23707}"/>
              </a:ext>
            </a:extLst>
          </p:cNvPr>
          <p:cNvSpPr>
            <a:spLocks noGrp="1"/>
          </p:cNvSpPr>
          <p:nvPr>
            <p:ph type="dt" sz="half" idx="10"/>
          </p:nvPr>
        </p:nvSpPr>
        <p:spPr/>
        <p:txBody>
          <a:bodyPr/>
          <a:lstStyle/>
          <a:p>
            <a:fld id="{2A87F142-5929-46B2-ABBB-7929DDCF773F}" type="datetimeFigureOut">
              <a:rPr lang="fr-FR" smtClean="0"/>
              <a:t>17/11/2024</a:t>
            </a:fld>
            <a:endParaRPr lang="fr-FR"/>
          </a:p>
        </p:txBody>
      </p:sp>
      <p:sp>
        <p:nvSpPr>
          <p:cNvPr id="3" name="Espace réservé du pied de page 2">
            <a:extLst>
              <a:ext uri="{FF2B5EF4-FFF2-40B4-BE49-F238E27FC236}">
                <a16:creationId xmlns:a16="http://schemas.microsoft.com/office/drawing/2014/main" id="{BE358DD4-0400-4C77-A691-E2D4FBE5A9C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B9543B3-DDA6-4C63-AA83-40413D474029}"/>
              </a:ext>
            </a:extLst>
          </p:cNvPr>
          <p:cNvSpPr>
            <a:spLocks noGrp="1"/>
          </p:cNvSpPr>
          <p:nvPr>
            <p:ph type="sldNum" sz="quarter" idx="12"/>
          </p:nvPr>
        </p:nvSpPr>
        <p:spPr/>
        <p:txBody>
          <a:bodyPr/>
          <a:lstStyle/>
          <a:p>
            <a:fld id="{BB65887A-CCE1-44DB-BCEA-9A79F973B726}" type="slidenum">
              <a:rPr lang="fr-FR" smtClean="0"/>
              <a:t>‹N°›</a:t>
            </a:fld>
            <a:endParaRPr lang="fr-FR"/>
          </a:p>
        </p:txBody>
      </p:sp>
    </p:spTree>
    <p:extLst>
      <p:ext uri="{BB962C8B-B14F-4D97-AF65-F5344CB8AC3E}">
        <p14:creationId xmlns:p14="http://schemas.microsoft.com/office/powerpoint/2010/main" val="259636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B93321-55E8-4366-830A-B9DF436E2DA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0DF0F33-FF8F-47C1-9D15-E7461BC510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E445812-8CDC-4A31-B2FA-0630C2AFFA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21FAE9B-0ED9-4C22-810B-D0DEE953F534}"/>
              </a:ext>
            </a:extLst>
          </p:cNvPr>
          <p:cNvSpPr>
            <a:spLocks noGrp="1"/>
          </p:cNvSpPr>
          <p:nvPr>
            <p:ph type="dt" sz="half" idx="10"/>
          </p:nvPr>
        </p:nvSpPr>
        <p:spPr/>
        <p:txBody>
          <a:bodyPr/>
          <a:lstStyle/>
          <a:p>
            <a:fld id="{2A87F142-5929-46B2-ABBB-7929DDCF773F}" type="datetimeFigureOut">
              <a:rPr lang="fr-FR" smtClean="0"/>
              <a:t>17/11/2024</a:t>
            </a:fld>
            <a:endParaRPr lang="fr-FR"/>
          </a:p>
        </p:txBody>
      </p:sp>
      <p:sp>
        <p:nvSpPr>
          <p:cNvPr id="6" name="Espace réservé du pied de page 5">
            <a:extLst>
              <a:ext uri="{FF2B5EF4-FFF2-40B4-BE49-F238E27FC236}">
                <a16:creationId xmlns:a16="http://schemas.microsoft.com/office/drawing/2014/main" id="{0A13414D-CE96-48ED-9138-799CFF547DA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A1F19B3-0788-4656-A36C-F08DAB47491A}"/>
              </a:ext>
            </a:extLst>
          </p:cNvPr>
          <p:cNvSpPr>
            <a:spLocks noGrp="1"/>
          </p:cNvSpPr>
          <p:nvPr>
            <p:ph type="sldNum" sz="quarter" idx="12"/>
          </p:nvPr>
        </p:nvSpPr>
        <p:spPr/>
        <p:txBody>
          <a:bodyPr/>
          <a:lstStyle/>
          <a:p>
            <a:fld id="{BB65887A-CCE1-44DB-BCEA-9A79F973B726}" type="slidenum">
              <a:rPr lang="fr-FR" smtClean="0"/>
              <a:t>‹N°›</a:t>
            </a:fld>
            <a:endParaRPr lang="fr-FR"/>
          </a:p>
        </p:txBody>
      </p:sp>
    </p:spTree>
    <p:extLst>
      <p:ext uri="{BB962C8B-B14F-4D97-AF65-F5344CB8AC3E}">
        <p14:creationId xmlns:p14="http://schemas.microsoft.com/office/powerpoint/2010/main" val="3111570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4F514D-3C04-4D46-BEE7-92C9931DD4D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2F6BCAC-8857-43A6-9EEB-996E4E11B0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05A95EB-3469-4C44-8F09-C0B744DBF1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2C76762-66FA-4338-A4C9-3473DF976D37}"/>
              </a:ext>
            </a:extLst>
          </p:cNvPr>
          <p:cNvSpPr>
            <a:spLocks noGrp="1"/>
          </p:cNvSpPr>
          <p:nvPr>
            <p:ph type="dt" sz="half" idx="10"/>
          </p:nvPr>
        </p:nvSpPr>
        <p:spPr/>
        <p:txBody>
          <a:bodyPr/>
          <a:lstStyle/>
          <a:p>
            <a:fld id="{2A87F142-5929-46B2-ABBB-7929DDCF773F}" type="datetimeFigureOut">
              <a:rPr lang="fr-FR" smtClean="0"/>
              <a:t>17/11/2024</a:t>
            </a:fld>
            <a:endParaRPr lang="fr-FR"/>
          </a:p>
        </p:txBody>
      </p:sp>
      <p:sp>
        <p:nvSpPr>
          <p:cNvPr id="6" name="Espace réservé du pied de page 5">
            <a:extLst>
              <a:ext uri="{FF2B5EF4-FFF2-40B4-BE49-F238E27FC236}">
                <a16:creationId xmlns:a16="http://schemas.microsoft.com/office/drawing/2014/main" id="{DE1EACD5-F2DD-4877-9544-7D88AD59F07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460D2AB-D284-4532-A801-E7D2712ED3DD}"/>
              </a:ext>
            </a:extLst>
          </p:cNvPr>
          <p:cNvSpPr>
            <a:spLocks noGrp="1"/>
          </p:cNvSpPr>
          <p:nvPr>
            <p:ph type="sldNum" sz="quarter" idx="12"/>
          </p:nvPr>
        </p:nvSpPr>
        <p:spPr/>
        <p:txBody>
          <a:bodyPr/>
          <a:lstStyle/>
          <a:p>
            <a:fld id="{BB65887A-CCE1-44DB-BCEA-9A79F973B726}" type="slidenum">
              <a:rPr lang="fr-FR" smtClean="0"/>
              <a:t>‹N°›</a:t>
            </a:fld>
            <a:endParaRPr lang="fr-FR"/>
          </a:p>
        </p:txBody>
      </p:sp>
    </p:spTree>
    <p:extLst>
      <p:ext uri="{BB962C8B-B14F-4D97-AF65-F5344CB8AC3E}">
        <p14:creationId xmlns:p14="http://schemas.microsoft.com/office/powerpoint/2010/main" val="3480060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9553429-43C2-4FA9-BB61-0E6224193A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3D92A39-7289-4ADC-AE6F-9B2B4CE70E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63C942F-6DAB-4E2B-8B97-A56E272FDD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87F142-5929-46B2-ABBB-7929DDCF773F}" type="datetimeFigureOut">
              <a:rPr lang="fr-FR" smtClean="0"/>
              <a:t>17/11/2024</a:t>
            </a:fld>
            <a:endParaRPr lang="fr-FR"/>
          </a:p>
        </p:txBody>
      </p:sp>
      <p:sp>
        <p:nvSpPr>
          <p:cNvPr id="5" name="Espace réservé du pied de page 4">
            <a:extLst>
              <a:ext uri="{FF2B5EF4-FFF2-40B4-BE49-F238E27FC236}">
                <a16:creationId xmlns:a16="http://schemas.microsoft.com/office/drawing/2014/main" id="{ECB1730B-FDDA-4364-9581-0C451963A5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42A9DB4-7CD1-4BC8-9F4A-9BDDCE89C0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65887A-CCE1-44DB-BCEA-9A79F973B726}" type="slidenum">
              <a:rPr lang="fr-FR" smtClean="0"/>
              <a:t>‹N°›</a:t>
            </a:fld>
            <a:endParaRPr lang="fr-FR"/>
          </a:p>
        </p:txBody>
      </p:sp>
    </p:spTree>
    <p:extLst>
      <p:ext uri="{BB962C8B-B14F-4D97-AF65-F5344CB8AC3E}">
        <p14:creationId xmlns:p14="http://schemas.microsoft.com/office/powerpoint/2010/main" val="1499107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0.png"/><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gif"/><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image" Target="../media/image31.gif"/><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EAF7"/>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2458F8C-F041-496E-8C72-DA0739E651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29530" cy="6997148"/>
          </a:xfrm>
          <a:prstGeom prst="rect">
            <a:avLst/>
          </a:prstGeom>
        </p:spPr>
      </p:pic>
      <p:sp>
        <p:nvSpPr>
          <p:cNvPr id="6" name="ZoneTexte 5">
            <a:extLst>
              <a:ext uri="{FF2B5EF4-FFF2-40B4-BE49-F238E27FC236}">
                <a16:creationId xmlns:a16="http://schemas.microsoft.com/office/drawing/2014/main" id="{6ADEB8F4-D93C-4D14-A2AD-2F91E9FD2A64}"/>
              </a:ext>
            </a:extLst>
          </p:cNvPr>
          <p:cNvSpPr txBox="1"/>
          <p:nvPr/>
        </p:nvSpPr>
        <p:spPr>
          <a:xfrm>
            <a:off x="4262511" y="886265"/>
            <a:ext cx="6668086" cy="1015663"/>
          </a:xfrm>
          <a:prstGeom prst="rect">
            <a:avLst/>
          </a:prstGeom>
          <a:noFill/>
        </p:spPr>
        <p:txBody>
          <a:bodyPr wrap="square" rtlCol="0">
            <a:spAutoFit/>
          </a:bodyPr>
          <a:lstStyle/>
          <a:p>
            <a:pPr algn="r" rtl="1"/>
            <a:r>
              <a:rPr lang="ar-DZ" sz="6000" b="1" dirty="0">
                <a:latin typeface="Aldhabi" panose="01000000000000000000" pitchFamily="2" charset="-78"/>
                <a:cs typeface="Aldhabi" panose="01000000000000000000" pitchFamily="2" charset="-78"/>
              </a:rPr>
              <a:t>دراسة حالة حول : شركة </a:t>
            </a:r>
            <a:r>
              <a:rPr lang="fr-FR" sz="4400" b="1" dirty="0" err="1">
                <a:solidFill>
                  <a:schemeClr val="accent5">
                    <a:lumMod val="50000"/>
                  </a:schemeClr>
                </a:solidFill>
                <a:latin typeface="Britannic Bold" panose="020B0903060703020204" pitchFamily="34" charset="0"/>
              </a:rPr>
              <a:t>boeing</a:t>
            </a:r>
            <a:r>
              <a:rPr lang="fr-FR" dirty="0"/>
              <a:t> </a:t>
            </a:r>
          </a:p>
        </p:txBody>
      </p:sp>
      <p:sp>
        <p:nvSpPr>
          <p:cNvPr id="7" name="Triangle rectangle 6">
            <a:extLst>
              <a:ext uri="{FF2B5EF4-FFF2-40B4-BE49-F238E27FC236}">
                <a16:creationId xmlns:a16="http://schemas.microsoft.com/office/drawing/2014/main" id="{0C6E67EC-8691-482A-9AA2-C8BC51F4C204}"/>
              </a:ext>
            </a:extLst>
          </p:cNvPr>
          <p:cNvSpPr/>
          <p:nvPr/>
        </p:nvSpPr>
        <p:spPr>
          <a:xfrm>
            <a:off x="10930596" y="1057866"/>
            <a:ext cx="1139484" cy="844062"/>
          </a:xfrm>
          <a:custGeom>
            <a:avLst/>
            <a:gdLst>
              <a:gd name="connsiteX0" fmla="*/ 0 w 7216726"/>
              <a:gd name="connsiteY0" fmla="*/ 2082019 h 2082019"/>
              <a:gd name="connsiteX1" fmla="*/ 0 w 7216726"/>
              <a:gd name="connsiteY1" fmla="*/ 0 h 2082019"/>
              <a:gd name="connsiteX2" fmla="*/ 7216726 w 7216726"/>
              <a:gd name="connsiteY2" fmla="*/ 2082019 h 2082019"/>
              <a:gd name="connsiteX3" fmla="*/ 0 w 7216726"/>
              <a:gd name="connsiteY3" fmla="*/ 2082019 h 2082019"/>
              <a:gd name="connsiteX0" fmla="*/ 0 w 7216726"/>
              <a:gd name="connsiteY0" fmla="*/ 1983545 h 1983545"/>
              <a:gd name="connsiteX1" fmla="*/ 28135 w 7216726"/>
              <a:gd name="connsiteY1" fmla="*/ 0 h 1983545"/>
              <a:gd name="connsiteX2" fmla="*/ 7216726 w 7216726"/>
              <a:gd name="connsiteY2" fmla="*/ 1983545 h 1983545"/>
              <a:gd name="connsiteX3" fmla="*/ 0 w 7216726"/>
              <a:gd name="connsiteY3" fmla="*/ 1983545 h 1983545"/>
            </a:gdLst>
            <a:ahLst/>
            <a:cxnLst>
              <a:cxn ang="0">
                <a:pos x="connsiteX0" y="connsiteY0"/>
              </a:cxn>
              <a:cxn ang="0">
                <a:pos x="connsiteX1" y="connsiteY1"/>
              </a:cxn>
              <a:cxn ang="0">
                <a:pos x="connsiteX2" y="connsiteY2"/>
              </a:cxn>
              <a:cxn ang="0">
                <a:pos x="connsiteX3" y="connsiteY3"/>
              </a:cxn>
            </a:cxnLst>
            <a:rect l="l" t="t" r="r" b="b"/>
            <a:pathLst>
              <a:path w="7216726" h="1983545">
                <a:moveTo>
                  <a:pt x="0" y="1983545"/>
                </a:moveTo>
                <a:lnTo>
                  <a:pt x="28135" y="0"/>
                </a:lnTo>
                <a:lnTo>
                  <a:pt x="7216726" y="1983545"/>
                </a:lnTo>
                <a:lnTo>
                  <a:pt x="0" y="1983545"/>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Nuage 7">
            <a:extLst>
              <a:ext uri="{FF2B5EF4-FFF2-40B4-BE49-F238E27FC236}">
                <a16:creationId xmlns:a16="http://schemas.microsoft.com/office/drawing/2014/main" id="{F78D34C8-C9A6-4E4E-99EB-51A541D72564}"/>
              </a:ext>
            </a:extLst>
          </p:cNvPr>
          <p:cNvSpPr/>
          <p:nvPr/>
        </p:nvSpPr>
        <p:spPr>
          <a:xfrm>
            <a:off x="6996332" y="3596418"/>
            <a:ext cx="5073748" cy="271930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CA8FB8E2-CED8-410C-AEC8-BAE8E15E1185}"/>
              </a:ext>
            </a:extLst>
          </p:cNvPr>
          <p:cNvSpPr txBox="1"/>
          <p:nvPr/>
        </p:nvSpPr>
        <p:spPr>
          <a:xfrm>
            <a:off x="7244861" y="4037428"/>
            <a:ext cx="3967089" cy="2123658"/>
          </a:xfrm>
          <a:prstGeom prst="rect">
            <a:avLst/>
          </a:prstGeom>
          <a:noFill/>
        </p:spPr>
        <p:txBody>
          <a:bodyPr wrap="square" rtlCol="0">
            <a:spAutoFit/>
          </a:bodyPr>
          <a:lstStyle/>
          <a:p>
            <a:pPr algn="r" rtl="1"/>
            <a:r>
              <a:rPr lang="ar-DZ" sz="3600" b="1" dirty="0">
                <a:solidFill>
                  <a:schemeClr val="bg1"/>
                </a:solidFill>
                <a:latin typeface="Aldhabi" panose="01000000000000000000" pitchFamily="2" charset="-78"/>
                <a:cs typeface="Aldhabi" panose="01000000000000000000" pitchFamily="2" charset="-78"/>
              </a:rPr>
              <a:t>من اعداد الطالبتين :- </a:t>
            </a:r>
            <a:r>
              <a:rPr lang="ar-DZ" sz="3600" b="1" dirty="0" err="1">
                <a:solidFill>
                  <a:schemeClr val="bg1"/>
                </a:solidFill>
                <a:latin typeface="Aldhabi" panose="01000000000000000000" pitchFamily="2" charset="-78"/>
                <a:cs typeface="Aldhabi" panose="01000000000000000000" pitchFamily="2" charset="-78"/>
              </a:rPr>
              <a:t>بودعوش</a:t>
            </a:r>
            <a:r>
              <a:rPr lang="ar-DZ" sz="3600" b="1" dirty="0">
                <a:solidFill>
                  <a:schemeClr val="bg1"/>
                </a:solidFill>
                <a:latin typeface="Aldhabi" panose="01000000000000000000" pitchFamily="2" charset="-78"/>
                <a:cs typeface="Aldhabi" panose="01000000000000000000" pitchFamily="2" charset="-78"/>
              </a:rPr>
              <a:t> بتول</a:t>
            </a:r>
          </a:p>
          <a:p>
            <a:pPr algn="r" rtl="1"/>
            <a:r>
              <a:rPr lang="ar-DZ" sz="3600" b="1" dirty="0">
                <a:solidFill>
                  <a:schemeClr val="bg1"/>
                </a:solidFill>
                <a:latin typeface="Aldhabi" panose="01000000000000000000" pitchFamily="2" charset="-78"/>
                <a:cs typeface="Aldhabi" panose="01000000000000000000" pitchFamily="2" charset="-78"/>
              </a:rPr>
              <a:t>                               - بن </a:t>
            </a:r>
            <a:r>
              <a:rPr lang="ar-DZ" sz="3600" b="1" dirty="0" err="1">
                <a:solidFill>
                  <a:schemeClr val="bg1"/>
                </a:solidFill>
                <a:latin typeface="Aldhabi" panose="01000000000000000000" pitchFamily="2" charset="-78"/>
                <a:cs typeface="Aldhabi" panose="01000000000000000000" pitchFamily="2" charset="-78"/>
              </a:rPr>
              <a:t>هرور</a:t>
            </a:r>
            <a:r>
              <a:rPr lang="ar-DZ" sz="3600" b="1" dirty="0">
                <a:solidFill>
                  <a:schemeClr val="bg1"/>
                </a:solidFill>
                <a:latin typeface="Aldhabi" panose="01000000000000000000" pitchFamily="2" charset="-78"/>
                <a:cs typeface="Aldhabi" panose="01000000000000000000" pitchFamily="2" charset="-78"/>
              </a:rPr>
              <a:t> سهير</a:t>
            </a:r>
          </a:p>
          <a:p>
            <a:pPr algn="r" rtl="1"/>
            <a:r>
              <a:rPr lang="ar-DZ" sz="3600" b="1" dirty="0">
                <a:solidFill>
                  <a:schemeClr val="bg1"/>
                </a:solidFill>
                <a:latin typeface="Aldhabi" panose="01000000000000000000" pitchFamily="2" charset="-78"/>
                <a:cs typeface="Aldhabi" panose="01000000000000000000" pitchFamily="2" charset="-78"/>
              </a:rPr>
              <a:t>              </a:t>
            </a:r>
            <a:r>
              <a:rPr lang="fr-FR" sz="3600" b="1" dirty="0">
                <a:solidFill>
                  <a:schemeClr val="bg1"/>
                </a:solidFill>
                <a:latin typeface="Aldhabi" panose="01000000000000000000" pitchFamily="2" charset="-78"/>
                <a:cs typeface="Aldhabi" panose="01000000000000000000" pitchFamily="2" charset="-78"/>
              </a:rPr>
              <a:t>                        </a:t>
            </a:r>
            <a:r>
              <a:rPr lang="ar-DZ" sz="3600" b="1" dirty="0">
                <a:solidFill>
                  <a:schemeClr val="bg1"/>
                </a:solidFill>
                <a:latin typeface="Aldhabi" panose="01000000000000000000" pitchFamily="2" charset="-78"/>
                <a:cs typeface="Aldhabi" panose="01000000000000000000" pitchFamily="2" charset="-78"/>
              </a:rPr>
              <a:t> </a:t>
            </a:r>
            <a:r>
              <a:rPr lang="fr-FR" sz="6000" b="1" dirty="0">
                <a:solidFill>
                  <a:schemeClr val="bg1"/>
                </a:solidFill>
                <a:latin typeface="Aldhabi" panose="01000000000000000000" pitchFamily="2" charset="-78"/>
                <a:cs typeface="Aldhabi" panose="01000000000000000000" pitchFamily="2" charset="-78"/>
              </a:rPr>
              <a:t>G1</a:t>
            </a:r>
          </a:p>
        </p:txBody>
      </p:sp>
      <p:sp>
        <p:nvSpPr>
          <p:cNvPr id="11" name="Flèche : angle droit à deux pointes 10">
            <a:extLst>
              <a:ext uri="{FF2B5EF4-FFF2-40B4-BE49-F238E27FC236}">
                <a16:creationId xmlns:a16="http://schemas.microsoft.com/office/drawing/2014/main" id="{75F0D6EB-0CAA-4E50-8DA7-A2914E87545F}"/>
              </a:ext>
            </a:extLst>
          </p:cNvPr>
          <p:cNvSpPr/>
          <p:nvPr/>
        </p:nvSpPr>
        <p:spPr>
          <a:xfrm>
            <a:off x="8848578" y="4698609"/>
            <a:ext cx="1041010" cy="1273126"/>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59365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EAF7"/>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CEED11D-80DD-4846-809E-01790A508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512" y="2194559"/>
            <a:ext cx="9065455" cy="7828671"/>
          </a:xfrm>
          <a:prstGeom prst="rect">
            <a:avLst/>
          </a:prstGeom>
        </p:spPr>
      </p:pic>
      <p:pic>
        <p:nvPicPr>
          <p:cNvPr id="5" name="Image 4">
            <a:extLst>
              <a:ext uri="{FF2B5EF4-FFF2-40B4-BE49-F238E27FC236}">
                <a16:creationId xmlns:a16="http://schemas.microsoft.com/office/drawing/2014/main" id="{C6EC7EE8-873B-4453-BC4C-90BB55A433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5187" y="2345785"/>
            <a:ext cx="7974037" cy="7828671"/>
          </a:xfrm>
          <a:prstGeom prst="rect">
            <a:avLst/>
          </a:prstGeom>
        </p:spPr>
      </p:pic>
      <p:pic>
        <p:nvPicPr>
          <p:cNvPr id="7" name="Image 6">
            <a:extLst>
              <a:ext uri="{FF2B5EF4-FFF2-40B4-BE49-F238E27FC236}">
                <a16:creationId xmlns:a16="http://schemas.microsoft.com/office/drawing/2014/main" id="{F9A0AA70-CD86-4A93-A643-EF6F68426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557" y="-1026943"/>
            <a:ext cx="4724106" cy="3221502"/>
          </a:xfrm>
          <a:prstGeom prst="rect">
            <a:avLst/>
          </a:prstGeom>
        </p:spPr>
      </p:pic>
      <p:sp>
        <p:nvSpPr>
          <p:cNvPr id="2" name="ZoneTexte 1">
            <a:extLst>
              <a:ext uri="{FF2B5EF4-FFF2-40B4-BE49-F238E27FC236}">
                <a16:creationId xmlns:a16="http://schemas.microsoft.com/office/drawing/2014/main" id="{99745C82-A09C-40A6-B340-C4C175E4EA0C}"/>
              </a:ext>
            </a:extLst>
          </p:cNvPr>
          <p:cNvSpPr txBox="1"/>
          <p:nvPr/>
        </p:nvSpPr>
        <p:spPr>
          <a:xfrm>
            <a:off x="5458265" y="298449"/>
            <a:ext cx="4557932" cy="646331"/>
          </a:xfrm>
          <a:prstGeom prst="rect">
            <a:avLst/>
          </a:prstGeom>
          <a:noFill/>
        </p:spPr>
        <p:txBody>
          <a:bodyPr wrap="square" rtlCol="0">
            <a:spAutoFit/>
          </a:bodyPr>
          <a:lstStyle/>
          <a:p>
            <a:pPr algn="r" rtl="1"/>
            <a:r>
              <a:rPr lang="ar-DZ" sz="3600" b="1" u="sng" dirty="0"/>
              <a:t>تطور الشركة عبر العقود:</a:t>
            </a:r>
            <a:endParaRPr lang="fr-FR" sz="3600" b="1" u="sng" dirty="0"/>
          </a:p>
        </p:txBody>
      </p:sp>
      <p:sp>
        <p:nvSpPr>
          <p:cNvPr id="4" name="ZoneTexte 3">
            <a:extLst>
              <a:ext uri="{FF2B5EF4-FFF2-40B4-BE49-F238E27FC236}">
                <a16:creationId xmlns:a16="http://schemas.microsoft.com/office/drawing/2014/main" id="{A06A13CE-69EB-47EA-8456-DEB4AF8C0DB0}"/>
              </a:ext>
            </a:extLst>
          </p:cNvPr>
          <p:cNvSpPr txBox="1"/>
          <p:nvPr/>
        </p:nvSpPr>
        <p:spPr>
          <a:xfrm>
            <a:off x="5695611" y="1073837"/>
            <a:ext cx="6452382" cy="2862322"/>
          </a:xfrm>
          <a:prstGeom prst="rect">
            <a:avLst/>
          </a:prstGeom>
          <a:noFill/>
        </p:spPr>
        <p:txBody>
          <a:bodyPr wrap="square" rtlCol="0">
            <a:spAutoFit/>
          </a:bodyPr>
          <a:lstStyle/>
          <a:p>
            <a:pPr marL="457200" indent="-457200" algn="r" rtl="1">
              <a:buFont typeface="Arial" panose="020B0604020202020204" pitchFamily="34" charset="0"/>
              <a:buChar char="•"/>
            </a:pPr>
            <a:r>
              <a:rPr lang="ar-DZ" sz="4800" b="1" dirty="0">
                <a:solidFill>
                  <a:schemeClr val="accent1">
                    <a:lumMod val="75000"/>
                  </a:schemeClr>
                </a:solidFill>
                <a:latin typeface="Aldhabi" panose="01000000000000000000" pitchFamily="2" charset="-78"/>
                <a:ea typeface="Calibri" panose="020F0502020204030204" pitchFamily="34" charset="0"/>
                <a:cs typeface="Aldhabi" panose="01000000000000000000" pitchFamily="2" charset="-78"/>
              </a:rPr>
              <a:t>الالفية الجديدة:</a:t>
            </a:r>
          </a:p>
          <a:p>
            <a:pPr algn="r" rtl="1"/>
            <a:r>
              <a:rPr lang="ar-DZ" sz="2800" b="1" dirty="0">
                <a:effectLst/>
                <a:latin typeface="Calibri" panose="020F0502020204030204" pitchFamily="34" charset="0"/>
                <a:ea typeface="Calibri" panose="020F0502020204030204" pitchFamily="34" charset="0"/>
                <a:cs typeface="Arial" panose="020B0604020202020204" pitchFamily="34" charset="0"/>
              </a:rPr>
              <a:t>في عام 2005، أطلقت بوينغ طائرة "</a:t>
            </a:r>
            <a:r>
              <a:rPr lang="fr-FR" sz="2800" b="1" dirty="0">
                <a:effectLst/>
                <a:latin typeface="Calibri" panose="020F0502020204030204" pitchFamily="34" charset="0"/>
                <a:ea typeface="Calibri" panose="020F0502020204030204" pitchFamily="34" charset="0"/>
                <a:cs typeface="Arial" panose="020B0604020202020204" pitchFamily="34" charset="0"/>
              </a:rPr>
              <a:t>Boeing 787 </a:t>
            </a:r>
            <a:r>
              <a:rPr lang="fr-FR" sz="2800" b="1" dirty="0" err="1">
                <a:effectLst/>
                <a:latin typeface="Calibri" panose="020F0502020204030204" pitchFamily="34" charset="0"/>
                <a:ea typeface="Calibri" panose="020F0502020204030204" pitchFamily="34" charset="0"/>
                <a:cs typeface="Arial" panose="020B0604020202020204" pitchFamily="34" charset="0"/>
              </a:rPr>
              <a:t>Dreamliner</a:t>
            </a:r>
            <a:r>
              <a:rPr lang="ar-DZ" sz="2800" b="1" dirty="0">
                <a:effectLst/>
                <a:latin typeface="Calibri" panose="020F0502020204030204" pitchFamily="34" charset="0"/>
                <a:ea typeface="Calibri" panose="020F0502020204030204" pitchFamily="34" charset="0"/>
                <a:cs typeface="Arial" panose="020B0604020202020204" pitchFamily="34" charset="0"/>
              </a:rPr>
              <a:t>"، التي تتميز بتقنيات حديثة في التصميم والكفاءة في استهلاك الوقود</a:t>
            </a:r>
            <a:r>
              <a:rPr lang="ar-DZ" sz="1800" dirty="0">
                <a:effectLst/>
                <a:latin typeface="Calibri" panose="020F0502020204030204" pitchFamily="34" charset="0"/>
                <a:ea typeface="Calibri" panose="020F0502020204030204" pitchFamily="34" charset="0"/>
                <a:cs typeface="Arial" panose="020B0604020202020204" pitchFamily="34" charset="0"/>
              </a:rPr>
              <a:t>.</a:t>
            </a:r>
            <a:endParaRPr lang="ar-DZ" sz="4800" b="1" dirty="0">
              <a:solidFill>
                <a:schemeClr val="accent1">
                  <a:lumMod val="75000"/>
                </a:schemeClr>
              </a:solidFill>
              <a:latin typeface="Aldhabi" panose="01000000000000000000" pitchFamily="2" charset="-78"/>
              <a:ea typeface="Calibri" panose="020F0502020204030204" pitchFamily="34" charset="0"/>
              <a:cs typeface="Aldhabi" panose="01000000000000000000" pitchFamily="2" charset="-78"/>
            </a:endParaRPr>
          </a:p>
          <a:p>
            <a:pPr algn="r" rtl="1"/>
            <a:endParaRPr lang="fr-FR" sz="4800" b="1" dirty="0">
              <a:solidFill>
                <a:schemeClr val="accent1">
                  <a:lumMod val="75000"/>
                </a:schemeClr>
              </a:solidFill>
              <a:latin typeface="Aldhabi" panose="01000000000000000000" pitchFamily="2" charset="-78"/>
              <a:ea typeface="Calibri" panose="020F0502020204030204" pitchFamily="34" charset="0"/>
              <a:cs typeface="Aldhabi" panose="01000000000000000000" pitchFamily="2" charset="-78"/>
            </a:endParaRPr>
          </a:p>
        </p:txBody>
      </p:sp>
      <p:pic>
        <p:nvPicPr>
          <p:cNvPr id="8" name="Image 7">
            <a:extLst>
              <a:ext uri="{FF2B5EF4-FFF2-40B4-BE49-F238E27FC236}">
                <a16:creationId xmlns:a16="http://schemas.microsoft.com/office/drawing/2014/main" id="{92CD7604-CD95-4A49-A023-74A1FCE112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46" y="1048241"/>
            <a:ext cx="4401722" cy="2464964"/>
          </a:xfrm>
          <a:prstGeom prst="ellipse">
            <a:avLst/>
          </a:prstGeom>
          <a:ln>
            <a:noFill/>
          </a:ln>
          <a:effectLst>
            <a:softEdge rad="112500"/>
          </a:effectLst>
        </p:spPr>
      </p:pic>
      <p:pic>
        <p:nvPicPr>
          <p:cNvPr id="10" name="Image 9">
            <a:extLst>
              <a:ext uri="{FF2B5EF4-FFF2-40B4-BE49-F238E27FC236}">
                <a16:creationId xmlns:a16="http://schemas.microsoft.com/office/drawing/2014/main" id="{8F30CCD4-84A8-4277-BA27-EFFE6743A1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9834" y="3239745"/>
            <a:ext cx="5838578" cy="3892385"/>
          </a:xfrm>
          <a:prstGeom prst="ellipse">
            <a:avLst/>
          </a:prstGeom>
          <a:ln>
            <a:noFill/>
          </a:ln>
          <a:effectLst>
            <a:softEdge rad="112500"/>
          </a:effectLst>
        </p:spPr>
      </p:pic>
      <p:pic>
        <p:nvPicPr>
          <p:cNvPr id="13" name="Image 12">
            <a:extLst>
              <a:ext uri="{FF2B5EF4-FFF2-40B4-BE49-F238E27FC236}">
                <a16:creationId xmlns:a16="http://schemas.microsoft.com/office/drawing/2014/main" id="{0152496D-5E2E-4FDE-918C-B2E216AFAA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663" y="3587190"/>
            <a:ext cx="6096000" cy="3048000"/>
          </a:xfrm>
          <a:prstGeom prst="ellipse">
            <a:avLst/>
          </a:prstGeom>
          <a:ln>
            <a:noFill/>
          </a:ln>
          <a:effectLst>
            <a:softEdge rad="112500"/>
          </a:effectLst>
        </p:spPr>
      </p:pic>
    </p:spTree>
    <p:extLst>
      <p:ext uri="{BB962C8B-B14F-4D97-AF65-F5344CB8AC3E}">
        <p14:creationId xmlns:p14="http://schemas.microsoft.com/office/powerpoint/2010/main" val="169061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EAF7"/>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7DE9E91-1588-4747-AAAF-F97D317ABA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812" y="-1164496"/>
            <a:ext cx="6129998" cy="4086665"/>
          </a:xfrm>
          <a:prstGeom prst="rect">
            <a:avLst/>
          </a:prstGeom>
        </p:spPr>
      </p:pic>
      <p:sp>
        <p:nvSpPr>
          <p:cNvPr id="4" name="ZoneTexte 3">
            <a:extLst>
              <a:ext uri="{FF2B5EF4-FFF2-40B4-BE49-F238E27FC236}">
                <a16:creationId xmlns:a16="http://schemas.microsoft.com/office/drawing/2014/main" id="{D47D1FEF-71E2-455C-B2D2-02FE28F1F87C}"/>
              </a:ext>
            </a:extLst>
          </p:cNvPr>
          <p:cNvSpPr txBox="1"/>
          <p:nvPr/>
        </p:nvSpPr>
        <p:spPr>
          <a:xfrm>
            <a:off x="4294661" y="232506"/>
            <a:ext cx="4825219" cy="646331"/>
          </a:xfrm>
          <a:prstGeom prst="rect">
            <a:avLst/>
          </a:prstGeom>
          <a:noFill/>
        </p:spPr>
        <p:txBody>
          <a:bodyPr wrap="square" rtlCol="0">
            <a:spAutoFit/>
          </a:bodyPr>
          <a:lstStyle/>
          <a:p>
            <a:pPr algn="r" rtl="1"/>
            <a:r>
              <a:rPr lang="ar-DZ" sz="3600" b="1" u="sng" dirty="0"/>
              <a:t>منتجات و خدمات شركة:</a:t>
            </a:r>
            <a:endParaRPr lang="fr-FR" sz="3600" b="1" u="sng" dirty="0"/>
          </a:p>
        </p:txBody>
      </p:sp>
      <p:pic>
        <p:nvPicPr>
          <p:cNvPr id="6" name="Image 5">
            <a:extLst>
              <a:ext uri="{FF2B5EF4-FFF2-40B4-BE49-F238E27FC236}">
                <a16:creationId xmlns:a16="http://schemas.microsoft.com/office/drawing/2014/main" id="{1E0D3274-3CF0-4F94-AE46-65A4E7B310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946" y="-366726"/>
            <a:ext cx="9044764" cy="2807646"/>
          </a:xfrm>
          <a:prstGeom prst="rect">
            <a:avLst/>
          </a:prstGeom>
        </p:spPr>
      </p:pic>
      <p:graphicFrame>
        <p:nvGraphicFramePr>
          <p:cNvPr id="7" name="Diagramme 6">
            <a:extLst>
              <a:ext uri="{FF2B5EF4-FFF2-40B4-BE49-F238E27FC236}">
                <a16:creationId xmlns:a16="http://schemas.microsoft.com/office/drawing/2014/main" id="{AA2E1CD3-768D-4390-986F-F6250410360A}"/>
              </a:ext>
            </a:extLst>
          </p:cNvPr>
          <p:cNvGraphicFramePr/>
          <p:nvPr>
            <p:extLst>
              <p:ext uri="{D42A27DB-BD31-4B8C-83A1-F6EECF244321}">
                <p14:modId xmlns:p14="http://schemas.microsoft.com/office/powerpoint/2010/main" val="2065822490"/>
              </p:ext>
            </p:extLst>
          </p:nvPr>
        </p:nvGraphicFramePr>
        <p:xfrm>
          <a:off x="512689" y="2051668"/>
          <a:ext cx="6129998" cy="39578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 8">
            <a:extLst>
              <a:ext uri="{FF2B5EF4-FFF2-40B4-BE49-F238E27FC236}">
                <a16:creationId xmlns:a16="http://schemas.microsoft.com/office/drawing/2014/main" id="{32682BE6-2844-48D7-83D5-E625D43943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5880832">
            <a:off x="4422630" y="1632584"/>
            <a:ext cx="7188884" cy="4376925"/>
          </a:xfrm>
          <a:prstGeom prst="rect">
            <a:avLst/>
          </a:prstGeom>
        </p:spPr>
      </p:pic>
    </p:spTree>
    <p:extLst>
      <p:ext uri="{BB962C8B-B14F-4D97-AF65-F5344CB8AC3E}">
        <p14:creationId xmlns:p14="http://schemas.microsoft.com/office/powerpoint/2010/main" val="153455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EAF7"/>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7DE9E91-1588-4747-AAAF-F97D317ABA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812" y="-1164496"/>
            <a:ext cx="6129998" cy="4086665"/>
          </a:xfrm>
          <a:prstGeom prst="rect">
            <a:avLst/>
          </a:prstGeom>
        </p:spPr>
      </p:pic>
      <p:sp>
        <p:nvSpPr>
          <p:cNvPr id="4" name="ZoneTexte 3">
            <a:extLst>
              <a:ext uri="{FF2B5EF4-FFF2-40B4-BE49-F238E27FC236}">
                <a16:creationId xmlns:a16="http://schemas.microsoft.com/office/drawing/2014/main" id="{D47D1FEF-71E2-455C-B2D2-02FE28F1F87C}"/>
              </a:ext>
            </a:extLst>
          </p:cNvPr>
          <p:cNvSpPr txBox="1"/>
          <p:nvPr/>
        </p:nvSpPr>
        <p:spPr>
          <a:xfrm>
            <a:off x="4294661" y="232506"/>
            <a:ext cx="4825219" cy="646331"/>
          </a:xfrm>
          <a:prstGeom prst="rect">
            <a:avLst/>
          </a:prstGeom>
          <a:noFill/>
        </p:spPr>
        <p:txBody>
          <a:bodyPr wrap="square" rtlCol="0">
            <a:spAutoFit/>
          </a:bodyPr>
          <a:lstStyle/>
          <a:p>
            <a:pPr algn="r" rtl="1"/>
            <a:r>
              <a:rPr lang="ar-DZ" sz="3600" b="1" u="sng" dirty="0"/>
              <a:t>منتجات و خدمات شركة:</a:t>
            </a:r>
            <a:endParaRPr lang="fr-FR" sz="3600" b="1" u="sng" dirty="0"/>
          </a:p>
        </p:txBody>
      </p:sp>
      <p:pic>
        <p:nvPicPr>
          <p:cNvPr id="6" name="Image 5">
            <a:extLst>
              <a:ext uri="{FF2B5EF4-FFF2-40B4-BE49-F238E27FC236}">
                <a16:creationId xmlns:a16="http://schemas.microsoft.com/office/drawing/2014/main" id="{1E0D3274-3CF0-4F94-AE46-65A4E7B310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946" y="-366726"/>
            <a:ext cx="9044764" cy="2807646"/>
          </a:xfrm>
          <a:prstGeom prst="rect">
            <a:avLst/>
          </a:prstGeom>
        </p:spPr>
      </p:pic>
      <p:sp>
        <p:nvSpPr>
          <p:cNvPr id="2" name="ZoneTexte 1">
            <a:extLst>
              <a:ext uri="{FF2B5EF4-FFF2-40B4-BE49-F238E27FC236}">
                <a16:creationId xmlns:a16="http://schemas.microsoft.com/office/drawing/2014/main" id="{7B2646BB-3E34-4330-B50C-227FAFE3A243}"/>
              </a:ext>
            </a:extLst>
          </p:cNvPr>
          <p:cNvSpPr txBox="1"/>
          <p:nvPr/>
        </p:nvSpPr>
        <p:spPr>
          <a:xfrm>
            <a:off x="1603718" y="2440920"/>
            <a:ext cx="10072468" cy="4435060"/>
          </a:xfrm>
          <a:prstGeom prst="rect">
            <a:avLst/>
          </a:prstGeom>
          <a:noFill/>
        </p:spPr>
        <p:txBody>
          <a:bodyPr wrap="square" rtlCol="0">
            <a:spAutoFit/>
          </a:bodyPr>
          <a:lstStyle/>
          <a:p>
            <a:pPr algn="r" rtl="1"/>
            <a:r>
              <a:rPr lang="ar-DZ" sz="3200" b="1" dirty="0"/>
              <a:t>بوينغ للطائرات التجارية :</a:t>
            </a:r>
          </a:p>
          <a:p>
            <a:pPr algn="r" rtl="1">
              <a:lnSpc>
                <a:spcPct val="115000"/>
              </a:lnSpc>
              <a:spcAft>
                <a:spcPts val="1000"/>
              </a:spcAft>
            </a:pPr>
            <a:r>
              <a:rPr lang="ar-DZ" sz="2400" b="1" dirty="0">
                <a:effectLst/>
                <a:latin typeface="Calibri" panose="020F0502020204030204" pitchFamily="34" charset="0"/>
                <a:ea typeface="Calibri" panose="020F0502020204030204" pitchFamily="34" charset="0"/>
                <a:cs typeface="Arial" panose="020B0604020202020204" pitchFamily="34" charset="0"/>
              </a:rPr>
              <a:t>يقع المقر الرئيسي لشركة بوينج للطائرات التجارية، وهي وحدة أعمال تابعة لشركة بوينج، في سياتل بواشنطن ويعمل بها أكثر من 60000 شخص حول العالم.</a:t>
            </a:r>
            <a:endParaRPr lang="fr-FR" sz="2400" b="1"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ar-DZ" sz="2400" b="1" dirty="0">
                <a:effectLst/>
                <a:latin typeface="Calibri" panose="020F0502020204030204" pitchFamily="34" charset="0"/>
                <a:ea typeface="Calibri" panose="020F0502020204030204" pitchFamily="34" charset="0"/>
                <a:cs typeface="Arial" panose="020B0604020202020204" pitchFamily="34" charset="0"/>
              </a:rPr>
              <a:t> تلتزم شركة بوينج للطائرات التجارية بأن تكون رائدة في مجال الطيران التجاري من خلال تقديم الطائرات والخدمات التي توفر تصميمًا وكفاءة وقيمة متفوقة وتجربة طيران متفوقة لعملائها. يوجد اليوم أكثر من 10000 طائرة نفاثة تجارية من إنتاج شركة بوينج في الخدمة؛ </a:t>
            </a:r>
            <a:endParaRPr lang="fr-FR" sz="2400" b="1"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ar-DZ" sz="2400" b="1" dirty="0">
                <a:effectLst/>
                <a:latin typeface="Calibri" panose="020F0502020204030204" pitchFamily="34" charset="0"/>
                <a:ea typeface="Calibri" panose="020F0502020204030204" pitchFamily="34" charset="0"/>
                <a:cs typeface="Arial" panose="020B0604020202020204" pitchFamily="34" charset="0"/>
              </a:rPr>
              <a:t>طائرات تسافر لمسافات أطول باستخدام وقود أقل، وطائرات تقلل من الضوضاء والانبعاثات في المطارات، وطائرات توفر الراحة المفضلة للركاب.</a:t>
            </a:r>
            <a:endParaRPr lang="fr-FR" sz="2400" b="1" dirty="0">
              <a:effectLst/>
              <a:latin typeface="Calibri" panose="020F0502020204030204" pitchFamily="34" charset="0"/>
              <a:ea typeface="Calibri" panose="020F0502020204030204" pitchFamily="34" charset="0"/>
              <a:cs typeface="Arial" panose="020B0604020202020204" pitchFamily="34" charset="0"/>
            </a:endParaRPr>
          </a:p>
          <a:p>
            <a:pPr algn="r" rtl="1"/>
            <a:endParaRPr lang="fr-FR" sz="3200" b="1" dirty="0"/>
          </a:p>
        </p:txBody>
      </p:sp>
      <p:sp>
        <p:nvSpPr>
          <p:cNvPr id="5" name="Triangle rectangle 4">
            <a:extLst>
              <a:ext uri="{FF2B5EF4-FFF2-40B4-BE49-F238E27FC236}">
                <a16:creationId xmlns:a16="http://schemas.microsoft.com/office/drawing/2014/main" id="{8B86A9ED-34A1-4445-9AA5-CFE679BF705F}"/>
              </a:ext>
            </a:extLst>
          </p:cNvPr>
          <p:cNvSpPr/>
          <p:nvPr/>
        </p:nvSpPr>
        <p:spPr>
          <a:xfrm>
            <a:off x="11676185" y="2440920"/>
            <a:ext cx="515815" cy="4812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03018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EAF7"/>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F6F2264-6954-478D-9441-83EA943BDC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19" y="-80901"/>
            <a:ext cx="7173762" cy="2226855"/>
          </a:xfrm>
          <a:prstGeom prst="rect">
            <a:avLst/>
          </a:prstGeom>
        </p:spPr>
      </p:pic>
      <p:sp>
        <p:nvSpPr>
          <p:cNvPr id="4" name="ZoneTexte 3">
            <a:extLst>
              <a:ext uri="{FF2B5EF4-FFF2-40B4-BE49-F238E27FC236}">
                <a16:creationId xmlns:a16="http://schemas.microsoft.com/office/drawing/2014/main" id="{5FDE499D-AACC-49CC-B37E-BB09EE099246}"/>
              </a:ext>
            </a:extLst>
          </p:cNvPr>
          <p:cNvSpPr txBox="1"/>
          <p:nvPr/>
        </p:nvSpPr>
        <p:spPr>
          <a:xfrm>
            <a:off x="5514535" y="263086"/>
            <a:ext cx="6035040" cy="769441"/>
          </a:xfrm>
          <a:prstGeom prst="rect">
            <a:avLst/>
          </a:prstGeom>
          <a:noFill/>
        </p:spPr>
        <p:txBody>
          <a:bodyPr wrap="square" rtlCol="0">
            <a:spAutoFit/>
          </a:bodyPr>
          <a:lstStyle/>
          <a:p>
            <a:pPr algn="r" rtl="1"/>
            <a:r>
              <a:rPr lang="ar-DZ" sz="4400" b="1" dirty="0">
                <a:solidFill>
                  <a:schemeClr val="accent1">
                    <a:lumMod val="75000"/>
                  </a:schemeClr>
                </a:solidFill>
                <a:latin typeface="Aldhabi" panose="01000000000000000000" pitchFamily="2" charset="-78"/>
                <a:cs typeface="Aldhabi" panose="01000000000000000000" pitchFamily="2" charset="-78"/>
              </a:rPr>
              <a:t>مجموعة الطائرات المصنعة من طرف بوينغ:</a:t>
            </a:r>
            <a:endParaRPr lang="fr-FR" sz="4400" b="1" dirty="0">
              <a:solidFill>
                <a:schemeClr val="accent1">
                  <a:lumMod val="75000"/>
                </a:schemeClr>
              </a:solidFill>
              <a:latin typeface="Aldhabi" panose="01000000000000000000" pitchFamily="2" charset="-78"/>
              <a:cs typeface="Aldhabi" panose="01000000000000000000" pitchFamily="2" charset="-78"/>
            </a:endParaRPr>
          </a:p>
        </p:txBody>
      </p:sp>
      <p:pic>
        <p:nvPicPr>
          <p:cNvPr id="6" name="Image 5">
            <a:extLst>
              <a:ext uri="{FF2B5EF4-FFF2-40B4-BE49-F238E27FC236}">
                <a16:creationId xmlns:a16="http://schemas.microsoft.com/office/drawing/2014/main" id="{34B14444-ED04-4763-B438-A55E3F674E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5876"/>
            <a:ext cx="7627447" cy="2763568"/>
          </a:xfrm>
          <a:prstGeom prst="rect">
            <a:avLst/>
          </a:prstGeom>
        </p:spPr>
      </p:pic>
      <p:pic>
        <p:nvPicPr>
          <p:cNvPr id="8" name="Image 7">
            <a:extLst>
              <a:ext uri="{FF2B5EF4-FFF2-40B4-BE49-F238E27FC236}">
                <a16:creationId xmlns:a16="http://schemas.microsoft.com/office/drawing/2014/main" id="{47D17EE5-6658-4FAE-B9EE-2A6E79F295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070" y="4368285"/>
            <a:ext cx="8020558" cy="2489715"/>
          </a:xfrm>
          <a:prstGeom prst="rect">
            <a:avLst/>
          </a:prstGeom>
        </p:spPr>
      </p:pic>
      <p:pic>
        <p:nvPicPr>
          <p:cNvPr id="10" name="Image 9">
            <a:extLst>
              <a:ext uri="{FF2B5EF4-FFF2-40B4-BE49-F238E27FC236}">
                <a16:creationId xmlns:a16="http://schemas.microsoft.com/office/drawing/2014/main" id="{9A27A834-D801-47E1-8B11-9A3C679D6A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1443" y="570873"/>
            <a:ext cx="8020557" cy="2486290"/>
          </a:xfrm>
          <a:prstGeom prst="rect">
            <a:avLst/>
          </a:prstGeom>
        </p:spPr>
      </p:pic>
      <p:pic>
        <p:nvPicPr>
          <p:cNvPr id="12" name="Image 11">
            <a:extLst>
              <a:ext uri="{FF2B5EF4-FFF2-40B4-BE49-F238E27FC236}">
                <a16:creationId xmlns:a16="http://schemas.microsoft.com/office/drawing/2014/main" id="{500FDFBB-D76E-4795-A9A6-73D890FC19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5045" y="3004403"/>
            <a:ext cx="8787619" cy="2535526"/>
          </a:xfrm>
          <a:prstGeom prst="rect">
            <a:avLst/>
          </a:prstGeom>
        </p:spPr>
      </p:pic>
    </p:spTree>
    <p:extLst>
      <p:ext uri="{BB962C8B-B14F-4D97-AF65-F5344CB8AC3E}">
        <p14:creationId xmlns:p14="http://schemas.microsoft.com/office/powerpoint/2010/main" val="1059630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EAF7"/>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A958C4B-F908-4839-82C1-9DD14D4D7A98}"/>
              </a:ext>
            </a:extLst>
          </p:cNvPr>
          <p:cNvSpPr txBox="1"/>
          <p:nvPr/>
        </p:nvSpPr>
        <p:spPr>
          <a:xfrm>
            <a:off x="5481711" y="436099"/>
            <a:ext cx="6710289" cy="2585323"/>
          </a:xfrm>
          <a:prstGeom prst="rect">
            <a:avLst/>
          </a:prstGeom>
          <a:noFill/>
        </p:spPr>
        <p:txBody>
          <a:bodyPr wrap="square" rtlCol="0">
            <a:spAutoFit/>
          </a:bodyPr>
          <a:lstStyle/>
          <a:p>
            <a:pPr marL="342900" indent="-342900" algn="r" rtl="1">
              <a:buFont typeface="Arial" panose="020B0604020202020204" pitchFamily="34" charset="0"/>
              <a:buChar char="•"/>
            </a:pPr>
            <a:r>
              <a:rPr lang="ar-DZ" sz="2400" b="1" dirty="0"/>
              <a:t>بالإضافة الى </a:t>
            </a:r>
            <a:r>
              <a:rPr lang="ar-DZ" sz="2400" b="1" dirty="0">
                <a:effectLst/>
                <a:latin typeface="Calibri" panose="020F0502020204030204" pitchFamily="34" charset="0"/>
                <a:ea typeface="Calibri" panose="020F0502020204030204" pitchFamily="34" charset="0"/>
                <a:cs typeface="Arial" panose="020B0604020202020204" pitchFamily="34" charset="0"/>
              </a:rPr>
              <a:t>طائرات "بوينغ 787-10 </a:t>
            </a:r>
            <a:r>
              <a:rPr lang="ar-DZ" sz="2400" b="1" dirty="0" err="1">
                <a:effectLst/>
                <a:latin typeface="Calibri" panose="020F0502020204030204" pitchFamily="34" charset="0"/>
                <a:ea typeface="Calibri" panose="020F0502020204030204" pitchFamily="34" charset="0"/>
                <a:cs typeface="Arial" panose="020B0604020202020204" pitchFamily="34" charset="0"/>
              </a:rPr>
              <a:t>دريملاينر</a:t>
            </a:r>
            <a:r>
              <a:rPr lang="ar-DZ" sz="2400" b="1" dirty="0">
                <a:effectLst/>
                <a:latin typeface="Calibri" panose="020F0502020204030204" pitchFamily="34" charset="0"/>
                <a:ea typeface="Calibri" panose="020F0502020204030204" pitchFamily="34" charset="0"/>
                <a:cs typeface="Arial" panose="020B0604020202020204" pitchFamily="34" charset="0"/>
              </a:rPr>
              <a:t>"، و"737 ماكس"، و"777 إكس". وللشركة ما يناهز 10 آلاف طائرة تجارية في الخدمة في مختلف أنحاء العالم، أي ما يشكل حوالي 50% من الأسطول العالمي. وتوفر مجموعة متكاملة من طائرات الشحن، حيث تستخدم طائرات "بوينغ" لنقل 90% من حمولات الشحن في جميع أنحاء العالم. </a:t>
            </a:r>
            <a:endParaRPr lang="fr-FR" sz="2400" b="1" dirty="0">
              <a:effectLst/>
              <a:latin typeface="Calibri" panose="020F0502020204030204" pitchFamily="34" charset="0"/>
              <a:ea typeface="Calibri" panose="020F0502020204030204" pitchFamily="34" charset="0"/>
              <a:cs typeface="Arial" panose="020B0604020202020204" pitchFamily="34" charset="0"/>
            </a:endParaRPr>
          </a:p>
          <a:p>
            <a:pPr algn="r" rtl="1"/>
            <a:endParaRPr lang="fr-FR" dirty="0"/>
          </a:p>
        </p:txBody>
      </p:sp>
      <p:pic>
        <p:nvPicPr>
          <p:cNvPr id="4" name="Image 3">
            <a:extLst>
              <a:ext uri="{FF2B5EF4-FFF2-40B4-BE49-F238E27FC236}">
                <a16:creationId xmlns:a16="http://schemas.microsoft.com/office/drawing/2014/main" id="{CCC8B427-A47B-4E9F-9675-5652FF5FC2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588" y="310561"/>
            <a:ext cx="5447421" cy="2836398"/>
          </a:xfrm>
          <a:prstGeom prst="ellipse">
            <a:avLst/>
          </a:prstGeom>
          <a:ln>
            <a:noFill/>
          </a:ln>
          <a:effectLst>
            <a:softEdge rad="112500"/>
          </a:effectLst>
        </p:spPr>
      </p:pic>
      <p:pic>
        <p:nvPicPr>
          <p:cNvPr id="6" name="Image 5">
            <a:extLst>
              <a:ext uri="{FF2B5EF4-FFF2-40B4-BE49-F238E27FC236}">
                <a16:creationId xmlns:a16="http://schemas.microsoft.com/office/drawing/2014/main" id="{CE44DEF3-CDDB-4C70-B6DB-9FF32D4FC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2472" y="3021422"/>
            <a:ext cx="5019528" cy="3128368"/>
          </a:xfrm>
          <a:prstGeom prst="ellipse">
            <a:avLst/>
          </a:prstGeom>
          <a:ln>
            <a:noFill/>
          </a:ln>
          <a:effectLst>
            <a:softEdge rad="112500"/>
          </a:effectLst>
        </p:spPr>
      </p:pic>
      <p:pic>
        <p:nvPicPr>
          <p:cNvPr id="8" name="Image 7">
            <a:extLst>
              <a:ext uri="{FF2B5EF4-FFF2-40B4-BE49-F238E27FC236}">
                <a16:creationId xmlns:a16="http://schemas.microsoft.com/office/drawing/2014/main" id="{4839142C-41F6-48D6-AE3B-5F4A8400F5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0375" y="3418481"/>
            <a:ext cx="4572366" cy="2585323"/>
          </a:xfrm>
          <a:prstGeom prst="ellipse">
            <a:avLst/>
          </a:prstGeom>
          <a:ln>
            <a:noFill/>
          </a:ln>
          <a:effectLst>
            <a:softEdge rad="112500"/>
          </a:effectLst>
        </p:spPr>
      </p:pic>
    </p:spTree>
    <p:extLst>
      <p:ext uri="{BB962C8B-B14F-4D97-AF65-F5344CB8AC3E}">
        <p14:creationId xmlns:p14="http://schemas.microsoft.com/office/powerpoint/2010/main" val="3177726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EAF7"/>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29161AB-84D0-4548-BA0C-BBD8C8C9E4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06" y="685958"/>
            <a:ext cx="8016088" cy="451572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ZoneTexte 3">
            <a:extLst>
              <a:ext uri="{FF2B5EF4-FFF2-40B4-BE49-F238E27FC236}">
                <a16:creationId xmlns:a16="http://schemas.microsoft.com/office/drawing/2014/main" id="{F50A2423-83A9-48B7-862B-05B285B55546}"/>
              </a:ext>
            </a:extLst>
          </p:cNvPr>
          <p:cNvSpPr txBox="1"/>
          <p:nvPr/>
        </p:nvSpPr>
        <p:spPr>
          <a:xfrm>
            <a:off x="8224912" y="478302"/>
            <a:ext cx="3784209" cy="5148461"/>
          </a:xfrm>
          <a:prstGeom prst="rect">
            <a:avLst/>
          </a:prstGeom>
          <a:noFill/>
        </p:spPr>
        <p:txBody>
          <a:bodyPr wrap="square" rtlCol="0">
            <a:spAutoFit/>
          </a:bodyPr>
          <a:lstStyle/>
          <a:p>
            <a:pPr algn="r" rtl="1">
              <a:lnSpc>
                <a:spcPct val="115000"/>
              </a:lnSpc>
              <a:spcAft>
                <a:spcPts val="1000"/>
              </a:spcAft>
            </a:pPr>
            <a:r>
              <a:rPr lang="fr-FR" sz="3200" b="1" dirty="0">
                <a:effectLst/>
                <a:latin typeface="Calibri" panose="020F0502020204030204" pitchFamily="34" charset="0"/>
                <a:ea typeface="Calibri" panose="020F0502020204030204" pitchFamily="34" charset="0"/>
                <a:cs typeface="Arial" panose="020B0604020202020204" pitchFamily="34" charset="0"/>
              </a:rPr>
              <a:t>   </a:t>
            </a:r>
            <a:r>
              <a:rPr lang="ar-DZ" sz="3200" b="1" dirty="0">
                <a:effectLst/>
                <a:latin typeface="Calibri" panose="020F0502020204030204" pitchFamily="34" charset="0"/>
                <a:ea typeface="Calibri" panose="020F0502020204030204" pitchFamily="34" charset="0"/>
                <a:cs typeface="Arial" panose="020B0604020202020204" pitchFamily="34" charset="0"/>
              </a:rPr>
              <a:t>بوينغ للدفاع والفضاء والأمن</a:t>
            </a:r>
            <a:endParaRPr lang="fr-FR" sz="3200" b="1"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ar-DZ" sz="2400" b="1" dirty="0">
                <a:effectLst/>
                <a:latin typeface="Calibri" panose="020F0502020204030204" pitchFamily="34" charset="0"/>
                <a:ea typeface="Calibri" panose="020F0502020204030204" pitchFamily="34" charset="0"/>
                <a:cs typeface="Arial" panose="020B0604020202020204" pitchFamily="34" charset="0"/>
              </a:rPr>
              <a:t>تشمل حزمة واسعة، منها على الخصوص طائرات التزود بالوقود الجوي من طراز "كي سي 46″، التي تعتمد على  هيكل الطائرة التجارية "بوينغ 767″، وطائرات عمودية من طراز" أباتشي إيه إتش 64″، إلى جانب عائلة الأقمار الصناعية 702، والمركبة الفضائية "</a:t>
            </a:r>
            <a:r>
              <a:rPr lang="ar-DZ" sz="2400" b="1" dirty="0" err="1">
                <a:effectLst/>
                <a:latin typeface="Calibri" panose="020F0502020204030204" pitchFamily="34" charset="0"/>
                <a:ea typeface="Calibri" panose="020F0502020204030204" pitchFamily="34" charset="0"/>
                <a:cs typeface="Arial" panose="020B0604020202020204" pitchFamily="34" charset="0"/>
              </a:rPr>
              <a:t>ستارلاينر</a:t>
            </a:r>
            <a:r>
              <a:rPr lang="ar-DZ" sz="2400" b="1" dirty="0">
                <a:effectLst/>
                <a:latin typeface="Calibri" panose="020F0502020204030204" pitchFamily="34" charset="0"/>
                <a:ea typeface="Calibri" panose="020F0502020204030204" pitchFamily="34" charset="0"/>
                <a:cs typeface="Arial" panose="020B0604020202020204" pitchFamily="34" charset="0"/>
              </a:rPr>
              <a:t> سي إس تي 100</a:t>
            </a:r>
            <a:endParaRPr lang="fr-FR" sz="24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Triangle rectangle 4">
            <a:extLst>
              <a:ext uri="{FF2B5EF4-FFF2-40B4-BE49-F238E27FC236}">
                <a16:creationId xmlns:a16="http://schemas.microsoft.com/office/drawing/2014/main" id="{7B043344-7590-4AF6-9661-AE2E1BC8651F}"/>
              </a:ext>
            </a:extLst>
          </p:cNvPr>
          <p:cNvSpPr/>
          <p:nvPr/>
        </p:nvSpPr>
        <p:spPr>
          <a:xfrm>
            <a:off x="11777397" y="359041"/>
            <a:ext cx="411557" cy="653834"/>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13549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EAF7"/>
        </a:solidFill>
        <a:effectLst/>
      </p:bgPr>
    </p:bg>
    <p:spTree>
      <p:nvGrpSpPr>
        <p:cNvPr id="1" name=""/>
        <p:cNvGrpSpPr/>
        <p:nvPr/>
      </p:nvGrpSpPr>
      <p:grpSpPr>
        <a:xfrm>
          <a:off x="0" y="0"/>
          <a:ext cx="0" cy="0"/>
          <a:chOff x="0" y="0"/>
          <a:chExt cx="0" cy="0"/>
        </a:xfrm>
      </p:grpSpPr>
      <p:sp>
        <p:nvSpPr>
          <p:cNvPr id="2" name="Triangle rectangle 1">
            <a:extLst>
              <a:ext uri="{FF2B5EF4-FFF2-40B4-BE49-F238E27FC236}">
                <a16:creationId xmlns:a16="http://schemas.microsoft.com/office/drawing/2014/main" id="{B13626AB-4B36-4451-AA96-1A37DFF847D9}"/>
              </a:ext>
            </a:extLst>
          </p:cNvPr>
          <p:cNvSpPr/>
          <p:nvPr/>
        </p:nvSpPr>
        <p:spPr>
          <a:xfrm>
            <a:off x="6661054" y="323557"/>
            <a:ext cx="984738" cy="815926"/>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2">
            <a:extLst>
              <a:ext uri="{FF2B5EF4-FFF2-40B4-BE49-F238E27FC236}">
                <a16:creationId xmlns:a16="http://schemas.microsoft.com/office/drawing/2014/main" id="{327324E1-841C-4470-ACE6-BA7F62DBC9DF}"/>
              </a:ext>
            </a:extLst>
          </p:cNvPr>
          <p:cNvSpPr txBox="1"/>
          <p:nvPr/>
        </p:nvSpPr>
        <p:spPr>
          <a:xfrm>
            <a:off x="376992" y="115342"/>
            <a:ext cx="6239022" cy="4040080"/>
          </a:xfrm>
          <a:prstGeom prst="rect">
            <a:avLst/>
          </a:prstGeom>
          <a:noFill/>
        </p:spPr>
        <p:txBody>
          <a:bodyPr wrap="square" rtlCol="0">
            <a:spAutoFit/>
          </a:bodyPr>
          <a:lstStyle/>
          <a:p>
            <a:pPr algn="r" rtl="1">
              <a:lnSpc>
                <a:spcPct val="115000"/>
              </a:lnSpc>
              <a:spcAft>
                <a:spcPts val="1000"/>
              </a:spcAft>
            </a:pPr>
            <a:r>
              <a:rPr lang="ar-DZ" sz="2800" b="1" dirty="0">
                <a:effectLst/>
                <a:latin typeface="Calibri" panose="020F0502020204030204" pitchFamily="34" charset="0"/>
                <a:ea typeface="Calibri" panose="020F0502020204030204" pitchFamily="34" charset="0"/>
                <a:cs typeface="Arial" panose="020B0604020202020204" pitchFamily="34" charset="0"/>
              </a:rPr>
              <a:t>الخدمات العالمية (</a:t>
            </a:r>
            <a:r>
              <a:rPr lang="fr-FR" sz="2800" b="1" dirty="0">
                <a:effectLst/>
                <a:latin typeface="Calibri" panose="020F0502020204030204" pitchFamily="34" charset="0"/>
                <a:ea typeface="Calibri" panose="020F0502020204030204" pitchFamily="34" charset="0"/>
                <a:cs typeface="Arial" panose="020B0604020202020204" pitchFamily="34" charset="0"/>
              </a:rPr>
              <a:t>BGS</a:t>
            </a:r>
            <a:r>
              <a:rPr lang="ar-DZ" sz="2800" b="1" dirty="0">
                <a:effectLst/>
                <a:latin typeface="Calibri" panose="020F0502020204030204" pitchFamily="34" charset="0"/>
                <a:ea typeface="Calibri" panose="020F0502020204030204" pitchFamily="34" charset="0"/>
                <a:cs typeface="Arial" panose="020B0604020202020204" pitchFamily="34" charset="0"/>
              </a:rPr>
              <a:t>)</a:t>
            </a:r>
            <a:endParaRPr lang="fr-FR" sz="2800" b="1" dirty="0">
              <a:effectLst/>
              <a:latin typeface="Calibri" panose="020F0502020204030204" pitchFamily="34" charset="0"/>
              <a:ea typeface="Calibri" panose="020F0502020204030204" pitchFamily="34" charset="0"/>
              <a:cs typeface="Arial" panose="020B0604020202020204" pitchFamily="34" charset="0"/>
            </a:endParaRPr>
          </a:p>
          <a:p>
            <a:pPr algn="r" rtl="1"/>
            <a:r>
              <a:rPr lang="ar-DZ" sz="2400" dirty="0">
                <a:effectLst/>
                <a:latin typeface="Calibri" panose="020F0502020204030204" pitchFamily="34" charset="0"/>
                <a:ea typeface="Calibri" panose="020F0502020204030204" pitchFamily="34" charset="0"/>
                <a:cs typeface="Arial" panose="020B0604020202020204" pitchFamily="34" charset="0"/>
              </a:rPr>
              <a:t> في الحقيقة، إن قطاع الخدمات العالمية (</a:t>
            </a:r>
            <a:r>
              <a:rPr lang="fr-FR" sz="2400" dirty="0">
                <a:effectLst/>
                <a:latin typeface="Calibri" panose="020F0502020204030204" pitchFamily="34" charset="0"/>
                <a:ea typeface="Calibri" panose="020F0502020204030204" pitchFamily="34" charset="0"/>
                <a:cs typeface="Arial" panose="020B0604020202020204" pitchFamily="34" charset="0"/>
              </a:rPr>
              <a:t>BGS</a:t>
            </a:r>
            <a:r>
              <a:rPr lang="ar-DZ" sz="2400" dirty="0">
                <a:effectLst/>
                <a:latin typeface="Calibri" panose="020F0502020204030204" pitchFamily="34" charset="0"/>
                <a:ea typeface="Calibri" panose="020F0502020204030204" pitchFamily="34" charset="0"/>
                <a:cs typeface="Arial" panose="020B0604020202020204" pitchFamily="34" charset="0"/>
              </a:rPr>
              <a:t>) في شركة بوينج </a:t>
            </a:r>
            <a:r>
              <a:rPr lang="fr-FR" sz="2400" dirty="0">
                <a:effectLst/>
                <a:latin typeface="Calibri" panose="020F0502020204030204" pitchFamily="34" charset="0"/>
                <a:ea typeface="Calibri" panose="020F0502020204030204" pitchFamily="34" charset="0"/>
                <a:cs typeface="Arial" panose="020B0604020202020204" pitchFamily="34" charset="0"/>
              </a:rPr>
              <a:t>Boeing</a:t>
            </a:r>
            <a:r>
              <a:rPr lang="ar-DZ" sz="2400" dirty="0">
                <a:effectLst/>
                <a:latin typeface="Calibri" panose="020F0502020204030204" pitchFamily="34" charset="0"/>
                <a:ea typeface="Calibri" panose="020F0502020204030204" pitchFamily="34" charset="0"/>
                <a:cs typeface="Arial" panose="020B0604020202020204" pitchFamily="34" charset="0"/>
              </a:rPr>
              <a:t> يقدم الخدمات المتنوعة لعملائه التجاريين والدفاعيين في كافة أنحاء العالم. حيث إن هذا القطاع يوفر مجموعة كبيرة من الأنظمة والمنصات والمنتجات والخدمات. علاوة على ذلك، تشمل تلك الخدمات إدارة سلسلة الإمداد (التوريد) والخدمات اللوجستية. والصيانة والهندسة والتعديلات والترقيات والتحويلات كذلك. بالإضافة إلى ذلك، قطع الغيار وأنظمة وخدمات التدريب التجريبي. كما تشمل كل من الصيانة والخدمات الرقمية وتحليلات البيانات</a:t>
            </a:r>
            <a:endParaRPr lang="fr-FR" sz="2400" dirty="0"/>
          </a:p>
        </p:txBody>
      </p:sp>
      <p:pic>
        <p:nvPicPr>
          <p:cNvPr id="5" name="Image 4">
            <a:extLst>
              <a:ext uri="{FF2B5EF4-FFF2-40B4-BE49-F238E27FC236}">
                <a16:creationId xmlns:a16="http://schemas.microsoft.com/office/drawing/2014/main" id="{D7F227FD-BE24-45BB-8751-25DB23E88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255" y="731520"/>
            <a:ext cx="11554852" cy="9980164"/>
          </a:xfrm>
          <a:prstGeom prst="rect">
            <a:avLst/>
          </a:prstGeom>
        </p:spPr>
      </p:pic>
      <p:pic>
        <p:nvPicPr>
          <p:cNvPr id="7" name="Image 6">
            <a:extLst>
              <a:ext uri="{FF2B5EF4-FFF2-40B4-BE49-F238E27FC236}">
                <a16:creationId xmlns:a16="http://schemas.microsoft.com/office/drawing/2014/main" id="{8AA66CB9-DDFE-4045-B4FA-32CA97E51B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811" y="3515342"/>
            <a:ext cx="8411718" cy="2611138"/>
          </a:xfrm>
          <a:prstGeom prst="rect">
            <a:avLst/>
          </a:prstGeom>
        </p:spPr>
      </p:pic>
      <p:pic>
        <p:nvPicPr>
          <p:cNvPr id="9" name="Image 8">
            <a:extLst>
              <a:ext uri="{FF2B5EF4-FFF2-40B4-BE49-F238E27FC236}">
                <a16:creationId xmlns:a16="http://schemas.microsoft.com/office/drawing/2014/main" id="{2A01A678-F149-4867-924B-15B1BDFB84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749136">
            <a:off x="6171920" y="620454"/>
            <a:ext cx="6830435" cy="3353501"/>
          </a:xfrm>
          <a:prstGeom prst="rect">
            <a:avLst/>
          </a:prstGeom>
        </p:spPr>
      </p:pic>
    </p:spTree>
    <p:extLst>
      <p:ext uri="{BB962C8B-B14F-4D97-AF65-F5344CB8AC3E}">
        <p14:creationId xmlns:p14="http://schemas.microsoft.com/office/powerpoint/2010/main" val="2094684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EA6F0"/>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A0A4D4E-3B3A-4CF1-B95F-F331962CF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357" y="1209821"/>
            <a:ext cx="8660717" cy="4867421"/>
          </a:xfrm>
          <a:prstGeom prst="rect">
            <a:avLst/>
          </a:prstGeom>
        </p:spPr>
      </p:pic>
      <p:sp>
        <p:nvSpPr>
          <p:cNvPr id="4" name="ZoneTexte 3">
            <a:extLst>
              <a:ext uri="{FF2B5EF4-FFF2-40B4-BE49-F238E27FC236}">
                <a16:creationId xmlns:a16="http://schemas.microsoft.com/office/drawing/2014/main" id="{6EFA0517-917E-46DD-A7F7-A4D64BEF34FD}"/>
              </a:ext>
            </a:extLst>
          </p:cNvPr>
          <p:cNvSpPr txBox="1"/>
          <p:nvPr/>
        </p:nvSpPr>
        <p:spPr>
          <a:xfrm>
            <a:off x="6288258" y="464234"/>
            <a:ext cx="5275385" cy="1015663"/>
          </a:xfrm>
          <a:prstGeom prst="rect">
            <a:avLst/>
          </a:prstGeom>
          <a:noFill/>
        </p:spPr>
        <p:txBody>
          <a:bodyPr wrap="square" rtlCol="0">
            <a:spAutoFit/>
          </a:bodyPr>
          <a:lstStyle/>
          <a:p>
            <a:pPr algn="r" rtl="1"/>
            <a:r>
              <a:rPr lang="ar-DZ" sz="6000" b="1" dirty="0">
                <a:latin typeface="Aldhabi" panose="01000000000000000000" pitchFamily="2" charset="-78"/>
                <a:cs typeface="Aldhabi" panose="01000000000000000000" pitchFamily="2" charset="-78"/>
              </a:rPr>
              <a:t>المزيج التسويقي الصناعي لشركة</a:t>
            </a:r>
            <a:endParaRPr lang="fr-FR" sz="6000" b="1" dirty="0">
              <a:latin typeface="Aldhabi" panose="01000000000000000000" pitchFamily="2" charset="-78"/>
              <a:cs typeface="Aldhabi" panose="01000000000000000000" pitchFamily="2" charset="-78"/>
            </a:endParaRPr>
          </a:p>
        </p:txBody>
      </p:sp>
      <p:pic>
        <p:nvPicPr>
          <p:cNvPr id="6" name="Image 5">
            <a:extLst>
              <a:ext uri="{FF2B5EF4-FFF2-40B4-BE49-F238E27FC236}">
                <a16:creationId xmlns:a16="http://schemas.microsoft.com/office/drawing/2014/main" id="{7E9D5939-B710-418D-90F5-BA5A1C939B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928" y="-1223891"/>
            <a:ext cx="7301133" cy="4867422"/>
          </a:xfrm>
          <a:prstGeom prst="rect">
            <a:avLst/>
          </a:prstGeom>
        </p:spPr>
      </p:pic>
      <p:pic>
        <p:nvPicPr>
          <p:cNvPr id="8" name="Image 7">
            <a:extLst>
              <a:ext uri="{FF2B5EF4-FFF2-40B4-BE49-F238E27FC236}">
                <a16:creationId xmlns:a16="http://schemas.microsoft.com/office/drawing/2014/main" id="{32223FD3-FE36-4A31-985B-C78F98B60C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327750">
            <a:off x="7144242" y="1651868"/>
            <a:ext cx="4289665" cy="2674374"/>
          </a:xfrm>
          <a:prstGeom prst="rect">
            <a:avLst/>
          </a:prstGeom>
        </p:spPr>
      </p:pic>
    </p:spTree>
    <p:extLst>
      <p:ext uri="{BB962C8B-B14F-4D97-AF65-F5344CB8AC3E}">
        <p14:creationId xmlns:p14="http://schemas.microsoft.com/office/powerpoint/2010/main" val="418556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EA6F0"/>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A0A4D4E-3B3A-4CF1-B95F-F331962CF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342" y="375682"/>
            <a:ext cx="4112455" cy="2311246"/>
          </a:xfrm>
          <a:prstGeom prst="rect">
            <a:avLst/>
          </a:prstGeom>
        </p:spPr>
      </p:pic>
      <p:pic>
        <p:nvPicPr>
          <p:cNvPr id="6" name="Image 5">
            <a:extLst>
              <a:ext uri="{FF2B5EF4-FFF2-40B4-BE49-F238E27FC236}">
                <a16:creationId xmlns:a16="http://schemas.microsoft.com/office/drawing/2014/main" id="{7E9D5939-B710-418D-90F5-BA5A1C939B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22" y="-1237958"/>
            <a:ext cx="3516059" cy="3798278"/>
          </a:xfrm>
          <a:prstGeom prst="rect">
            <a:avLst/>
          </a:prstGeom>
        </p:spPr>
      </p:pic>
      <p:sp>
        <p:nvSpPr>
          <p:cNvPr id="2" name="ZoneTexte 1">
            <a:extLst>
              <a:ext uri="{FF2B5EF4-FFF2-40B4-BE49-F238E27FC236}">
                <a16:creationId xmlns:a16="http://schemas.microsoft.com/office/drawing/2014/main" id="{A86B70AD-7203-4042-9609-587E6EA2749A}"/>
              </a:ext>
            </a:extLst>
          </p:cNvPr>
          <p:cNvSpPr txBox="1"/>
          <p:nvPr/>
        </p:nvSpPr>
        <p:spPr>
          <a:xfrm>
            <a:off x="5673969" y="0"/>
            <a:ext cx="5787374" cy="2960811"/>
          </a:xfrm>
          <a:prstGeom prst="rect">
            <a:avLst/>
          </a:prstGeom>
          <a:noFill/>
        </p:spPr>
        <p:txBody>
          <a:bodyPr wrap="square" rtlCol="0">
            <a:spAutoFit/>
          </a:bodyPr>
          <a:lstStyle/>
          <a:p>
            <a:pPr algn="r" rtl="1">
              <a:lnSpc>
                <a:spcPct val="115000"/>
              </a:lnSpc>
              <a:spcAft>
                <a:spcPts val="1000"/>
              </a:spcAft>
            </a:pPr>
            <a:r>
              <a:rPr lang="ar-DZ" sz="6600" b="1" dirty="0">
                <a:effectLst/>
                <a:latin typeface="Aldhabi" panose="01000000000000000000" pitchFamily="2" charset="-78"/>
                <a:ea typeface="Calibri" panose="020F0502020204030204" pitchFamily="34" charset="0"/>
                <a:cs typeface="Aldhabi" panose="01000000000000000000" pitchFamily="2" charset="-78"/>
              </a:rPr>
              <a:t>التوزيع:</a:t>
            </a:r>
            <a:endParaRPr lang="fr-FR" sz="6600" dirty="0">
              <a:effectLst/>
              <a:latin typeface="Aldhabi" panose="01000000000000000000" pitchFamily="2" charset="-78"/>
              <a:ea typeface="Calibri" panose="020F0502020204030204" pitchFamily="34" charset="0"/>
              <a:cs typeface="Aldhabi" panose="01000000000000000000" pitchFamily="2" charset="-78"/>
            </a:endParaRPr>
          </a:p>
          <a:p>
            <a:pPr algn="r" rtl="1">
              <a:lnSpc>
                <a:spcPct val="115000"/>
              </a:lnSpc>
              <a:spcAft>
                <a:spcPts val="1000"/>
              </a:spcAft>
            </a:pPr>
            <a:r>
              <a:rPr lang="ar-DZ" sz="1800" b="1" dirty="0">
                <a:effectLst/>
                <a:latin typeface="Calibri" panose="020F0502020204030204" pitchFamily="34" charset="0"/>
                <a:ea typeface="Calibri" panose="020F0502020204030204" pitchFamily="34" charset="0"/>
                <a:cs typeface="Arial" panose="020B0604020202020204" pitchFamily="34" charset="0"/>
              </a:rPr>
              <a:t>تقع مراكز التوزيع التابعة لها في أماكن استراتيجية في عدة أجزاء من العالم وترتبط ببعضها البعض من خلال أنظمة رقمية متقدمة للغاية. وهذا ضروري لضمان التسليم السريع لقطع الغيار. وتتوفر المعلومات التفصيلية دائمًا لضمان التشغيل السلس لأسطول بوينج. يمكن تلخيص استراتيجية بوينج في النقاط التالية:</a:t>
            </a:r>
            <a:endParaRPr lang="fr-FR" sz="1800" b="1" dirty="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7" name="Diagramme 6">
            <a:extLst>
              <a:ext uri="{FF2B5EF4-FFF2-40B4-BE49-F238E27FC236}">
                <a16:creationId xmlns:a16="http://schemas.microsoft.com/office/drawing/2014/main" id="{CA416D76-2BD4-4D20-94EA-EE1B82315678}"/>
              </a:ext>
            </a:extLst>
          </p:cNvPr>
          <p:cNvGraphicFramePr/>
          <p:nvPr>
            <p:extLst>
              <p:ext uri="{D42A27DB-BD31-4B8C-83A1-F6EECF244321}">
                <p14:modId xmlns:p14="http://schemas.microsoft.com/office/powerpoint/2010/main" val="1425836124"/>
              </p:ext>
            </p:extLst>
          </p:nvPr>
        </p:nvGraphicFramePr>
        <p:xfrm>
          <a:off x="4299161" y="2686928"/>
          <a:ext cx="5972516" cy="37608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1611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CEAF7"/>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A8B182D-1650-47FE-ADF8-6BE4033664FA}"/>
              </a:ext>
            </a:extLst>
          </p:cNvPr>
          <p:cNvSpPr txBox="1"/>
          <p:nvPr/>
        </p:nvSpPr>
        <p:spPr>
          <a:xfrm>
            <a:off x="5537982" y="94123"/>
            <a:ext cx="5472332" cy="1107996"/>
          </a:xfrm>
          <a:prstGeom prst="rect">
            <a:avLst/>
          </a:prstGeom>
          <a:noFill/>
        </p:spPr>
        <p:txBody>
          <a:bodyPr wrap="square" rtlCol="0">
            <a:spAutoFit/>
          </a:bodyPr>
          <a:lstStyle/>
          <a:p>
            <a:pPr algn="r" rtl="1"/>
            <a:r>
              <a:rPr lang="ar-DZ" sz="6600" b="1" dirty="0">
                <a:latin typeface="Aldhabi" panose="01000000000000000000" pitchFamily="2" charset="-78"/>
                <a:cs typeface="Aldhabi" panose="01000000000000000000" pitchFamily="2" charset="-78"/>
              </a:rPr>
              <a:t>التسعير:</a:t>
            </a:r>
            <a:endParaRPr lang="fr-FR" sz="6600" b="1" dirty="0">
              <a:latin typeface="Aldhabi" panose="01000000000000000000" pitchFamily="2" charset="-78"/>
              <a:cs typeface="Aldhabi" panose="01000000000000000000" pitchFamily="2" charset="-78"/>
            </a:endParaRPr>
          </a:p>
        </p:txBody>
      </p:sp>
      <p:pic>
        <p:nvPicPr>
          <p:cNvPr id="6" name="Image 5">
            <a:extLst>
              <a:ext uri="{FF2B5EF4-FFF2-40B4-BE49-F238E27FC236}">
                <a16:creationId xmlns:a16="http://schemas.microsoft.com/office/drawing/2014/main" id="{6D534016-69D3-4582-8C14-B77FB6C8DE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796" y="83068"/>
            <a:ext cx="3460993" cy="3460993"/>
          </a:xfrm>
          <a:prstGeom prst="rect">
            <a:avLst/>
          </a:prstGeom>
        </p:spPr>
      </p:pic>
      <p:sp>
        <p:nvSpPr>
          <p:cNvPr id="7" name="ZoneTexte 6">
            <a:extLst>
              <a:ext uri="{FF2B5EF4-FFF2-40B4-BE49-F238E27FC236}">
                <a16:creationId xmlns:a16="http://schemas.microsoft.com/office/drawing/2014/main" id="{CDCE716A-89EA-45B3-BB11-2850D9E0318E}"/>
              </a:ext>
            </a:extLst>
          </p:cNvPr>
          <p:cNvSpPr txBox="1"/>
          <p:nvPr/>
        </p:nvSpPr>
        <p:spPr>
          <a:xfrm>
            <a:off x="7699889" y="1098730"/>
            <a:ext cx="4398156" cy="1846659"/>
          </a:xfrm>
          <a:prstGeom prst="rect">
            <a:avLst/>
          </a:prstGeom>
          <a:noFill/>
        </p:spPr>
        <p:txBody>
          <a:bodyPr wrap="square" rtlCol="0">
            <a:spAutoFit/>
          </a:bodyPr>
          <a:lstStyle/>
          <a:p>
            <a:pPr algn="r" rtl="1"/>
            <a:r>
              <a:rPr lang="ar-DZ" sz="2400" b="1" dirty="0">
                <a:effectLst/>
                <a:ea typeface="Calibri" panose="020F0502020204030204" pitchFamily="34" charset="0"/>
                <a:cs typeface="Arial" panose="020B0604020202020204" pitchFamily="34" charset="0"/>
              </a:rPr>
              <a:t>تعتمد سياسة التسعير في بوينج على التحليل البيئي وأبحاث السوق بحيث تم ال</a:t>
            </a:r>
            <a:r>
              <a:rPr lang="ar-DZ" sz="2400" b="1" dirty="0">
                <a:effectLst/>
                <a:latin typeface="Calibri" panose="020F0502020204030204" pitchFamily="34" charset="0"/>
                <a:ea typeface="Calibri" panose="020F0502020204030204" pitchFamily="34" charset="0"/>
                <a:cs typeface="Arial" panose="020B0604020202020204" pitchFamily="34" charset="0"/>
              </a:rPr>
              <a:t>تفصيل للعناصر الأساسية لنهج التسعير الذي تطبقه شركة بوينج:</a:t>
            </a:r>
            <a:endParaRPr lang="fr-FR" sz="2400" b="1" dirty="0">
              <a:effectLst/>
              <a:latin typeface="Calibri" panose="020F0502020204030204" pitchFamily="34" charset="0"/>
              <a:ea typeface="Calibri" panose="020F0502020204030204" pitchFamily="34" charset="0"/>
              <a:cs typeface="Arial" panose="020B0604020202020204" pitchFamily="34" charset="0"/>
            </a:endParaRPr>
          </a:p>
          <a:p>
            <a:pPr algn="r" rtl="1"/>
            <a:endParaRPr lang="fr-FR" dirty="0"/>
          </a:p>
        </p:txBody>
      </p:sp>
      <p:graphicFrame>
        <p:nvGraphicFramePr>
          <p:cNvPr id="8" name="Diagramme 7">
            <a:extLst>
              <a:ext uri="{FF2B5EF4-FFF2-40B4-BE49-F238E27FC236}">
                <a16:creationId xmlns:a16="http://schemas.microsoft.com/office/drawing/2014/main" id="{B5052AD0-8D6C-4AC1-A134-20DD1233723B}"/>
              </a:ext>
            </a:extLst>
          </p:cNvPr>
          <p:cNvGraphicFramePr/>
          <p:nvPr>
            <p:extLst>
              <p:ext uri="{D42A27DB-BD31-4B8C-83A1-F6EECF244321}">
                <p14:modId xmlns:p14="http://schemas.microsoft.com/office/powerpoint/2010/main" val="28214754"/>
              </p:ext>
            </p:extLst>
          </p:nvPr>
        </p:nvGraphicFramePr>
        <p:xfrm>
          <a:off x="2080356" y="1364566"/>
          <a:ext cx="6591495" cy="4722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0501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ABE87BD-3AE7-4A25-A122-B7DF079E0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5117" y="0"/>
            <a:ext cx="6858000" cy="6858000"/>
          </a:xfrm>
          <a:prstGeom prst="rect">
            <a:avLst/>
          </a:prstGeom>
        </p:spPr>
      </p:pic>
      <p:sp>
        <p:nvSpPr>
          <p:cNvPr id="4" name="ZoneTexte 3">
            <a:extLst>
              <a:ext uri="{FF2B5EF4-FFF2-40B4-BE49-F238E27FC236}">
                <a16:creationId xmlns:a16="http://schemas.microsoft.com/office/drawing/2014/main" id="{513C5E7A-95BC-4940-BABE-0B3DD1C51533}"/>
              </a:ext>
            </a:extLst>
          </p:cNvPr>
          <p:cNvSpPr txBox="1"/>
          <p:nvPr/>
        </p:nvSpPr>
        <p:spPr>
          <a:xfrm>
            <a:off x="407963" y="1913207"/>
            <a:ext cx="5514535" cy="1323439"/>
          </a:xfrm>
          <a:prstGeom prst="rect">
            <a:avLst/>
          </a:prstGeom>
          <a:noFill/>
        </p:spPr>
        <p:txBody>
          <a:bodyPr wrap="square" rtlCol="0">
            <a:spAutoFit/>
          </a:bodyPr>
          <a:lstStyle/>
          <a:p>
            <a:pPr algn="r" rtl="1"/>
            <a:r>
              <a:rPr lang="ar-DZ" sz="8000" b="1" u="sng" dirty="0">
                <a:solidFill>
                  <a:schemeClr val="accent1">
                    <a:lumMod val="75000"/>
                  </a:schemeClr>
                </a:solidFill>
                <a:latin typeface="Aldhabi" panose="01000000000000000000" pitchFamily="2" charset="-78"/>
                <a:cs typeface="Aldhabi" panose="01000000000000000000" pitchFamily="2" charset="-78"/>
              </a:rPr>
              <a:t>أولا :</a:t>
            </a:r>
            <a:r>
              <a:rPr lang="ar-DZ" sz="8000" b="1" u="sng" dirty="0" err="1">
                <a:solidFill>
                  <a:schemeClr val="accent1">
                    <a:lumMod val="75000"/>
                  </a:schemeClr>
                </a:solidFill>
                <a:latin typeface="Aldhabi" panose="01000000000000000000" pitchFamily="2" charset="-78"/>
                <a:cs typeface="Aldhabi" panose="01000000000000000000" pitchFamily="2" charset="-78"/>
              </a:rPr>
              <a:t>نشاة</a:t>
            </a:r>
            <a:r>
              <a:rPr lang="ar-DZ" sz="8000" b="1" u="sng" dirty="0">
                <a:solidFill>
                  <a:schemeClr val="accent1">
                    <a:lumMod val="75000"/>
                  </a:schemeClr>
                </a:solidFill>
                <a:latin typeface="Aldhabi" panose="01000000000000000000" pitchFamily="2" charset="-78"/>
                <a:cs typeface="Aldhabi" panose="01000000000000000000" pitchFamily="2" charset="-78"/>
              </a:rPr>
              <a:t> و تاريخ الشركة </a:t>
            </a:r>
            <a:endParaRPr lang="fr-FR" sz="8000" b="1" u="sng" dirty="0">
              <a:solidFill>
                <a:schemeClr val="accent1">
                  <a:lumMod val="75000"/>
                </a:schemeClr>
              </a:solidFill>
              <a:latin typeface="Aldhabi" panose="01000000000000000000" pitchFamily="2" charset="-78"/>
              <a:cs typeface="Aldhabi" panose="01000000000000000000" pitchFamily="2" charset="-78"/>
            </a:endParaRPr>
          </a:p>
        </p:txBody>
      </p:sp>
    </p:spTree>
    <p:extLst>
      <p:ext uri="{BB962C8B-B14F-4D97-AF65-F5344CB8AC3E}">
        <p14:creationId xmlns:p14="http://schemas.microsoft.com/office/powerpoint/2010/main" val="107678873"/>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CEAF7"/>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820B718-DB9D-44FF-9D3F-00893C474A35}"/>
              </a:ext>
            </a:extLst>
          </p:cNvPr>
          <p:cNvSpPr txBox="1"/>
          <p:nvPr/>
        </p:nvSpPr>
        <p:spPr>
          <a:xfrm>
            <a:off x="7554351" y="-196947"/>
            <a:ext cx="3573194" cy="1446550"/>
          </a:xfrm>
          <a:prstGeom prst="rect">
            <a:avLst/>
          </a:prstGeom>
          <a:noFill/>
        </p:spPr>
        <p:txBody>
          <a:bodyPr wrap="square" rtlCol="0">
            <a:spAutoFit/>
          </a:bodyPr>
          <a:lstStyle/>
          <a:p>
            <a:pPr algn="r" rtl="1"/>
            <a:r>
              <a:rPr lang="ar-DZ" sz="8800" b="1" dirty="0">
                <a:latin typeface="Aldhabi" panose="01000000000000000000" pitchFamily="2" charset="-78"/>
                <a:cs typeface="Aldhabi" panose="01000000000000000000" pitchFamily="2" charset="-78"/>
              </a:rPr>
              <a:t>الترويج :</a:t>
            </a:r>
            <a:endParaRPr lang="fr-FR" sz="8800" b="1" dirty="0">
              <a:latin typeface="Aldhabi" panose="01000000000000000000" pitchFamily="2" charset="-78"/>
              <a:cs typeface="Aldhabi" panose="01000000000000000000" pitchFamily="2" charset="-78"/>
            </a:endParaRPr>
          </a:p>
        </p:txBody>
      </p:sp>
      <p:graphicFrame>
        <p:nvGraphicFramePr>
          <p:cNvPr id="5" name="Diagramme 4">
            <a:extLst>
              <a:ext uri="{FF2B5EF4-FFF2-40B4-BE49-F238E27FC236}">
                <a16:creationId xmlns:a16="http://schemas.microsoft.com/office/drawing/2014/main" id="{BA99246F-9D90-4E05-98F3-D91BEB1E6CD6}"/>
              </a:ext>
            </a:extLst>
          </p:cNvPr>
          <p:cNvGraphicFramePr/>
          <p:nvPr>
            <p:extLst>
              <p:ext uri="{D42A27DB-BD31-4B8C-83A1-F6EECF244321}">
                <p14:modId xmlns:p14="http://schemas.microsoft.com/office/powerpoint/2010/main" val="3402820213"/>
              </p:ext>
            </p:extLst>
          </p:nvPr>
        </p:nvGraphicFramePr>
        <p:xfrm>
          <a:off x="962855" y="526328"/>
          <a:ext cx="7097932" cy="48887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lèche : angle droit à deux pointes 5">
            <a:extLst>
              <a:ext uri="{FF2B5EF4-FFF2-40B4-BE49-F238E27FC236}">
                <a16:creationId xmlns:a16="http://schemas.microsoft.com/office/drawing/2014/main" id="{4ED6A71D-DE10-440C-9A07-2B67E52DF89E}"/>
              </a:ext>
            </a:extLst>
          </p:cNvPr>
          <p:cNvSpPr/>
          <p:nvPr/>
        </p:nvSpPr>
        <p:spPr>
          <a:xfrm>
            <a:off x="5894363" y="3967089"/>
            <a:ext cx="2321169" cy="858129"/>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C3F853A-7EDF-4364-8E16-1FAB13355537}"/>
              </a:ext>
            </a:extLst>
          </p:cNvPr>
          <p:cNvSpPr/>
          <p:nvPr/>
        </p:nvSpPr>
        <p:spPr>
          <a:xfrm>
            <a:off x="7104185" y="2777158"/>
            <a:ext cx="2321169" cy="106914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8" name="ZoneTexte 7">
            <a:extLst>
              <a:ext uri="{FF2B5EF4-FFF2-40B4-BE49-F238E27FC236}">
                <a16:creationId xmlns:a16="http://schemas.microsoft.com/office/drawing/2014/main" id="{F9D5AB3E-C862-4949-9755-57ADFC22A391}"/>
              </a:ext>
            </a:extLst>
          </p:cNvPr>
          <p:cNvSpPr txBox="1"/>
          <p:nvPr/>
        </p:nvSpPr>
        <p:spPr>
          <a:xfrm>
            <a:off x="6977576" y="3038768"/>
            <a:ext cx="2447778" cy="461665"/>
          </a:xfrm>
          <a:prstGeom prst="rect">
            <a:avLst/>
          </a:prstGeom>
          <a:noFill/>
        </p:spPr>
        <p:txBody>
          <a:bodyPr wrap="square" rtlCol="0">
            <a:spAutoFit/>
          </a:bodyPr>
          <a:lstStyle/>
          <a:p>
            <a:pPr algn="r" rtl="1"/>
            <a:r>
              <a:rPr lang="ar-DZ" sz="2400" b="1" dirty="0"/>
              <a:t>المسؤولية الاجتماعية</a:t>
            </a:r>
            <a:endParaRPr lang="fr-FR" sz="2400" b="1" dirty="0"/>
          </a:p>
        </p:txBody>
      </p:sp>
    </p:spTree>
    <p:extLst>
      <p:ext uri="{BB962C8B-B14F-4D97-AF65-F5344CB8AC3E}">
        <p14:creationId xmlns:p14="http://schemas.microsoft.com/office/powerpoint/2010/main" val="2982697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EAF7"/>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DC92715-4588-46C9-BFCF-DC3D59253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646985"/>
          </a:xfrm>
          <a:prstGeom prst="rect">
            <a:avLst/>
          </a:prstGeom>
        </p:spPr>
      </p:pic>
    </p:spTree>
    <p:extLst>
      <p:ext uri="{BB962C8B-B14F-4D97-AF65-F5344CB8AC3E}">
        <p14:creationId xmlns:p14="http://schemas.microsoft.com/office/powerpoint/2010/main" val="1755266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EAF7"/>
        </a:solidFill>
        <a:effectLst/>
      </p:bgPr>
    </p:bg>
    <p:spTree>
      <p:nvGrpSpPr>
        <p:cNvPr id="1" name=""/>
        <p:cNvGrpSpPr/>
        <p:nvPr/>
      </p:nvGrpSpPr>
      <p:grpSpPr>
        <a:xfrm>
          <a:off x="0" y="0"/>
          <a:ext cx="0" cy="0"/>
          <a:chOff x="0" y="0"/>
          <a:chExt cx="0" cy="0"/>
        </a:xfrm>
      </p:grpSpPr>
      <p:sp>
        <p:nvSpPr>
          <p:cNvPr id="3" name="Flèche : double flèche horizontale 2">
            <a:extLst>
              <a:ext uri="{FF2B5EF4-FFF2-40B4-BE49-F238E27FC236}">
                <a16:creationId xmlns:a16="http://schemas.microsoft.com/office/drawing/2014/main" id="{E18AEFB4-AE27-4B64-9DFC-B88A10720B18}"/>
              </a:ext>
            </a:extLst>
          </p:cNvPr>
          <p:cNvSpPr/>
          <p:nvPr/>
        </p:nvSpPr>
        <p:spPr>
          <a:xfrm>
            <a:off x="0" y="3057964"/>
            <a:ext cx="12023188" cy="74207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Flèche : bas 3">
            <a:extLst>
              <a:ext uri="{FF2B5EF4-FFF2-40B4-BE49-F238E27FC236}">
                <a16:creationId xmlns:a16="http://schemas.microsoft.com/office/drawing/2014/main" id="{0E183CB6-410D-4262-A433-D74B1818F8C3}"/>
              </a:ext>
            </a:extLst>
          </p:cNvPr>
          <p:cNvSpPr/>
          <p:nvPr/>
        </p:nvSpPr>
        <p:spPr>
          <a:xfrm>
            <a:off x="5880295" y="196948"/>
            <a:ext cx="604911" cy="3010486"/>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5" name="Flèche : bas 4">
            <a:extLst>
              <a:ext uri="{FF2B5EF4-FFF2-40B4-BE49-F238E27FC236}">
                <a16:creationId xmlns:a16="http://schemas.microsoft.com/office/drawing/2014/main" id="{522F8964-F763-4C15-8FEF-524708B071E8}"/>
              </a:ext>
            </a:extLst>
          </p:cNvPr>
          <p:cNvSpPr/>
          <p:nvPr/>
        </p:nvSpPr>
        <p:spPr>
          <a:xfrm>
            <a:off x="5880295" y="3726179"/>
            <a:ext cx="604911" cy="3057965"/>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6" name="ZoneTexte 5">
            <a:extLst>
              <a:ext uri="{FF2B5EF4-FFF2-40B4-BE49-F238E27FC236}">
                <a16:creationId xmlns:a16="http://schemas.microsoft.com/office/drawing/2014/main" id="{5424DADC-0674-4524-8E5F-32F837C8AD6A}"/>
              </a:ext>
            </a:extLst>
          </p:cNvPr>
          <p:cNvSpPr txBox="1"/>
          <p:nvPr/>
        </p:nvSpPr>
        <p:spPr>
          <a:xfrm>
            <a:off x="0" y="-68405"/>
            <a:ext cx="4853354" cy="3126369"/>
          </a:xfrm>
          <a:prstGeom prst="rect">
            <a:avLst/>
          </a:prstGeom>
          <a:noFill/>
        </p:spPr>
        <p:txBody>
          <a:bodyPr wrap="square" rtlCol="0">
            <a:spAutoFit/>
          </a:bodyPr>
          <a:lstStyle/>
          <a:p>
            <a:pPr algn="r" rtl="1">
              <a:lnSpc>
                <a:spcPct val="115000"/>
              </a:lnSpc>
              <a:spcAft>
                <a:spcPts val="1000"/>
              </a:spcAft>
            </a:pPr>
            <a:r>
              <a:rPr lang="ar-DZ" sz="4800" b="1" u="sng" dirty="0">
                <a:effectLst/>
                <a:latin typeface="Aldhabi" panose="01000000000000000000" pitchFamily="2" charset="-78"/>
                <a:ea typeface="Calibri" panose="020F0502020204030204" pitchFamily="34" charset="0"/>
                <a:cs typeface="Aldhabi" panose="01000000000000000000" pitchFamily="2" charset="-78"/>
              </a:rPr>
              <a:t>نقاط القوة: </a:t>
            </a:r>
            <a:endParaRPr lang="fr-FR" sz="4800" b="1" u="sng" dirty="0">
              <a:effectLst/>
              <a:latin typeface="Aldhabi" panose="01000000000000000000" pitchFamily="2" charset="-78"/>
              <a:ea typeface="Calibri" panose="020F0502020204030204" pitchFamily="34" charset="0"/>
              <a:cs typeface="Aldhabi" panose="01000000000000000000" pitchFamily="2" charset="-78"/>
            </a:endParaRPr>
          </a:p>
          <a:p>
            <a:pPr marL="342900" lvl="0" indent="-342900" algn="r" rtl="1">
              <a:lnSpc>
                <a:spcPct val="115000"/>
              </a:lnSpc>
              <a:spcAft>
                <a:spcPts val="1000"/>
              </a:spcAft>
              <a:buFont typeface="Arial" panose="020B0604020202020204" pitchFamily="34" charset="0"/>
              <a:buChar char="-"/>
            </a:pPr>
            <a:r>
              <a:rPr lang="ar-DZ" sz="2400" b="1" dirty="0">
                <a:effectLst/>
                <a:latin typeface="Calibri" panose="020F0502020204030204" pitchFamily="34" charset="0"/>
                <a:ea typeface="Calibri" panose="020F0502020204030204" pitchFamily="34" charset="0"/>
                <a:cs typeface="Arial" panose="020B0604020202020204" pitchFamily="34" charset="0"/>
              </a:rPr>
              <a:t>المركز المهيمن في السوق </a:t>
            </a:r>
            <a:endParaRPr lang="fr-FR" sz="24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Arial" panose="020B0604020202020204" pitchFamily="34" charset="0"/>
              <a:buChar char="-"/>
            </a:pPr>
            <a:r>
              <a:rPr lang="ar-DZ" sz="2400" b="1" dirty="0">
                <a:effectLst/>
                <a:latin typeface="Calibri" panose="020F0502020204030204" pitchFamily="34" charset="0"/>
                <a:ea typeface="Calibri" panose="020F0502020204030204" pitchFamily="34" charset="0"/>
                <a:cs typeface="Arial" panose="020B0604020202020204" pitchFamily="34" charset="0"/>
              </a:rPr>
              <a:t>الابتكارات الرائدة </a:t>
            </a:r>
            <a:endParaRPr lang="fr-FR" sz="24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Arial" panose="020B0604020202020204" pitchFamily="34" charset="0"/>
              <a:buChar char="-"/>
            </a:pPr>
            <a:r>
              <a:rPr lang="ar-DZ" sz="2400" b="1" dirty="0">
                <a:effectLst/>
                <a:latin typeface="Calibri" panose="020F0502020204030204" pitchFamily="34" charset="0"/>
                <a:ea typeface="Calibri" panose="020F0502020204030204" pitchFamily="34" charset="0"/>
                <a:cs typeface="Arial" panose="020B0604020202020204" pitchFamily="34" charset="0"/>
              </a:rPr>
              <a:t>مجموعة شاملة من المنتجات </a:t>
            </a:r>
            <a:endParaRPr lang="fr-FR" sz="24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Arial" panose="020B0604020202020204" pitchFamily="34" charset="0"/>
              <a:buChar char="-"/>
            </a:pPr>
            <a:r>
              <a:rPr lang="ar-DZ" sz="2400" b="1" dirty="0">
                <a:effectLst/>
                <a:latin typeface="Calibri" panose="020F0502020204030204" pitchFamily="34" charset="0"/>
                <a:ea typeface="Calibri" panose="020F0502020204030204" pitchFamily="34" charset="0"/>
                <a:cs typeface="Arial" panose="020B0604020202020204" pitchFamily="34" charset="0"/>
              </a:rPr>
              <a:t>الالتزام الثابت بالبحث و التطوير </a:t>
            </a:r>
            <a:endParaRPr lang="fr-FR" sz="24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205205DE-A94A-4069-AB31-E03D90F4CF80}"/>
              </a:ext>
            </a:extLst>
          </p:cNvPr>
          <p:cNvSpPr txBox="1"/>
          <p:nvPr/>
        </p:nvSpPr>
        <p:spPr>
          <a:xfrm>
            <a:off x="6724357" y="343060"/>
            <a:ext cx="4600136" cy="2864374"/>
          </a:xfrm>
          <a:prstGeom prst="rect">
            <a:avLst/>
          </a:prstGeom>
          <a:noFill/>
        </p:spPr>
        <p:txBody>
          <a:bodyPr wrap="square" rtlCol="0">
            <a:spAutoFit/>
          </a:bodyPr>
          <a:lstStyle/>
          <a:p>
            <a:pPr algn="r" rtl="1">
              <a:lnSpc>
                <a:spcPct val="115000"/>
              </a:lnSpc>
              <a:spcAft>
                <a:spcPts val="1000"/>
              </a:spcAft>
            </a:pPr>
            <a:r>
              <a:rPr lang="ar-DZ" sz="4000" b="1" u="sng" dirty="0">
                <a:effectLst/>
                <a:latin typeface="Aldhabi" panose="01000000000000000000" pitchFamily="2" charset="-78"/>
                <a:ea typeface="Calibri" panose="020F0502020204030204" pitchFamily="34" charset="0"/>
                <a:cs typeface="Aldhabi" panose="01000000000000000000" pitchFamily="2" charset="-78"/>
              </a:rPr>
              <a:t>نقاط الضعف :</a:t>
            </a:r>
            <a:endParaRPr lang="fr-FR" sz="4000" b="1" u="sng" dirty="0">
              <a:effectLst/>
              <a:latin typeface="Aldhabi" panose="01000000000000000000" pitchFamily="2" charset="-78"/>
              <a:ea typeface="Calibri" panose="020F0502020204030204" pitchFamily="34" charset="0"/>
              <a:cs typeface="Aldhabi" panose="01000000000000000000" pitchFamily="2" charset="-78"/>
            </a:endParaRPr>
          </a:p>
          <a:p>
            <a:pPr marL="342900" lvl="0" indent="-342900" algn="r" rtl="1">
              <a:lnSpc>
                <a:spcPct val="115000"/>
              </a:lnSpc>
              <a:spcAft>
                <a:spcPts val="1000"/>
              </a:spcAft>
              <a:buFont typeface="Arial" panose="020B0604020202020204" pitchFamily="34" charset="0"/>
              <a:buChar char="-"/>
            </a:pPr>
            <a:r>
              <a:rPr lang="ar-DZ" sz="2400" b="1" dirty="0">
                <a:effectLst/>
                <a:latin typeface="Calibri" panose="020F0502020204030204" pitchFamily="34" charset="0"/>
                <a:ea typeface="Calibri" panose="020F0502020204030204" pitchFamily="34" charset="0"/>
                <a:cs typeface="Arial" panose="020B0604020202020204" pitchFamily="34" charset="0"/>
              </a:rPr>
              <a:t>اعتماد اكبر على الحكومة الامريكية</a:t>
            </a:r>
            <a:endParaRPr lang="fr-FR" sz="24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Arial" panose="020B0604020202020204" pitchFamily="34" charset="0"/>
              <a:buChar char="-"/>
            </a:pPr>
            <a:r>
              <a:rPr lang="ar-DZ" sz="2400" b="1" dirty="0">
                <a:effectLst/>
                <a:latin typeface="Calibri" panose="020F0502020204030204" pitchFamily="34" charset="0"/>
                <a:ea typeface="Calibri" panose="020F0502020204030204" pitchFamily="34" charset="0"/>
                <a:cs typeface="Arial" panose="020B0604020202020204" pitchFamily="34" charset="0"/>
              </a:rPr>
              <a:t>تصميم معيب و غير امن </a:t>
            </a:r>
            <a:endParaRPr lang="fr-FR" sz="24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Arial" panose="020B0604020202020204" pitchFamily="34" charset="0"/>
              <a:buChar char="-"/>
            </a:pPr>
            <a:r>
              <a:rPr lang="ar-DZ" sz="2400" b="1" dirty="0">
                <a:effectLst/>
                <a:latin typeface="Calibri" panose="020F0502020204030204" pitchFamily="34" charset="0"/>
                <a:ea typeface="Calibri" panose="020F0502020204030204" pitchFamily="34" charset="0"/>
                <a:cs typeface="Arial" panose="020B0604020202020204" pitchFamily="34" charset="0"/>
              </a:rPr>
              <a:t>الافراط في الاستعانة بمصادر خارجية </a:t>
            </a:r>
            <a:endParaRPr lang="fr-FR" sz="2400" b="1" dirty="0">
              <a:effectLst/>
              <a:latin typeface="Calibri" panose="020F0502020204030204" pitchFamily="34" charset="0"/>
              <a:ea typeface="Calibri" panose="020F0502020204030204" pitchFamily="34" charset="0"/>
              <a:cs typeface="Arial" panose="020B0604020202020204" pitchFamily="34" charset="0"/>
            </a:endParaRPr>
          </a:p>
          <a:p>
            <a:endParaRPr lang="fr-FR" dirty="0"/>
          </a:p>
        </p:txBody>
      </p:sp>
      <p:sp>
        <p:nvSpPr>
          <p:cNvPr id="8" name="ZoneTexte 7">
            <a:extLst>
              <a:ext uri="{FF2B5EF4-FFF2-40B4-BE49-F238E27FC236}">
                <a16:creationId xmlns:a16="http://schemas.microsoft.com/office/drawing/2014/main" id="{42D3316D-334F-418E-8FC9-0B29B87F0FD8}"/>
              </a:ext>
            </a:extLst>
          </p:cNvPr>
          <p:cNvSpPr txBox="1"/>
          <p:nvPr/>
        </p:nvSpPr>
        <p:spPr>
          <a:xfrm>
            <a:off x="365760" y="3590882"/>
            <a:ext cx="4487594" cy="2953950"/>
          </a:xfrm>
          <a:prstGeom prst="rect">
            <a:avLst/>
          </a:prstGeom>
          <a:noFill/>
        </p:spPr>
        <p:txBody>
          <a:bodyPr wrap="square" rtlCol="0">
            <a:spAutoFit/>
          </a:bodyPr>
          <a:lstStyle/>
          <a:p>
            <a:pPr algn="r" rtl="1">
              <a:lnSpc>
                <a:spcPct val="115000"/>
              </a:lnSpc>
              <a:spcAft>
                <a:spcPts val="1000"/>
              </a:spcAft>
            </a:pPr>
            <a:r>
              <a:rPr lang="ar-DZ" sz="5400" b="1" u="sng" dirty="0">
                <a:effectLst/>
                <a:latin typeface="Aldhabi" panose="01000000000000000000" pitchFamily="2" charset="-78"/>
                <a:ea typeface="Calibri" panose="020F0502020204030204" pitchFamily="34" charset="0"/>
                <a:cs typeface="Aldhabi" panose="01000000000000000000" pitchFamily="2" charset="-78"/>
              </a:rPr>
              <a:t>الفرص :</a:t>
            </a:r>
            <a:endParaRPr lang="fr-FR" sz="5400" b="1" u="sng" dirty="0">
              <a:effectLst/>
              <a:latin typeface="Aldhabi" panose="01000000000000000000" pitchFamily="2" charset="-78"/>
              <a:ea typeface="Calibri" panose="020F0502020204030204" pitchFamily="34" charset="0"/>
              <a:cs typeface="Aldhabi" panose="01000000000000000000" pitchFamily="2" charset="-78"/>
            </a:endParaRPr>
          </a:p>
          <a:p>
            <a:pPr marL="342900" lvl="0" indent="-342900" algn="r" rtl="1">
              <a:lnSpc>
                <a:spcPct val="115000"/>
              </a:lnSpc>
              <a:spcAft>
                <a:spcPts val="1000"/>
              </a:spcAft>
              <a:buFont typeface="Arial" panose="020B0604020202020204" pitchFamily="34" charset="0"/>
              <a:buChar char="-"/>
            </a:pPr>
            <a:r>
              <a:rPr lang="ar-DZ" sz="2000" b="1" dirty="0">
                <a:effectLst/>
                <a:latin typeface="Calibri" panose="020F0502020204030204" pitchFamily="34" charset="0"/>
                <a:ea typeface="Calibri" panose="020F0502020204030204" pitchFamily="34" charset="0"/>
                <a:cs typeface="Arial" panose="020B0604020202020204" pitchFamily="34" charset="0"/>
              </a:rPr>
              <a:t>التوسع على الاسواق الناشئة </a:t>
            </a:r>
            <a:endParaRPr lang="fr-FR" sz="20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Arial" panose="020B0604020202020204" pitchFamily="34" charset="0"/>
              <a:buChar char="-"/>
            </a:pPr>
            <a:r>
              <a:rPr lang="ar-DZ" sz="2000" b="1" dirty="0">
                <a:effectLst/>
                <a:latin typeface="Calibri" panose="020F0502020204030204" pitchFamily="34" charset="0"/>
                <a:ea typeface="Calibri" panose="020F0502020204030204" pitchFamily="34" charset="0"/>
                <a:cs typeface="Arial" panose="020B0604020202020204" pitchFamily="34" charset="0"/>
              </a:rPr>
              <a:t>الطلب المتزايد على الطائرات التجارية </a:t>
            </a:r>
            <a:endParaRPr lang="fr-FR" sz="20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Arial" panose="020B0604020202020204" pitchFamily="34" charset="0"/>
              <a:buChar char="-"/>
            </a:pPr>
            <a:r>
              <a:rPr lang="ar-DZ" sz="2000" b="1" dirty="0">
                <a:effectLst/>
                <a:latin typeface="Calibri" panose="020F0502020204030204" pitchFamily="34" charset="0"/>
                <a:ea typeface="Calibri" panose="020F0502020204030204" pitchFamily="34" charset="0"/>
                <a:cs typeface="Arial" panose="020B0604020202020204" pitchFamily="34" charset="0"/>
              </a:rPr>
              <a:t>توسع سوق الطيران و الدفاع</a:t>
            </a:r>
            <a:endParaRPr lang="fr-FR" sz="20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Arial" panose="020B0604020202020204" pitchFamily="34" charset="0"/>
              <a:buChar char="-"/>
            </a:pPr>
            <a:r>
              <a:rPr lang="ar-DZ" sz="2000" b="1" dirty="0">
                <a:effectLst/>
                <a:latin typeface="Calibri" panose="020F0502020204030204" pitchFamily="34" charset="0"/>
                <a:ea typeface="Calibri" panose="020F0502020204030204" pitchFamily="34" charset="0"/>
                <a:cs typeface="Arial" panose="020B0604020202020204" pitchFamily="34" charset="0"/>
              </a:rPr>
              <a:t>التوسع الاستراتيجي من خلال الشراكات</a:t>
            </a:r>
            <a:endParaRPr lang="fr-FR" sz="20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A93B60C2-C37A-48A2-B2FB-C70173DC2B97}"/>
              </a:ext>
            </a:extLst>
          </p:cNvPr>
          <p:cNvSpPr txBox="1"/>
          <p:nvPr/>
        </p:nvSpPr>
        <p:spPr>
          <a:xfrm>
            <a:off x="6485206" y="3867466"/>
            <a:ext cx="4670474" cy="2930546"/>
          </a:xfrm>
          <a:prstGeom prst="rect">
            <a:avLst/>
          </a:prstGeom>
          <a:noFill/>
        </p:spPr>
        <p:txBody>
          <a:bodyPr wrap="square" rtlCol="0">
            <a:spAutoFit/>
          </a:bodyPr>
          <a:lstStyle/>
          <a:p>
            <a:pPr algn="r" rtl="1">
              <a:lnSpc>
                <a:spcPct val="115000"/>
              </a:lnSpc>
              <a:spcAft>
                <a:spcPts val="1000"/>
              </a:spcAft>
            </a:pPr>
            <a:r>
              <a:rPr lang="ar-DZ" sz="5400" b="1" u="sng" dirty="0">
                <a:effectLst/>
                <a:latin typeface="Aldhabi" panose="01000000000000000000" pitchFamily="2" charset="-78"/>
                <a:ea typeface="Calibri" panose="020F0502020204030204" pitchFamily="34" charset="0"/>
                <a:cs typeface="Aldhabi" panose="01000000000000000000" pitchFamily="2" charset="-78"/>
              </a:rPr>
              <a:t>التهديدات:</a:t>
            </a:r>
            <a:r>
              <a:rPr lang="ar-DZ" sz="1800" dirty="0">
                <a:effectLst/>
                <a:latin typeface="Calibri" panose="020F0502020204030204" pitchFamily="34" charset="0"/>
                <a:ea typeface="Calibri" panose="020F0502020204030204" pitchFamily="34" charset="0"/>
                <a:cs typeface="Arial" panose="020B0604020202020204" pitchFamily="34" charset="0"/>
              </a:rPr>
              <a:t> </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Arial" panose="020B0604020202020204" pitchFamily="34" charset="0"/>
              <a:buChar char="-"/>
            </a:pPr>
            <a:r>
              <a:rPr lang="ar-DZ" sz="2000" b="1" dirty="0">
                <a:effectLst/>
                <a:latin typeface="Calibri" panose="020F0502020204030204" pitchFamily="34" charset="0"/>
                <a:ea typeface="Calibri" panose="020F0502020204030204" pitchFamily="34" charset="0"/>
                <a:cs typeface="Arial" panose="020B0604020202020204" pitchFamily="34" charset="0"/>
              </a:rPr>
              <a:t>تقلبات اسعار النفط </a:t>
            </a:r>
            <a:endParaRPr lang="fr-FR" sz="20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Arial" panose="020B0604020202020204" pitchFamily="34" charset="0"/>
              <a:buChar char="-"/>
            </a:pPr>
            <a:r>
              <a:rPr lang="ar-DZ" sz="2000" b="1" dirty="0">
                <a:effectLst/>
                <a:latin typeface="Calibri" panose="020F0502020204030204" pitchFamily="34" charset="0"/>
                <a:ea typeface="Calibri" panose="020F0502020204030204" pitchFamily="34" charset="0"/>
                <a:cs typeface="Arial" panose="020B0604020202020204" pitchFamily="34" charset="0"/>
              </a:rPr>
              <a:t>نقص العمالة </a:t>
            </a:r>
            <a:endParaRPr lang="fr-FR" sz="20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Arial" panose="020B0604020202020204" pitchFamily="34" charset="0"/>
              <a:buChar char="-"/>
            </a:pPr>
            <a:r>
              <a:rPr lang="ar-DZ" sz="2000" b="1" dirty="0">
                <a:effectLst/>
                <a:latin typeface="Calibri" panose="020F0502020204030204" pitchFamily="34" charset="0"/>
                <a:ea typeface="Calibri" panose="020F0502020204030204" pitchFamily="34" charset="0"/>
                <a:cs typeface="Arial" panose="020B0604020202020204" pitchFamily="34" charset="0"/>
              </a:rPr>
              <a:t>تخفيضات الميزانية الحكومية</a:t>
            </a:r>
            <a:endParaRPr lang="fr-FR" sz="2000" b="1" dirty="0">
              <a:effectLst/>
              <a:latin typeface="Calibri" panose="020F0502020204030204" pitchFamily="34" charset="0"/>
              <a:ea typeface="Calibri" panose="020F0502020204030204" pitchFamily="34" charset="0"/>
              <a:cs typeface="Arial" panose="020B0604020202020204" pitchFamily="34" charset="0"/>
            </a:endParaRPr>
          </a:p>
          <a:p>
            <a:pPr algn="r" rtl="1"/>
            <a:r>
              <a:rPr lang="ar-DZ" sz="2000" b="1" dirty="0">
                <a:effectLst/>
                <a:ea typeface="Calibri" panose="020F0502020204030204" pitchFamily="34" charset="0"/>
                <a:cs typeface="Arial" panose="020B0604020202020204" pitchFamily="34" charset="0"/>
              </a:rPr>
              <a:t> -    الادراك العام و الثقة </a:t>
            </a:r>
            <a:endParaRPr lang="fr-FR" sz="2000" b="1" dirty="0"/>
          </a:p>
        </p:txBody>
      </p:sp>
    </p:spTree>
    <p:extLst>
      <p:ext uri="{BB962C8B-B14F-4D97-AF65-F5344CB8AC3E}">
        <p14:creationId xmlns:p14="http://schemas.microsoft.com/office/powerpoint/2010/main" val="3138798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EAF7"/>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F784EAB-C3DE-4287-855F-79085D729ECE}"/>
              </a:ext>
            </a:extLst>
          </p:cNvPr>
          <p:cNvSpPr txBox="1"/>
          <p:nvPr/>
        </p:nvSpPr>
        <p:spPr>
          <a:xfrm>
            <a:off x="3376246" y="-112542"/>
            <a:ext cx="3938954" cy="1015663"/>
          </a:xfrm>
          <a:prstGeom prst="rect">
            <a:avLst/>
          </a:prstGeom>
          <a:noFill/>
        </p:spPr>
        <p:txBody>
          <a:bodyPr wrap="square" rtlCol="0">
            <a:spAutoFit/>
          </a:bodyPr>
          <a:lstStyle/>
          <a:p>
            <a:pPr algn="r" rtl="1"/>
            <a:r>
              <a:rPr lang="ar-DZ" sz="6000" b="1" dirty="0">
                <a:latin typeface="Aldhabi" panose="01000000000000000000" pitchFamily="2" charset="-78"/>
                <a:cs typeface="Aldhabi" panose="01000000000000000000" pitchFamily="2" charset="-78"/>
              </a:rPr>
              <a:t>تحليل </a:t>
            </a:r>
            <a:r>
              <a:rPr lang="ar-DZ" sz="6000" b="1" dirty="0" err="1">
                <a:latin typeface="Aldhabi" panose="01000000000000000000" pitchFamily="2" charset="-78"/>
                <a:cs typeface="Aldhabi" panose="01000000000000000000" pitchFamily="2" charset="-78"/>
              </a:rPr>
              <a:t>بورتر</a:t>
            </a:r>
            <a:r>
              <a:rPr lang="ar-DZ" sz="6000" b="1" dirty="0">
                <a:latin typeface="Aldhabi" panose="01000000000000000000" pitchFamily="2" charset="-78"/>
                <a:cs typeface="Aldhabi" panose="01000000000000000000" pitchFamily="2" charset="-78"/>
              </a:rPr>
              <a:t>:</a:t>
            </a:r>
            <a:endParaRPr lang="fr-FR" sz="6000" b="1" dirty="0">
              <a:latin typeface="Aldhabi" panose="01000000000000000000" pitchFamily="2" charset="-78"/>
              <a:cs typeface="Aldhabi" panose="01000000000000000000" pitchFamily="2" charset="-78"/>
            </a:endParaRPr>
          </a:p>
        </p:txBody>
      </p:sp>
      <p:sp>
        <p:nvSpPr>
          <p:cNvPr id="3" name="ZoneTexte 2">
            <a:extLst>
              <a:ext uri="{FF2B5EF4-FFF2-40B4-BE49-F238E27FC236}">
                <a16:creationId xmlns:a16="http://schemas.microsoft.com/office/drawing/2014/main" id="{99F6FA10-F1F9-48A7-8CCB-F5955A804AA4}"/>
              </a:ext>
            </a:extLst>
          </p:cNvPr>
          <p:cNvSpPr txBox="1"/>
          <p:nvPr/>
        </p:nvSpPr>
        <p:spPr>
          <a:xfrm>
            <a:off x="6611816" y="610733"/>
            <a:ext cx="5064369" cy="584775"/>
          </a:xfrm>
          <a:prstGeom prst="rect">
            <a:avLst/>
          </a:prstGeom>
          <a:noFill/>
        </p:spPr>
        <p:txBody>
          <a:bodyPr wrap="square" rtlCol="0">
            <a:spAutoFit/>
          </a:bodyPr>
          <a:lstStyle/>
          <a:p>
            <a:pPr algn="r" rtl="1"/>
            <a:r>
              <a:rPr lang="ar-DZ" sz="3200" b="1" dirty="0">
                <a:highlight>
                  <a:srgbClr val="FFFF00"/>
                </a:highlight>
              </a:rPr>
              <a:t>اول نقطة :تهديد الداخلين الجدد</a:t>
            </a:r>
            <a:endParaRPr lang="fr-FR" sz="3200" b="1" dirty="0">
              <a:highlight>
                <a:srgbClr val="FFFF00"/>
              </a:highlight>
            </a:endParaRPr>
          </a:p>
        </p:txBody>
      </p:sp>
      <p:sp>
        <p:nvSpPr>
          <p:cNvPr id="4" name="ZoneTexte 3">
            <a:extLst>
              <a:ext uri="{FF2B5EF4-FFF2-40B4-BE49-F238E27FC236}">
                <a16:creationId xmlns:a16="http://schemas.microsoft.com/office/drawing/2014/main" id="{D8038081-803F-45F3-91B0-23A2634427EF}"/>
              </a:ext>
            </a:extLst>
          </p:cNvPr>
          <p:cNvSpPr txBox="1"/>
          <p:nvPr/>
        </p:nvSpPr>
        <p:spPr>
          <a:xfrm>
            <a:off x="1575582" y="1606872"/>
            <a:ext cx="7821637" cy="5388142"/>
          </a:xfrm>
          <a:prstGeom prst="rect">
            <a:avLst/>
          </a:prstGeom>
          <a:noFill/>
        </p:spPr>
        <p:txBody>
          <a:bodyPr wrap="square" rtlCol="0">
            <a:spAutoFit/>
          </a:bodyPr>
          <a:lstStyle/>
          <a:p>
            <a:pPr algn="r" rtl="1">
              <a:lnSpc>
                <a:spcPct val="115000"/>
              </a:lnSpc>
              <a:spcAft>
                <a:spcPts val="1000"/>
              </a:spcAft>
            </a:pPr>
            <a:r>
              <a:rPr lang="ar-DZ" sz="2400" dirty="0">
                <a:effectLst/>
                <a:latin typeface="Calibri" panose="020F0502020204030204" pitchFamily="34" charset="0"/>
                <a:ea typeface="Calibri" panose="020F0502020204030204" pitchFamily="34" charset="0"/>
                <a:cs typeface="Arial" panose="020B0604020202020204" pitchFamily="34" charset="0"/>
              </a:rPr>
              <a:t>تهديد الداخلين الجدد إلى بوينغ في صناعة الطيران </a:t>
            </a:r>
            <a:r>
              <a:rPr lang="ar-DZ" sz="2400" b="1" dirty="0">
                <a:effectLst/>
                <a:latin typeface="Calibri" panose="020F0502020204030204" pitchFamily="34" charset="0"/>
                <a:ea typeface="Calibri" panose="020F0502020204030204" pitchFamily="34" charset="0"/>
                <a:cs typeface="Arial" panose="020B0604020202020204" pitchFamily="34" charset="0"/>
              </a:rPr>
              <a:t>منخفض نسبيا.</a:t>
            </a:r>
            <a:r>
              <a:rPr lang="ar-DZ" sz="2400" dirty="0">
                <a:effectLst/>
                <a:latin typeface="Calibri" panose="020F0502020204030204" pitchFamily="34" charset="0"/>
                <a:ea typeface="Calibri" panose="020F0502020204030204" pitchFamily="34" charset="0"/>
                <a:cs typeface="Arial" panose="020B0604020202020204" pitchFamily="34" charset="0"/>
              </a:rPr>
              <a:t> تساهم العديد من العوامل في هذا المستوى المنخفض من التهديد.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p>
            <a:pPr algn="r" rtl="1"/>
            <a:r>
              <a:rPr lang="ar-DZ" sz="2400" dirty="0">
                <a:effectLst/>
                <a:ea typeface="Calibri" panose="020F0502020204030204" pitchFamily="34" charset="0"/>
                <a:cs typeface="Arial" panose="020B0604020202020204" pitchFamily="34" charset="0"/>
              </a:rPr>
              <a:t>- أولا، صناعة الطيران معقدة للغاية وكثيفة رأس المال. يتطلب تطوير الطائرات وتصنيعها موارد مالية وخبرة كبيرة. قامت بوينغ، كلاعب راسخ في هذه الصناعة</a:t>
            </a:r>
          </a:p>
          <a:p>
            <a:pPr marL="342900" lvl="0" indent="-342900" algn="r" rtl="1">
              <a:lnSpc>
                <a:spcPct val="115000"/>
              </a:lnSpc>
              <a:spcAft>
                <a:spcPts val="1000"/>
              </a:spcAft>
              <a:buFont typeface="Arial" panose="020B0604020202020204" pitchFamily="34" charset="0"/>
              <a:buChar char="-"/>
            </a:pPr>
            <a:r>
              <a:rPr lang="ar-DZ" sz="2400" dirty="0">
                <a:effectLst/>
                <a:latin typeface="Calibri" panose="020F0502020204030204" pitchFamily="34" charset="0"/>
                <a:ea typeface="Calibri" panose="020F0502020204030204" pitchFamily="34" charset="0"/>
                <a:cs typeface="Arial" panose="020B0604020202020204" pitchFamily="34" charset="0"/>
              </a:rPr>
              <a:t>ثانيا، تخضع صناعة الطيران لمعايير صارمة للسلامة والتنظيم تمتلك بوينغ سجلا حافلا في تلبية هذه المعايير وطورت فهما عميقا للمشهد التنظيمي..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Arial" panose="020B0604020202020204" pitchFamily="34" charset="0"/>
              <a:buChar char="-"/>
            </a:pPr>
            <a:r>
              <a:rPr lang="ar-DZ" sz="2400" dirty="0">
                <a:effectLst/>
                <a:latin typeface="Calibri" panose="020F0502020204030204" pitchFamily="34" charset="0"/>
                <a:ea typeface="Calibri" panose="020F0502020204030204" pitchFamily="34" charset="0"/>
                <a:cs typeface="Arial" panose="020B0604020202020204" pitchFamily="34" charset="0"/>
              </a:rPr>
              <a:t>تستفيد بوينغ من الاعتراف القوي بالعلامة التجارية وولاء العملاء. </a:t>
            </a:r>
            <a:endParaRPr lang="fr-FR"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Arial" panose="020B0604020202020204" pitchFamily="34" charset="0"/>
              <a:buChar char="-"/>
            </a:pPr>
            <a:r>
              <a:rPr lang="ar-DZ" sz="2400" dirty="0">
                <a:effectLst/>
                <a:latin typeface="Calibri" panose="020F0502020204030204" pitchFamily="34" charset="0"/>
                <a:ea typeface="Calibri" panose="020F0502020204030204" pitchFamily="34" charset="0"/>
                <a:cs typeface="Arial" panose="020B0604020202020204" pitchFamily="34" charset="0"/>
              </a:rPr>
              <a:t>تعمل صناعة الطيران على دورات طويلة لتطوير المنتجات. يوفر هذا الجدول الزمني الممتد للاعبين الراسخين مثل بوينغ ميزة كبيرة، حيث لديهم الخبرة والبنية التحتية لإدارة هذه العمليات المعقدة بكفاءة</a:t>
            </a:r>
            <a:endParaRPr lang="fr-FR" sz="2400" dirty="0">
              <a:effectLst/>
              <a:latin typeface="Calibri" panose="020F0502020204030204" pitchFamily="34" charset="0"/>
              <a:ea typeface="Calibri" panose="020F0502020204030204" pitchFamily="34" charset="0"/>
              <a:cs typeface="Arial" panose="020B0604020202020204" pitchFamily="34" charset="0"/>
            </a:endParaRPr>
          </a:p>
          <a:p>
            <a:pPr algn="r" rtl="1"/>
            <a:endParaRPr lang="fr-FR" dirty="0"/>
          </a:p>
        </p:txBody>
      </p:sp>
      <p:pic>
        <p:nvPicPr>
          <p:cNvPr id="6" name="Image 5">
            <a:extLst>
              <a:ext uri="{FF2B5EF4-FFF2-40B4-BE49-F238E27FC236}">
                <a16:creationId xmlns:a16="http://schemas.microsoft.com/office/drawing/2014/main" id="{DC2A424E-43A5-40E0-8DAE-90A8CA898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827315">
            <a:off x="7649421" y="1363010"/>
            <a:ext cx="5361905" cy="3342857"/>
          </a:xfrm>
          <a:prstGeom prst="rect">
            <a:avLst/>
          </a:prstGeom>
        </p:spPr>
      </p:pic>
    </p:spTree>
    <p:extLst>
      <p:ext uri="{BB962C8B-B14F-4D97-AF65-F5344CB8AC3E}">
        <p14:creationId xmlns:p14="http://schemas.microsoft.com/office/powerpoint/2010/main" val="2367820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EAF7"/>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F784EAB-C3DE-4287-855F-79085D729ECE}"/>
              </a:ext>
            </a:extLst>
          </p:cNvPr>
          <p:cNvSpPr txBox="1"/>
          <p:nvPr/>
        </p:nvSpPr>
        <p:spPr>
          <a:xfrm>
            <a:off x="3376246" y="-112542"/>
            <a:ext cx="3938954" cy="1015663"/>
          </a:xfrm>
          <a:prstGeom prst="rect">
            <a:avLst/>
          </a:prstGeom>
          <a:noFill/>
        </p:spPr>
        <p:txBody>
          <a:bodyPr wrap="square" rtlCol="0">
            <a:spAutoFit/>
          </a:bodyPr>
          <a:lstStyle/>
          <a:p>
            <a:pPr algn="r" rtl="1"/>
            <a:r>
              <a:rPr lang="ar-DZ" sz="6000" b="1" dirty="0">
                <a:latin typeface="Aldhabi" panose="01000000000000000000" pitchFamily="2" charset="-78"/>
                <a:cs typeface="Aldhabi" panose="01000000000000000000" pitchFamily="2" charset="-78"/>
              </a:rPr>
              <a:t>تحليل </a:t>
            </a:r>
            <a:r>
              <a:rPr lang="ar-DZ" sz="6000" b="1" dirty="0" err="1">
                <a:latin typeface="Aldhabi" panose="01000000000000000000" pitchFamily="2" charset="-78"/>
                <a:cs typeface="Aldhabi" panose="01000000000000000000" pitchFamily="2" charset="-78"/>
              </a:rPr>
              <a:t>بورتر</a:t>
            </a:r>
            <a:r>
              <a:rPr lang="ar-DZ" sz="6000" b="1" dirty="0">
                <a:latin typeface="Aldhabi" panose="01000000000000000000" pitchFamily="2" charset="-78"/>
                <a:cs typeface="Aldhabi" panose="01000000000000000000" pitchFamily="2" charset="-78"/>
              </a:rPr>
              <a:t>:</a:t>
            </a:r>
            <a:endParaRPr lang="fr-FR" sz="6000" b="1" dirty="0">
              <a:latin typeface="Aldhabi" panose="01000000000000000000" pitchFamily="2" charset="-78"/>
              <a:cs typeface="Aldhabi" panose="01000000000000000000" pitchFamily="2" charset="-78"/>
            </a:endParaRPr>
          </a:p>
        </p:txBody>
      </p:sp>
      <p:sp>
        <p:nvSpPr>
          <p:cNvPr id="3" name="ZoneTexte 2">
            <a:extLst>
              <a:ext uri="{FF2B5EF4-FFF2-40B4-BE49-F238E27FC236}">
                <a16:creationId xmlns:a16="http://schemas.microsoft.com/office/drawing/2014/main" id="{99F6FA10-F1F9-48A7-8CCB-F5955A804AA4}"/>
              </a:ext>
            </a:extLst>
          </p:cNvPr>
          <p:cNvSpPr txBox="1"/>
          <p:nvPr/>
        </p:nvSpPr>
        <p:spPr>
          <a:xfrm>
            <a:off x="6935373" y="793613"/>
            <a:ext cx="5064369" cy="584775"/>
          </a:xfrm>
          <a:prstGeom prst="rect">
            <a:avLst/>
          </a:prstGeom>
          <a:noFill/>
        </p:spPr>
        <p:txBody>
          <a:bodyPr wrap="square" rtlCol="0">
            <a:spAutoFit/>
          </a:bodyPr>
          <a:lstStyle/>
          <a:p>
            <a:pPr algn="r" rtl="1"/>
            <a:r>
              <a:rPr lang="ar-DZ" sz="3200" b="1" dirty="0">
                <a:highlight>
                  <a:srgbClr val="FFFF00"/>
                </a:highlight>
              </a:rPr>
              <a:t>ثاني </a:t>
            </a:r>
            <a:r>
              <a:rPr lang="ar-DZ" sz="3200" b="1" dirty="0" err="1">
                <a:highlight>
                  <a:srgbClr val="FFFF00"/>
                </a:highlight>
              </a:rPr>
              <a:t>نقطة:القوة</a:t>
            </a:r>
            <a:r>
              <a:rPr lang="ar-DZ" sz="3200" b="1" dirty="0">
                <a:highlight>
                  <a:srgbClr val="FFFF00"/>
                </a:highlight>
              </a:rPr>
              <a:t> التفاوضية للموردين</a:t>
            </a:r>
            <a:endParaRPr lang="fr-FR" sz="3200" b="1" dirty="0">
              <a:highlight>
                <a:srgbClr val="FFFF00"/>
              </a:highlight>
            </a:endParaRPr>
          </a:p>
        </p:txBody>
      </p:sp>
      <p:sp>
        <p:nvSpPr>
          <p:cNvPr id="6" name="ZoneTexte 5">
            <a:extLst>
              <a:ext uri="{FF2B5EF4-FFF2-40B4-BE49-F238E27FC236}">
                <a16:creationId xmlns:a16="http://schemas.microsoft.com/office/drawing/2014/main" id="{2831E272-A3A4-48F8-9572-7FA932F4DA2D}"/>
              </a:ext>
            </a:extLst>
          </p:cNvPr>
          <p:cNvSpPr txBox="1"/>
          <p:nvPr/>
        </p:nvSpPr>
        <p:spPr>
          <a:xfrm>
            <a:off x="3868615" y="1597041"/>
            <a:ext cx="7821637" cy="5632824"/>
          </a:xfrm>
          <a:prstGeom prst="rect">
            <a:avLst/>
          </a:prstGeom>
          <a:noFill/>
        </p:spPr>
        <p:txBody>
          <a:bodyPr wrap="square" rtlCol="0">
            <a:spAutoFit/>
          </a:bodyPr>
          <a:lstStyle/>
          <a:p>
            <a:pPr algn="r" rtl="1">
              <a:lnSpc>
                <a:spcPct val="115000"/>
              </a:lnSpc>
              <a:spcAft>
                <a:spcPts val="1000"/>
              </a:spcAft>
            </a:pPr>
            <a:r>
              <a:rPr lang="ar-DZ" sz="2000" dirty="0">
                <a:effectLst/>
                <a:latin typeface="Calibri" panose="020F0502020204030204" pitchFamily="34" charset="0"/>
                <a:ea typeface="Calibri" panose="020F0502020204030204" pitchFamily="34" charset="0"/>
                <a:cs typeface="Arial" panose="020B0604020202020204" pitchFamily="34" charset="0"/>
              </a:rPr>
              <a:t>تعتمد بوينج على شبكة واسعة من الموردين لتوفير مكونات ومواد مختلفة لإنتاج طائراتها.. ومع ذلك، فإن القوة التفاوضية للموردين لشركة بوينج تتراوح عموماً بين المتوسطة والعالية. وهناك عدة عوامل تساهم في ذلك. </a:t>
            </a:r>
            <a:endParaRPr lang="fr-FR" sz="20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Arial" panose="020B0604020202020204" pitchFamily="34" charset="0"/>
              <a:buChar char="-"/>
            </a:pPr>
            <a:r>
              <a:rPr lang="ar-DZ" sz="2000" dirty="0">
                <a:effectLst/>
                <a:latin typeface="Calibri" panose="020F0502020204030204" pitchFamily="34" charset="0"/>
                <a:ea typeface="Calibri" panose="020F0502020204030204" pitchFamily="34" charset="0"/>
                <a:cs typeface="Arial" panose="020B0604020202020204" pitchFamily="34" charset="0"/>
              </a:rPr>
              <a:t>ومن العوامل الرئيسية العدد الصغير نسبياً من الموردين القادرين على تلبية معايير الجودة والتنظيم الصارمة لشركة بوينج. </a:t>
            </a:r>
            <a:endParaRPr lang="fr-FR" sz="20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Arial" panose="020B0604020202020204" pitchFamily="34" charset="0"/>
              <a:buChar char="-"/>
            </a:pPr>
            <a:r>
              <a:rPr lang="ar-DZ" sz="2000" dirty="0">
                <a:effectLst/>
                <a:latin typeface="Calibri" panose="020F0502020204030204" pitchFamily="34" charset="0"/>
                <a:ea typeface="Calibri" panose="020F0502020204030204" pitchFamily="34" charset="0"/>
                <a:cs typeface="Arial" panose="020B0604020202020204" pitchFamily="34" charset="0"/>
              </a:rPr>
              <a:t> بعض المكونات في صناعة الطيران لديها مصادر بديلة محدودة أو تتطلب فترات زمنية طويلة للإنتاج. وهذا من شأنه أن يمنح الموردين نفوذاً إضافياً في المفاوضات، </a:t>
            </a:r>
            <a:endParaRPr lang="fr-FR" sz="20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Arial" panose="020B0604020202020204" pitchFamily="34" charset="0"/>
              <a:buChar char="-"/>
            </a:pPr>
            <a:r>
              <a:rPr lang="ar-DZ" sz="2000" dirty="0">
                <a:effectLst/>
                <a:latin typeface="Calibri" panose="020F0502020204030204" pitchFamily="34" charset="0"/>
                <a:ea typeface="Calibri" panose="020F0502020204030204" pitchFamily="34" charset="0"/>
                <a:cs typeface="Arial" panose="020B0604020202020204" pitchFamily="34" charset="0"/>
              </a:rPr>
              <a:t>تعمل بوينج على تخفيف قوة المساومة لدى المورد من خلال استراتيجيات مختلفة. غالبًا ما تدخل الشركة في عقود طويلة الأجل مع الموردين لتأمين توافر المكونات الأساسية بأسعار مستقرة </a:t>
            </a:r>
            <a:endParaRPr lang="fr-FR" sz="20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Arial" panose="020B0604020202020204" pitchFamily="34" charset="0"/>
              <a:buChar char="-"/>
            </a:pPr>
            <a:r>
              <a:rPr lang="ar-DZ" sz="2000" dirty="0">
                <a:effectLst/>
                <a:latin typeface="Calibri" panose="020F0502020204030204" pitchFamily="34" charset="0"/>
                <a:ea typeface="Calibri" panose="020F0502020204030204" pitchFamily="34" charset="0"/>
                <a:cs typeface="Arial" panose="020B0604020202020204" pitchFamily="34" charset="0"/>
              </a:rPr>
              <a:t>تحافظ بوينج على عملية اختيار وتقييم صارمة للموردين. وهذا يمكّن الشركة من تحديد وتطوير العلاقات مع الموردين الموثوق بهم الذين يمكنهم تلبية متطلبات الجودة والتكلفة والتسليم</a:t>
            </a:r>
            <a:endParaRPr lang="fr-FR" sz="20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fr-FR" sz="1800" dirty="0">
                <a:effectLst/>
                <a:latin typeface="Arial" panose="020B0604020202020204" pitchFamily="34" charset="0"/>
                <a:ea typeface="Calibri" panose="020F0502020204030204" pitchFamily="34" charset="0"/>
                <a:cs typeface="Arial" panose="020B0604020202020204" pitchFamily="34" charset="0"/>
              </a:rPr>
              <a:t> </a:t>
            </a:r>
            <a:endParaRPr lang="fr-FR"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8" name="Image 7">
            <a:extLst>
              <a:ext uri="{FF2B5EF4-FFF2-40B4-BE49-F238E27FC236}">
                <a16:creationId xmlns:a16="http://schemas.microsoft.com/office/drawing/2014/main" id="{E6734958-4C5B-41F8-A918-2C8252AB07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66" y="-834918"/>
            <a:ext cx="4885593" cy="3257062"/>
          </a:xfrm>
          <a:prstGeom prst="rect">
            <a:avLst/>
          </a:prstGeom>
        </p:spPr>
      </p:pic>
    </p:spTree>
    <p:extLst>
      <p:ext uri="{BB962C8B-B14F-4D97-AF65-F5344CB8AC3E}">
        <p14:creationId xmlns:p14="http://schemas.microsoft.com/office/powerpoint/2010/main" val="2827150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EAF7"/>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F784EAB-C3DE-4287-855F-79085D729ECE}"/>
              </a:ext>
            </a:extLst>
          </p:cNvPr>
          <p:cNvSpPr txBox="1"/>
          <p:nvPr/>
        </p:nvSpPr>
        <p:spPr>
          <a:xfrm>
            <a:off x="3376246" y="-112542"/>
            <a:ext cx="3938954" cy="1015663"/>
          </a:xfrm>
          <a:prstGeom prst="rect">
            <a:avLst/>
          </a:prstGeom>
          <a:noFill/>
        </p:spPr>
        <p:txBody>
          <a:bodyPr wrap="square" rtlCol="0">
            <a:spAutoFit/>
          </a:bodyPr>
          <a:lstStyle/>
          <a:p>
            <a:pPr algn="r" rtl="1"/>
            <a:r>
              <a:rPr lang="ar-DZ" sz="6000" b="1" dirty="0">
                <a:latin typeface="Aldhabi" panose="01000000000000000000" pitchFamily="2" charset="-78"/>
                <a:cs typeface="Aldhabi" panose="01000000000000000000" pitchFamily="2" charset="-78"/>
              </a:rPr>
              <a:t>تحليل </a:t>
            </a:r>
            <a:r>
              <a:rPr lang="ar-DZ" sz="6000" b="1" dirty="0" err="1">
                <a:latin typeface="Aldhabi" panose="01000000000000000000" pitchFamily="2" charset="-78"/>
                <a:cs typeface="Aldhabi" panose="01000000000000000000" pitchFamily="2" charset="-78"/>
              </a:rPr>
              <a:t>بورتر</a:t>
            </a:r>
            <a:r>
              <a:rPr lang="ar-DZ" sz="6000" b="1" dirty="0">
                <a:latin typeface="Aldhabi" panose="01000000000000000000" pitchFamily="2" charset="-78"/>
                <a:cs typeface="Aldhabi" panose="01000000000000000000" pitchFamily="2" charset="-78"/>
              </a:rPr>
              <a:t>:</a:t>
            </a:r>
            <a:endParaRPr lang="fr-FR" sz="6000" b="1" dirty="0">
              <a:latin typeface="Aldhabi" panose="01000000000000000000" pitchFamily="2" charset="-78"/>
              <a:cs typeface="Aldhabi" panose="01000000000000000000" pitchFamily="2" charset="-78"/>
            </a:endParaRPr>
          </a:p>
        </p:txBody>
      </p:sp>
      <p:sp>
        <p:nvSpPr>
          <p:cNvPr id="3" name="ZoneTexte 2">
            <a:extLst>
              <a:ext uri="{FF2B5EF4-FFF2-40B4-BE49-F238E27FC236}">
                <a16:creationId xmlns:a16="http://schemas.microsoft.com/office/drawing/2014/main" id="{99F6FA10-F1F9-48A7-8CCB-F5955A804AA4}"/>
              </a:ext>
            </a:extLst>
          </p:cNvPr>
          <p:cNvSpPr txBox="1"/>
          <p:nvPr/>
        </p:nvSpPr>
        <p:spPr>
          <a:xfrm>
            <a:off x="6935373" y="793613"/>
            <a:ext cx="5064369" cy="584775"/>
          </a:xfrm>
          <a:prstGeom prst="rect">
            <a:avLst/>
          </a:prstGeom>
          <a:noFill/>
        </p:spPr>
        <p:txBody>
          <a:bodyPr wrap="square" rtlCol="0">
            <a:spAutoFit/>
          </a:bodyPr>
          <a:lstStyle/>
          <a:p>
            <a:pPr algn="r" rtl="1"/>
            <a:r>
              <a:rPr lang="ar-DZ" sz="3200" b="1" dirty="0">
                <a:highlight>
                  <a:srgbClr val="FFFF00"/>
                </a:highlight>
              </a:rPr>
              <a:t>ثالث </a:t>
            </a:r>
            <a:r>
              <a:rPr lang="ar-DZ" sz="3200" b="1" dirty="0" err="1">
                <a:highlight>
                  <a:srgbClr val="FFFF00"/>
                </a:highlight>
              </a:rPr>
              <a:t>نقطة:القوة</a:t>
            </a:r>
            <a:r>
              <a:rPr lang="ar-DZ" sz="3200" b="1" dirty="0">
                <a:highlight>
                  <a:srgbClr val="FFFF00"/>
                </a:highlight>
              </a:rPr>
              <a:t> التفاوضية للمشترين</a:t>
            </a:r>
            <a:endParaRPr lang="fr-FR" sz="3200" b="1" dirty="0">
              <a:highlight>
                <a:srgbClr val="FFFF00"/>
              </a:highlight>
            </a:endParaRPr>
          </a:p>
        </p:txBody>
      </p:sp>
      <p:sp>
        <p:nvSpPr>
          <p:cNvPr id="5" name="ZoneTexte 4">
            <a:extLst>
              <a:ext uri="{FF2B5EF4-FFF2-40B4-BE49-F238E27FC236}">
                <a16:creationId xmlns:a16="http://schemas.microsoft.com/office/drawing/2014/main" id="{3DA1834D-4D59-451E-BA22-C84194623E42}"/>
              </a:ext>
            </a:extLst>
          </p:cNvPr>
          <p:cNvSpPr txBox="1"/>
          <p:nvPr/>
        </p:nvSpPr>
        <p:spPr>
          <a:xfrm>
            <a:off x="1906173" y="1491176"/>
            <a:ext cx="10058400" cy="369332"/>
          </a:xfrm>
          <a:prstGeom prst="rect">
            <a:avLst/>
          </a:prstGeom>
          <a:noFill/>
        </p:spPr>
        <p:txBody>
          <a:bodyPr wrap="square" rtlCol="0">
            <a:spAutoFit/>
          </a:bodyPr>
          <a:lstStyle/>
          <a:p>
            <a:pPr algn="r" rtl="1"/>
            <a:endParaRPr lang="fr-FR" dirty="0"/>
          </a:p>
        </p:txBody>
      </p:sp>
      <p:sp>
        <p:nvSpPr>
          <p:cNvPr id="7" name="ZoneTexte 6">
            <a:extLst>
              <a:ext uri="{FF2B5EF4-FFF2-40B4-BE49-F238E27FC236}">
                <a16:creationId xmlns:a16="http://schemas.microsoft.com/office/drawing/2014/main" id="{CB5BF042-684A-4096-A36D-898E72012788}"/>
              </a:ext>
            </a:extLst>
          </p:cNvPr>
          <p:cNvSpPr txBox="1"/>
          <p:nvPr/>
        </p:nvSpPr>
        <p:spPr>
          <a:xfrm>
            <a:off x="1702191" y="1561267"/>
            <a:ext cx="10058400" cy="4982390"/>
          </a:xfrm>
          <a:prstGeom prst="rect">
            <a:avLst/>
          </a:prstGeom>
          <a:noFill/>
        </p:spPr>
        <p:txBody>
          <a:bodyPr wrap="square" rtlCol="0">
            <a:spAutoFit/>
          </a:bodyPr>
          <a:lstStyle/>
          <a:p>
            <a:pPr algn="r" rtl="1">
              <a:lnSpc>
                <a:spcPct val="115000"/>
              </a:lnSpc>
              <a:spcAft>
                <a:spcPts val="1000"/>
              </a:spcAft>
            </a:pPr>
            <a:r>
              <a:rPr lang="ar-DZ" sz="1800" b="1" dirty="0">
                <a:effectLst/>
                <a:latin typeface="Calibri" panose="020F0502020204030204" pitchFamily="34" charset="0"/>
                <a:ea typeface="Calibri" panose="020F0502020204030204" pitchFamily="34" charset="0"/>
                <a:cs typeface="Arial" panose="020B0604020202020204" pitchFamily="34" charset="0"/>
              </a:rPr>
              <a:t>يمكن أن يؤثر مستوى القوة التفاوضية التي يتمتع بها المشترون على التسعير وحجم الطلبات والشروط التعاقدية. في حالة بوينج، يمكن اعتبار القوة التفاوضية للمشترين عالية نسبيًا بسبب عدة عوامل. </a:t>
            </a:r>
            <a:endParaRPr lang="fr-FR" sz="18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Arial" panose="020B0604020202020204" pitchFamily="34" charset="0"/>
              <a:buChar char="-"/>
            </a:pPr>
            <a:r>
              <a:rPr lang="ar-DZ" sz="1800" b="1" dirty="0">
                <a:effectLst/>
                <a:latin typeface="Calibri" panose="020F0502020204030204" pitchFamily="34" charset="0"/>
                <a:ea typeface="Calibri" panose="020F0502020204030204" pitchFamily="34" charset="0"/>
                <a:cs typeface="Arial" panose="020B0604020202020204" pitchFamily="34" charset="0"/>
              </a:rPr>
              <a:t>أولاً، تتسم صناعة الطيران التجاري بالتنافسية الشديدة والحساسية للأسعار. وكثيراً ما تتفاوض شركات الطيران بقوة مع مصنعي الطائرات لتأمين أفضل الأسعار الممكنة لمشترياتها من الأسطول</a:t>
            </a:r>
            <a:endParaRPr lang="fr-FR" sz="18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Arial" panose="020B0604020202020204" pitchFamily="34" charset="0"/>
              <a:buChar char="-"/>
            </a:pPr>
            <a:r>
              <a:rPr lang="ar-DZ" sz="1800" b="1" dirty="0">
                <a:effectLst/>
                <a:latin typeface="Calibri" panose="020F0502020204030204" pitchFamily="34" charset="0"/>
                <a:ea typeface="Calibri" panose="020F0502020204030204" pitchFamily="34" charset="0"/>
                <a:cs typeface="Arial" panose="020B0604020202020204" pitchFamily="34" charset="0"/>
              </a:rPr>
              <a:t>واجهت صناعة الطيران العديد من التحديات في السنوات الأخيرة، بما في ذلك الركود الاقتصادي، وتقلبات أسعار الوقود، والتحولات في الطلب من جانب المستهلكين. وقد أدت هذه التحديات إلى زيادة القوة التفاوضية لشركات الطيران. </a:t>
            </a:r>
            <a:endParaRPr lang="fr-FR" sz="18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Arial" panose="020B0604020202020204" pitchFamily="34" charset="0"/>
              <a:buChar char="-"/>
            </a:pPr>
            <a:r>
              <a:rPr lang="ar-DZ" sz="1800" b="1" dirty="0">
                <a:effectLst/>
                <a:latin typeface="Calibri" panose="020F0502020204030204" pitchFamily="34" charset="0"/>
                <a:ea typeface="Calibri" panose="020F0502020204030204" pitchFamily="34" charset="0"/>
                <a:cs typeface="Arial" panose="020B0604020202020204" pitchFamily="34" charset="0"/>
              </a:rPr>
              <a:t>، فقد وفر إدخال شركات الطيران منخفضة التكلفة وصعود شركات التأجير لشركات الطيران المزيد من المرونة في إدارة الأسطول. ويمكن لشركات التأجير، على وجه الخصوص، التفاوض على الطلبات بالجملة وعقود الإيجار مع الشركات المصنعة، مما يخلق ضغوطاً إضافية على بوينج لتقديم أسعار تنافسية وشروط جذابة. </a:t>
            </a:r>
            <a:endParaRPr lang="fr-FR" sz="18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Arial" panose="020B0604020202020204" pitchFamily="34" charset="0"/>
              <a:buChar char="-"/>
            </a:pPr>
            <a:r>
              <a:rPr lang="ar-DZ" sz="1800" b="1" dirty="0">
                <a:effectLst/>
                <a:latin typeface="Calibri" panose="020F0502020204030204" pitchFamily="34" charset="0"/>
                <a:ea typeface="Calibri" panose="020F0502020204030204" pitchFamily="34" charset="0"/>
                <a:cs typeface="Arial" panose="020B0604020202020204" pitchFamily="34" charset="0"/>
              </a:rPr>
              <a:t>كما تساهم أهمية كفاءة الوقود وتكاليف التشغيل في صناعة الطيران في زيادة القوة التفاوضية للمشترين</a:t>
            </a:r>
            <a:endParaRPr lang="fr-FR" sz="18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Arial" panose="020B0604020202020204" pitchFamily="34" charset="0"/>
              <a:buChar char="-"/>
            </a:pPr>
            <a:r>
              <a:rPr lang="fr-FR" sz="1800" b="1" dirty="0">
                <a:effectLst/>
                <a:latin typeface="Arial" panose="020B0604020202020204" pitchFamily="34" charset="0"/>
                <a:ea typeface="Calibri" panose="020F0502020204030204" pitchFamily="34" charset="0"/>
                <a:cs typeface="Arial" panose="020B0604020202020204" pitchFamily="34" charset="0"/>
              </a:rPr>
              <a:t>*</a:t>
            </a:r>
            <a:r>
              <a:rPr lang="ar-DZ" sz="1800" b="1" dirty="0">
                <a:effectLst/>
                <a:latin typeface="Calibri" panose="020F0502020204030204" pitchFamily="34" charset="0"/>
                <a:ea typeface="Calibri" panose="020F0502020204030204" pitchFamily="34" charset="0"/>
                <a:cs typeface="Arial" panose="020B0604020202020204" pitchFamily="34" charset="0"/>
              </a:rPr>
              <a:t> سمعة بوينج في مجال السلامة والموثوقية ومجموعة متنوعة من نماذج الطائرات توفر بعض النفوذ في المفاوضات </a:t>
            </a:r>
            <a:endParaRPr lang="fr-FR" sz="18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Arial" panose="020B0604020202020204" pitchFamily="34" charset="0"/>
              <a:buChar char="-"/>
            </a:pPr>
            <a:r>
              <a:rPr lang="ar-DZ" sz="1800" b="1" dirty="0">
                <a:effectLst/>
                <a:latin typeface="Calibri" panose="020F0502020204030204" pitchFamily="34" charset="0"/>
                <a:ea typeface="Calibri" panose="020F0502020204030204" pitchFamily="34" charset="0"/>
                <a:cs typeface="Arial" panose="020B0604020202020204" pitchFamily="34" charset="0"/>
              </a:rPr>
              <a:t>الطبيعة الطويلة الأجل لصناعة الطيران، حيث تتم عمليات شراء الطائرات عادةً لفترات طويلة، يمكن أن توفر بعض الاستقرار وتحد من قوة المشتري في الأمد القريب. لإدارة القوة التفاوضية العالية للمشترين</a:t>
            </a:r>
            <a:endParaRPr lang="fr-FR" sz="18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10893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AF7"/>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F784EAB-C3DE-4287-855F-79085D729ECE}"/>
              </a:ext>
            </a:extLst>
          </p:cNvPr>
          <p:cNvSpPr txBox="1"/>
          <p:nvPr/>
        </p:nvSpPr>
        <p:spPr>
          <a:xfrm>
            <a:off x="3376246" y="-112542"/>
            <a:ext cx="3938954" cy="1015663"/>
          </a:xfrm>
          <a:prstGeom prst="rect">
            <a:avLst/>
          </a:prstGeom>
          <a:noFill/>
        </p:spPr>
        <p:txBody>
          <a:bodyPr wrap="square" rtlCol="0">
            <a:spAutoFit/>
          </a:bodyPr>
          <a:lstStyle/>
          <a:p>
            <a:pPr algn="r" rtl="1"/>
            <a:r>
              <a:rPr lang="ar-DZ" sz="6000" b="1" dirty="0">
                <a:latin typeface="Aldhabi" panose="01000000000000000000" pitchFamily="2" charset="-78"/>
                <a:cs typeface="Aldhabi" panose="01000000000000000000" pitchFamily="2" charset="-78"/>
              </a:rPr>
              <a:t>تحليل </a:t>
            </a:r>
            <a:r>
              <a:rPr lang="ar-DZ" sz="6000" b="1" dirty="0" err="1">
                <a:latin typeface="Aldhabi" panose="01000000000000000000" pitchFamily="2" charset="-78"/>
                <a:cs typeface="Aldhabi" panose="01000000000000000000" pitchFamily="2" charset="-78"/>
              </a:rPr>
              <a:t>بورتر</a:t>
            </a:r>
            <a:r>
              <a:rPr lang="ar-DZ" sz="6000" b="1" dirty="0">
                <a:latin typeface="Aldhabi" panose="01000000000000000000" pitchFamily="2" charset="-78"/>
                <a:cs typeface="Aldhabi" panose="01000000000000000000" pitchFamily="2" charset="-78"/>
              </a:rPr>
              <a:t>:</a:t>
            </a:r>
            <a:endParaRPr lang="fr-FR" sz="6000" b="1" dirty="0">
              <a:latin typeface="Aldhabi" panose="01000000000000000000" pitchFamily="2" charset="-78"/>
              <a:cs typeface="Aldhabi" panose="01000000000000000000" pitchFamily="2" charset="-78"/>
            </a:endParaRPr>
          </a:p>
        </p:txBody>
      </p:sp>
      <p:sp>
        <p:nvSpPr>
          <p:cNvPr id="3" name="ZoneTexte 2">
            <a:extLst>
              <a:ext uri="{FF2B5EF4-FFF2-40B4-BE49-F238E27FC236}">
                <a16:creationId xmlns:a16="http://schemas.microsoft.com/office/drawing/2014/main" id="{99F6FA10-F1F9-48A7-8CCB-F5955A804AA4}"/>
              </a:ext>
            </a:extLst>
          </p:cNvPr>
          <p:cNvSpPr txBox="1"/>
          <p:nvPr/>
        </p:nvSpPr>
        <p:spPr>
          <a:xfrm>
            <a:off x="6935373" y="793613"/>
            <a:ext cx="5064369" cy="584775"/>
          </a:xfrm>
          <a:prstGeom prst="rect">
            <a:avLst/>
          </a:prstGeom>
          <a:noFill/>
        </p:spPr>
        <p:txBody>
          <a:bodyPr wrap="square" rtlCol="0">
            <a:spAutoFit/>
          </a:bodyPr>
          <a:lstStyle/>
          <a:p>
            <a:pPr algn="r" rtl="1"/>
            <a:r>
              <a:rPr lang="ar-DZ" sz="3200" b="1" dirty="0">
                <a:highlight>
                  <a:srgbClr val="FFFF00"/>
                </a:highlight>
              </a:rPr>
              <a:t>رابع </a:t>
            </a:r>
            <a:r>
              <a:rPr lang="ar-DZ" sz="3200" b="1" dirty="0" err="1">
                <a:highlight>
                  <a:srgbClr val="FFFF00"/>
                </a:highlight>
              </a:rPr>
              <a:t>نقطة:تهديد</a:t>
            </a:r>
            <a:r>
              <a:rPr lang="ar-DZ" sz="3200" b="1" dirty="0">
                <a:highlight>
                  <a:srgbClr val="FFFF00"/>
                </a:highlight>
              </a:rPr>
              <a:t> وجود البدائل</a:t>
            </a:r>
            <a:endParaRPr lang="fr-FR" sz="3200" b="1" dirty="0">
              <a:highlight>
                <a:srgbClr val="FFFF00"/>
              </a:highlight>
            </a:endParaRPr>
          </a:p>
        </p:txBody>
      </p:sp>
      <p:sp>
        <p:nvSpPr>
          <p:cNvPr id="5" name="ZoneTexte 4">
            <a:extLst>
              <a:ext uri="{FF2B5EF4-FFF2-40B4-BE49-F238E27FC236}">
                <a16:creationId xmlns:a16="http://schemas.microsoft.com/office/drawing/2014/main" id="{3DA1834D-4D59-451E-BA22-C84194623E42}"/>
              </a:ext>
            </a:extLst>
          </p:cNvPr>
          <p:cNvSpPr txBox="1"/>
          <p:nvPr/>
        </p:nvSpPr>
        <p:spPr>
          <a:xfrm>
            <a:off x="1906173" y="1491176"/>
            <a:ext cx="10058400" cy="369332"/>
          </a:xfrm>
          <a:prstGeom prst="rect">
            <a:avLst/>
          </a:prstGeom>
          <a:noFill/>
        </p:spPr>
        <p:txBody>
          <a:bodyPr wrap="square" rtlCol="0">
            <a:spAutoFit/>
          </a:bodyPr>
          <a:lstStyle/>
          <a:p>
            <a:pPr algn="r" rtl="1"/>
            <a:endParaRPr lang="fr-FR" dirty="0"/>
          </a:p>
        </p:txBody>
      </p:sp>
      <p:sp>
        <p:nvSpPr>
          <p:cNvPr id="4" name="ZoneTexte 3">
            <a:extLst>
              <a:ext uri="{FF2B5EF4-FFF2-40B4-BE49-F238E27FC236}">
                <a16:creationId xmlns:a16="http://schemas.microsoft.com/office/drawing/2014/main" id="{55817B58-F9AA-4DA9-AE91-32B87726CAD7}"/>
              </a:ext>
            </a:extLst>
          </p:cNvPr>
          <p:cNvSpPr txBox="1"/>
          <p:nvPr/>
        </p:nvSpPr>
        <p:spPr>
          <a:xfrm>
            <a:off x="2173459" y="1687835"/>
            <a:ext cx="8876714" cy="5150641"/>
          </a:xfrm>
          <a:prstGeom prst="rect">
            <a:avLst/>
          </a:prstGeom>
          <a:noFill/>
        </p:spPr>
        <p:txBody>
          <a:bodyPr wrap="square" rtlCol="0">
            <a:spAutoFit/>
          </a:bodyPr>
          <a:lstStyle/>
          <a:p>
            <a:pPr algn="r" rtl="1">
              <a:lnSpc>
                <a:spcPct val="115000"/>
              </a:lnSpc>
              <a:spcAft>
                <a:spcPts val="1000"/>
              </a:spcAft>
            </a:pPr>
            <a:r>
              <a:rPr lang="ar-DZ" sz="2000" dirty="0">
                <a:effectLst/>
                <a:latin typeface="Calibri" panose="020F0502020204030204" pitchFamily="34" charset="0"/>
                <a:ea typeface="Calibri" panose="020F0502020204030204" pitchFamily="34" charset="0"/>
                <a:cs typeface="Arial" panose="020B0604020202020204" pitchFamily="34" charset="0"/>
              </a:rPr>
              <a:t>تواجه صناعة الطيران، التي تعمل فيها شركة بوينج، مستوى </a:t>
            </a:r>
            <a:r>
              <a:rPr lang="ar-DZ" sz="2000" b="1" dirty="0">
                <a:effectLst/>
                <a:latin typeface="Calibri" panose="020F0502020204030204" pitchFamily="34" charset="0"/>
                <a:ea typeface="Calibri" panose="020F0502020204030204" pitchFamily="34" charset="0"/>
                <a:cs typeface="Arial" panose="020B0604020202020204" pitchFamily="34" charset="0"/>
              </a:rPr>
              <a:t>منخفضًا نسبيًا</a:t>
            </a:r>
            <a:r>
              <a:rPr lang="ar-DZ" sz="2000" dirty="0">
                <a:effectLst/>
                <a:latin typeface="Calibri" panose="020F0502020204030204" pitchFamily="34" charset="0"/>
                <a:ea typeface="Calibri" panose="020F0502020204030204" pitchFamily="34" charset="0"/>
                <a:cs typeface="Arial" panose="020B0604020202020204" pitchFamily="34" charset="0"/>
              </a:rPr>
              <a:t> من التهديد من البدائل. تشير البدائل إلى المنتجات أو الخدمات البديلة التي تلبي احتياجات العملاء المماثلة. ومع ذلك، في سياق تصنيع الطائرات التجارية، هناك بدائل محدودة قابلة للتطبيق لمنتجات بوينج بسبب عدة أسباب رئيسية. </a:t>
            </a:r>
            <a:endParaRPr lang="fr-FR" sz="20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Arial" panose="020B0604020202020204" pitchFamily="34" charset="0"/>
              <a:buChar char="-"/>
            </a:pPr>
            <a:r>
              <a:rPr lang="ar-DZ" sz="2000" dirty="0">
                <a:effectLst/>
                <a:latin typeface="Calibri" panose="020F0502020204030204" pitchFamily="34" charset="0"/>
                <a:ea typeface="Calibri" panose="020F0502020204030204" pitchFamily="34" charset="0"/>
                <a:cs typeface="Arial" panose="020B0604020202020204" pitchFamily="34" charset="0"/>
              </a:rPr>
              <a:t>اولا  يعد السفر الجوي الوسيلة الأساسية للنقل لمسافات طويلة، وخاصة للسفر الدولي والعابر للقارات. تعتمد شركات الطيران التجارية بشكل كبير على الطائرات في عملياتها، ولا يمكن لأي وسيلة نقل أخرى أن تضاهي السرعة والكفاءة والوصول العالمي الذي توفره الطائرات</a:t>
            </a:r>
            <a:r>
              <a:rPr lang="fr-FR" sz="2000" dirty="0">
                <a:effectLst/>
                <a:latin typeface="Arial" panose="020B0604020202020204" pitchFamily="34" charset="0"/>
                <a:ea typeface="Calibri" panose="020F0502020204030204" pitchFamily="34" charset="0"/>
                <a:cs typeface="Arial" panose="020B0604020202020204" pitchFamily="34" charset="0"/>
              </a:rPr>
              <a:t>*</a:t>
            </a:r>
            <a:endParaRPr lang="fr-FR" sz="20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Arial" panose="020B0604020202020204" pitchFamily="34" charset="0"/>
              <a:buChar char="-"/>
            </a:pPr>
            <a:r>
              <a:rPr lang="ar-DZ" sz="2000" dirty="0">
                <a:effectLst/>
                <a:latin typeface="Calibri" panose="020F0502020204030204" pitchFamily="34" charset="0"/>
                <a:ea typeface="Calibri" panose="020F0502020204030204" pitchFamily="34" charset="0"/>
                <a:cs typeface="Arial" panose="020B0604020202020204" pitchFamily="34" charset="0"/>
              </a:rPr>
              <a:t>ثانيًا، تعمل صناعة الطيران على دورات حياة المنتج الطويلة والاستثمارات الأولية الكبيرة. يتطلب تطوير طائرة جديدة بحثًا وتطويرًا مكثفين، والامتثال التنظيمي، واستثمارات رأسمالية كبيرة. </a:t>
            </a:r>
            <a:endParaRPr lang="fr-FR" sz="20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Arial" panose="020B0604020202020204" pitchFamily="34" charset="0"/>
              <a:buChar char="-"/>
            </a:pPr>
            <a:r>
              <a:rPr lang="ar-DZ" sz="2000" dirty="0">
                <a:effectLst/>
                <a:latin typeface="Calibri" panose="020F0502020204030204" pitchFamily="34" charset="0"/>
                <a:ea typeface="Calibri" panose="020F0502020204030204" pitchFamily="34" charset="0"/>
                <a:cs typeface="Arial" panose="020B0604020202020204" pitchFamily="34" charset="0"/>
              </a:rPr>
              <a:t>إن البنية الأساسية وأنظمة الدعم لصناعة الطيران مصممة حول استخدام الطائرات. والمطارات وأنظمة مراقبة الحركة الجوية ومرافق الصيانة والقوى العاملة المتخصصة مصممة جميعها لاستيعاب عمليات الطائرات التجارية. والتحول إلى بديل يتطلب استثمارات كبيرة وتغييرات كبيرة في البنية الأساسية القائمة، مما يجعل الأمر غير عملي في معظم الحالات </a:t>
            </a:r>
            <a:endParaRPr lang="fr-FR" sz="2000" dirty="0">
              <a:effectLst/>
              <a:latin typeface="Calibri" panose="020F0502020204030204" pitchFamily="34" charset="0"/>
              <a:ea typeface="Calibri" panose="020F0502020204030204" pitchFamily="34" charset="0"/>
              <a:cs typeface="Arial" panose="020B0604020202020204" pitchFamily="34" charset="0"/>
            </a:endParaRPr>
          </a:p>
          <a:p>
            <a:pPr marL="228600" algn="r" rtl="1">
              <a:lnSpc>
                <a:spcPct val="115000"/>
              </a:lnSpc>
              <a:spcAft>
                <a:spcPts val="1000"/>
              </a:spcAft>
            </a:pPr>
            <a:r>
              <a:rPr lang="ar-DZ" sz="1800" dirty="0">
                <a:effectLst/>
                <a:latin typeface="Calibri" panose="020F0502020204030204" pitchFamily="34" charset="0"/>
                <a:ea typeface="Calibri" panose="020F0502020204030204" pitchFamily="34" charset="0"/>
                <a:cs typeface="Arial" panose="020B0604020202020204" pitchFamily="34" charset="0"/>
              </a:rPr>
              <a:t> </a:t>
            </a:r>
            <a:endParaRPr lang="fr-FR"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28009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AF7"/>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F784EAB-C3DE-4287-855F-79085D729ECE}"/>
              </a:ext>
            </a:extLst>
          </p:cNvPr>
          <p:cNvSpPr txBox="1"/>
          <p:nvPr/>
        </p:nvSpPr>
        <p:spPr>
          <a:xfrm>
            <a:off x="3376246" y="-112542"/>
            <a:ext cx="3938954" cy="1015663"/>
          </a:xfrm>
          <a:prstGeom prst="rect">
            <a:avLst/>
          </a:prstGeom>
          <a:noFill/>
        </p:spPr>
        <p:txBody>
          <a:bodyPr wrap="square" rtlCol="0">
            <a:spAutoFit/>
          </a:bodyPr>
          <a:lstStyle/>
          <a:p>
            <a:pPr algn="r" rtl="1"/>
            <a:r>
              <a:rPr lang="ar-DZ" sz="6000" b="1" dirty="0">
                <a:latin typeface="Aldhabi" panose="01000000000000000000" pitchFamily="2" charset="-78"/>
                <a:cs typeface="Aldhabi" panose="01000000000000000000" pitchFamily="2" charset="-78"/>
              </a:rPr>
              <a:t>تحليل </a:t>
            </a:r>
            <a:r>
              <a:rPr lang="ar-DZ" sz="6000" b="1" dirty="0" err="1">
                <a:latin typeface="Aldhabi" panose="01000000000000000000" pitchFamily="2" charset="-78"/>
                <a:cs typeface="Aldhabi" panose="01000000000000000000" pitchFamily="2" charset="-78"/>
              </a:rPr>
              <a:t>بورتر</a:t>
            </a:r>
            <a:r>
              <a:rPr lang="ar-DZ" sz="6000" b="1" dirty="0">
                <a:latin typeface="Aldhabi" panose="01000000000000000000" pitchFamily="2" charset="-78"/>
                <a:cs typeface="Aldhabi" panose="01000000000000000000" pitchFamily="2" charset="-78"/>
              </a:rPr>
              <a:t>:</a:t>
            </a:r>
            <a:endParaRPr lang="fr-FR" sz="6000" b="1" dirty="0">
              <a:latin typeface="Aldhabi" panose="01000000000000000000" pitchFamily="2" charset="-78"/>
              <a:cs typeface="Aldhabi" panose="01000000000000000000" pitchFamily="2" charset="-78"/>
            </a:endParaRPr>
          </a:p>
        </p:txBody>
      </p:sp>
      <p:sp>
        <p:nvSpPr>
          <p:cNvPr id="3" name="ZoneTexte 2">
            <a:extLst>
              <a:ext uri="{FF2B5EF4-FFF2-40B4-BE49-F238E27FC236}">
                <a16:creationId xmlns:a16="http://schemas.microsoft.com/office/drawing/2014/main" id="{99F6FA10-F1F9-48A7-8CCB-F5955A804AA4}"/>
              </a:ext>
            </a:extLst>
          </p:cNvPr>
          <p:cNvSpPr txBox="1"/>
          <p:nvPr/>
        </p:nvSpPr>
        <p:spPr>
          <a:xfrm>
            <a:off x="6935373" y="793613"/>
            <a:ext cx="5064369" cy="584775"/>
          </a:xfrm>
          <a:prstGeom prst="rect">
            <a:avLst/>
          </a:prstGeom>
          <a:noFill/>
        </p:spPr>
        <p:txBody>
          <a:bodyPr wrap="square" rtlCol="0">
            <a:spAutoFit/>
          </a:bodyPr>
          <a:lstStyle/>
          <a:p>
            <a:pPr algn="r" rtl="1"/>
            <a:r>
              <a:rPr lang="ar-DZ" sz="3200" b="1" dirty="0">
                <a:highlight>
                  <a:srgbClr val="FFFF00"/>
                </a:highlight>
              </a:rPr>
              <a:t>خامس </a:t>
            </a:r>
            <a:r>
              <a:rPr lang="ar-DZ" sz="3200" b="1" dirty="0" err="1">
                <a:highlight>
                  <a:srgbClr val="FFFF00"/>
                </a:highlight>
              </a:rPr>
              <a:t>نقطة:الصناعة</a:t>
            </a:r>
            <a:endParaRPr lang="fr-FR" sz="3200" b="1" dirty="0">
              <a:highlight>
                <a:srgbClr val="FFFF00"/>
              </a:highlight>
            </a:endParaRPr>
          </a:p>
        </p:txBody>
      </p:sp>
      <p:sp>
        <p:nvSpPr>
          <p:cNvPr id="5" name="ZoneTexte 4">
            <a:extLst>
              <a:ext uri="{FF2B5EF4-FFF2-40B4-BE49-F238E27FC236}">
                <a16:creationId xmlns:a16="http://schemas.microsoft.com/office/drawing/2014/main" id="{3DA1834D-4D59-451E-BA22-C84194623E42}"/>
              </a:ext>
            </a:extLst>
          </p:cNvPr>
          <p:cNvSpPr txBox="1"/>
          <p:nvPr/>
        </p:nvSpPr>
        <p:spPr>
          <a:xfrm>
            <a:off x="1906173" y="1491176"/>
            <a:ext cx="10058400" cy="369332"/>
          </a:xfrm>
          <a:prstGeom prst="rect">
            <a:avLst/>
          </a:prstGeom>
          <a:noFill/>
        </p:spPr>
        <p:txBody>
          <a:bodyPr wrap="square" rtlCol="0">
            <a:spAutoFit/>
          </a:bodyPr>
          <a:lstStyle/>
          <a:p>
            <a:pPr algn="r" rtl="1"/>
            <a:endParaRPr lang="fr-FR" dirty="0"/>
          </a:p>
        </p:txBody>
      </p:sp>
      <p:sp>
        <p:nvSpPr>
          <p:cNvPr id="4" name="ZoneTexte 3">
            <a:extLst>
              <a:ext uri="{FF2B5EF4-FFF2-40B4-BE49-F238E27FC236}">
                <a16:creationId xmlns:a16="http://schemas.microsoft.com/office/drawing/2014/main" id="{55817B58-F9AA-4DA9-AE91-32B87726CAD7}"/>
              </a:ext>
            </a:extLst>
          </p:cNvPr>
          <p:cNvSpPr txBox="1"/>
          <p:nvPr/>
        </p:nvSpPr>
        <p:spPr>
          <a:xfrm>
            <a:off x="2295377" y="1378388"/>
            <a:ext cx="8876714" cy="5555367"/>
          </a:xfrm>
          <a:prstGeom prst="rect">
            <a:avLst/>
          </a:prstGeom>
          <a:noFill/>
        </p:spPr>
        <p:txBody>
          <a:bodyPr wrap="square" rtlCol="0">
            <a:spAutoFit/>
          </a:bodyPr>
          <a:lstStyle/>
          <a:p>
            <a:pPr marL="342900" lvl="0" indent="-342900" algn="r" rtl="1">
              <a:lnSpc>
                <a:spcPct val="115000"/>
              </a:lnSpc>
              <a:spcAft>
                <a:spcPts val="1000"/>
              </a:spcAft>
              <a:buFont typeface="Arial" panose="020B0604020202020204" pitchFamily="34" charset="0"/>
              <a:buChar char="-"/>
            </a:pPr>
            <a:r>
              <a:rPr lang="ar-DZ" sz="1800" dirty="0">
                <a:effectLst/>
                <a:latin typeface="Calibri" panose="020F0502020204030204" pitchFamily="34" charset="0"/>
                <a:ea typeface="Calibri" panose="020F0502020204030204" pitchFamily="34" charset="0"/>
                <a:cs typeface="Arial" panose="020B0604020202020204" pitchFamily="34" charset="0"/>
              </a:rPr>
              <a:t> </a:t>
            </a:r>
            <a:r>
              <a:rPr lang="ar-DZ" sz="2000" dirty="0">
                <a:effectLst/>
                <a:latin typeface="Calibri" panose="020F0502020204030204" pitchFamily="34" charset="0"/>
                <a:ea typeface="Calibri" panose="020F0502020204030204" pitchFamily="34" charset="0"/>
                <a:cs typeface="Arial" panose="020B0604020202020204" pitchFamily="34" charset="0"/>
              </a:rPr>
              <a:t>أحد المنافسين الرئيسيين لشركة بوينج هو شركة إيرباص، وهي شركة تصنيع طائرات أوروبية كبرى. تتنافس بوينج وإيرباص بشراسة على حصة السوق، وخاصة في قطاع الطائرات التجارية. تعمل كلتا الشركتين باستمرار على الابتكار وتطوير نماذج طائرات جديدة والسعي إلى تأمين الطلبات من شركات الطيران في جميع أنحاء العالم. إن المنافسة بين بوينج وإيرباص مدفوعة بعوامل مثل التسعير والتقدم التكنولوجي وأداء المنتج وتفضيلات العملاء.</a:t>
            </a:r>
            <a:endParaRPr lang="fr-FR" sz="20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Arial" panose="020B0604020202020204" pitchFamily="34" charset="0"/>
              <a:buChar char="-"/>
            </a:pPr>
            <a:r>
              <a:rPr lang="ar-DZ" sz="2000" dirty="0">
                <a:effectLst/>
                <a:latin typeface="Calibri" panose="020F0502020204030204" pitchFamily="34" charset="0"/>
                <a:ea typeface="Calibri" panose="020F0502020204030204" pitchFamily="34" charset="0"/>
                <a:cs typeface="Arial" panose="020B0604020202020204" pitchFamily="34" charset="0"/>
              </a:rPr>
              <a:t> تتميز صناعة الطيران بدورات تطوير المنتج الطويلة. قد يستغرق تطوير وطرح نماذج طائرات جديدة في السوق عدة سنوات، وخلال هذه الفترة يمكن أن تتغير الديناميكيات التنافسية.</a:t>
            </a:r>
            <a:endParaRPr lang="fr-FR" sz="20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Font typeface="Arial" panose="020B0604020202020204" pitchFamily="34" charset="0"/>
              <a:buChar char="-"/>
            </a:pPr>
            <a:r>
              <a:rPr lang="ar-DZ" sz="2000" dirty="0">
                <a:effectLst/>
                <a:latin typeface="Calibri" panose="020F0502020204030204" pitchFamily="34" charset="0"/>
                <a:ea typeface="Calibri" panose="020F0502020204030204" pitchFamily="34" charset="0"/>
                <a:cs typeface="Arial" panose="020B0604020202020204" pitchFamily="34" charset="0"/>
              </a:rPr>
              <a:t>تتأثر ديناميكيات الصناعة بتقلبات الطلب العالمي على السفر الجوي والظروف الاقتصادية والعوامل الجيوسياسية. يمكن أن تؤدي هذه العوامل الخارجية إلى تقلبات في الطلبات والإلغاءات والتأجيلات، مما يخلق تحديات أخرى في الحفاظ على حصة السوق والربحية. </a:t>
            </a:r>
            <a:endParaRPr lang="fr-FR" sz="2000" dirty="0">
              <a:effectLst/>
              <a:latin typeface="Calibri" panose="020F0502020204030204" pitchFamily="34" charset="0"/>
              <a:ea typeface="Calibri" panose="020F0502020204030204" pitchFamily="34" charset="0"/>
              <a:cs typeface="Arial" panose="020B0604020202020204" pitchFamily="34" charset="0"/>
            </a:endParaRPr>
          </a:p>
          <a:p>
            <a:pPr algn="r" rtl="1"/>
            <a:r>
              <a:rPr lang="ar-DZ" sz="2000" dirty="0">
                <a:effectLst/>
                <a:ea typeface="Calibri" panose="020F0502020204030204" pitchFamily="34" charset="0"/>
                <a:cs typeface="Arial" panose="020B0604020202020204" pitchFamily="34" charset="0"/>
              </a:rPr>
              <a:t>المنافسة السعرية تشكل جانبًا مهمًا من المنافسة الصناعية. حيث تتفاوض شركات الطيران، باعتبارها العملاء الرئيسيين لمصنعي الطائرات، على الأسعار وشروط مشتريات أساطيلها. ويتعين على كل من بوينج وإيرباص تقديم أسعار تنافسية مع مراعاة عوامل مثل تكاليف الإنتاج وكفاءة الوقود والتقدم التكنولوجي. ويمكن أن تؤثر ضغوط الأسعار على هوامش الربح وتتطلب من الشركات تحسين عملياتها وهياكل التكاليف الخاصة بها لتظل قادرة على المنافس</a:t>
            </a:r>
            <a:endParaRPr lang="fr-FR" sz="2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85220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EA6F0"/>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5E737AC-5FF8-46D8-9110-19F582CA8102}"/>
              </a:ext>
            </a:extLst>
          </p:cNvPr>
          <p:cNvSpPr txBox="1"/>
          <p:nvPr/>
        </p:nvSpPr>
        <p:spPr>
          <a:xfrm>
            <a:off x="4276579" y="-165852"/>
            <a:ext cx="2757268" cy="1569660"/>
          </a:xfrm>
          <a:prstGeom prst="rect">
            <a:avLst/>
          </a:prstGeom>
          <a:noFill/>
        </p:spPr>
        <p:txBody>
          <a:bodyPr wrap="square" rtlCol="0">
            <a:spAutoFit/>
          </a:bodyPr>
          <a:lstStyle/>
          <a:p>
            <a:pPr algn="r" rtl="1"/>
            <a:r>
              <a:rPr lang="ar-DZ" sz="9600" b="1" dirty="0">
                <a:latin typeface="Aldhabi" panose="01000000000000000000" pitchFamily="2" charset="-78"/>
                <a:cs typeface="Aldhabi" panose="01000000000000000000" pitchFamily="2" charset="-78"/>
              </a:rPr>
              <a:t>خاتمة</a:t>
            </a:r>
            <a:endParaRPr lang="fr-FR" sz="9600" b="1" dirty="0">
              <a:latin typeface="Aldhabi" panose="01000000000000000000" pitchFamily="2" charset="-78"/>
              <a:cs typeface="Aldhabi" panose="01000000000000000000" pitchFamily="2" charset="-78"/>
            </a:endParaRPr>
          </a:p>
        </p:txBody>
      </p:sp>
      <p:sp>
        <p:nvSpPr>
          <p:cNvPr id="3" name="ZoneTexte 2">
            <a:extLst>
              <a:ext uri="{FF2B5EF4-FFF2-40B4-BE49-F238E27FC236}">
                <a16:creationId xmlns:a16="http://schemas.microsoft.com/office/drawing/2014/main" id="{0E9B16EF-978F-4929-867B-591EBC2FC0F6}"/>
              </a:ext>
            </a:extLst>
          </p:cNvPr>
          <p:cNvSpPr txBox="1"/>
          <p:nvPr/>
        </p:nvSpPr>
        <p:spPr>
          <a:xfrm>
            <a:off x="1631852" y="1533378"/>
            <a:ext cx="9608234" cy="3046988"/>
          </a:xfrm>
          <a:prstGeom prst="rect">
            <a:avLst/>
          </a:prstGeom>
          <a:noFill/>
        </p:spPr>
        <p:txBody>
          <a:bodyPr wrap="square" rtlCol="0">
            <a:spAutoFit/>
          </a:bodyPr>
          <a:lstStyle/>
          <a:p>
            <a:pPr algn="r" rtl="1"/>
            <a:r>
              <a:rPr lang="ar-DZ" sz="3200" b="1" dirty="0"/>
              <a:t>في ختام حديثنا عن شركة بوينغ نجد انفسنا امام قصة ملهمة من الابداع و الابتكار انها ليست مجرد علامة تجارية بلب هي رؤية تتجاوز الحدود حيث تقدم لنا حلولا مذهلة تلبي احتياجاتنا في عالم سريع التغير , التزام بوينغ بالجودة و الاستدامة يجعلها رائدة في مجالها و يدفعها لتكون شريكا موثوقا في رحلتنا نحو المستقبل فهي عبارة عن صناعة تاريخية ثقيلة الوزن </a:t>
            </a:r>
            <a:r>
              <a:rPr lang="ar-DZ" sz="3200" b="1" dirty="0" err="1"/>
              <a:t>لانها</a:t>
            </a:r>
            <a:r>
              <a:rPr lang="ar-DZ" sz="3200" b="1" dirty="0"/>
              <a:t> دائما ما تترك بصمتها المبهرة في كل ما تقدمه.</a:t>
            </a:r>
            <a:endParaRPr lang="fr-FR" sz="3200" b="1" dirty="0"/>
          </a:p>
        </p:txBody>
      </p:sp>
    </p:spTree>
    <p:extLst>
      <p:ext uri="{BB962C8B-B14F-4D97-AF65-F5344CB8AC3E}">
        <p14:creationId xmlns:p14="http://schemas.microsoft.com/office/powerpoint/2010/main" val="3332512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2DFFF"/>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B5B0B1C-9521-48D4-88BD-0D1EA60533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0007" y="126608"/>
            <a:ext cx="7971986" cy="4726745"/>
          </a:xfrm>
          <a:prstGeom prst="rect">
            <a:avLst/>
          </a:prstGeom>
        </p:spPr>
      </p:pic>
      <p:sp>
        <p:nvSpPr>
          <p:cNvPr id="4" name="ZoneTexte 3">
            <a:extLst>
              <a:ext uri="{FF2B5EF4-FFF2-40B4-BE49-F238E27FC236}">
                <a16:creationId xmlns:a16="http://schemas.microsoft.com/office/drawing/2014/main" id="{A9A9161F-F5E4-4138-99CF-38CB3B1C8A97}"/>
              </a:ext>
            </a:extLst>
          </p:cNvPr>
          <p:cNvSpPr txBox="1"/>
          <p:nvPr/>
        </p:nvSpPr>
        <p:spPr>
          <a:xfrm>
            <a:off x="3085587" y="4403187"/>
            <a:ext cx="7441809" cy="1938992"/>
          </a:xfrm>
          <a:prstGeom prst="rect">
            <a:avLst/>
          </a:prstGeom>
          <a:noFill/>
        </p:spPr>
        <p:txBody>
          <a:bodyPr wrap="square" rtlCol="0">
            <a:spAutoFit/>
          </a:bodyPr>
          <a:lstStyle/>
          <a:p>
            <a:r>
              <a:rPr lang="fr-FR" sz="6000" b="1" dirty="0" err="1">
                <a:solidFill>
                  <a:schemeClr val="accent1">
                    <a:lumMod val="75000"/>
                  </a:schemeClr>
                </a:solidFill>
                <a:latin typeface="Brush Script MT" panose="03060802040406070304" pitchFamily="66" charset="0"/>
              </a:rPr>
              <a:t>Thank</a:t>
            </a:r>
            <a:r>
              <a:rPr lang="fr-FR" sz="6000" b="1" dirty="0">
                <a:solidFill>
                  <a:schemeClr val="accent1">
                    <a:lumMod val="75000"/>
                  </a:schemeClr>
                </a:solidFill>
                <a:latin typeface="Brush Script MT" panose="03060802040406070304" pitchFamily="66" charset="0"/>
              </a:rPr>
              <a:t> </a:t>
            </a:r>
            <a:r>
              <a:rPr lang="fr-FR" sz="6000" b="1" dirty="0" err="1">
                <a:solidFill>
                  <a:schemeClr val="accent1">
                    <a:lumMod val="75000"/>
                  </a:schemeClr>
                </a:solidFill>
                <a:latin typeface="Brush Script MT" panose="03060802040406070304" pitchFamily="66" charset="0"/>
              </a:rPr>
              <a:t>you</a:t>
            </a:r>
            <a:r>
              <a:rPr lang="fr-FR" sz="6000" b="1" dirty="0">
                <a:solidFill>
                  <a:schemeClr val="accent1">
                    <a:lumMod val="75000"/>
                  </a:schemeClr>
                </a:solidFill>
                <a:latin typeface="Brush Script MT" panose="03060802040406070304" pitchFamily="66" charset="0"/>
              </a:rPr>
              <a:t> for </a:t>
            </a:r>
            <a:r>
              <a:rPr lang="fr-FR" sz="6000" b="1" dirty="0" err="1">
                <a:solidFill>
                  <a:schemeClr val="accent1">
                    <a:lumMod val="75000"/>
                  </a:schemeClr>
                </a:solidFill>
                <a:latin typeface="Brush Script MT" panose="03060802040406070304" pitchFamily="66" charset="0"/>
              </a:rPr>
              <a:t>listening</a:t>
            </a:r>
            <a:r>
              <a:rPr lang="fr-FR" sz="6000" b="1" dirty="0">
                <a:solidFill>
                  <a:schemeClr val="accent1">
                    <a:lumMod val="75000"/>
                  </a:schemeClr>
                </a:solidFill>
                <a:latin typeface="Brush Script MT" panose="03060802040406070304" pitchFamily="66" charset="0"/>
              </a:rPr>
              <a:t> ; </a:t>
            </a:r>
            <a:r>
              <a:rPr lang="fr-FR" sz="6000" b="1" dirty="0" err="1">
                <a:solidFill>
                  <a:schemeClr val="accent1">
                    <a:lumMod val="75000"/>
                  </a:schemeClr>
                </a:solidFill>
                <a:latin typeface="Brush Script MT" panose="03060802040406070304" pitchFamily="66" charset="0"/>
              </a:rPr>
              <a:t>any</a:t>
            </a:r>
            <a:r>
              <a:rPr lang="fr-FR" sz="6000" b="1" dirty="0">
                <a:solidFill>
                  <a:schemeClr val="accent1">
                    <a:lumMod val="75000"/>
                  </a:schemeClr>
                </a:solidFill>
                <a:latin typeface="Brush Script MT" panose="03060802040406070304" pitchFamily="66" charset="0"/>
              </a:rPr>
              <a:t> questions??</a:t>
            </a:r>
          </a:p>
        </p:txBody>
      </p:sp>
    </p:spTree>
    <p:extLst>
      <p:ext uri="{BB962C8B-B14F-4D97-AF65-F5344CB8AC3E}">
        <p14:creationId xmlns:p14="http://schemas.microsoft.com/office/powerpoint/2010/main" val="1311415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EAF7"/>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CEED11D-80DD-4846-809E-01790A508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512" y="2194559"/>
            <a:ext cx="9065455" cy="7828671"/>
          </a:xfrm>
          <a:prstGeom prst="rect">
            <a:avLst/>
          </a:prstGeom>
        </p:spPr>
      </p:pic>
      <p:pic>
        <p:nvPicPr>
          <p:cNvPr id="5" name="Image 4">
            <a:extLst>
              <a:ext uri="{FF2B5EF4-FFF2-40B4-BE49-F238E27FC236}">
                <a16:creationId xmlns:a16="http://schemas.microsoft.com/office/drawing/2014/main" id="{C6EC7EE8-873B-4453-BC4C-90BB55A433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5187" y="2345785"/>
            <a:ext cx="7974037" cy="7828671"/>
          </a:xfrm>
          <a:prstGeom prst="rect">
            <a:avLst/>
          </a:prstGeom>
        </p:spPr>
      </p:pic>
      <p:pic>
        <p:nvPicPr>
          <p:cNvPr id="7" name="Image 6">
            <a:extLst>
              <a:ext uri="{FF2B5EF4-FFF2-40B4-BE49-F238E27FC236}">
                <a16:creationId xmlns:a16="http://schemas.microsoft.com/office/drawing/2014/main" id="{F9A0AA70-CD86-4A93-A643-EF6F68426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 y="-188157"/>
            <a:ext cx="10287000" cy="6858000"/>
          </a:xfrm>
          <a:prstGeom prst="rect">
            <a:avLst/>
          </a:prstGeom>
        </p:spPr>
      </p:pic>
    </p:spTree>
    <p:extLst>
      <p:ext uri="{BB962C8B-B14F-4D97-AF65-F5344CB8AC3E}">
        <p14:creationId xmlns:p14="http://schemas.microsoft.com/office/powerpoint/2010/main" val="152725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EAF7"/>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CEED11D-80DD-4846-809E-01790A508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512" y="2194559"/>
            <a:ext cx="9065455" cy="7828671"/>
          </a:xfrm>
          <a:prstGeom prst="rect">
            <a:avLst/>
          </a:prstGeom>
        </p:spPr>
      </p:pic>
      <p:pic>
        <p:nvPicPr>
          <p:cNvPr id="5" name="Image 4">
            <a:extLst>
              <a:ext uri="{FF2B5EF4-FFF2-40B4-BE49-F238E27FC236}">
                <a16:creationId xmlns:a16="http://schemas.microsoft.com/office/drawing/2014/main" id="{C6EC7EE8-873B-4453-BC4C-90BB55A433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5187" y="2345785"/>
            <a:ext cx="7974037" cy="7828671"/>
          </a:xfrm>
          <a:prstGeom prst="rect">
            <a:avLst/>
          </a:prstGeom>
        </p:spPr>
      </p:pic>
      <p:pic>
        <p:nvPicPr>
          <p:cNvPr id="7" name="Image 6">
            <a:extLst>
              <a:ext uri="{FF2B5EF4-FFF2-40B4-BE49-F238E27FC236}">
                <a16:creationId xmlns:a16="http://schemas.microsoft.com/office/drawing/2014/main" id="{F9A0AA70-CD86-4A93-A643-EF6F68426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049" y="-1078918"/>
            <a:ext cx="5363894" cy="3273477"/>
          </a:xfrm>
          <a:prstGeom prst="rect">
            <a:avLst/>
          </a:prstGeom>
        </p:spPr>
      </p:pic>
      <p:sp>
        <p:nvSpPr>
          <p:cNvPr id="2" name="ZoneTexte 1">
            <a:extLst>
              <a:ext uri="{FF2B5EF4-FFF2-40B4-BE49-F238E27FC236}">
                <a16:creationId xmlns:a16="http://schemas.microsoft.com/office/drawing/2014/main" id="{ED816C48-A567-45DB-AC27-AD7E67C2C8F3}"/>
              </a:ext>
            </a:extLst>
          </p:cNvPr>
          <p:cNvSpPr txBox="1"/>
          <p:nvPr/>
        </p:nvSpPr>
        <p:spPr>
          <a:xfrm>
            <a:off x="6050864" y="374941"/>
            <a:ext cx="5120640" cy="830997"/>
          </a:xfrm>
          <a:prstGeom prst="rect">
            <a:avLst/>
          </a:prstGeom>
          <a:noFill/>
        </p:spPr>
        <p:txBody>
          <a:bodyPr wrap="square" rtlCol="0">
            <a:spAutoFit/>
          </a:bodyPr>
          <a:lstStyle/>
          <a:p>
            <a:pPr algn="r" rtl="1"/>
            <a:r>
              <a:rPr lang="ar-DZ" sz="4800" b="1" u="sng" dirty="0">
                <a:latin typeface="Arial Black" panose="020B0A04020102020204" pitchFamily="34" charset="0"/>
              </a:rPr>
              <a:t>كيف تأسست الشركة؟</a:t>
            </a:r>
            <a:endParaRPr lang="fr-FR" sz="4800" b="1" u="sng" dirty="0">
              <a:latin typeface="Arial Black" panose="020B0A04020102020204" pitchFamily="34" charset="0"/>
            </a:endParaRPr>
          </a:p>
        </p:txBody>
      </p:sp>
      <p:sp>
        <p:nvSpPr>
          <p:cNvPr id="4" name="Triangle rectangle 3">
            <a:extLst>
              <a:ext uri="{FF2B5EF4-FFF2-40B4-BE49-F238E27FC236}">
                <a16:creationId xmlns:a16="http://schemas.microsoft.com/office/drawing/2014/main" id="{671E1C02-7216-437C-8690-68CF41AEB44B}"/>
              </a:ext>
            </a:extLst>
          </p:cNvPr>
          <p:cNvSpPr/>
          <p:nvPr/>
        </p:nvSpPr>
        <p:spPr>
          <a:xfrm>
            <a:off x="11171504" y="374941"/>
            <a:ext cx="1020496" cy="666068"/>
          </a:xfrm>
          <a:prstGeom prst="rtTriangl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E0FDC35D-A436-40F9-BE20-2980F09493F2}"/>
              </a:ext>
            </a:extLst>
          </p:cNvPr>
          <p:cNvSpPr txBox="1"/>
          <p:nvPr/>
        </p:nvSpPr>
        <p:spPr>
          <a:xfrm>
            <a:off x="6738424" y="1304328"/>
            <a:ext cx="4943328" cy="1107996"/>
          </a:xfrm>
          <a:prstGeom prst="rect">
            <a:avLst/>
          </a:prstGeom>
          <a:noFill/>
        </p:spPr>
        <p:txBody>
          <a:bodyPr wrap="square" rtlCol="0">
            <a:spAutoFit/>
          </a:bodyPr>
          <a:lstStyle/>
          <a:p>
            <a:pPr marL="342900" indent="-342900" algn="r" rtl="1">
              <a:buFont typeface="Arial" panose="020B0604020202020204" pitchFamily="34" charset="0"/>
              <a:buChar char="•"/>
            </a:pPr>
            <a:r>
              <a:rPr lang="ar-DZ" sz="2400" b="1" dirty="0">
                <a:solidFill>
                  <a:schemeClr val="accent1">
                    <a:lumMod val="75000"/>
                  </a:schemeClr>
                </a:solidFill>
              </a:rPr>
              <a:t>عام تأسيس </a:t>
            </a:r>
            <a:r>
              <a:rPr lang="ar-DZ" sz="2400" b="1" dirty="0" err="1">
                <a:solidFill>
                  <a:schemeClr val="accent1">
                    <a:lumMod val="75000"/>
                  </a:schemeClr>
                </a:solidFill>
              </a:rPr>
              <a:t>الشركة</a:t>
            </a:r>
            <a:r>
              <a:rPr lang="ar-DZ" sz="2400" b="1" dirty="0" err="1"/>
              <a:t>:عام</a:t>
            </a:r>
            <a:r>
              <a:rPr lang="ar-DZ" sz="2400" b="1" dirty="0"/>
              <a:t> 1916</a:t>
            </a:r>
            <a:endParaRPr lang="ar-DZ" sz="2400" b="1" dirty="0">
              <a:latin typeface="Calibri" panose="020F0502020204030204" pitchFamily="34" charset="0"/>
              <a:ea typeface="Calibri" panose="020F0502020204030204" pitchFamily="34" charset="0"/>
              <a:cs typeface="Arial" panose="020B0604020202020204" pitchFamily="34" charset="0"/>
            </a:endParaRPr>
          </a:p>
          <a:p>
            <a:pPr marL="342900" indent="-342900" algn="r" rtl="1">
              <a:buFont typeface="Arial" panose="020B0604020202020204" pitchFamily="34" charset="0"/>
              <a:buChar char="•"/>
            </a:pPr>
            <a:r>
              <a:rPr lang="ar-DZ" sz="2400" b="1" dirty="0" err="1">
                <a:solidFill>
                  <a:schemeClr val="accent1">
                    <a:lumMod val="75000"/>
                  </a:schemeClr>
                </a:solidFill>
              </a:rPr>
              <a:t>المؤسس</a:t>
            </a:r>
            <a:r>
              <a:rPr lang="ar-DZ" sz="2400" b="1" dirty="0" err="1"/>
              <a:t>:المهندس</a:t>
            </a:r>
            <a:r>
              <a:rPr lang="ar-DZ" sz="2400" b="1" dirty="0"/>
              <a:t> الأمريكي ادوارد بوينغ</a:t>
            </a:r>
          </a:p>
          <a:p>
            <a:pPr algn="r" rtl="1"/>
            <a:endParaRPr lang="fr-FR" dirty="0"/>
          </a:p>
        </p:txBody>
      </p:sp>
      <p:sp>
        <p:nvSpPr>
          <p:cNvPr id="8" name="Rectangle 7">
            <a:extLst>
              <a:ext uri="{FF2B5EF4-FFF2-40B4-BE49-F238E27FC236}">
                <a16:creationId xmlns:a16="http://schemas.microsoft.com/office/drawing/2014/main" id="{470BBB9C-9AB7-4DB7-9E33-AFC6030EAC56}"/>
              </a:ext>
            </a:extLst>
          </p:cNvPr>
          <p:cNvSpPr/>
          <p:nvPr/>
        </p:nvSpPr>
        <p:spPr>
          <a:xfrm>
            <a:off x="1569722" y="2194559"/>
            <a:ext cx="9065454" cy="4288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E16D008B-A05D-4724-83DA-4A56F4D3F316}"/>
              </a:ext>
            </a:extLst>
          </p:cNvPr>
          <p:cNvSpPr txBox="1"/>
          <p:nvPr/>
        </p:nvSpPr>
        <p:spPr>
          <a:xfrm>
            <a:off x="5893773" y="2584488"/>
            <a:ext cx="4410810" cy="3255058"/>
          </a:xfrm>
          <a:prstGeom prst="rect">
            <a:avLst/>
          </a:prstGeom>
          <a:noFill/>
        </p:spPr>
        <p:txBody>
          <a:bodyPr wrap="square" rtlCol="0">
            <a:spAutoFit/>
          </a:bodyPr>
          <a:lstStyle/>
          <a:p>
            <a:pPr algn="r" rtl="1">
              <a:lnSpc>
                <a:spcPct val="115000"/>
              </a:lnSpc>
              <a:spcAft>
                <a:spcPts val="1000"/>
              </a:spcAft>
            </a:pPr>
            <a:r>
              <a:rPr lang="ar-DZ" sz="2000" b="1" dirty="0">
                <a:effectLst/>
                <a:latin typeface="Calibri" panose="020F0502020204030204" pitchFamily="34" charset="0"/>
                <a:ea typeface="Calibri" panose="020F0502020204030204" pitchFamily="34" charset="0"/>
                <a:cs typeface="Arial" panose="020B0604020202020204" pitchFamily="34" charset="0"/>
              </a:rPr>
              <a:t>الذي انطلق شغفه بهذا المجال إثر زيارة لمعرض للطيران في لوس أنجلوس في يناير/كانون الثاني عام 1910، بعدما تواصل مع مهندس في البحرية يدعى جورج كونراد ويتسر فيلد، والذي كان قد تلقى دروسا وتدريبات في مجال الطيران. اشترى إدوارد بوينغ حوض بناء السفن على نهر </a:t>
            </a:r>
            <a:r>
              <a:rPr lang="ar-DZ" sz="2000" b="1" dirty="0" err="1">
                <a:effectLst/>
                <a:latin typeface="Calibri" panose="020F0502020204030204" pitchFamily="34" charset="0"/>
                <a:ea typeface="Calibri" panose="020F0502020204030204" pitchFamily="34" charset="0"/>
                <a:cs typeface="Arial" panose="020B0604020202020204" pitchFamily="34" charset="0"/>
              </a:rPr>
              <a:t>دواميش</a:t>
            </a:r>
            <a:r>
              <a:rPr lang="ar-DZ" sz="2000" b="1" dirty="0">
                <a:effectLst/>
                <a:latin typeface="Calibri" panose="020F0502020204030204" pitchFamily="34" charset="0"/>
                <a:ea typeface="Calibri" panose="020F0502020204030204" pitchFamily="34" charset="0"/>
                <a:cs typeface="Arial" panose="020B0604020202020204" pitchFamily="34" charset="0"/>
              </a:rPr>
              <a:t> في سياتل، بعد 3 أشهر فقط من تلك الزيارة، وبدأ نشاطات الشركة في مجال صناعة الخشب، ثم تحولت في وقت لاحق إلى أول مصنع للطائرات.</a:t>
            </a:r>
            <a:endParaRPr lang="fr-FR" sz="20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Flèche : bas 12">
            <a:extLst>
              <a:ext uri="{FF2B5EF4-FFF2-40B4-BE49-F238E27FC236}">
                <a16:creationId xmlns:a16="http://schemas.microsoft.com/office/drawing/2014/main" id="{97806A62-87D7-4B1D-A93A-4E194B652C58}"/>
              </a:ext>
            </a:extLst>
          </p:cNvPr>
          <p:cNvSpPr/>
          <p:nvPr/>
        </p:nvSpPr>
        <p:spPr>
          <a:xfrm>
            <a:off x="5563180" y="2570947"/>
            <a:ext cx="475958" cy="3721274"/>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4" name="ZoneTexte 13">
            <a:extLst>
              <a:ext uri="{FF2B5EF4-FFF2-40B4-BE49-F238E27FC236}">
                <a16:creationId xmlns:a16="http://schemas.microsoft.com/office/drawing/2014/main" id="{8B27DF2A-AF02-477F-B650-4847E555EA39}"/>
              </a:ext>
            </a:extLst>
          </p:cNvPr>
          <p:cNvSpPr txBox="1"/>
          <p:nvPr/>
        </p:nvSpPr>
        <p:spPr>
          <a:xfrm>
            <a:off x="1571777" y="2506569"/>
            <a:ext cx="3989945" cy="3785652"/>
          </a:xfrm>
          <a:prstGeom prst="rect">
            <a:avLst/>
          </a:prstGeom>
          <a:noFill/>
        </p:spPr>
        <p:txBody>
          <a:bodyPr wrap="square" rtlCol="0">
            <a:spAutoFit/>
          </a:bodyPr>
          <a:lstStyle/>
          <a:p>
            <a:pPr algn="r" rtl="1"/>
            <a:r>
              <a:rPr lang="ar-DZ" sz="2000" b="1" dirty="0">
                <a:effectLst/>
                <a:latin typeface="Calibri" panose="020F0502020204030204" pitchFamily="34" charset="0"/>
                <a:ea typeface="Calibri" panose="020F0502020204030204" pitchFamily="34" charset="0"/>
                <a:cs typeface="Arial" panose="020B0604020202020204" pitchFamily="34" charset="0"/>
              </a:rPr>
              <a:t>في 15 يونيو/حزيران عام 1916 أسس بوينغ شركة تحمل اسم "</a:t>
            </a:r>
            <a:r>
              <a:rPr lang="ar-DZ" sz="2000" b="1" dirty="0" err="1">
                <a:effectLst/>
                <a:latin typeface="Calibri" panose="020F0502020204030204" pitchFamily="34" charset="0"/>
                <a:ea typeface="Calibri" panose="020F0502020204030204" pitchFamily="34" charset="0"/>
                <a:cs typeface="Arial" panose="020B0604020202020204" pitchFamily="34" charset="0"/>
              </a:rPr>
              <a:t>إيرو</a:t>
            </a:r>
            <a:r>
              <a:rPr lang="ar-DZ" sz="2000" b="1" dirty="0">
                <a:effectLst/>
                <a:latin typeface="Calibri" panose="020F0502020204030204" pitchFamily="34" charset="0"/>
                <a:ea typeface="Calibri" panose="020F0502020204030204" pitchFamily="34" charset="0"/>
                <a:cs typeface="Arial" panose="020B0604020202020204" pitchFamily="34" charset="0"/>
              </a:rPr>
              <a:t> </a:t>
            </a:r>
            <a:r>
              <a:rPr lang="ar-DZ" sz="2000" b="1" dirty="0" err="1">
                <a:effectLst/>
                <a:latin typeface="Calibri" panose="020F0502020204030204" pitchFamily="34" charset="0"/>
                <a:ea typeface="Calibri" panose="020F0502020204030204" pitchFamily="34" charset="0"/>
                <a:cs typeface="Arial" panose="020B0604020202020204" pitchFamily="34" charset="0"/>
              </a:rPr>
              <a:t>بروكتس</a:t>
            </a:r>
            <a:r>
              <a:rPr lang="ar-DZ" sz="2000" b="1" dirty="0">
                <a:effectLst/>
                <a:latin typeface="Calibri" panose="020F0502020204030204" pitchFamily="34" charset="0"/>
                <a:ea typeface="Calibri" panose="020F0502020204030204" pitchFamily="34" charset="0"/>
                <a:cs typeface="Arial" panose="020B0604020202020204" pitchFamily="34" charset="0"/>
              </a:rPr>
              <a:t>"، ثم غير اسمها يوم 26 أبريل/نيسان 1917 إلى شركة بوينغ للطائرات وانطلقت الشركة عند تأسيسها بفريق عمل مكون من 28 فردا يضم طيارين ونجارين وخياطين، وبعد اندلاع الحرب العالمية الأولى شهدت الشركة نموا في عدد العاملين، إذ ارتفع العدد إلى 337 شخصا، في أعقاب طلب البحرية الأميركية شراء 50 طائرة في تلك الفترة، مما دفع بالشركة لتوسيع نطاق إنتاجها لتلبية الطلبات المتزايدة على الطائرات في ذلك الوقت.</a:t>
            </a:r>
            <a:endParaRPr lang="fr-FR" sz="2000" b="1" dirty="0"/>
          </a:p>
        </p:txBody>
      </p:sp>
      <p:sp>
        <p:nvSpPr>
          <p:cNvPr id="15" name="ZoneTexte 14">
            <a:extLst>
              <a:ext uri="{FF2B5EF4-FFF2-40B4-BE49-F238E27FC236}">
                <a16:creationId xmlns:a16="http://schemas.microsoft.com/office/drawing/2014/main" id="{E515EF02-7E11-4598-B52C-FC118C08FECE}"/>
              </a:ext>
            </a:extLst>
          </p:cNvPr>
          <p:cNvSpPr txBox="1"/>
          <p:nvPr/>
        </p:nvSpPr>
        <p:spPr>
          <a:xfrm>
            <a:off x="2197489" y="1278958"/>
            <a:ext cx="4449496" cy="830997"/>
          </a:xfrm>
          <a:prstGeom prst="rect">
            <a:avLst/>
          </a:prstGeom>
          <a:noFill/>
        </p:spPr>
        <p:txBody>
          <a:bodyPr wrap="square" rtlCol="0">
            <a:spAutoFit/>
          </a:bodyPr>
          <a:lstStyle/>
          <a:p>
            <a:pPr marL="342900" indent="-342900" algn="r" rtl="1">
              <a:buFont typeface="Arial" panose="020B0604020202020204" pitchFamily="34" charset="0"/>
              <a:buChar char="•"/>
            </a:pPr>
            <a:r>
              <a:rPr lang="ar-DZ" sz="2400" b="1" dirty="0">
                <a:solidFill>
                  <a:schemeClr val="accent1">
                    <a:lumMod val="75000"/>
                  </a:schemeClr>
                </a:solidFill>
              </a:rPr>
              <a:t>عدد العمال الحاليين </a:t>
            </a:r>
            <a:r>
              <a:rPr lang="ar-DZ" sz="2400" b="1" dirty="0"/>
              <a:t>:160 الف موظف </a:t>
            </a:r>
          </a:p>
          <a:p>
            <a:pPr marL="342900" indent="-342900" algn="r" rtl="1">
              <a:buFont typeface="Arial" panose="020B0604020202020204" pitchFamily="34" charset="0"/>
              <a:buChar char="•"/>
            </a:pPr>
            <a:r>
              <a:rPr lang="ar-DZ" sz="2400" b="1" dirty="0">
                <a:solidFill>
                  <a:schemeClr val="accent1">
                    <a:lumMod val="75000"/>
                  </a:schemeClr>
                </a:solidFill>
              </a:rPr>
              <a:t>الإيرادات</a:t>
            </a:r>
            <a:r>
              <a:rPr lang="ar-DZ" sz="2400" b="1" dirty="0"/>
              <a:t> : 96 مليار دولار امريكي</a:t>
            </a:r>
            <a:endParaRPr lang="fr-FR" sz="2400" b="1" dirty="0"/>
          </a:p>
        </p:txBody>
      </p:sp>
    </p:spTree>
    <p:extLst>
      <p:ext uri="{BB962C8B-B14F-4D97-AF65-F5344CB8AC3E}">
        <p14:creationId xmlns:p14="http://schemas.microsoft.com/office/powerpoint/2010/main" val="3609404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EAF7"/>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CEED11D-80DD-4846-809E-01790A508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512" y="2194559"/>
            <a:ext cx="9065455" cy="7828671"/>
          </a:xfrm>
          <a:prstGeom prst="rect">
            <a:avLst/>
          </a:prstGeom>
        </p:spPr>
      </p:pic>
      <p:pic>
        <p:nvPicPr>
          <p:cNvPr id="5" name="Image 4">
            <a:extLst>
              <a:ext uri="{FF2B5EF4-FFF2-40B4-BE49-F238E27FC236}">
                <a16:creationId xmlns:a16="http://schemas.microsoft.com/office/drawing/2014/main" id="{C6EC7EE8-873B-4453-BC4C-90BB55A433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5187" y="2345785"/>
            <a:ext cx="7974037" cy="7828671"/>
          </a:xfrm>
          <a:prstGeom prst="rect">
            <a:avLst/>
          </a:prstGeom>
        </p:spPr>
      </p:pic>
      <p:pic>
        <p:nvPicPr>
          <p:cNvPr id="7" name="Image 6">
            <a:extLst>
              <a:ext uri="{FF2B5EF4-FFF2-40B4-BE49-F238E27FC236}">
                <a16:creationId xmlns:a16="http://schemas.microsoft.com/office/drawing/2014/main" id="{F9A0AA70-CD86-4A93-A643-EF6F68426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6258" y="-951330"/>
            <a:ext cx="4724106" cy="3221502"/>
          </a:xfrm>
          <a:prstGeom prst="rect">
            <a:avLst/>
          </a:prstGeom>
        </p:spPr>
      </p:pic>
      <p:sp>
        <p:nvSpPr>
          <p:cNvPr id="2" name="ZoneTexte 1">
            <a:extLst>
              <a:ext uri="{FF2B5EF4-FFF2-40B4-BE49-F238E27FC236}">
                <a16:creationId xmlns:a16="http://schemas.microsoft.com/office/drawing/2014/main" id="{99745C82-A09C-40A6-B340-C4C175E4EA0C}"/>
              </a:ext>
            </a:extLst>
          </p:cNvPr>
          <p:cNvSpPr txBox="1"/>
          <p:nvPr/>
        </p:nvSpPr>
        <p:spPr>
          <a:xfrm>
            <a:off x="5458265" y="298449"/>
            <a:ext cx="4557932" cy="646331"/>
          </a:xfrm>
          <a:prstGeom prst="rect">
            <a:avLst/>
          </a:prstGeom>
          <a:noFill/>
        </p:spPr>
        <p:txBody>
          <a:bodyPr wrap="square" rtlCol="0">
            <a:spAutoFit/>
          </a:bodyPr>
          <a:lstStyle/>
          <a:p>
            <a:pPr algn="r" rtl="1"/>
            <a:r>
              <a:rPr lang="ar-DZ" sz="3600" b="1" u="sng" dirty="0"/>
              <a:t>تطور الشركة عبر العقود:</a:t>
            </a:r>
            <a:endParaRPr lang="fr-FR" sz="3600" b="1" u="sng" dirty="0"/>
          </a:p>
        </p:txBody>
      </p:sp>
      <p:sp>
        <p:nvSpPr>
          <p:cNvPr id="4" name="ZoneTexte 3">
            <a:extLst>
              <a:ext uri="{FF2B5EF4-FFF2-40B4-BE49-F238E27FC236}">
                <a16:creationId xmlns:a16="http://schemas.microsoft.com/office/drawing/2014/main" id="{A06A13CE-69EB-47EA-8456-DEB4AF8C0DB0}"/>
              </a:ext>
            </a:extLst>
          </p:cNvPr>
          <p:cNvSpPr txBox="1"/>
          <p:nvPr/>
        </p:nvSpPr>
        <p:spPr>
          <a:xfrm>
            <a:off x="5458265" y="1154171"/>
            <a:ext cx="6452382" cy="2123658"/>
          </a:xfrm>
          <a:prstGeom prst="rect">
            <a:avLst/>
          </a:prstGeom>
          <a:noFill/>
        </p:spPr>
        <p:txBody>
          <a:bodyPr wrap="square" rtlCol="0">
            <a:spAutoFit/>
          </a:bodyPr>
          <a:lstStyle/>
          <a:p>
            <a:pPr marL="685800" indent="-685800" algn="r" rtl="1">
              <a:buFont typeface="Arial" panose="020B0604020202020204" pitchFamily="34" charset="0"/>
              <a:buChar char="•"/>
            </a:pPr>
            <a:r>
              <a:rPr lang="ar-DZ" sz="4800" b="1" dirty="0">
                <a:solidFill>
                  <a:schemeClr val="accent1">
                    <a:lumMod val="75000"/>
                  </a:schemeClr>
                </a:solidFill>
                <a:latin typeface="Aldhabi" panose="01000000000000000000" pitchFamily="2" charset="-78"/>
                <a:cs typeface="Aldhabi" panose="01000000000000000000" pitchFamily="2" charset="-78"/>
              </a:rPr>
              <a:t>فترة العشرينيات و الثلاثينيات : </a:t>
            </a:r>
          </a:p>
          <a:p>
            <a:pPr algn="r" rtl="1"/>
            <a:r>
              <a:rPr lang="ar-DZ" sz="2800" b="1" dirty="0">
                <a:effectLst/>
                <a:latin typeface="Calibri" panose="020F0502020204030204" pitchFamily="34" charset="0"/>
                <a:ea typeface="Calibri" panose="020F0502020204030204" pitchFamily="34" charset="0"/>
                <a:cs typeface="Arial" panose="020B0604020202020204" pitchFamily="34" charset="0"/>
              </a:rPr>
              <a:t>في هذه الفترة، بدأت بوينغ بتصنيع الطائرات التجارية. قدمت طائرة "</a:t>
            </a:r>
            <a:r>
              <a:rPr lang="fr-FR" sz="2800" b="1" dirty="0">
                <a:effectLst/>
                <a:latin typeface="Calibri" panose="020F0502020204030204" pitchFamily="34" charset="0"/>
                <a:ea typeface="Calibri" panose="020F0502020204030204" pitchFamily="34" charset="0"/>
                <a:cs typeface="Arial" panose="020B0604020202020204" pitchFamily="34" charset="0"/>
              </a:rPr>
              <a:t>Boeing 247</a:t>
            </a:r>
            <a:r>
              <a:rPr lang="ar-DZ" sz="2800" b="1" dirty="0">
                <a:effectLst/>
                <a:latin typeface="Calibri" panose="020F0502020204030204" pitchFamily="34" charset="0"/>
                <a:ea typeface="Calibri" panose="020F0502020204030204" pitchFamily="34" charset="0"/>
                <a:cs typeface="Arial" panose="020B0604020202020204" pitchFamily="34" charset="0"/>
              </a:rPr>
              <a:t>" في عام 1933، التي كانت أول طائرة تجارية مزودة بجناح مزدوج.</a:t>
            </a:r>
            <a:endParaRPr lang="fr-FR" sz="2800" b="1"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8" name="Image 7">
            <a:extLst>
              <a:ext uri="{FF2B5EF4-FFF2-40B4-BE49-F238E27FC236}">
                <a16:creationId xmlns:a16="http://schemas.microsoft.com/office/drawing/2014/main" id="{4C79E47D-D068-4158-83AF-2AE07192DE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966" y="1154171"/>
            <a:ext cx="5190760" cy="3014966"/>
          </a:xfrm>
          <a:prstGeom prst="ellipse">
            <a:avLst/>
          </a:prstGeom>
          <a:ln>
            <a:noFill/>
          </a:ln>
          <a:effectLst>
            <a:softEdge rad="112500"/>
          </a:effectLst>
        </p:spPr>
      </p:pic>
      <p:pic>
        <p:nvPicPr>
          <p:cNvPr id="10" name="Image 9">
            <a:extLst>
              <a:ext uri="{FF2B5EF4-FFF2-40B4-BE49-F238E27FC236}">
                <a16:creationId xmlns:a16="http://schemas.microsoft.com/office/drawing/2014/main" id="{713ACB5A-79D8-4A59-97D1-2D5FB3F25A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9106" y="3277829"/>
            <a:ext cx="4972894" cy="3781886"/>
          </a:xfrm>
          <a:prstGeom prst="ellipse">
            <a:avLst/>
          </a:prstGeom>
          <a:ln>
            <a:noFill/>
          </a:ln>
          <a:effectLst>
            <a:softEdge rad="112500"/>
          </a:effectLst>
        </p:spPr>
      </p:pic>
      <p:pic>
        <p:nvPicPr>
          <p:cNvPr id="12" name="Image 11">
            <a:extLst>
              <a:ext uri="{FF2B5EF4-FFF2-40B4-BE49-F238E27FC236}">
                <a16:creationId xmlns:a16="http://schemas.microsoft.com/office/drawing/2014/main" id="{F6EB5AB0-812C-42DF-972E-ABB9613148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538" y="4163791"/>
            <a:ext cx="6606489" cy="2694209"/>
          </a:xfrm>
          <a:prstGeom prst="ellipse">
            <a:avLst/>
          </a:prstGeom>
          <a:ln>
            <a:noFill/>
          </a:ln>
          <a:effectLst>
            <a:softEdge rad="112500"/>
          </a:effectLst>
        </p:spPr>
      </p:pic>
    </p:spTree>
    <p:extLst>
      <p:ext uri="{BB962C8B-B14F-4D97-AF65-F5344CB8AC3E}">
        <p14:creationId xmlns:p14="http://schemas.microsoft.com/office/powerpoint/2010/main" val="321551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EAF7"/>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CEED11D-80DD-4846-809E-01790A508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512" y="2194559"/>
            <a:ext cx="9065455" cy="7828671"/>
          </a:xfrm>
          <a:prstGeom prst="rect">
            <a:avLst/>
          </a:prstGeom>
        </p:spPr>
      </p:pic>
      <p:pic>
        <p:nvPicPr>
          <p:cNvPr id="5" name="Image 4">
            <a:extLst>
              <a:ext uri="{FF2B5EF4-FFF2-40B4-BE49-F238E27FC236}">
                <a16:creationId xmlns:a16="http://schemas.microsoft.com/office/drawing/2014/main" id="{C6EC7EE8-873B-4453-BC4C-90BB55A433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5187" y="2345785"/>
            <a:ext cx="7974037" cy="7828671"/>
          </a:xfrm>
          <a:prstGeom prst="rect">
            <a:avLst/>
          </a:prstGeom>
        </p:spPr>
      </p:pic>
      <p:pic>
        <p:nvPicPr>
          <p:cNvPr id="7" name="Image 6">
            <a:extLst>
              <a:ext uri="{FF2B5EF4-FFF2-40B4-BE49-F238E27FC236}">
                <a16:creationId xmlns:a16="http://schemas.microsoft.com/office/drawing/2014/main" id="{F9A0AA70-CD86-4A93-A643-EF6F68426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557" y="-1026943"/>
            <a:ext cx="4724106" cy="3221502"/>
          </a:xfrm>
          <a:prstGeom prst="rect">
            <a:avLst/>
          </a:prstGeom>
        </p:spPr>
      </p:pic>
      <p:sp>
        <p:nvSpPr>
          <p:cNvPr id="2" name="ZoneTexte 1">
            <a:extLst>
              <a:ext uri="{FF2B5EF4-FFF2-40B4-BE49-F238E27FC236}">
                <a16:creationId xmlns:a16="http://schemas.microsoft.com/office/drawing/2014/main" id="{99745C82-A09C-40A6-B340-C4C175E4EA0C}"/>
              </a:ext>
            </a:extLst>
          </p:cNvPr>
          <p:cNvSpPr txBox="1"/>
          <p:nvPr/>
        </p:nvSpPr>
        <p:spPr>
          <a:xfrm>
            <a:off x="5458265" y="298449"/>
            <a:ext cx="4557932" cy="646331"/>
          </a:xfrm>
          <a:prstGeom prst="rect">
            <a:avLst/>
          </a:prstGeom>
          <a:noFill/>
        </p:spPr>
        <p:txBody>
          <a:bodyPr wrap="square" rtlCol="0">
            <a:spAutoFit/>
          </a:bodyPr>
          <a:lstStyle/>
          <a:p>
            <a:pPr algn="r" rtl="1"/>
            <a:r>
              <a:rPr lang="ar-DZ" sz="3600" b="1" u="sng" dirty="0"/>
              <a:t>تطور الشركة عبر العقود:</a:t>
            </a:r>
            <a:endParaRPr lang="fr-FR" sz="3600" b="1" u="sng" dirty="0"/>
          </a:p>
        </p:txBody>
      </p:sp>
      <p:sp>
        <p:nvSpPr>
          <p:cNvPr id="4" name="ZoneTexte 3">
            <a:extLst>
              <a:ext uri="{FF2B5EF4-FFF2-40B4-BE49-F238E27FC236}">
                <a16:creationId xmlns:a16="http://schemas.microsoft.com/office/drawing/2014/main" id="{A06A13CE-69EB-47EA-8456-DEB4AF8C0DB0}"/>
              </a:ext>
            </a:extLst>
          </p:cNvPr>
          <p:cNvSpPr txBox="1"/>
          <p:nvPr/>
        </p:nvSpPr>
        <p:spPr>
          <a:xfrm>
            <a:off x="5165187" y="1078558"/>
            <a:ext cx="6452382" cy="1938992"/>
          </a:xfrm>
          <a:prstGeom prst="rect">
            <a:avLst/>
          </a:prstGeom>
          <a:noFill/>
        </p:spPr>
        <p:txBody>
          <a:bodyPr wrap="square" rtlCol="0">
            <a:spAutoFit/>
          </a:bodyPr>
          <a:lstStyle/>
          <a:p>
            <a:pPr marL="457200" indent="-457200" algn="r" rtl="1">
              <a:buFont typeface="Arial" panose="020B0604020202020204" pitchFamily="34" charset="0"/>
              <a:buChar char="•"/>
            </a:pPr>
            <a:r>
              <a:rPr lang="ar-DZ" sz="4800" b="1" dirty="0">
                <a:solidFill>
                  <a:schemeClr val="accent1">
                    <a:lumMod val="75000"/>
                  </a:schemeClr>
                </a:solidFill>
                <a:latin typeface="Aldhabi" panose="01000000000000000000" pitchFamily="2" charset="-78"/>
                <a:ea typeface="Calibri" panose="020F0502020204030204" pitchFamily="34" charset="0"/>
                <a:cs typeface="Aldhabi" panose="01000000000000000000" pitchFamily="2" charset="-78"/>
              </a:rPr>
              <a:t>الحرب العالمية الثانية :</a:t>
            </a:r>
          </a:p>
          <a:p>
            <a:pPr algn="r" rtl="1"/>
            <a:r>
              <a:rPr lang="ar-DZ" sz="2400" b="1" dirty="0">
                <a:effectLst/>
                <a:latin typeface="Calibri" panose="020F0502020204030204" pitchFamily="34" charset="0"/>
                <a:ea typeface="Calibri" panose="020F0502020204030204" pitchFamily="34" charset="0"/>
                <a:cs typeface="Arial" panose="020B0604020202020204" pitchFamily="34" charset="0"/>
              </a:rPr>
              <a:t>خلال هذه الحرب، أصبحت بوينغ واحدة من أكبر الشركات المصنعة للطائرات العسكرية، حيث قامت بإنتاج طائرات مثل "</a:t>
            </a:r>
            <a:r>
              <a:rPr lang="fr-FR" sz="2400" b="1" dirty="0">
                <a:effectLst/>
                <a:latin typeface="Calibri" panose="020F0502020204030204" pitchFamily="34" charset="0"/>
                <a:ea typeface="Calibri" panose="020F0502020204030204" pitchFamily="34" charset="0"/>
                <a:cs typeface="Arial" panose="020B0604020202020204" pitchFamily="34" charset="0"/>
              </a:rPr>
              <a:t>B-17 </a:t>
            </a:r>
            <a:r>
              <a:rPr lang="fr-FR" sz="2400" b="1" dirty="0" err="1">
                <a:effectLst/>
                <a:latin typeface="Calibri" panose="020F0502020204030204" pitchFamily="34" charset="0"/>
                <a:ea typeface="Calibri" panose="020F0502020204030204" pitchFamily="34" charset="0"/>
                <a:cs typeface="Arial" panose="020B0604020202020204" pitchFamily="34" charset="0"/>
              </a:rPr>
              <a:t>Flying</a:t>
            </a:r>
            <a:r>
              <a:rPr lang="fr-FR" sz="2400" b="1" dirty="0">
                <a:effectLst/>
                <a:latin typeface="Calibri" panose="020F0502020204030204" pitchFamily="34" charset="0"/>
                <a:ea typeface="Calibri" panose="020F0502020204030204" pitchFamily="34" charset="0"/>
                <a:cs typeface="Arial" panose="020B0604020202020204" pitchFamily="34" charset="0"/>
              </a:rPr>
              <a:t> </a:t>
            </a:r>
            <a:r>
              <a:rPr lang="fr-FR" sz="2400" b="1" dirty="0" err="1">
                <a:effectLst/>
                <a:latin typeface="Calibri" panose="020F0502020204030204" pitchFamily="34" charset="0"/>
                <a:ea typeface="Calibri" panose="020F0502020204030204" pitchFamily="34" charset="0"/>
                <a:cs typeface="Arial" panose="020B0604020202020204" pitchFamily="34" charset="0"/>
              </a:rPr>
              <a:t>Fortress</a:t>
            </a:r>
            <a:r>
              <a:rPr lang="ar-DZ" sz="2400" b="1" dirty="0">
                <a:effectLst/>
                <a:latin typeface="Calibri" panose="020F0502020204030204" pitchFamily="34" charset="0"/>
                <a:ea typeface="Calibri" panose="020F0502020204030204" pitchFamily="34" charset="0"/>
                <a:cs typeface="Arial" panose="020B0604020202020204" pitchFamily="34" charset="0"/>
              </a:rPr>
              <a:t>" و"</a:t>
            </a:r>
            <a:r>
              <a:rPr lang="fr-FR" sz="2400" b="1" dirty="0">
                <a:effectLst/>
                <a:latin typeface="Calibri" panose="020F0502020204030204" pitchFamily="34" charset="0"/>
                <a:ea typeface="Calibri" panose="020F0502020204030204" pitchFamily="34" charset="0"/>
                <a:cs typeface="Arial" panose="020B0604020202020204" pitchFamily="34" charset="0"/>
              </a:rPr>
              <a:t>B-29 </a:t>
            </a:r>
            <a:endParaRPr lang="fr-FR" sz="2400" b="1" dirty="0">
              <a:solidFill>
                <a:schemeClr val="accent1">
                  <a:lumMod val="75000"/>
                </a:schemeClr>
              </a:solidFill>
              <a:effectLst/>
              <a:latin typeface="Aldhabi" panose="01000000000000000000" pitchFamily="2" charset="-78"/>
              <a:ea typeface="Calibri" panose="020F0502020204030204" pitchFamily="34" charset="0"/>
              <a:cs typeface="Aldhabi" panose="01000000000000000000" pitchFamily="2" charset="-78"/>
            </a:endParaRPr>
          </a:p>
        </p:txBody>
      </p:sp>
      <p:pic>
        <p:nvPicPr>
          <p:cNvPr id="9" name="Image 8">
            <a:extLst>
              <a:ext uri="{FF2B5EF4-FFF2-40B4-BE49-F238E27FC236}">
                <a16:creationId xmlns:a16="http://schemas.microsoft.com/office/drawing/2014/main" id="{7D778916-ECC5-41B4-B4FF-C297739209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06" y="944780"/>
            <a:ext cx="4876800" cy="3657600"/>
          </a:xfrm>
          <a:prstGeom prst="ellipse">
            <a:avLst/>
          </a:prstGeom>
          <a:ln>
            <a:noFill/>
          </a:ln>
          <a:effectLst>
            <a:softEdge rad="112500"/>
          </a:effectLst>
        </p:spPr>
      </p:pic>
      <p:pic>
        <p:nvPicPr>
          <p:cNvPr id="13" name="Image 12">
            <a:extLst>
              <a:ext uri="{FF2B5EF4-FFF2-40B4-BE49-F238E27FC236}">
                <a16:creationId xmlns:a16="http://schemas.microsoft.com/office/drawing/2014/main" id="{AAF6200F-10DA-4D34-979D-84559F7C32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6269" y="4352595"/>
            <a:ext cx="4162394" cy="2731571"/>
          </a:xfrm>
          <a:prstGeom prst="ellipse">
            <a:avLst/>
          </a:prstGeom>
          <a:ln>
            <a:noFill/>
          </a:ln>
          <a:effectLst>
            <a:softEdge rad="112500"/>
          </a:effectLst>
        </p:spPr>
      </p:pic>
      <p:pic>
        <p:nvPicPr>
          <p:cNvPr id="15" name="Image 14">
            <a:extLst>
              <a:ext uri="{FF2B5EF4-FFF2-40B4-BE49-F238E27FC236}">
                <a16:creationId xmlns:a16="http://schemas.microsoft.com/office/drawing/2014/main" id="{A93702B4-7D51-4B48-8037-6808D00D5C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9971" y="3334801"/>
            <a:ext cx="4546031" cy="3014216"/>
          </a:xfrm>
          <a:prstGeom prst="ellipse">
            <a:avLst/>
          </a:prstGeom>
          <a:ln>
            <a:noFill/>
          </a:ln>
          <a:effectLst>
            <a:softEdge rad="112500"/>
          </a:effectLst>
        </p:spPr>
      </p:pic>
    </p:spTree>
    <p:extLst>
      <p:ext uri="{BB962C8B-B14F-4D97-AF65-F5344CB8AC3E}">
        <p14:creationId xmlns:p14="http://schemas.microsoft.com/office/powerpoint/2010/main" val="91095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EAF7"/>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CEED11D-80DD-4846-809E-01790A508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512" y="2194559"/>
            <a:ext cx="9065455" cy="7828671"/>
          </a:xfrm>
          <a:prstGeom prst="rect">
            <a:avLst/>
          </a:prstGeom>
        </p:spPr>
      </p:pic>
      <p:pic>
        <p:nvPicPr>
          <p:cNvPr id="5" name="Image 4">
            <a:extLst>
              <a:ext uri="{FF2B5EF4-FFF2-40B4-BE49-F238E27FC236}">
                <a16:creationId xmlns:a16="http://schemas.microsoft.com/office/drawing/2014/main" id="{C6EC7EE8-873B-4453-BC4C-90BB55A433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5187" y="2345785"/>
            <a:ext cx="7974037" cy="7828671"/>
          </a:xfrm>
          <a:prstGeom prst="rect">
            <a:avLst/>
          </a:prstGeom>
        </p:spPr>
      </p:pic>
      <p:pic>
        <p:nvPicPr>
          <p:cNvPr id="7" name="Image 6">
            <a:extLst>
              <a:ext uri="{FF2B5EF4-FFF2-40B4-BE49-F238E27FC236}">
                <a16:creationId xmlns:a16="http://schemas.microsoft.com/office/drawing/2014/main" id="{F9A0AA70-CD86-4A93-A643-EF6F68426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557" y="-1026943"/>
            <a:ext cx="4724106" cy="3221502"/>
          </a:xfrm>
          <a:prstGeom prst="rect">
            <a:avLst/>
          </a:prstGeom>
        </p:spPr>
      </p:pic>
      <p:sp>
        <p:nvSpPr>
          <p:cNvPr id="2" name="ZoneTexte 1">
            <a:extLst>
              <a:ext uri="{FF2B5EF4-FFF2-40B4-BE49-F238E27FC236}">
                <a16:creationId xmlns:a16="http://schemas.microsoft.com/office/drawing/2014/main" id="{99745C82-A09C-40A6-B340-C4C175E4EA0C}"/>
              </a:ext>
            </a:extLst>
          </p:cNvPr>
          <p:cNvSpPr txBox="1"/>
          <p:nvPr/>
        </p:nvSpPr>
        <p:spPr>
          <a:xfrm>
            <a:off x="5458265" y="298449"/>
            <a:ext cx="4557932" cy="646331"/>
          </a:xfrm>
          <a:prstGeom prst="rect">
            <a:avLst/>
          </a:prstGeom>
          <a:noFill/>
        </p:spPr>
        <p:txBody>
          <a:bodyPr wrap="square" rtlCol="0">
            <a:spAutoFit/>
          </a:bodyPr>
          <a:lstStyle/>
          <a:p>
            <a:pPr algn="r" rtl="1"/>
            <a:r>
              <a:rPr lang="ar-DZ" sz="3600" b="1" u="sng" dirty="0"/>
              <a:t>تطور الشركة عبر العقود:</a:t>
            </a:r>
            <a:endParaRPr lang="fr-FR" sz="3600" b="1" u="sng" dirty="0"/>
          </a:p>
        </p:txBody>
      </p:sp>
      <p:sp>
        <p:nvSpPr>
          <p:cNvPr id="4" name="ZoneTexte 3">
            <a:extLst>
              <a:ext uri="{FF2B5EF4-FFF2-40B4-BE49-F238E27FC236}">
                <a16:creationId xmlns:a16="http://schemas.microsoft.com/office/drawing/2014/main" id="{A06A13CE-69EB-47EA-8456-DEB4AF8C0DB0}"/>
              </a:ext>
            </a:extLst>
          </p:cNvPr>
          <p:cNvSpPr txBox="1"/>
          <p:nvPr/>
        </p:nvSpPr>
        <p:spPr>
          <a:xfrm>
            <a:off x="5695611" y="1073837"/>
            <a:ext cx="6452382" cy="1938992"/>
          </a:xfrm>
          <a:prstGeom prst="rect">
            <a:avLst/>
          </a:prstGeom>
          <a:noFill/>
        </p:spPr>
        <p:txBody>
          <a:bodyPr wrap="square" rtlCol="0">
            <a:spAutoFit/>
          </a:bodyPr>
          <a:lstStyle/>
          <a:p>
            <a:pPr marL="457200" indent="-457200" algn="r" rtl="1">
              <a:buFont typeface="Arial" panose="020B0604020202020204" pitchFamily="34" charset="0"/>
              <a:buChar char="•"/>
            </a:pPr>
            <a:r>
              <a:rPr lang="ar-DZ" sz="4800" b="1" dirty="0">
                <a:solidFill>
                  <a:schemeClr val="accent1">
                    <a:lumMod val="75000"/>
                  </a:schemeClr>
                </a:solidFill>
                <a:latin typeface="Aldhabi" panose="01000000000000000000" pitchFamily="2" charset="-78"/>
                <a:ea typeface="Calibri" panose="020F0502020204030204" pitchFamily="34" charset="0"/>
                <a:cs typeface="Aldhabi" panose="01000000000000000000" pitchFamily="2" charset="-78"/>
              </a:rPr>
              <a:t>الخمسينيات و الستينيات:</a:t>
            </a:r>
          </a:p>
          <a:p>
            <a:pPr algn="r" rtl="1"/>
            <a:r>
              <a:rPr lang="ar-DZ" sz="2400" b="1" dirty="0">
                <a:effectLst/>
                <a:latin typeface="Calibri" panose="020F0502020204030204" pitchFamily="34" charset="0"/>
                <a:ea typeface="Calibri" panose="020F0502020204030204" pitchFamily="34" charset="0"/>
                <a:cs typeface="Arial" panose="020B0604020202020204" pitchFamily="34" charset="0"/>
              </a:rPr>
              <a:t>شهدت هذه الفترة إطلاق طائرة "</a:t>
            </a:r>
            <a:r>
              <a:rPr lang="fr-FR" sz="2400" b="1" dirty="0">
                <a:effectLst/>
                <a:latin typeface="Calibri" panose="020F0502020204030204" pitchFamily="34" charset="0"/>
                <a:ea typeface="Calibri" panose="020F0502020204030204" pitchFamily="34" charset="0"/>
                <a:cs typeface="Arial" panose="020B0604020202020204" pitchFamily="34" charset="0"/>
              </a:rPr>
              <a:t>Boeing 707</a:t>
            </a:r>
            <a:r>
              <a:rPr lang="ar-DZ" sz="2400" b="1" dirty="0">
                <a:effectLst/>
                <a:latin typeface="Calibri" panose="020F0502020204030204" pitchFamily="34" charset="0"/>
                <a:ea typeface="Calibri" panose="020F0502020204030204" pitchFamily="34" charset="0"/>
                <a:cs typeface="Arial" panose="020B0604020202020204" pitchFamily="34" charset="0"/>
              </a:rPr>
              <a:t>" في عام 1958، التي كانت أول طائرة نفاثة تجارية ناجحة، مما ساهم في ثورة السفر الجوي.</a:t>
            </a:r>
            <a:endParaRPr lang="fr-FR" sz="2400" b="1" dirty="0">
              <a:solidFill>
                <a:schemeClr val="accent1">
                  <a:lumMod val="75000"/>
                </a:schemeClr>
              </a:solidFill>
              <a:effectLst/>
              <a:latin typeface="Aldhabi" panose="01000000000000000000" pitchFamily="2" charset="-78"/>
              <a:ea typeface="Calibri" panose="020F0502020204030204" pitchFamily="34" charset="0"/>
              <a:cs typeface="Aldhabi" panose="01000000000000000000" pitchFamily="2" charset="-78"/>
            </a:endParaRPr>
          </a:p>
        </p:txBody>
      </p:sp>
      <p:pic>
        <p:nvPicPr>
          <p:cNvPr id="8" name="Image 7">
            <a:extLst>
              <a:ext uri="{FF2B5EF4-FFF2-40B4-BE49-F238E27FC236}">
                <a16:creationId xmlns:a16="http://schemas.microsoft.com/office/drawing/2014/main" id="{4CBE9F18-B5ED-4461-A2B4-20887AA8DE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83431"/>
            <a:ext cx="6074634" cy="4100732"/>
          </a:xfrm>
          <a:prstGeom prst="rect">
            <a:avLst/>
          </a:prstGeom>
        </p:spPr>
      </p:pic>
      <p:pic>
        <p:nvPicPr>
          <p:cNvPr id="11" name="Image 10">
            <a:extLst>
              <a:ext uri="{FF2B5EF4-FFF2-40B4-BE49-F238E27FC236}">
                <a16:creationId xmlns:a16="http://schemas.microsoft.com/office/drawing/2014/main" id="{FDB0B799-4DEC-4B74-A342-E04BB2B879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8138" y="2933210"/>
            <a:ext cx="6074634" cy="4218074"/>
          </a:xfrm>
          <a:prstGeom prst="ellipse">
            <a:avLst/>
          </a:prstGeom>
          <a:ln>
            <a:noFill/>
          </a:ln>
          <a:effectLst>
            <a:softEdge rad="112500"/>
          </a:effectLst>
        </p:spPr>
      </p:pic>
    </p:spTree>
    <p:extLst>
      <p:ext uri="{BB962C8B-B14F-4D97-AF65-F5344CB8AC3E}">
        <p14:creationId xmlns:p14="http://schemas.microsoft.com/office/powerpoint/2010/main" val="172071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EAF7"/>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CEED11D-80DD-4846-809E-01790A508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512" y="2194559"/>
            <a:ext cx="9065455" cy="7828671"/>
          </a:xfrm>
          <a:prstGeom prst="rect">
            <a:avLst/>
          </a:prstGeom>
        </p:spPr>
      </p:pic>
      <p:pic>
        <p:nvPicPr>
          <p:cNvPr id="5" name="Image 4">
            <a:extLst>
              <a:ext uri="{FF2B5EF4-FFF2-40B4-BE49-F238E27FC236}">
                <a16:creationId xmlns:a16="http://schemas.microsoft.com/office/drawing/2014/main" id="{C6EC7EE8-873B-4453-BC4C-90BB55A433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5187" y="2345785"/>
            <a:ext cx="7974037" cy="7828671"/>
          </a:xfrm>
          <a:prstGeom prst="rect">
            <a:avLst/>
          </a:prstGeom>
        </p:spPr>
      </p:pic>
      <p:pic>
        <p:nvPicPr>
          <p:cNvPr id="7" name="Image 6">
            <a:extLst>
              <a:ext uri="{FF2B5EF4-FFF2-40B4-BE49-F238E27FC236}">
                <a16:creationId xmlns:a16="http://schemas.microsoft.com/office/drawing/2014/main" id="{F9A0AA70-CD86-4A93-A643-EF6F68426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557" y="-1026943"/>
            <a:ext cx="4724106" cy="3221502"/>
          </a:xfrm>
          <a:prstGeom prst="rect">
            <a:avLst/>
          </a:prstGeom>
        </p:spPr>
      </p:pic>
      <p:sp>
        <p:nvSpPr>
          <p:cNvPr id="2" name="ZoneTexte 1">
            <a:extLst>
              <a:ext uri="{FF2B5EF4-FFF2-40B4-BE49-F238E27FC236}">
                <a16:creationId xmlns:a16="http://schemas.microsoft.com/office/drawing/2014/main" id="{99745C82-A09C-40A6-B340-C4C175E4EA0C}"/>
              </a:ext>
            </a:extLst>
          </p:cNvPr>
          <p:cNvSpPr txBox="1"/>
          <p:nvPr/>
        </p:nvSpPr>
        <p:spPr>
          <a:xfrm>
            <a:off x="5458265" y="298449"/>
            <a:ext cx="4557932" cy="646331"/>
          </a:xfrm>
          <a:prstGeom prst="rect">
            <a:avLst/>
          </a:prstGeom>
          <a:noFill/>
        </p:spPr>
        <p:txBody>
          <a:bodyPr wrap="square" rtlCol="0">
            <a:spAutoFit/>
          </a:bodyPr>
          <a:lstStyle/>
          <a:p>
            <a:pPr algn="r" rtl="1"/>
            <a:r>
              <a:rPr lang="ar-DZ" sz="3600" b="1" u="sng" dirty="0"/>
              <a:t>تطور الشركة عبر العقود:</a:t>
            </a:r>
            <a:endParaRPr lang="fr-FR" sz="3600" b="1" u="sng" dirty="0"/>
          </a:p>
        </p:txBody>
      </p:sp>
      <p:sp>
        <p:nvSpPr>
          <p:cNvPr id="4" name="ZoneTexte 3">
            <a:extLst>
              <a:ext uri="{FF2B5EF4-FFF2-40B4-BE49-F238E27FC236}">
                <a16:creationId xmlns:a16="http://schemas.microsoft.com/office/drawing/2014/main" id="{A06A13CE-69EB-47EA-8456-DEB4AF8C0DB0}"/>
              </a:ext>
            </a:extLst>
          </p:cNvPr>
          <p:cNvSpPr txBox="1"/>
          <p:nvPr/>
        </p:nvSpPr>
        <p:spPr>
          <a:xfrm>
            <a:off x="5695611" y="1073837"/>
            <a:ext cx="6452382" cy="1938992"/>
          </a:xfrm>
          <a:prstGeom prst="rect">
            <a:avLst/>
          </a:prstGeom>
          <a:noFill/>
        </p:spPr>
        <p:txBody>
          <a:bodyPr wrap="square" rtlCol="0">
            <a:spAutoFit/>
          </a:bodyPr>
          <a:lstStyle/>
          <a:p>
            <a:pPr marL="457200" indent="-457200" algn="r" rtl="1">
              <a:buFont typeface="Arial" panose="020B0604020202020204" pitchFamily="34" charset="0"/>
              <a:buChar char="•"/>
            </a:pPr>
            <a:r>
              <a:rPr lang="ar-DZ" sz="4800" b="1" dirty="0">
                <a:solidFill>
                  <a:schemeClr val="accent1">
                    <a:lumMod val="75000"/>
                  </a:schemeClr>
                </a:solidFill>
                <a:latin typeface="Aldhabi" panose="01000000000000000000" pitchFamily="2" charset="-78"/>
                <a:ea typeface="Calibri" panose="020F0502020204030204" pitchFamily="34" charset="0"/>
                <a:cs typeface="Aldhabi" panose="01000000000000000000" pitchFamily="2" charset="-78"/>
              </a:rPr>
              <a:t>السبعينيات:</a:t>
            </a:r>
            <a:endParaRPr lang="fr-FR" sz="4800" b="1" dirty="0">
              <a:solidFill>
                <a:schemeClr val="accent1">
                  <a:lumMod val="75000"/>
                </a:schemeClr>
              </a:solidFill>
              <a:latin typeface="Aldhabi" panose="01000000000000000000" pitchFamily="2" charset="-78"/>
              <a:ea typeface="Calibri" panose="020F0502020204030204" pitchFamily="34" charset="0"/>
              <a:cs typeface="Aldhabi" panose="01000000000000000000" pitchFamily="2" charset="-78"/>
            </a:endParaRPr>
          </a:p>
          <a:p>
            <a:pPr algn="r" rtl="1"/>
            <a:r>
              <a:rPr lang="ar-DZ" sz="2400" b="1" dirty="0">
                <a:effectLst/>
                <a:latin typeface="Calibri" panose="020F0502020204030204" pitchFamily="34" charset="0"/>
                <a:ea typeface="Calibri" panose="020F0502020204030204" pitchFamily="34" charset="0"/>
                <a:cs typeface="Arial" panose="020B0604020202020204" pitchFamily="34" charset="0"/>
              </a:rPr>
              <a:t>تم تقديم طائرة "</a:t>
            </a:r>
            <a:r>
              <a:rPr lang="fr-FR" sz="2400" b="1" dirty="0">
                <a:effectLst/>
                <a:latin typeface="Calibri" panose="020F0502020204030204" pitchFamily="34" charset="0"/>
                <a:ea typeface="Calibri" panose="020F0502020204030204" pitchFamily="34" charset="0"/>
                <a:cs typeface="Arial" panose="020B0604020202020204" pitchFamily="34" charset="0"/>
              </a:rPr>
              <a:t>Boeing 747</a:t>
            </a:r>
            <a:r>
              <a:rPr lang="ar-DZ" sz="2400" b="1" dirty="0">
                <a:effectLst/>
                <a:latin typeface="Calibri" panose="020F0502020204030204" pitchFamily="34" charset="0"/>
                <a:ea typeface="Calibri" panose="020F0502020204030204" pitchFamily="34" charset="0"/>
                <a:cs typeface="Arial" panose="020B0604020202020204" pitchFamily="34" charset="0"/>
              </a:rPr>
              <a:t>" في عام 1970، والتي كانت أول طائرة شحن تجارية ذات طابقين، مما زاد من سعة النقل الجوي بشكل كبير</a:t>
            </a:r>
            <a:endParaRPr lang="ar-DZ" sz="2400" b="1" dirty="0">
              <a:solidFill>
                <a:schemeClr val="accent1">
                  <a:lumMod val="75000"/>
                </a:schemeClr>
              </a:solidFill>
              <a:latin typeface="Aldhabi" panose="01000000000000000000" pitchFamily="2" charset="-78"/>
              <a:ea typeface="Calibri" panose="020F0502020204030204" pitchFamily="34" charset="0"/>
              <a:cs typeface="Aldhabi" panose="01000000000000000000" pitchFamily="2" charset="-78"/>
            </a:endParaRPr>
          </a:p>
        </p:txBody>
      </p:sp>
      <p:pic>
        <p:nvPicPr>
          <p:cNvPr id="6" name="Image 5">
            <a:extLst>
              <a:ext uri="{FF2B5EF4-FFF2-40B4-BE49-F238E27FC236}">
                <a16:creationId xmlns:a16="http://schemas.microsoft.com/office/drawing/2014/main" id="{0E0B87FA-C77B-4A99-9766-7917B48F8C7A}"/>
              </a:ext>
            </a:extLst>
          </p:cNvPr>
          <p:cNvPicPr>
            <a:picLocks noChangeAspect="1"/>
          </p:cNvPicPr>
          <p:nvPr/>
        </p:nvPicPr>
        <p:blipFill>
          <a:blip r:embed="rId4"/>
          <a:stretch>
            <a:fillRect/>
          </a:stretch>
        </p:blipFill>
        <p:spPr>
          <a:xfrm>
            <a:off x="-64031" y="816533"/>
            <a:ext cx="6212362" cy="3846909"/>
          </a:xfrm>
          <a:prstGeom prst="rect">
            <a:avLst/>
          </a:prstGeom>
        </p:spPr>
      </p:pic>
      <p:pic>
        <p:nvPicPr>
          <p:cNvPr id="9" name="Image 8">
            <a:extLst>
              <a:ext uri="{FF2B5EF4-FFF2-40B4-BE49-F238E27FC236}">
                <a16:creationId xmlns:a16="http://schemas.microsoft.com/office/drawing/2014/main" id="{DE64BABE-06F1-4CDB-9E0F-62FB468C0380}"/>
              </a:ext>
            </a:extLst>
          </p:cNvPr>
          <p:cNvPicPr>
            <a:picLocks noChangeAspect="1"/>
          </p:cNvPicPr>
          <p:nvPr/>
        </p:nvPicPr>
        <p:blipFill>
          <a:blip r:embed="rId5"/>
          <a:stretch>
            <a:fillRect/>
          </a:stretch>
        </p:blipFill>
        <p:spPr>
          <a:xfrm>
            <a:off x="3499500" y="3606164"/>
            <a:ext cx="9199661" cy="3737172"/>
          </a:xfrm>
          <a:prstGeom prst="rect">
            <a:avLst/>
          </a:prstGeom>
        </p:spPr>
      </p:pic>
    </p:spTree>
    <p:extLst>
      <p:ext uri="{BB962C8B-B14F-4D97-AF65-F5344CB8AC3E}">
        <p14:creationId xmlns:p14="http://schemas.microsoft.com/office/powerpoint/2010/main" val="252079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EAF7"/>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CEED11D-80DD-4846-809E-01790A508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512" y="2194559"/>
            <a:ext cx="9065455" cy="7828671"/>
          </a:xfrm>
          <a:prstGeom prst="rect">
            <a:avLst/>
          </a:prstGeom>
        </p:spPr>
      </p:pic>
      <p:pic>
        <p:nvPicPr>
          <p:cNvPr id="5" name="Image 4">
            <a:extLst>
              <a:ext uri="{FF2B5EF4-FFF2-40B4-BE49-F238E27FC236}">
                <a16:creationId xmlns:a16="http://schemas.microsoft.com/office/drawing/2014/main" id="{C6EC7EE8-873B-4453-BC4C-90BB55A433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5187" y="2345785"/>
            <a:ext cx="7974037" cy="7828671"/>
          </a:xfrm>
          <a:prstGeom prst="rect">
            <a:avLst/>
          </a:prstGeom>
        </p:spPr>
      </p:pic>
      <p:pic>
        <p:nvPicPr>
          <p:cNvPr id="7" name="Image 6">
            <a:extLst>
              <a:ext uri="{FF2B5EF4-FFF2-40B4-BE49-F238E27FC236}">
                <a16:creationId xmlns:a16="http://schemas.microsoft.com/office/drawing/2014/main" id="{F9A0AA70-CD86-4A93-A643-EF6F68426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557" y="-1026943"/>
            <a:ext cx="4724106" cy="3221502"/>
          </a:xfrm>
          <a:prstGeom prst="rect">
            <a:avLst/>
          </a:prstGeom>
        </p:spPr>
      </p:pic>
      <p:sp>
        <p:nvSpPr>
          <p:cNvPr id="2" name="ZoneTexte 1">
            <a:extLst>
              <a:ext uri="{FF2B5EF4-FFF2-40B4-BE49-F238E27FC236}">
                <a16:creationId xmlns:a16="http://schemas.microsoft.com/office/drawing/2014/main" id="{99745C82-A09C-40A6-B340-C4C175E4EA0C}"/>
              </a:ext>
            </a:extLst>
          </p:cNvPr>
          <p:cNvSpPr txBox="1"/>
          <p:nvPr/>
        </p:nvSpPr>
        <p:spPr>
          <a:xfrm>
            <a:off x="5458265" y="298449"/>
            <a:ext cx="4557932" cy="646331"/>
          </a:xfrm>
          <a:prstGeom prst="rect">
            <a:avLst/>
          </a:prstGeom>
          <a:noFill/>
        </p:spPr>
        <p:txBody>
          <a:bodyPr wrap="square" rtlCol="0">
            <a:spAutoFit/>
          </a:bodyPr>
          <a:lstStyle/>
          <a:p>
            <a:pPr algn="r" rtl="1"/>
            <a:r>
              <a:rPr lang="ar-DZ" sz="3600" b="1" u="sng" dirty="0"/>
              <a:t>تطور الشركة عبر العقود:</a:t>
            </a:r>
            <a:endParaRPr lang="fr-FR" sz="3600" b="1" u="sng" dirty="0"/>
          </a:p>
        </p:txBody>
      </p:sp>
      <p:sp>
        <p:nvSpPr>
          <p:cNvPr id="4" name="ZoneTexte 3">
            <a:extLst>
              <a:ext uri="{FF2B5EF4-FFF2-40B4-BE49-F238E27FC236}">
                <a16:creationId xmlns:a16="http://schemas.microsoft.com/office/drawing/2014/main" id="{A06A13CE-69EB-47EA-8456-DEB4AF8C0DB0}"/>
              </a:ext>
            </a:extLst>
          </p:cNvPr>
          <p:cNvSpPr txBox="1"/>
          <p:nvPr/>
        </p:nvSpPr>
        <p:spPr>
          <a:xfrm>
            <a:off x="5695611" y="1073837"/>
            <a:ext cx="6452382" cy="2677656"/>
          </a:xfrm>
          <a:prstGeom prst="rect">
            <a:avLst/>
          </a:prstGeom>
          <a:noFill/>
        </p:spPr>
        <p:txBody>
          <a:bodyPr wrap="square" rtlCol="0">
            <a:spAutoFit/>
          </a:bodyPr>
          <a:lstStyle/>
          <a:p>
            <a:pPr marL="457200" indent="-457200" algn="r" rtl="1">
              <a:buFont typeface="Arial" panose="020B0604020202020204" pitchFamily="34" charset="0"/>
              <a:buChar char="•"/>
            </a:pPr>
            <a:r>
              <a:rPr lang="ar-DZ" sz="4800" b="1" dirty="0">
                <a:solidFill>
                  <a:schemeClr val="accent1">
                    <a:lumMod val="75000"/>
                  </a:schemeClr>
                </a:solidFill>
                <a:latin typeface="Aldhabi" panose="01000000000000000000" pitchFamily="2" charset="-78"/>
                <a:ea typeface="Calibri" panose="020F0502020204030204" pitchFamily="34" charset="0"/>
                <a:cs typeface="Aldhabi" panose="01000000000000000000" pitchFamily="2" charset="-78"/>
              </a:rPr>
              <a:t>الثمانينيات و التسعينيات:</a:t>
            </a:r>
          </a:p>
          <a:p>
            <a:pPr algn="r" rtl="1"/>
            <a:r>
              <a:rPr lang="ar-DZ" sz="2400" b="1" dirty="0">
                <a:effectLst/>
                <a:latin typeface="Calibri" panose="020F0502020204030204" pitchFamily="34" charset="0"/>
                <a:ea typeface="Calibri" panose="020F0502020204030204" pitchFamily="34" charset="0"/>
                <a:cs typeface="Arial" panose="020B0604020202020204" pitchFamily="34" charset="0"/>
              </a:rPr>
              <a:t>استمرت بوينغ في الابتكار مع تقديم طائرات مثل "</a:t>
            </a:r>
            <a:r>
              <a:rPr lang="fr-FR" sz="2400" b="1" dirty="0">
                <a:effectLst/>
                <a:latin typeface="Calibri" panose="020F0502020204030204" pitchFamily="34" charset="0"/>
                <a:ea typeface="Calibri" panose="020F0502020204030204" pitchFamily="34" charset="0"/>
                <a:cs typeface="Arial" panose="020B0604020202020204" pitchFamily="34" charset="0"/>
              </a:rPr>
              <a:t>Boeing 757</a:t>
            </a:r>
            <a:r>
              <a:rPr lang="ar-DZ" sz="2400" b="1" dirty="0">
                <a:effectLst/>
                <a:latin typeface="Calibri" panose="020F0502020204030204" pitchFamily="34" charset="0"/>
                <a:ea typeface="Calibri" panose="020F0502020204030204" pitchFamily="34" charset="0"/>
                <a:cs typeface="Arial" panose="020B0604020202020204" pitchFamily="34" charset="0"/>
              </a:rPr>
              <a:t>" و"</a:t>
            </a:r>
            <a:r>
              <a:rPr lang="fr-FR" sz="2400" b="1" dirty="0">
                <a:effectLst/>
                <a:latin typeface="Calibri" panose="020F0502020204030204" pitchFamily="34" charset="0"/>
                <a:ea typeface="Calibri" panose="020F0502020204030204" pitchFamily="34" charset="0"/>
                <a:cs typeface="Arial" panose="020B0604020202020204" pitchFamily="34" charset="0"/>
              </a:rPr>
              <a:t>Boeing 767</a:t>
            </a:r>
            <a:r>
              <a:rPr lang="ar-DZ" sz="2400" b="1" dirty="0">
                <a:effectLst/>
                <a:latin typeface="Calibri" panose="020F0502020204030204" pitchFamily="34" charset="0"/>
                <a:ea typeface="Calibri" panose="020F0502020204030204" pitchFamily="34" charset="0"/>
                <a:cs typeface="Arial" panose="020B0604020202020204" pitchFamily="34" charset="0"/>
              </a:rPr>
              <a:t>"، التي كانت تستخدم في الرحلات الطويلة.</a:t>
            </a:r>
            <a:endParaRPr lang="fr-FR" sz="2400" b="1" dirty="0">
              <a:effectLst/>
              <a:latin typeface="Calibri" panose="020F0502020204030204" pitchFamily="34" charset="0"/>
              <a:ea typeface="Calibri" panose="020F0502020204030204" pitchFamily="34" charset="0"/>
              <a:cs typeface="Arial" panose="020B0604020202020204" pitchFamily="34" charset="0"/>
            </a:endParaRPr>
          </a:p>
          <a:p>
            <a:pPr algn="r" rtl="1"/>
            <a:endParaRPr lang="fr-FR" sz="4800" b="1" dirty="0">
              <a:solidFill>
                <a:schemeClr val="accent1">
                  <a:lumMod val="75000"/>
                </a:schemeClr>
              </a:solidFill>
              <a:latin typeface="Aldhabi" panose="01000000000000000000" pitchFamily="2" charset="-78"/>
              <a:ea typeface="Calibri" panose="020F0502020204030204" pitchFamily="34" charset="0"/>
              <a:cs typeface="Aldhabi" panose="01000000000000000000" pitchFamily="2" charset="-78"/>
            </a:endParaRPr>
          </a:p>
        </p:txBody>
      </p:sp>
      <p:pic>
        <p:nvPicPr>
          <p:cNvPr id="12" name="Image 11">
            <a:extLst>
              <a:ext uri="{FF2B5EF4-FFF2-40B4-BE49-F238E27FC236}">
                <a16:creationId xmlns:a16="http://schemas.microsoft.com/office/drawing/2014/main" id="{7F722E04-73EF-4AD9-8716-B2B4940A7B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964" y="944780"/>
            <a:ext cx="5530647" cy="4147985"/>
          </a:xfrm>
          <a:prstGeom prst="ellipse">
            <a:avLst/>
          </a:prstGeom>
          <a:ln>
            <a:noFill/>
          </a:ln>
          <a:effectLst>
            <a:softEdge rad="112500"/>
          </a:effectLst>
        </p:spPr>
      </p:pic>
      <p:pic>
        <p:nvPicPr>
          <p:cNvPr id="14" name="Image 13">
            <a:extLst>
              <a:ext uri="{FF2B5EF4-FFF2-40B4-BE49-F238E27FC236}">
                <a16:creationId xmlns:a16="http://schemas.microsoft.com/office/drawing/2014/main" id="{F3DAF968-9863-4F30-A198-9B9EC1588F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9419" y="2948004"/>
            <a:ext cx="7621736" cy="4547636"/>
          </a:xfrm>
          <a:prstGeom prst="ellipse">
            <a:avLst/>
          </a:prstGeom>
          <a:ln>
            <a:noFill/>
          </a:ln>
          <a:effectLst>
            <a:softEdge rad="112500"/>
          </a:effectLst>
        </p:spPr>
      </p:pic>
    </p:spTree>
    <p:extLst>
      <p:ext uri="{BB962C8B-B14F-4D97-AF65-F5344CB8AC3E}">
        <p14:creationId xmlns:p14="http://schemas.microsoft.com/office/powerpoint/2010/main" val="332218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4160</TotalTime>
  <Words>1943</Words>
  <Application>Microsoft Office PowerPoint</Application>
  <PresentationFormat>Grand écran</PresentationFormat>
  <Paragraphs>122</Paragraphs>
  <Slides>29</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29</vt:i4>
      </vt:variant>
    </vt:vector>
  </HeadingPairs>
  <TitlesOfParts>
    <vt:vector size="37" baseType="lpstr">
      <vt:lpstr>Aldhabi</vt:lpstr>
      <vt:lpstr>Arial</vt:lpstr>
      <vt:lpstr>Arial Black</vt:lpstr>
      <vt:lpstr>Britannic Bold</vt:lpstr>
      <vt:lpstr>Brush Script MT</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Windows</dc:creator>
  <cp:lastModifiedBy>Utilisateur Windows</cp:lastModifiedBy>
  <cp:revision>3</cp:revision>
  <dcterms:created xsi:type="dcterms:W3CDTF">2024-10-08T20:43:07Z</dcterms:created>
  <dcterms:modified xsi:type="dcterms:W3CDTF">2024-11-17T17:58:59Z</dcterms:modified>
</cp:coreProperties>
</file>