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38" r:id="rId2"/>
    <p:sldId id="675" r:id="rId3"/>
    <p:sldId id="739" r:id="rId4"/>
    <p:sldId id="852" r:id="rId5"/>
    <p:sldId id="851" r:id="rId6"/>
    <p:sldId id="789" r:id="rId7"/>
    <p:sldId id="853" r:id="rId8"/>
    <p:sldId id="759" r:id="rId9"/>
    <p:sldId id="791" r:id="rId10"/>
    <p:sldId id="792" r:id="rId11"/>
    <p:sldId id="794" r:id="rId12"/>
    <p:sldId id="796" r:id="rId13"/>
    <p:sldId id="798" r:id="rId14"/>
    <p:sldId id="826" r:id="rId15"/>
    <p:sldId id="854" r:id="rId16"/>
    <p:sldId id="855" r:id="rId17"/>
    <p:sldId id="810" r:id="rId18"/>
    <p:sldId id="828" r:id="rId19"/>
    <p:sldId id="829" r:id="rId20"/>
    <p:sldId id="830" r:id="rId21"/>
    <p:sldId id="831" r:id="rId22"/>
    <p:sldId id="832" r:id="rId23"/>
    <p:sldId id="833" r:id="rId24"/>
    <p:sldId id="834" r:id="rId25"/>
    <p:sldId id="760" r:id="rId26"/>
    <p:sldId id="850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08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CE4"/>
    <a:srgbClr val="FF3399"/>
    <a:srgbClr val="FFABC7"/>
    <a:srgbClr val="FEC200"/>
    <a:srgbClr val="13A5A2"/>
    <a:srgbClr val="8B83ED"/>
    <a:srgbClr val="ED45ED"/>
    <a:srgbClr val="FF095B"/>
    <a:srgbClr val="FF6699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pos="3908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F64B7-508E-4A22-B911-2B6E60903F8C}" type="datetimeFigureOut">
              <a:rPr lang="fr-FR" smtClean="0"/>
              <a:pPr/>
              <a:t>06/04/2025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7DC31-B471-4F1E-AF02-B541B8DFD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29669-838C-4A57-88E2-D4EAAF87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53D7-377E-4278-84C2-BA06986977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513F2-D893-4F84-969F-6709536FEB0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47463D-E76F-42BE-8A16-E33BE818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89A0B5-4D2C-42BC-B3A1-992F8B6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3E689-6ED4-43BA-80AA-FA53CDB32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80A3-0DA5-468E-BB28-B91ECDC7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5DD69B-3230-4E1A-860B-8E246E5EE71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270986" y="2012372"/>
            <a:ext cx="3802428" cy="4101004"/>
          </a:xfrm>
          <a:custGeom>
            <a:avLst/>
            <a:gdLst>
              <a:gd name="connsiteX0" fmla="*/ 0 w 2057400"/>
              <a:gd name="connsiteY0" fmla="*/ 0 h 1543050"/>
              <a:gd name="connsiteX1" fmla="*/ 2057400 w 2057400"/>
              <a:gd name="connsiteY1" fmla="*/ 0 h 1543050"/>
              <a:gd name="connsiteX2" fmla="*/ 2057400 w 2057400"/>
              <a:gd name="connsiteY2" fmla="*/ 1543050 h 1543050"/>
              <a:gd name="connsiteX3" fmla="*/ 0 w 2057400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543050">
                <a:moveTo>
                  <a:pt x="0" y="0"/>
                </a:moveTo>
                <a:lnTo>
                  <a:pt x="2057400" y="0"/>
                </a:lnTo>
                <a:lnTo>
                  <a:pt x="2057400" y="1543050"/>
                </a:lnTo>
                <a:lnTo>
                  <a:pt x="0" y="1543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9153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32572" y="0"/>
            <a:ext cx="6059428" cy="6858000"/>
          </a:xfrm>
          <a:custGeom>
            <a:avLst/>
            <a:gdLst>
              <a:gd name="connsiteX0" fmla="*/ 0 w 6059428"/>
              <a:gd name="connsiteY0" fmla="*/ 0 h 6858000"/>
              <a:gd name="connsiteX1" fmla="*/ 6059428 w 6059428"/>
              <a:gd name="connsiteY1" fmla="*/ 0 h 6858000"/>
              <a:gd name="connsiteX2" fmla="*/ 6059428 w 6059428"/>
              <a:gd name="connsiteY2" fmla="*/ 6858000 h 6858000"/>
              <a:gd name="connsiteX3" fmla="*/ 0 w 60594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428" h="6858000">
                <a:moveTo>
                  <a:pt x="0" y="0"/>
                </a:moveTo>
                <a:lnTo>
                  <a:pt x="6059428" y="0"/>
                </a:lnTo>
                <a:lnTo>
                  <a:pt x="60594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6914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435178"/>
            <a:ext cx="12192000" cy="3422822"/>
          </a:xfrm>
          <a:custGeom>
            <a:avLst/>
            <a:gdLst>
              <a:gd name="connsiteX0" fmla="*/ 0 w 12192000"/>
              <a:gd name="connsiteY0" fmla="*/ 0 h 3422822"/>
              <a:gd name="connsiteX1" fmla="*/ 12192000 w 12192000"/>
              <a:gd name="connsiteY1" fmla="*/ 0 h 3422822"/>
              <a:gd name="connsiteX2" fmla="*/ 12192000 w 12192000"/>
              <a:gd name="connsiteY2" fmla="*/ 3422822 h 3422822"/>
              <a:gd name="connsiteX3" fmla="*/ 0 w 12192000"/>
              <a:gd name="connsiteY3" fmla="*/ 3422822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2822">
                <a:moveTo>
                  <a:pt x="0" y="0"/>
                </a:moveTo>
                <a:lnTo>
                  <a:pt x="12192000" y="0"/>
                </a:lnTo>
                <a:lnTo>
                  <a:pt x="12192000" y="3422822"/>
                </a:lnTo>
                <a:lnTo>
                  <a:pt x="0" y="3422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57347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876800" cy="6248400"/>
          </a:xfrm>
          <a:custGeom>
            <a:avLst/>
            <a:gdLst>
              <a:gd name="connsiteX0" fmla="*/ 0 w 4876800"/>
              <a:gd name="connsiteY0" fmla="*/ 0 h 6248400"/>
              <a:gd name="connsiteX1" fmla="*/ 4876800 w 4876800"/>
              <a:gd name="connsiteY1" fmla="*/ 0 h 6248400"/>
              <a:gd name="connsiteX2" fmla="*/ 4876800 w 4876800"/>
              <a:gd name="connsiteY2" fmla="*/ 6248400 h 6248400"/>
              <a:gd name="connsiteX3" fmla="*/ 0 w 48768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248400">
                <a:moveTo>
                  <a:pt x="0" y="0"/>
                </a:moveTo>
                <a:lnTo>
                  <a:pt x="4876800" y="0"/>
                </a:lnTo>
                <a:lnTo>
                  <a:pt x="4876800" y="6248400"/>
                </a:lnTo>
                <a:lnTo>
                  <a:pt x="0" y="6248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01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2769326"/>
            <a:ext cx="12192000" cy="4088674"/>
          </a:xfrm>
          <a:custGeom>
            <a:avLst/>
            <a:gdLst>
              <a:gd name="connsiteX0" fmla="*/ 0 w 12192000"/>
              <a:gd name="connsiteY0" fmla="*/ 0 h 4088674"/>
              <a:gd name="connsiteX1" fmla="*/ 12192000 w 12192000"/>
              <a:gd name="connsiteY1" fmla="*/ 0 h 4088674"/>
              <a:gd name="connsiteX2" fmla="*/ 12192000 w 12192000"/>
              <a:gd name="connsiteY2" fmla="*/ 4088674 h 4088674"/>
              <a:gd name="connsiteX3" fmla="*/ 0 w 12192000"/>
              <a:gd name="connsiteY3" fmla="*/ 4088674 h 40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88674">
                <a:moveTo>
                  <a:pt x="0" y="0"/>
                </a:moveTo>
                <a:lnTo>
                  <a:pt x="12192000" y="0"/>
                </a:lnTo>
                <a:lnTo>
                  <a:pt x="12192000" y="4088674"/>
                </a:lnTo>
                <a:lnTo>
                  <a:pt x="0" y="4088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07654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9815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627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9532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1528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613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523E3-3DF5-4D4D-B75E-CE7AB043BA66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D372C02-9E11-4D90-9812-718FF4D458D9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0987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04611-CCF6-4D22-A266-4DD684B478F2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EF88FE-A215-4DC2-A6CF-8420F195B9AC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4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8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E66E4-0E58-4B83-8CB5-3972CD25F5C5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4F01DBB-1EF4-4AAD-9E54-651D1E126002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1837141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4007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7633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89387" y="4272814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0244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3855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81989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98168" y="4272815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14347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9502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13248" y="2054837"/>
            <a:ext cx="2461446" cy="2461444"/>
          </a:xfrm>
          <a:custGeom>
            <a:avLst/>
            <a:gdLst>
              <a:gd name="connsiteX0" fmla="*/ 1230723 w 2461446"/>
              <a:gd name="connsiteY0" fmla="*/ 0 h 2461444"/>
              <a:gd name="connsiteX1" fmla="*/ 2461446 w 2461446"/>
              <a:gd name="connsiteY1" fmla="*/ 1230722 h 2461444"/>
              <a:gd name="connsiteX2" fmla="*/ 1230723 w 2461446"/>
              <a:gd name="connsiteY2" fmla="*/ 2461444 h 2461444"/>
              <a:gd name="connsiteX3" fmla="*/ 0 w 2461446"/>
              <a:gd name="connsiteY3" fmla="*/ 1230722 h 2461444"/>
              <a:gd name="connsiteX4" fmla="*/ 1230723 w 2461446"/>
              <a:gd name="connsiteY4" fmla="*/ 0 h 24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446" h="2461444">
                <a:moveTo>
                  <a:pt x="1230723" y="0"/>
                </a:moveTo>
                <a:cubicBezTo>
                  <a:pt x="1910433" y="0"/>
                  <a:pt x="2461446" y="551013"/>
                  <a:pt x="2461446" y="1230722"/>
                </a:cubicBezTo>
                <a:cubicBezTo>
                  <a:pt x="2461446" y="1910431"/>
                  <a:pt x="1910433" y="2461444"/>
                  <a:pt x="1230723" y="2461444"/>
                </a:cubicBezTo>
                <a:cubicBezTo>
                  <a:pt x="551013" y="2461444"/>
                  <a:pt x="0" y="1910431"/>
                  <a:pt x="0" y="1230722"/>
                </a:cubicBezTo>
                <a:cubicBezTo>
                  <a:pt x="0" y="551013"/>
                  <a:pt x="551013" y="0"/>
                  <a:pt x="123072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870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53984" y="2039336"/>
            <a:ext cx="2491796" cy="2491796"/>
          </a:xfrm>
          <a:custGeom>
            <a:avLst/>
            <a:gdLst>
              <a:gd name="connsiteX0" fmla="*/ 1245898 w 2491796"/>
              <a:gd name="connsiteY0" fmla="*/ 0 h 2491796"/>
              <a:gd name="connsiteX1" fmla="*/ 2491796 w 2491796"/>
              <a:gd name="connsiteY1" fmla="*/ 1245898 h 2491796"/>
              <a:gd name="connsiteX2" fmla="*/ 1245898 w 2491796"/>
              <a:gd name="connsiteY2" fmla="*/ 2491796 h 2491796"/>
              <a:gd name="connsiteX3" fmla="*/ 0 w 2491796"/>
              <a:gd name="connsiteY3" fmla="*/ 1245898 h 2491796"/>
              <a:gd name="connsiteX4" fmla="*/ 1245898 w 2491796"/>
              <a:gd name="connsiteY4" fmla="*/ 0 h 24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96" h="2491796">
                <a:moveTo>
                  <a:pt x="1245898" y="0"/>
                </a:moveTo>
                <a:cubicBezTo>
                  <a:pt x="1933988" y="0"/>
                  <a:pt x="2491796" y="557808"/>
                  <a:pt x="2491796" y="1245898"/>
                </a:cubicBezTo>
                <a:cubicBezTo>
                  <a:pt x="2491796" y="1933988"/>
                  <a:pt x="1933988" y="2491796"/>
                  <a:pt x="1245898" y="2491796"/>
                </a:cubicBezTo>
                <a:cubicBezTo>
                  <a:pt x="557808" y="2491796"/>
                  <a:pt x="0" y="1933988"/>
                  <a:pt x="0" y="1245898"/>
                </a:cubicBezTo>
                <a:cubicBezTo>
                  <a:pt x="0" y="557808"/>
                  <a:pt x="557808" y="0"/>
                  <a:pt x="124589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8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C8457-443A-4612-A82A-261150BB1633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88CE5-6246-4120-9F5D-621E2BD38C35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71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0290" y="2084713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58618" y="2084712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198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48762" y="2241607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88047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5513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80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4674" y="2081138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1825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48976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96128" y="2081136"/>
            <a:ext cx="1741198" cy="2019790"/>
          </a:xfrm>
          <a:custGeom>
            <a:avLst/>
            <a:gdLst>
              <a:gd name="connsiteX0" fmla="*/ 870598 w 1741198"/>
              <a:gd name="connsiteY0" fmla="*/ 0 h 2019790"/>
              <a:gd name="connsiteX1" fmla="*/ 1741198 w 1741198"/>
              <a:gd name="connsiteY1" fmla="*/ 435299 h 2019790"/>
              <a:gd name="connsiteX2" fmla="*/ 1741198 w 1741198"/>
              <a:gd name="connsiteY2" fmla="*/ 1584490 h 2019790"/>
              <a:gd name="connsiteX3" fmla="*/ 870598 w 1741198"/>
              <a:gd name="connsiteY3" fmla="*/ 2019790 h 2019790"/>
              <a:gd name="connsiteX4" fmla="*/ 0 w 1741198"/>
              <a:gd name="connsiteY4" fmla="*/ 1584490 h 2019790"/>
              <a:gd name="connsiteX5" fmla="*/ 0 w 1741198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8" h="2019790">
                <a:moveTo>
                  <a:pt x="870598" y="0"/>
                </a:moveTo>
                <a:lnTo>
                  <a:pt x="1741198" y="435299"/>
                </a:lnTo>
                <a:lnTo>
                  <a:pt x="1741198" y="1584490"/>
                </a:lnTo>
                <a:lnTo>
                  <a:pt x="870598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9340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1449" y="2132721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13260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80168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231978" y="2141719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9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40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FFB81-D589-4806-B69F-DF7D505029FC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58369D-B944-4031-9F60-9BF694107DEE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98594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34185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28121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729" y="231761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14179" y="2317619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58631" y="232176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303082" y="232176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187207" y="460613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431657" y="4610286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676109" y="461028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30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1805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58093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447510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293798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423910" y="5087973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59816" y="5101420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077697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746368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02802" y="2054969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07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968202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2903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382886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545541" y="416586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79430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138557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48281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9832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2042581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338683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88324" y="1852553"/>
            <a:ext cx="1815354" cy="1815354"/>
          </a:xfrm>
          <a:custGeom>
            <a:avLst/>
            <a:gdLst>
              <a:gd name="connsiteX0" fmla="*/ 907677 w 1815354"/>
              <a:gd name="connsiteY0" fmla="*/ 0 h 1815354"/>
              <a:gd name="connsiteX1" fmla="*/ 1815354 w 1815354"/>
              <a:gd name="connsiteY1" fmla="*/ 907677 h 1815354"/>
              <a:gd name="connsiteX2" fmla="*/ 907677 w 1815354"/>
              <a:gd name="connsiteY2" fmla="*/ 1815354 h 1815354"/>
              <a:gd name="connsiteX3" fmla="*/ 0 w 1815354"/>
              <a:gd name="connsiteY3" fmla="*/ 907677 h 1815354"/>
              <a:gd name="connsiteX4" fmla="*/ 907677 w 1815354"/>
              <a:gd name="connsiteY4" fmla="*/ 0 h 18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354" h="1815354">
                <a:moveTo>
                  <a:pt x="907677" y="0"/>
                </a:moveTo>
                <a:cubicBezTo>
                  <a:pt x="1408973" y="0"/>
                  <a:pt x="1815354" y="406381"/>
                  <a:pt x="1815354" y="907677"/>
                </a:cubicBezTo>
                <a:cubicBezTo>
                  <a:pt x="1815354" y="1408973"/>
                  <a:pt x="1408973" y="1815354"/>
                  <a:pt x="907677" y="1815354"/>
                </a:cubicBezTo>
                <a:cubicBezTo>
                  <a:pt x="406381" y="1815354"/>
                  <a:pt x="0" y="1408973"/>
                  <a:pt x="0" y="907677"/>
                </a:cubicBezTo>
                <a:cubicBezTo>
                  <a:pt x="0" y="406381"/>
                  <a:pt x="406381" y="0"/>
                  <a:pt x="9076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678219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07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705914" y="2800934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05914" y="4406651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8136491" y="2928620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136491" y="4534338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10464893" y="1897654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/>
          </p:nvPr>
        </p:nvSpPr>
        <p:spPr>
          <a:xfrm>
            <a:off x="10462531" y="4107540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0"/>
          </p:nvPr>
        </p:nvSpPr>
        <p:spPr>
          <a:xfrm>
            <a:off x="10460169" y="5081203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52482" y="2446828"/>
            <a:ext cx="1788460" cy="1788460"/>
          </a:xfrm>
          <a:custGeom>
            <a:avLst/>
            <a:gdLst>
              <a:gd name="connsiteX0" fmla="*/ 894230 w 1788460"/>
              <a:gd name="connsiteY0" fmla="*/ 0 h 1788460"/>
              <a:gd name="connsiteX1" fmla="*/ 1788460 w 1788460"/>
              <a:gd name="connsiteY1" fmla="*/ 894230 h 1788460"/>
              <a:gd name="connsiteX2" fmla="*/ 894230 w 1788460"/>
              <a:gd name="connsiteY2" fmla="*/ 1788460 h 1788460"/>
              <a:gd name="connsiteX3" fmla="*/ 0 w 1788460"/>
              <a:gd name="connsiteY3" fmla="*/ 894230 h 1788460"/>
              <a:gd name="connsiteX4" fmla="*/ 894230 w 1788460"/>
              <a:gd name="connsiteY4" fmla="*/ 0 h 17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460" h="1788460">
                <a:moveTo>
                  <a:pt x="894230" y="0"/>
                </a:moveTo>
                <a:cubicBezTo>
                  <a:pt x="1388100" y="0"/>
                  <a:pt x="1788460" y="400360"/>
                  <a:pt x="1788460" y="894230"/>
                </a:cubicBezTo>
                <a:cubicBezTo>
                  <a:pt x="1788460" y="1388100"/>
                  <a:pt x="1388100" y="1788460"/>
                  <a:pt x="894230" y="1788460"/>
                </a:cubicBezTo>
                <a:cubicBezTo>
                  <a:pt x="400360" y="1788460"/>
                  <a:pt x="0" y="1388100"/>
                  <a:pt x="0" y="894230"/>
                </a:cubicBezTo>
                <a:cubicBezTo>
                  <a:pt x="0" y="400360"/>
                  <a:pt x="400360" y="0"/>
                  <a:pt x="894230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5705915" y="1189528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36492" y="1317215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10467255" y="923991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59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81731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22082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535824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76175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515648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5599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8102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621380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5561555" y="4954037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582432" y="1966586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99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583935" y="1584427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871558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4679810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>
          <a:xfrm>
            <a:off x="6488062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8296314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5"/>
          </p:nvPr>
        </p:nvSpPr>
        <p:spPr>
          <a:xfrm>
            <a:off x="8296314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1010456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6488062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8"/>
          </p:nvPr>
        </p:nvSpPr>
        <p:spPr>
          <a:xfrm>
            <a:off x="4679810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2871558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106330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60974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43330" y="1902443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17458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91587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8865716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843329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43329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3517458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3517458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8"/>
          </p:nvPr>
        </p:nvSpPr>
        <p:spPr>
          <a:xfrm>
            <a:off x="6191586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9"/>
          </p:nvPr>
        </p:nvSpPr>
        <p:spPr>
          <a:xfrm>
            <a:off x="6191586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0"/>
          </p:nvPr>
        </p:nvSpPr>
        <p:spPr>
          <a:xfrm>
            <a:off x="8865714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1"/>
          </p:nvPr>
        </p:nvSpPr>
        <p:spPr>
          <a:xfrm>
            <a:off x="8865714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392214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064596" y="2271007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739735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8781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1059796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43129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980220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5363553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7380513" y="370153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8851528" y="3676481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10310515" y="3660655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566506" y="492674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8194906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8716865" y="2248176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6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5325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735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3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275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5460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34168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859353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231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7507" y="742950"/>
            <a:ext cx="4896986" cy="61150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29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26C28-5713-4693-86D4-D4F2F443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8EC133-792E-409B-A945-8298EA0EA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E3E-EA79-4A69-96A0-2ADEDA0D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975A-DAD6-41F4-ABF1-E7736A1288C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02FE-6AF5-4A7B-9AE3-D8A50BD1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A8F8-030D-4524-875D-9A4130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91EE0-2AB3-4ADB-8908-7270812F4EF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  <p:sldLayoutId id="2147484597" r:id="rId15"/>
    <p:sldLayoutId id="2147484598" r:id="rId16"/>
    <p:sldLayoutId id="2147484599" r:id="rId17"/>
    <p:sldLayoutId id="2147484600" r:id="rId18"/>
    <p:sldLayoutId id="2147484601" r:id="rId19"/>
    <p:sldLayoutId id="2147484602" r:id="rId20"/>
    <p:sldLayoutId id="2147484603" r:id="rId21"/>
    <p:sldLayoutId id="2147484604" r:id="rId22"/>
    <p:sldLayoutId id="2147484605" r:id="rId23"/>
    <p:sldLayoutId id="2147484606" r:id="rId24"/>
    <p:sldLayoutId id="2147484607" r:id="rId25"/>
    <p:sldLayoutId id="2147484608" r:id="rId26"/>
    <p:sldLayoutId id="2147484609" r:id="rId27"/>
    <p:sldLayoutId id="2147484610" r:id="rId28"/>
    <p:sldLayoutId id="2147484611" r:id="rId29"/>
    <p:sldLayoutId id="2147484612" r:id="rId30"/>
    <p:sldLayoutId id="2147484613" r:id="rId31"/>
    <p:sldLayoutId id="2147484614" r:id="rId32"/>
    <p:sldLayoutId id="2147484615" r:id="rId33"/>
    <p:sldLayoutId id="2147484616" r:id="rId34"/>
    <p:sldLayoutId id="2147484617" r:id="rId35"/>
    <p:sldLayoutId id="2147484618" r:id="rId36"/>
    <p:sldLayoutId id="2147484619" r:id="rId37"/>
    <p:sldLayoutId id="2147484620" r:id="rId38"/>
    <p:sldLayoutId id="2147484621" r:id="rId39"/>
    <p:sldLayoutId id="2147484624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14350" y="609600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50" y="1206500"/>
            <a:ext cx="2851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20650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175923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370062" y="1206500"/>
            <a:ext cx="1307363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8285A6-434C-4958-8126-2A6E9F6B0D3F}"/>
              </a:ext>
            </a:extLst>
          </p:cNvPr>
          <p:cNvSpPr txBox="1">
            <a:spLocks/>
          </p:cNvSpPr>
          <p:nvPr/>
        </p:nvSpPr>
        <p:spPr>
          <a:xfrm>
            <a:off x="1205345" y="2749313"/>
            <a:ext cx="6470073" cy="10444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>
              <a:defRPr/>
            </a:pPr>
            <a:r>
              <a:rPr lang="ar-SA" sz="8000" b="1" dirty="0" smtClean="0">
                <a:solidFill>
                  <a:sysClr val="windowText" lastClr="000000"/>
                </a:solidFill>
                <a:cs typeface="AL-Mohanad Bold" pitchFamily="2" charset="-78"/>
              </a:rPr>
              <a:t> الفكرة والفرصة(تكملة</a:t>
            </a:r>
            <a:r>
              <a:rPr lang="ar-SA" sz="8000" b="1" dirty="0" err="1" smtClean="0">
                <a:solidFill>
                  <a:sysClr val="windowText" lastClr="000000"/>
                </a:solidFill>
                <a:cs typeface="AL-Mohanad Bold" pitchFamily="2" charset="-78"/>
              </a:rPr>
              <a:t>)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696CC"/>
              </a:solidFill>
            </a:endParaRPr>
          </a:p>
        </p:txBody>
      </p:sp>
      <p:sp>
        <p:nvSpPr>
          <p:cNvPr id="3" name="دمعة 2">
            <a:extLst>
              <a:ext uri="{FF2B5EF4-FFF2-40B4-BE49-F238E27FC236}">
                <a16:creationId xmlns:a16="http://schemas.microsoft.com/office/drawing/2014/main" id="{C3628555-F4E2-4BD5-A8E6-7B7E63223F1B}"/>
              </a:ext>
            </a:extLst>
          </p:cNvPr>
          <p:cNvSpPr/>
          <p:nvPr/>
        </p:nvSpPr>
        <p:spPr>
          <a:xfrm flipH="1">
            <a:off x="11150224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01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49A5531-5B4F-4507-8636-2419731BDBDB}"/>
              </a:ext>
            </a:extLst>
          </p:cNvPr>
          <p:cNvGrpSpPr/>
          <p:nvPr/>
        </p:nvGrpSpPr>
        <p:grpSpPr>
          <a:xfrm>
            <a:off x="680549" y="1760091"/>
            <a:ext cx="1208254" cy="1208254"/>
            <a:chOff x="10345008" y="1738558"/>
            <a:chExt cx="1208254" cy="1208254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3BFD89DC-6726-49C3-A66C-D4FF9B6D5CF7}"/>
                </a:ext>
              </a:extLst>
            </p:cNvPr>
            <p:cNvSpPr/>
            <p:nvPr/>
          </p:nvSpPr>
          <p:spPr>
            <a:xfrm>
              <a:off x="10345008" y="1738558"/>
              <a:ext cx="1208254" cy="12082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E6749FBE-22E5-44D3-813A-79D5AB5628CF}"/>
                </a:ext>
              </a:extLst>
            </p:cNvPr>
            <p:cNvSpPr/>
            <p:nvPr/>
          </p:nvSpPr>
          <p:spPr>
            <a:xfrm>
              <a:off x="10458101" y="1851651"/>
              <a:ext cx="982067" cy="9820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7A150500-B3E2-41C3-B6AD-287A640DF385}"/>
                </a:ext>
              </a:extLst>
            </p:cNvPr>
            <p:cNvSpPr/>
            <p:nvPr/>
          </p:nvSpPr>
          <p:spPr>
            <a:xfrm>
              <a:off x="10574108" y="1967658"/>
              <a:ext cx="750054" cy="750054"/>
            </a:xfrm>
            <a:prstGeom prst="ellipse">
              <a:avLst/>
            </a:prstGeom>
            <a:solidFill>
              <a:srgbClr val="BE21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C6EAB1F5-17D7-4CE7-B118-0625430EC8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49599" y="2149484"/>
              <a:ext cx="638904" cy="466725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l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ar-S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5223D6-5899-4ACF-9EF4-8F9760E4F921}"/>
              </a:ext>
            </a:extLst>
          </p:cNvPr>
          <p:cNvSpPr/>
          <p:nvPr/>
        </p:nvSpPr>
        <p:spPr>
          <a:xfrm>
            <a:off x="550950" y="4777455"/>
            <a:ext cx="777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 smtClean="0">
                <a:solidFill>
                  <a:srgbClr val="0070C0"/>
                </a:solidFill>
                <a:latin typeface="Bodoni MT" panose="02070603080606020203" pitchFamily="18" charset="0"/>
                <a:cs typeface="+mj-cs"/>
              </a:rPr>
              <a:t>Idée &amp; Opportunité</a:t>
            </a:r>
            <a:endParaRPr lang="ar-SA" sz="7200" dirty="0">
              <a:solidFill>
                <a:srgbClr val="0070C0"/>
              </a:solidFill>
              <a:latin typeface="Bodoni MT" panose="02070603080606020203" pitchFamily="18" charset="0"/>
              <a:cs typeface="+mj-cs"/>
            </a:endParaRPr>
          </a:p>
        </p:txBody>
      </p:sp>
      <p:sp>
        <p:nvSpPr>
          <p:cNvPr id="49154" name="AutoShape 2" descr="Opportunités D'Affai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9157" name="Picture 5" descr="Concept Vectoriel De Porte à Moitié Ouverte De Nouvelles Opportunités,  Entrée Dans La Métaphore Future, Début D'une Nouvelle Entreprise Ou  Carrière, Mystérieuse Allégorie De La Porte Secrète. | Vecteu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8766" y="1801091"/>
            <a:ext cx="3311238" cy="390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6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445077" y="458355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14412" y="486064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21631" y="486063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68521" y="541482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32220" y="444501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7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678060" y="316939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61763" y="456822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58920" y="411265"/>
            <a:ext cx="51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6235745" y="531331"/>
            <a:ext cx="4987827" cy="466725"/>
          </a:xfrm>
          <a:prstGeom prst="rect">
            <a:avLst/>
          </a:prstGeom>
          <a:noFill/>
          <a:ln>
            <a:noFill/>
          </a:ln>
        </p:spPr>
        <p:txBody>
          <a:bodyPr lIns="76810" tIns="38405" rIns="76810" bIns="38405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4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مراحل تحويل  الفكرة الى فرصة </a:t>
            </a:r>
            <a:endParaRPr lang="en-US" sz="4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grpSp>
        <p:nvGrpSpPr>
          <p:cNvPr id="33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751884" y="1163782"/>
            <a:ext cx="8372476" cy="5462270"/>
            <a:chOff x="514350" y="609600"/>
            <a:chExt cx="11163301" cy="5781818"/>
          </a:xfrm>
        </p:grpSpPr>
        <p:sp>
          <p:nvSpPr>
            <p:cNvPr id="34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5971593" y="609600"/>
              <a:ext cx="5706058" cy="57818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6" name="مجموعة 16">
            <a:extLst>
              <a:ext uri="{FF2B5EF4-FFF2-40B4-BE49-F238E27FC236}">
                <a16:creationId xmlns:a16="http://schemas.microsoft.com/office/drawing/2014/main" id="{C8D3BF7C-3572-4039-8DF0-354D0F6987D8}"/>
              </a:ext>
            </a:extLst>
          </p:cNvPr>
          <p:cNvGrpSpPr/>
          <p:nvPr/>
        </p:nvGrpSpPr>
        <p:grpSpPr>
          <a:xfrm>
            <a:off x="1639603" y="1896532"/>
            <a:ext cx="6603852" cy="4351801"/>
            <a:chOff x="2031328" y="1779222"/>
            <a:chExt cx="7346113" cy="4351801"/>
          </a:xfrm>
        </p:grpSpPr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943F5706-238A-47B3-883A-A4D335BF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177" y="4931161"/>
              <a:ext cx="692872" cy="1199862"/>
            </a:xfrm>
            <a:custGeom>
              <a:avLst/>
              <a:gdLst>
                <a:gd name="T0" fmla="*/ 0 w 677"/>
                <a:gd name="T1" fmla="*/ 1025 h 1025"/>
                <a:gd name="T2" fmla="*/ 677 w 677"/>
                <a:gd name="T3" fmla="*/ 350 h 1025"/>
                <a:gd name="T4" fmla="*/ 677 w 677"/>
                <a:gd name="T5" fmla="*/ 0 h 1025"/>
                <a:gd name="T6" fmla="*/ 0 w 677"/>
                <a:gd name="T7" fmla="*/ 672 h 1025"/>
                <a:gd name="T8" fmla="*/ 0 w 677"/>
                <a:gd name="T9" fmla="*/ 1025 h 1025"/>
                <a:gd name="T10" fmla="*/ 0 w 677"/>
                <a:gd name="T11" fmla="*/ 1025 h 1025"/>
                <a:gd name="T12" fmla="*/ 0 w 677"/>
                <a:gd name="T1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1025">
                  <a:moveTo>
                    <a:pt x="0" y="1025"/>
                  </a:moveTo>
                  <a:lnTo>
                    <a:pt x="677" y="350"/>
                  </a:lnTo>
                  <a:lnTo>
                    <a:pt x="677" y="0"/>
                  </a:lnTo>
                  <a:lnTo>
                    <a:pt x="0" y="672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6778CA11-1FF5-4034-9663-D34C6B9A8DAB}"/>
                </a:ext>
              </a:extLst>
            </p:cNvPr>
            <p:cNvGrpSpPr/>
            <p:nvPr/>
          </p:nvGrpSpPr>
          <p:grpSpPr>
            <a:xfrm flipH="1">
              <a:off x="7576176" y="5717802"/>
              <a:ext cx="1801265" cy="409710"/>
              <a:chOff x="3268205" y="4690677"/>
              <a:chExt cx="2036180" cy="463142"/>
            </a:xfrm>
          </p:grpSpPr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A124AD04-8E9D-472B-8D62-77E569641B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68205" y="4690677"/>
                <a:ext cx="627051" cy="463142"/>
              </a:xfrm>
              <a:custGeom>
                <a:avLst/>
                <a:gdLst>
                  <a:gd name="T0" fmla="*/ 173 w 542"/>
                  <a:gd name="T1" fmla="*/ 350 h 350"/>
                  <a:gd name="T2" fmla="*/ 542 w 542"/>
                  <a:gd name="T3" fmla="*/ 350 h 350"/>
                  <a:gd name="T4" fmla="*/ 542 w 542"/>
                  <a:gd name="T5" fmla="*/ 0 h 350"/>
                  <a:gd name="T6" fmla="*/ 173 w 542"/>
                  <a:gd name="T7" fmla="*/ 0 h 350"/>
                  <a:gd name="T8" fmla="*/ 0 w 542"/>
                  <a:gd name="T9" fmla="*/ 177 h 350"/>
                  <a:gd name="T10" fmla="*/ 173 w 542"/>
                  <a:gd name="T11" fmla="*/ 350 h 350"/>
                  <a:gd name="T12" fmla="*/ 173 w 542"/>
                  <a:gd name="T13" fmla="*/ 350 h 350"/>
                  <a:gd name="T14" fmla="*/ 173 w 542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350">
                    <a:moveTo>
                      <a:pt x="173" y="350"/>
                    </a:moveTo>
                    <a:lnTo>
                      <a:pt x="542" y="350"/>
                    </a:lnTo>
                    <a:lnTo>
                      <a:pt x="542" y="0"/>
                    </a:lnTo>
                    <a:lnTo>
                      <a:pt x="173" y="0"/>
                    </a:lnTo>
                    <a:lnTo>
                      <a:pt x="0" y="177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3" y="3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FFE1D72-2C09-4714-8AAD-71F3F9A001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8899" y="4690677"/>
                <a:ext cx="1485486" cy="463142"/>
              </a:xfrm>
              <a:custGeom>
                <a:avLst/>
                <a:gdLst>
                  <a:gd name="T0" fmla="*/ 0 w 1284"/>
                  <a:gd name="T1" fmla="*/ 350 h 350"/>
                  <a:gd name="T2" fmla="*/ 0 w 1284"/>
                  <a:gd name="T3" fmla="*/ 0 h 350"/>
                  <a:gd name="T4" fmla="*/ 1284 w 1284"/>
                  <a:gd name="T5" fmla="*/ 0 h 350"/>
                  <a:gd name="T6" fmla="*/ 1110 w 1284"/>
                  <a:gd name="T7" fmla="*/ 177 h 350"/>
                  <a:gd name="T8" fmla="*/ 1284 w 1284"/>
                  <a:gd name="T9" fmla="*/ 350 h 350"/>
                  <a:gd name="T10" fmla="*/ 0 w 1284"/>
                  <a:gd name="T11" fmla="*/ 350 h 350"/>
                  <a:gd name="T12" fmla="*/ 0 w 1284"/>
                  <a:gd name="T13" fmla="*/ 350 h 350"/>
                  <a:gd name="T14" fmla="*/ 0 w 1284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4" h="350">
                    <a:moveTo>
                      <a:pt x="0" y="350"/>
                    </a:moveTo>
                    <a:lnTo>
                      <a:pt x="0" y="0"/>
                    </a:lnTo>
                    <a:lnTo>
                      <a:pt x="1284" y="0"/>
                    </a:lnTo>
                    <a:lnTo>
                      <a:pt x="1110" y="177"/>
                    </a:lnTo>
                    <a:lnTo>
                      <a:pt x="1284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6C19616-72A8-47E2-BD52-DB64C32B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7" y="4144519"/>
              <a:ext cx="761549" cy="1198692"/>
            </a:xfrm>
            <a:custGeom>
              <a:avLst/>
              <a:gdLst>
                <a:gd name="T0" fmla="*/ 0 w 673"/>
                <a:gd name="T1" fmla="*/ 1024 h 1024"/>
                <a:gd name="T2" fmla="*/ 673 w 673"/>
                <a:gd name="T3" fmla="*/ 350 h 1024"/>
                <a:gd name="T4" fmla="*/ 673 w 673"/>
                <a:gd name="T5" fmla="*/ 0 h 1024"/>
                <a:gd name="T6" fmla="*/ 0 w 673"/>
                <a:gd name="T7" fmla="*/ 672 h 1024"/>
                <a:gd name="T8" fmla="*/ 0 w 673"/>
                <a:gd name="T9" fmla="*/ 1024 h 1024"/>
                <a:gd name="T10" fmla="*/ 0 w 673"/>
                <a:gd name="T11" fmla="*/ 1024 h 1024"/>
                <a:gd name="T12" fmla="*/ 0 w 673"/>
                <a:gd name="T13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1024">
                  <a:moveTo>
                    <a:pt x="0" y="1024"/>
                  </a:moveTo>
                  <a:lnTo>
                    <a:pt x="673" y="350"/>
                  </a:lnTo>
                  <a:lnTo>
                    <a:pt x="673" y="0"/>
                  </a:lnTo>
                  <a:lnTo>
                    <a:pt x="0" y="672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449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533DBC3-2B28-4260-BFBF-818C8310A4E6}"/>
                </a:ext>
              </a:extLst>
            </p:cNvPr>
            <p:cNvGrpSpPr/>
            <p:nvPr/>
          </p:nvGrpSpPr>
          <p:grpSpPr>
            <a:xfrm flipH="1">
              <a:off x="6396037" y="4931163"/>
              <a:ext cx="1873011" cy="409712"/>
              <a:chOff x="4521149" y="3801445"/>
              <a:chExt cx="2035025" cy="463144"/>
            </a:xfrm>
          </p:grpSpPr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9DDCB95C-7DB2-4001-A643-BDE8CA41141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21149" y="3801447"/>
                <a:ext cx="627051" cy="463142"/>
              </a:xfrm>
              <a:custGeom>
                <a:avLst/>
                <a:gdLst>
                  <a:gd name="T0" fmla="*/ 173 w 542"/>
                  <a:gd name="T1" fmla="*/ 350 h 350"/>
                  <a:gd name="T2" fmla="*/ 542 w 542"/>
                  <a:gd name="T3" fmla="*/ 350 h 350"/>
                  <a:gd name="T4" fmla="*/ 542 w 542"/>
                  <a:gd name="T5" fmla="*/ 0 h 350"/>
                  <a:gd name="T6" fmla="*/ 173 w 542"/>
                  <a:gd name="T7" fmla="*/ 0 h 350"/>
                  <a:gd name="T8" fmla="*/ 0 w 542"/>
                  <a:gd name="T9" fmla="*/ 175 h 350"/>
                  <a:gd name="T10" fmla="*/ 173 w 542"/>
                  <a:gd name="T11" fmla="*/ 350 h 350"/>
                  <a:gd name="T12" fmla="*/ 173 w 542"/>
                  <a:gd name="T13" fmla="*/ 350 h 350"/>
                  <a:gd name="T14" fmla="*/ 173 w 542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350">
                    <a:moveTo>
                      <a:pt x="173" y="350"/>
                    </a:moveTo>
                    <a:lnTo>
                      <a:pt x="542" y="350"/>
                    </a:lnTo>
                    <a:lnTo>
                      <a:pt x="542" y="0"/>
                    </a:lnTo>
                    <a:lnTo>
                      <a:pt x="173" y="0"/>
                    </a:lnTo>
                    <a:lnTo>
                      <a:pt x="0" y="175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3" y="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508095EF-1855-406A-B9C4-6F5147A4A96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74158" y="3801445"/>
                <a:ext cx="1482016" cy="463142"/>
              </a:xfrm>
              <a:custGeom>
                <a:avLst/>
                <a:gdLst>
                  <a:gd name="T0" fmla="*/ 0 w 1281"/>
                  <a:gd name="T1" fmla="*/ 350 h 350"/>
                  <a:gd name="T2" fmla="*/ 0 w 1281"/>
                  <a:gd name="T3" fmla="*/ 0 h 350"/>
                  <a:gd name="T4" fmla="*/ 1281 w 1281"/>
                  <a:gd name="T5" fmla="*/ 0 h 350"/>
                  <a:gd name="T6" fmla="*/ 1106 w 1281"/>
                  <a:gd name="T7" fmla="*/ 175 h 350"/>
                  <a:gd name="T8" fmla="*/ 1281 w 1281"/>
                  <a:gd name="T9" fmla="*/ 350 h 350"/>
                  <a:gd name="T10" fmla="*/ 0 w 1281"/>
                  <a:gd name="T11" fmla="*/ 350 h 350"/>
                  <a:gd name="T12" fmla="*/ 0 w 1281"/>
                  <a:gd name="T13" fmla="*/ 350 h 350"/>
                  <a:gd name="T14" fmla="*/ 0 w 1281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1" h="350">
                    <a:moveTo>
                      <a:pt x="0" y="350"/>
                    </a:moveTo>
                    <a:lnTo>
                      <a:pt x="0" y="0"/>
                    </a:lnTo>
                    <a:lnTo>
                      <a:pt x="1281" y="0"/>
                    </a:lnTo>
                    <a:lnTo>
                      <a:pt x="1106" y="175"/>
                    </a:lnTo>
                    <a:lnTo>
                      <a:pt x="1281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188973D6-E010-4D4A-B77F-840219024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344" y="3354367"/>
              <a:ext cx="689803" cy="1199862"/>
            </a:xfrm>
            <a:custGeom>
              <a:avLst/>
              <a:gdLst>
                <a:gd name="T0" fmla="*/ 0 w 674"/>
                <a:gd name="T1" fmla="*/ 1025 h 1025"/>
                <a:gd name="T2" fmla="*/ 674 w 674"/>
                <a:gd name="T3" fmla="*/ 353 h 1025"/>
                <a:gd name="T4" fmla="*/ 674 w 674"/>
                <a:gd name="T5" fmla="*/ 0 h 1025"/>
                <a:gd name="T6" fmla="*/ 0 w 674"/>
                <a:gd name="T7" fmla="*/ 675 h 1025"/>
                <a:gd name="T8" fmla="*/ 0 w 674"/>
                <a:gd name="T9" fmla="*/ 1025 h 1025"/>
                <a:gd name="T10" fmla="*/ 0 w 674"/>
                <a:gd name="T11" fmla="*/ 1025 h 1025"/>
                <a:gd name="T12" fmla="*/ 0 w 674"/>
                <a:gd name="T1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1025">
                  <a:moveTo>
                    <a:pt x="0" y="1025"/>
                  </a:moveTo>
                  <a:lnTo>
                    <a:pt x="674" y="353"/>
                  </a:lnTo>
                  <a:lnTo>
                    <a:pt x="674" y="0"/>
                  </a:lnTo>
                  <a:lnTo>
                    <a:pt x="0" y="675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grpSp>
          <p:nvGrpSpPr>
            <p:cNvPr id="42" name="Group 16">
              <a:extLst>
                <a:ext uri="{FF2B5EF4-FFF2-40B4-BE49-F238E27FC236}">
                  <a16:creationId xmlns:a16="http://schemas.microsoft.com/office/drawing/2014/main" id="{B89803D0-2E80-4C37-807C-8D11CA0FBA69}"/>
                </a:ext>
              </a:extLst>
            </p:cNvPr>
            <p:cNvGrpSpPr/>
            <p:nvPr/>
          </p:nvGrpSpPr>
          <p:grpSpPr>
            <a:xfrm flipH="1">
              <a:off x="5357345" y="4144519"/>
              <a:ext cx="1800241" cy="409710"/>
              <a:chOff x="5777566" y="2912212"/>
              <a:chExt cx="2035023" cy="463142"/>
            </a:xfrm>
          </p:grpSpPr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53CCD4CA-4967-46E9-A52D-41E64AF9E1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77566" y="2912212"/>
                <a:ext cx="625894" cy="463142"/>
              </a:xfrm>
              <a:custGeom>
                <a:avLst/>
                <a:gdLst>
                  <a:gd name="T0" fmla="*/ 173 w 541"/>
                  <a:gd name="T1" fmla="*/ 350 h 350"/>
                  <a:gd name="T2" fmla="*/ 541 w 541"/>
                  <a:gd name="T3" fmla="*/ 350 h 350"/>
                  <a:gd name="T4" fmla="*/ 541 w 541"/>
                  <a:gd name="T5" fmla="*/ 0 h 350"/>
                  <a:gd name="T6" fmla="*/ 173 w 541"/>
                  <a:gd name="T7" fmla="*/ 0 h 350"/>
                  <a:gd name="T8" fmla="*/ 0 w 541"/>
                  <a:gd name="T9" fmla="*/ 175 h 350"/>
                  <a:gd name="T10" fmla="*/ 173 w 541"/>
                  <a:gd name="T11" fmla="*/ 350 h 350"/>
                  <a:gd name="T12" fmla="*/ 173 w 541"/>
                  <a:gd name="T13" fmla="*/ 350 h 350"/>
                  <a:gd name="T14" fmla="*/ 173 w 541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0">
                    <a:moveTo>
                      <a:pt x="173" y="350"/>
                    </a:moveTo>
                    <a:lnTo>
                      <a:pt x="541" y="350"/>
                    </a:lnTo>
                    <a:lnTo>
                      <a:pt x="541" y="0"/>
                    </a:lnTo>
                    <a:lnTo>
                      <a:pt x="173" y="0"/>
                    </a:lnTo>
                    <a:lnTo>
                      <a:pt x="0" y="175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3" y="350"/>
                    </a:lnTo>
                    <a:close/>
                  </a:path>
                </a:pathLst>
              </a:custGeom>
              <a:solidFill>
                <a:srgbClr val="44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BF7F33B5-72DC-4C59-8951-ABD02498F55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329417" y="2912212"/>
                <a:ext cx="1483172" cy="463142"/>
              </a:xfrm>
              <a:custGeom>
                <a:avLst/>
                <a:gdLst>
                  <a:gd name="T0" fmla="*/ 0 w 1282"/>
                  <a:gd name="T1" fmla="*/ 350 h 350"/>
                  <a:gd name="T2" fmla="*/ 0 w 1282"/>
                  <a:gd name="T3" fmla="*/ 0 h 350"/>
                  <a:gd name="T4" fmla="*/ 1282 w 1282"/>
                  <a:gd name="T5" fmla="*/ 0 h 350"/>
                  <a:gd name="T6" fmla="*/ 1107 w 1282"/>
                  <a:gd name="T7" fmla="*/ 175 h 350"/>
                  <a:gd name="T8" fmla="*/ 1282 w 1282"/>
                  <a:gd name="T9" fmla="*/ 350 h 350"/>
                  <a:gd name="T10" fmla="*/ 0 w 1282"/>
                  <a:gd name="T11" fmla="*/ 350 h 350"/>
                  <a:gd name="T12" fmla="*/ 0 w 1282"/>
                  <a:gd name="T13" fmla="*/ 350 h 350"/>
                  <a:gd name="T14" fmla="*/ 0 w 1282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2" h="350">
                    <a:moveTo>
                      <a:pt x="0" y="350"/>
                    </a:moveTo>
                    <a:lnTo>
                      <a:pt x="0" y="0"/>
                    </a:lnTo>
                    <a:lnTo>
                      <a:pt x="1282" y="0"/>
                    </a:lnTo>
                    <a:lnTo>
                      <a:pt x="1107" y="175"/>
                    </a:lnTo>
                    <a:lnTo>
                      <a:pt x="1282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44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9231A3A-61AC-4BEA-8E7B-57F6A04F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952" y="2567725"/>
              <a:ext cx="689803" cy="1199862"/>
            </a:xfrm>
            <a:custGeom>
              <a:avLst/>
              <a:gdLst>
                <a:gd name="T0" fmla="*/ 0 w 674"/>
                <a:gd name="T1" fmla="*/ 1025 h 1025"/>
                <a:gd name="T2" fmla="*/ 674 w 674"/>
                <a:gd name="T3" fmla="*/ 353 h 1025"/>
                <a:gd name="T4" fmla="*/ 674 w 674"/>
                <a:gd name="T5" fmla="*/ 0 h 1025"/>
                <a:gd name="T6" fmla="*/ 0 w 674"/>
                <a:gd name="T7" fmla="*/ 675 h 1025"/>
                <a:gd name="T8" fmla="*/ 0 w 674"/>
                <a:gd name="T9" fmla="*/ 1025 h 1025"/>
                <a:gd name="T10" fmla="*/ 0 w 674"/>
                <a:gd name="T11" fmla="*/ 1025 h 1025"/>
                <a:gd name="T12" fmla="*/ 0 w 674"/>
                <a:gd name="T1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1025">
                  <a:moveTo>
                    <a:pt x="0" y="1025"/>
                  </a:moveTo>
                  <a:lnTo>
                    <a:pt x="674" y="353"/>
                  </a:lnTo>
                  <a:lnTo>
                    <a:pt x="674" y="0"/>
                  </a:lnTo>
                  <a:lnTo>
                    <a:pt x="0" y="675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17F54D08-FADA-48AD-B889-0EDC7D821E7F}"/>
                </a:ext>
              </a:extLst>
            </p:cNvPr>
            <p:cNvGrpSpPr/>
            <p:nvPr/>
          </p:nvGrpSpPr>
          <p:grpSpPr>
            <a:xfrm flipH="1">
              <a:off x="4246905" y="3354367"/>
              <a:ext cx="1800242" cy="413221"/>
              <a:chOff x="7032825" y="2019010"/>
              <a:chExt cx="2035024" cy="467112"/>
            </a:xfrm>
          </p:grpSpPr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9875443F-FBC8-4435-9A2C-8EEA09E6A4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32825" y="2019010"/>
                <a:ext cx="625894" cy="467112"/>
              </a:xfrm>
              <a:custGeom>
                <a:avLst/>
                <a:gdLst>
                  <a:gd name="T0" fmla="*/ 172 w 541"/>
                  <a:gd name="T1" fmla="*/ 353 h 353"/>
                  <a:gd name="T2" fmla="*/ 541 w 541"/>
                  <a:gd name="T3" fmla="*/ 353 h 353"/>
                  <a:gd name="T4" fmla="*/ 541 w 541"/>
                  <a:gd name="T5" fmla="*/ 0 h 353"/>
                  <a:gd name="T6" fmla="*/ 172 w 541"/>
                  <a:gd name="T7" fmla="*/ 0 h 353"/>
                  <a:gd name="T8" fmla="*/ 0 w 541"/>
                  <a:gd name="T9" fmla="*/ 178 h 353"/>
                  <a:gd name="T10" fmla="*/ 172 w 541"/>
                  <a:gd name="T11" fmla="*/ 353 h 353"/>
                  <a:gd name="T12" fmla="*/ 172 w 541"/>
                  <a:gd name="T13" fmla="*/ 353 h 353"/>
                  <a:gd name="T14" fmla="*/ 172 w 541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172" y="353"/>
                    </a:moveTo>
                    <a:lnTo>
                      <a:pt x="541" y="353"/>
                    </a:lnTo>
                    <a:lnTo>
                      <a:pt x="541" y="0"/>
                    </a:lnTo>
                    <a:lnTo>
                      <a:pt x="172" y="0"/>
                    </a:lnTo>
                    <a:lnTo>
                      <a:pt x="0" y="178"/>
                    </a:lnTo>
                    <a:lnTo>
                      <a:pt x="172" y="353"/>
                    </a:lnTo>
                    <a:lnTo>
                      <a:pt x="172" y="353"/>
                    </a:lnTo>
                    <a:lnTo>
                      <a:pt x="172" y="3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C995A67E-EC1C-40CF-86E2-93CF6B593A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582363" y="2019010"/>
                <a:ext cx="1485486" cy="467112"/>
              </a:xfrm>
              <a:custGeom>
                <a:avLst/>
                <a:gdLst>
                  <a:gd name="T0" fmla="*/ 0 w 1284"/>
                  <a:gd name="T1" fmla="*/ 353 h 353"/>
                  <a:gd name="T2" fmla="*/ 0 w 1284"/>
                  <a:gd name="T3" fmla="*/ 0 h 353"/>
                  <a:gd name="T4" fmla="*/ 1284 w 1284"/>
                  <a:gd name="T5" fmla="*/ 0 h 353"/>
                  <a:gd name="T6" fmla="*/ 1106 w 1284"/>
                  <a:gd name="T7" fmla="*/ 178 h 353"/>
                  <a:gd name="T8" fmla="*/ 1284 w 1284"/>
                  <a:gd name="T9" fmla="*/ 353 h 353"/>
                  <a:gd name="T10" fmla="*/ 0 w 1284"/>
                  <a:gd name="T11" fmla="*/ 353 h 353"/>
                  <a:gd name="T12" fmla="*/ 0 w 1284"/>
                  <a:gd name="T13" fmla="*/ 353 h 353"/>
                  <a:gd name="T14" fmla="*/ 0 w 1284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4" h="353">
                    <a:moveTo>
                      <a:pt x="0" y="353"/>
                    </a:moveTo>
                    <a:lnTo>
                      <a:pt x="0" y="0"/>
                    </a:lnTo>
                    <a:lnTo>
                      <a:pt x="1284" y="0"/>
                    </a:lnTo>
                    <a:lnTo>
                      <a:pt x="1106" y="178"/>
                    </a:lnTo>
                    <a:lnTo>
                      <a:pt x="1284" y="353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42D5926D-8C7A-44A5-9289-CF452194AC5A}"/>
                </a:ext>
              </a:extLst>
            </p:cNvPr>
            <p:cNvSpPr txBox="1"/>
            <p:nvPr/>
          </p:nvSpPr>
          <p:spPr>
            <a:xfrm>
              <a:off x="7661954" y="5758103"/>
              <a:ext cx="952273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r" rtl="1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توليد الفكرة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AF2059F-5673-4A36-BD69-557A3B890291}"/>
                </a:ext>
              </a:extLst>
            </p:cNvPr>
            <p:cNvSpPr txBox="1"/>
            <p:nvPr/>
          </p:nvSpPr>
          <p:spPr>
            <a:xfrm>
              <a:off x="6300991" y="4971464"/>
              <a:ext cx="1323174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r" rtl="1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التعبير عن الفكرة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965FE52A-BBEB-4561-9C10-592D87DB9F6D}"/>
                </a:ext>
              </a:extLst>
            </p:cNvPr>
            <p:cNvSpPr txBox="1"/>
            <p:nvPr/>
          </p:nvSpPr>
          <p:spPr>
            <a:xfrm>
              <a:off x="5411586" y="4183611"/>
              <a:ext cx="1057480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r" rtl="1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صياغة الفكرة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48" name="TextBox 18">
              <a:extLst>
                <a:ext uri="{FF2B5EF4-FFF2-40B4-BE49-F238E27FC236}">
                  <a16:creationId xmlns:a16="http://schemas.microsoft.com/office/drawing/2014/main" id="{FDDC664A-8887-48A2-AE3F-5C68A7E91962}"/>
                </a:ext>
              </a:extLst>
            </p:cNvPr>
            <p:cNvSpPr txBox="1"/>
            <p:nvPr/>
          </p:nvSpPr>
          <p:spPr>
            <a:xfrm>
              <a:off x="4267365" y="3423219"/>
              <a:ext cx="1348139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l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تقييم الفكرة نظرياً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9E933E6A-58A6-418E-9490-3F670980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767" y="1779222"/>
              <a:ext cx="689803" cy="1199862"/>
            </a:xfrm>
            <a:custGeom>
              <a:avLst/>
              <a:gdLst>
                <a:gd name="T0" fmla="*/ 0 w 674"/>
                <a:gd name="T1" fmla="*/ 1025 h 1025"/>
                <a:gd name="T2" fmla="*/ 674 w 674"/>
                <a:gd name="T3" fmla="*/ 353 h 1025"/>
                <a:gd name="T4" fmla="*/ 674 w 674"/>
                <a:gd name="T5" fmla="*/ 0 h 1025"/>
                <a:gd name="T6" fmla="*/ 0 w 674"/>
                <a:gd name="T7" fmla="*/ 675 h 1025"/>
                <a:gd name="T8" fmla="*/ 0 w 674"/>
                <a:gd name="T9" fmla="*/ 1025 h 1025"/>
                <a:gd name="T10" fmla="*/ 0 w 674"/>
                <a:gd name="T11" fmla="*/ 1025 h 1025"/>
                <a:gd name="T12" fmla="*/ 0 w 674"/>
                <a:gd name="T13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1025">
                  <a:moveTo>
                    <a:pt x="0" y="1025"/>
                  </a:moveTo>
                  <a:lnTo>
                    <a:pt x="674" y="353"/>
                  </a:lnTo>
                  <a:lnTo>
                    <a:pt x="674" y="0"/>
                  </a:lnTo>
                  <a:lnTo>
                    <a:pt x="0" y="675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30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grpSp>
          <p:nvGrpSpPr>
            <p:cNvPr id="50" name="Group 19">
              <a:extLst>
                <a:ext uri="{FF2B5EF4-FFF2-40B4-BE49-F238E27FC236}">
                  <a16:creationId xmlns:a16="http://schemas.microsoft.com/office/drawing/2014/main" id="{F91B8B04-E91D-4494-B9D0-ACE96986B023}"/>
                </a:ext>
              </a:extLst>
            </p:cNvPr>
            <p:cNvGrpSpPr/>
            <p:nvPr/>
          </p:nvGrpSpPr>
          <p:grpSpPr>
            <a:xfrm flipH="1">
              <a:off x="2031328" y="1779222"/>
              <a:ext cx="1800242" cy="413221"/>
              <a:chOff x="8285770" y="1129777"/>
              <a:chExt cx="2035024" cy="467112"/>
            </a:xfrm>
          </p:grpSpPr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D9F12F65-1CDE-47B0-979B-A9DA0B5271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85770" y="1129777"/>
                <a:ext cx="625894" cy="467112"/>
              </a:xfrm>
              <a:custGeom>
                <a:avLst/>
                <a:gdLst>
                  <a:gd name="T0" fmla="*/ 172 w 541"/>
                  <a:gd name="T1" fmla="*/ 353 h 353"/>
                  <a:gd name="T2" fmla="*/ 541 w 541"/>
                  <a:gd name="T3" fmla="*/ 353 h 353"/>
                  <a:gd name="T4" fmla="*/ 541 w 541"/>
                  <a:gd name="T5" fmla="*/ 0 h 353"/>
                  <a:gd name="T6" fmla="*/ 172 w 541"/>
                  <a:gd name="T7" fmla="*/ 0 h 353"/>
                  <a:gd name="T8" fmla="*/ 0 w 541"/>
                  <a:gd name="T9" fmla="*/ 178 h 353"/>
                  <a:gd name="T10" fmla="*/ 172 w 541"/>
                  <a:gd name="T11" fmla="*/ 353 h 353"/>
                  <a:gd name="T12" fmla="*/ 172 w 541"/>
                  <a:gd name="T13" fmla="*/ 353 h 353"/>
                  <a:gd name="T14" fmla="*/ 172 w 541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172" y="353"/>
                    </a:moveTo>
                    <a:lnTo>
                      <a:pt x="541" y="353"/>
                    </a:lnTo>
                    <a:lnTo>
                      <a:pt x="541" y="0"/>
                    </a:lnTo>
                    <a:lnTo>
                      <a:pt x="172" y="0"/>
                    </a:lnTo>
                    <a:lnTo>
                      <a:pt x="0" y="178"/>
                    </a:lnTo>
                    <a:lnTo>
                      <a:pt x="172" y="353"/>
                    </a:lnTo>
                    <a:lnTo>
                      <a:pt x="172" y="353"/>
                    </a:lnTo>
                    <a:lnTo>
                      <a:pt x="172" y="353"/>
                    </a:lnTo>
                    <a:close/>
                  </a:path>
                </a:pathLst>
              </a:custGeom>
              <a:solidFill>
                <a:srgbClr val="30B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06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8D150931-C6F5-4824-AC56-E6BC9728C45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835308" y="1129777"/>
                <a:ext cx="1485486" cy="467112"/>
              </a:xfrm>
              <a:custGeom>
                <a:avLst/>
                <a:gdLst>
                  <a:gd name="T0" fmla="*/ 0 w 1284"/>
                  <a:gd name="T1" fmla="*/ 353 h 353"/>
                  <a:gd name="T2" fmla="*/ 0 w 1284"/>
                  <a:gd name="T3" fmla="*/ 0 h 353"/>
                  <a:gd name="T4" fmla="*/ 1284 w 1284"/>
                  <a:gd name="T5" fmla="*/ 0 h 353"/>
                  <a:gd name="T6" fmla="*/ 1106 w 1284"/>
                  <a:gd name="T7" fmla="*/ 178 h 353"/>
                  <a:gd name="T8" fmla="*/ 1284 w 1284"/>
                  <a:gd name="T9" fmla="*/ 353 h 353"/>
                  <a:gd name="T10" fmla="*/ 0 w 1284"/>
                  <a:gd name="T11" fmla="*/ 353 h 353"/>
                  <a:gd name="T12" fmla="*/ 0 w 1284"/>
                  <a:gd name="T13" fmla="*/ 353 h 353"/>
                  <a:gd name="T14" fmla="*/ 0 w 1284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4" h="353">
                    <a:moveTo>
                      <a:pt x="0" y="353"/>
                    </a:moveTo>
                    <a:lnTo>
                      <a:pt x="0" y="0"/>
                    </a:lnTo>
                    <a:lnTo>
                      <a:pt x="1284" y="0"/>
                    </a:lnTo>
                    <a:lnTo>
                      <a:pt x="1106" y="178"/>
                    </a:lnTo>
                    <a:lnTo>
                      <a:pt x="1284" y="353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30B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51" name="TextBox 18">
              <a:extLst>
                <a:ext uri="{FF2B5EF4-FFF2-40B4-BE49-F238E27FC236}">
                  <a16:creationId xmlns:a16="http://schemas.microsoft.com/office/drawing/2014/main" id="{3972E0A8-5018-4C3F-83A7-C4663B48F6FE}"/>
                </a:ext>
              </a:extLst>
            </p:cNvPr>
            <p:cNvSpPr txBox="1"/>
            <p:nvPr/>
          </p:nvSpPr>
          <p:spPr>
            <a:xfrm>
              <a:off x="2255832" y="1818561"/>
              <a:ext cx="1034299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l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اختبار الفكرة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E94B13ED-0C2D-4CC9-B2B7-704B74FC44DD}"/>
                </a:ext>
              </a:extLst>
            </p:cNvPr>
            <p:cNvGrpSpPr/>
            <p:nvPr/>
          </p:nvGrpSpPr>
          <p:grpSpPr>
            <a:xfrm flipH="1">
              <a:off x="3138513" y="2567725"/>
              <a:ext cx="1800242" cy="413221"/>
              <a:chOff x="8285770" y="1129777"/>
              <a:chExt cx="2035024" cy="467112"/>
            </a:xfrm>
          </p:grpSpPr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EF75B1E5-C8FB-4955-8E49-6F26D9180F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85770" y="1129777"/>
                <a:ext cx="625894" cy="467112"/>
              </a:xfrm>
              <a:custGeom>
                <a:avLst/>
                <a:gdLst>
                  <a:gd name="T0" fmla="*/ 172 w 541"/>
                  <a:gd name="T1" fmla="*/ 353 h 353"/>
                  <a:gd name="T2" fmla="*/ 541 w 541"/>
                  <a:gd name="T3" fmla="*/ 353 h 353"/>
                  <a:gd name="T4" fmla="*/ 541 w 541"/>
                  <a:gd name="T5" fmla="*/ 0 h 353"/>
                  <a:gd name="T6" fmla="*/ 172 w 541"/>
                  <a:gd name="T7" fmla="*/ 0 h 353"/>
                  <a:gd name="T8" fmla="*/ 0 w 541"/>
                  <a:gd name="T9" fmla="*/ 178 h 353"/>
                  <a:gd name="T10" fmla="*/ 172 w 541"/>
                  <a:gd name="T11" fmla="*/ 353 h 353"/>
                  <a:gd name="T12" fmla="*/ 172 w 541"/>
                  <a:gd name="T13" fmla="*/ 353 h 353"/>
                  <a:gd name="T14" fmla="*/ 172 w 541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172" y="353"/>
                    </a:moveTo>
                    <a:lnTo>
                      <a:pt x="541" y="353"/>
                    </a:lnTo>
                    <a:lnTo>
                      <a:pt x="541" y="0"/>
                    </a:lnTo>
                    <a:lnTo>
                      <a:pt x="172" y="0"/>
                    </a:lnTo>
                    <a:lnTo>
                      <a:pt x="0" y="178"/>
                    </a:lnTo>
                    <a:lnTo>
                      <a:pt x="172" y="353"/>
                    </a:lnTo>
                    <a:lnTo>
                      <a:pt x="172" y="353"/>
                    </a:lnTo>
                    <a:lnTo>
                      <a:pt x="172" y="35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05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36">
                <a:extLst>
                  <a:ext uri="{FF2B5EF4-FFF2-40B4-BE49-F238E27FC236}">
                    <a16:creationId xmlns:a16="http://schemas.microsoft.com/office/drawing/2014/main" id="{05CB698E-F410-47D1-977D-CB90CF28AF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835308" y="1129777"/>
                <a:ext cx="1485486" cy="467112"/>
              </a:xfrm>
              <a:custGeom>
                <a:avLst/>
                <a:gdLst>
                  <a:gd name="T0" fmla="*/ 0 w 1284"/>
                  <a:gd name="T1" fmla="*/ 353 h 353"/>
                  <a:gd name="T2" fmla="*/ 0 w 1284"/>
                  <a:gd name="T3" fmla="*/ 0 h 353"/>
                  <a:gd name="T4" fmla="*/ 1284 w 1284"/>
                  <a:gd name="T5" fmla="*/ 0 h 353"/>
                  <a:gd name="T6" fmla="*/ 1106 w 1284"/>
                  <a:gd name="T7" fmla="*/ 178 h 353"/>
                  <a:gd name="T8" fmla="*/ 1284 w 1284"/>
                  <a:gd name="T9" fmla="*/ 353 h 353"/>
                  <a:gd name="T10" fmla="*/ 0 w 1284"/>
                  <a:gd name="T11" fmla="*/ 353 h 353"/>
                  <a:gd name="T12" fmla="*/ 0 w 1284"/>
                  <a:gd name="T13" fmla="*/ 353 h 353"/>
                  <a:gd name="T14" fmla="*/ 0 w 1284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4" h="353">
                    <a:moveTo>
                      <a:pt x="0" y="353"/>
                    </a:moveTo>
                    <a:lnTo>
                      <a:pt x="0" y="0"/>
                    </a:lnTo>
                    <a:lnTo>
                      <a:pt x="1284" y="0"/>
                    </a:lnTo>
                    <a:lnTo>
                      <a:pt x="1106" y="178"/>
                    </a:lnTo>
                    <a:lnTo>
                      <a:pt x="1284" y="353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53" name="TextBox 18">
              <a:extLst>
                <a:ext uri="{FF2B5EF4-FFF2-40B4-BE49-F238E27FC236}">
                  <a16:creationId xmlns:a16="http://schemas.microsoft.com/office/drawing/2014/main" id="{F7666807-3700-466F-A474-F1241A392B3D}"/>
                </a:ext>
              </a:extLst>
            </p:cNvPr>
            <p:cNvSpPr txBox="1"/>
            <p:nvPr/>
          </p:nvSpPr>
          <p:spPr>
            <a:xfrm>
              <a:off x="3140015" y="2628660"/>
              <a:ext cx="1490793" cy="331526"/>
            </a:xfrm>
            <a:prstGeom prst="rect">
              <a:avLst/>
            </a:prstGeom>
            <a:noFill/>
          </p:spPr>
          <p:txBody>
            <a:bodyPr wrap="none" lIns="54000" tIns="27000" rIns="54000" bIns="27000" rtlCol="0" anchor="ctr">
              <a:spAutoFit/>
            </a:bodyPr>
            <a:lstStyle/>
            <a:p>
              <a:pPr algn="l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itchFamily="18" charset="-78"/>
                  <a:cs typeface="Traditional Arabic" pitchFamily="18" charset="-78"/>
                </a:rPr>
                <a:t>تقييم الفكرة حسابياً</a:t>
              </a:r>
              <a:endPara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66" name="Group 4">
            <a:extLst>
              <a:ext uri="{FF2B5EF4-FFF2-40B4-BE49-F238E27FC236}">
                <a16:creationId xmlns:a16="http://schemas.microsoft.com/office/drawing/2014/main" id="{155B710C-1093-4473-B19A-D58CB161E1D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16004" y="2819303"/>
            <a:ext cx="1141739" cy="2766066"/>
            <a:chOff x="360" y="182"/>
            <a:chExt cx="2093" cy="3803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2F78CA5D-0C0F-49FE-A49B-21802643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300"/>
              <a:ext cx="401" cy="483"/>
            </a:xfrm>
            <a:custGeom>
              <a:avLst/>
              <a:gdLst>
                <a:gd name="T0" fmla="*/ 164 w 169"/>
                <a:gd name="T1" fmla="*/ 99 h 204"/>
                <a:gd name="T2" fmla="*/ 149 w 169"/>
                <a:gd name="T3" fmla="*/ 78 h 204"/>
                <a:gd name="T4" fmla="*/ 151 w 169"/>
                <a:gd name="T5" fmla="*/ 69 h 204"/>
                <a:gd name="T6" fmla="*/ 153 w 169"/>
                <a:gd name="T7" fmla="*/ 61 h 204"/>
                <a:gd name="T8" fmla="*/ 151 w 169"/>
                <a:gd name="T9" fmla="*/ 45 h 204"/>
                <a:gd name="T10" fmla="*/ 151 w 169"/>
                <a:gd name="T11" fmla="*/ 43 h 204"/>
                <a:gd name="T12" fmla="*/ 150 w 169"/>
                <a:gd name="T13" fmla="*/ 42 h 204"/>
                <a:gd name="T14" fmla="*/ 139 w 169"/>
                <a:gd name="T15" fmla="*/ 22 h 204"/>
                <a:gd name="T16" fmla="*/ 129 w 169"/>
                <a:gd name="T17" fmla="*/ 10 h 204"/>
                <a:gd name="T18" fmla="*/ 112 w 169"/>
                <a:gd name="T19" fmla="*/ 0 h 204"/>
                <a:gd name="T20" fmla="*/ 84 w 169"/>
                <a:gd name="T21" fmla="*/ 11 h 204"/>
                <a:gd name="T22" fmla="*/ 78 w 169"/>
                <a:gd name="T23" fmla="*/ 23 h 204"/>
                <a:gd name="T24" fmla="*/ 75 w 169"/>
                <a:gd name="T25" fmla="*/ 35 h 204"/>
                <a:gd name="T26" fmla="*/ 65 w 169"/>
                <a:gd name="T27" fmla="*/ 70 h 204"/>
                <a:gd name="T28" fmla="*/ 65 w 169"/>
                <a:gd name="T29" fmla="*/ 71 h 204"/>
                <a:gd name="T30" fmla="*/ 55 w 169"/>
                <a:gd name="T31" fmla="*/ 74 h 204"/>
                <a:gd name="T32" fmla="*/ 55 w 169"/>
                <a:gd name="T33" fmla="*/ 73 h 204"/>
                <a:gd name="T34" fmla="*/ 38 w 169"/>
                <a:gd name="T35" fmla="*/ 62 h 204"/>
                <a:gd name="T36" fmla="*/ 36 w 169"/>
                <a:gd name="T37" fmla="*/ 62 h 204"/>
                <a:gd name="T38" fmla="*/ 15 w 169"/>
                <a:gd name="T39" fmla="*/ 55 h 204"/>
                <a:gd name="T40" fmla="*/ 9 w 169"/>
                <a:gd name="T41" fmla="*/ 76 h 204"/>
                <a:gd name="T42" fmla="*/ 10 w 169"/>
                <a:gd name="T43" fmla="*/ 90 h 204"/>
                <a:gd name="T44" fmla="*/ 12 w 169"/>
                <a:gd name="T45" fmla="*/ 97 h 204"/>
                <a:gd name="T46" fmla="*/ 12 w 169"/>
                <a:gd name="T47" fmla="*/ 98 h 204"/>
                <a:gd name="T48" fmla="*/ 5 w 169"/>
                <a:gd name="T49" fmla="*/ 121 h 204"/>
                <a:gd name="T50" fmla="*/ 1 w 169"/>
                <a:gd name="T51" fmla="*/ 134 h 204"/>
                <a:gd name="T52" fmla="*/ 0 w 169"/>
                <a:gd name="T53" fmla="*/ 135 h 204"/>
                <a:gd name="T54" fmla="*/ 0 w 169"/>
                <a:gd name="T55" fmla="*/ 147 h 204"/>
                <a:gd name="T56" fmla="*/ 90 w 169"/>
                <a:gd name="T57" fmla="*/ 204 h 204"/>
                <a:gd name="T58" fmla="*/ 96 w 169"/>
                <a:gd name="T59" fmla="*/ 194 h 204"/>
                <a:gd name="T60" fmla="*/ 101 w 169"/>
                <a:gd name="T61" fmla="*/ 183 h 204"/>
                <a:gd name="T62" fmla="*/ 129 w 169"/>
                <a:gd name="T63" fmla="*/ 174 h 204"/>
                <a:gd name="T64" fmla="*/ 139 w 169"/>
                <a:gd name="T65" fmla="*/ 162 h 204"/>
                <a:gd name="T66" fmla="*/ 138 w 169"/>
                <a:gd name="T67" fmla="*/ 148 h 204"/>
                <a:gd name="T68" fmla="*/ 142 w 169"/>
                <a:gd name="T69" fmla="*/ 142 h 204"/>
                <a:gd name="T70" fmla="*/ 140 w 169"/>
                <a:gd name="T71" fmla="*/ 137 h 204"/>
                <a:gd name="T72" fmla="*/ 142 w 169"/>
                <a:gd name="T73" fmla="*/ 130 h 204"/>
                <a:gd name="T74" fmla="*/ 146 w 169"/>
                <a:gd name="T75" fmla="*/ 127 h 204"/>
                <a:gd name="T76" fmla="*/ 148 w 169"/>
                <a:gd name="T77" fmla="*/ 116 h 204"/>
                <a:gd name="T78" fmla="*/ 162 w 169"/>
                <a:gd name="T79" fmla="*/ 112 h 204"/>
                <a:gd name="T80" fmla="*/ 164 w 169"/>
                <a:gd name="T81" fmla="*/ 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204">
                  <a:moveTo>
                    <a:pt x="164" y="99"/>
                  </a:moveTo>
                  <a:cubicBezTo>
                    <a:pt x="159" y="94"/>
                    <a:pt x="149" y="78"/>
                    <a:pt x="149" y="78"/>
                  </a:cubicBezTo>
                  <a:cubicBezTo>
                    <a:pt x="149" y="78"/>
                    <a:pt x="150" y="72"/>
                    <a:pt x="151" y="69"/>
                  </a:cubicBezTo>
                  <a:cubicBezTo>
                    <a:pt x="151" y="67"/>
                    <a:pt x="153" y="63"/>
                    <a:pt x="153" y="61"/>
                  </a:cubicBezTo>
                  <a:cubicBezTo>
                    <a:pt x="153" y="58"/>
                    <a:pt x="151" y="47"/>
                    <a:pt x="151" y="45"/>
                  </a:cubicBezTo>
                  <a:cubicBezTo>
                    <a:pt x="151" y="45"/>
                    <a:pt x="151" y="44"/>
                    <a:pt x="151" y="43"/>
                  </a:cubicBezTo>
                  <a:cubicBezTo>
                    <a:pt x="151" y="43"/>
                    <a:pt x="150" y="43"/>
                    <a:pt x="150" y="42"/>
                  </a:cubicBezTo>
                  <a:cubicBezTo>
                    <a:pt x="151" y="34"/>
                    <a:pt x="144" y="28"/>
                    <a:pt x="139" y="22"/>
                  </a:cubicBezTo>
                  <a:cubicBezTo>
                    <a:pt x="136" y="18"/>
                    <a:pt x="133" y="13"/>
                    <a:pt x="129" y="10"/>
                  </a:cubicBezTo>
                  <a:cubicBezTo>
                    <a:pt x="124" y="6"/>
                    <a:pt x="118" y="2"/>
                    <a:pt x="112" y="0"/>
                  </a:cubicBezTo>
                  <a:cubicBezTo>
                    <a:pt x="102" y="0"/>
                    <a:pt x="92" y="4"/>
                    <a:pt x="84" y="11"/>
                  </a:cubicBezTo>
                  <a:cubicBezTo>
                    <a:pt x="81" y="15"/>
                    <a:pt x="79" y="19"/>
                    <a:pt x="78" y="23"/>
                  </a:cubicBezTo>
                  <a:cubicBezTo>
                    <a:pt x="77" y="27"/>
                    <a:pt x="77" y="32"/>
                    <a:pt x="75" y="35"/>
                  </a:cubicBezTo>
                  <a:cubicBezTo>
                    <a:pt x="68" y="47"/>
                    <a:pt x="64" y="57"/>
                    <a:pt x="65" y="70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1" y="72"/>
                    <a:pt x="59" y="73"/>
                    <a:pt x="55" y="74"/>
                  </a:cubicBezTo>
                  <a:cubicBezTo>
                    <a:pt x="55" y="74"/>
                    <a:pt x="55" y="73"/>
                    <a:pt x="55" y="73"/>
                  </a:cubicBezTo>
                  <a:cubicBezTo>
                    <a:pt x="53" y="66"/>
                    <a:pt x="45" y="64"/>
                    <a:pt x="38" y="62"/>
                  </a:cubicBezTo>
                  <a:cubicBezTo>
                    <a:pt x="37" y="62"/>
                    <a:pt x="37" y="62"/>
                    <a:pt x="36" y="62"/>
                  </a:cubicBezTo>
                  <a:cubicBezTo>
                    <a:pt x="31" y="55"/>
                    <a:pt x="22" y="47"/>
                    <a:pt x="15" y="55"/>
                  </a:cubicBezTo>
                  <a:cubicBezTo>
                    <a:pt x="10" y="60"/>
                    <a:pt x="9" y="69"/>
                    <a:pt x="9" y="76"/>
                  </a:cubicBezTo>
                  <a:cubicBezTo>
                    <a:pt x="9" y="80"/>
                    <a:pt x="9" y="85"/>
                    <a:pt x="10" y="90"/>
                  </a:cubicBezTo>
                  <a:cubicBezTo>
                    <a:pt x="10" y="93"/>
                    <a:pt x="11" y="95"/>
                    <a:pt x="12" y="97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1" y="106"/>
                    <a:pt x="6" y="113"/>
                    <a:pt x="5" y="121"/>
                  </a:cubicBezTo>
                  <a:cubicBezTo>
                    <a:pt x="5" y="126"/>
                    <a:pt x="3" y="129"/>
                    <a:pt x="1" y="134"/>
                  </a:cubicBezTo>
                  <a:cubicBezTo>
                    <a:pt x="1" y="135"/>
                    <a:pt x="0" y="135"/>
                    <a:pt x="0" y="135"/>
                  </a:cubicBezTo>
                  <a:cubicBezTo>
                    <a:pt x="0" y="141"/>
                    <a:pt x="0" y="147"/>
                    <a:pt x="0" y="147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0" y="204"/>
                    <a:pt x="94" y="196"/>
                    <a:pt x="96" y="194"/>
                  </a:cubicBezTo>
                  <a:cubicBezTo>
                    <a:pt x="99" y="191"/>
                    <a:pt x="101" y="183"/>
                    <a:pt x="101" y="183"/>
                  </a:cubicBezTo>
                  <a:cubicBezTo>
                    <a:pt x="101" y="183"/>
                    <a:pt x="120" y="178"/>
                    <a:pt x="129" y="174"/>
                  </a:cubicBezTo>
                  <a:cubicBezTo>
                    <a:pt x="138" y="170"/>
                    <a:pt x="140" y="167"/>
                    <a:pt x="139" y="162"/>
                  </a:cubicBezTo>
                  <a:cubicBezTo>
                    <a:pt x="139" y="157"/>
                    <a:pt x="137" y="152"/>
                    <a:pt x="138" y="148"/>
                  </a:cubicBezTo>
                  <a:cubicBezTo>
                    <a:pt x="140" y="145"/>
                    <a:pt x="142" y="143"/>
                    <a:pt x="142" y="142"/>
                  </a:cubicBezTo>
                  <a:cubicBezTo>
                    <a:pt x="142" y="140"/>
                    <a:pt x="140" y="137"/>
                    <a:pt x="140" y="137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6" y="129"/>
                    <a:pt x="146" y="127"/>
                  </a:cubicBezTo>
                  <a:cubicBezTo>
                    <a:pt x="146" y="122"/>
                    <a:pt x="148" y="116"/>
                    <a:pt x="148" y="116"/>
                  </a:cubicBezTo>
                  <a:cubicBezTo>
                    <a:pt x="148" y="116"/>
                    <a:pt x="158" y="113"/>
                    <a:pt x="162" y="112"/>
                  </a:cubicBezTo>
                  <a:cubicBezTo>
                    <a:pt x="166" y="110"/>
                    <a:pt x="169" y="105"/>
                    <a:pt x="164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EE4E12F4-DF85-4ABC-83FE-3D5323F01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182"/>
              <a:ext cx="474" cy="438"/>
            </a:xfrm>
            <a:custGeom>
              <a:avLst/>
              <a:gdLst>
                <a:gd name="T0" fmla="*/ 110 w 200"/>
                <a:gd name="T1" fmla="*/ 4 h 185"/>
                <a:gd name="T2" fmla="*/ 29 w 200"/>
                <a:gd name="T3" fmla="*/ 42 h 185"/>
                <a:gd name="T4" fmla="*/ 39 w 200"/>
                <a:gd name="T5" fmla="*/ 17 h 185"/>
                <a:gd name="T6" fmla="*/ 36 w 200"/>
                <a:gd name="T7" fmla="*/ 20 h 185"/>
                <a:gd name="T8" fmla="*/ 27 w 200"/>
                <a:gd name="T9" fmla="*/ 34 h 185"/>
                <a:gd name="T10" fmla="*/ 24 w 200"/>
                <a:gd name="T11" fmla="*/ 44 h 185"/>
                <a:gd name="T12" fmla="*/ 22 w 200"/>
                <a:gd name="T13" fmla="*/ 34 h 185"/>
                <a:gd name="T14" fmla="*/ 23 w 200"/>
                <a:gd name="T15" fmla="*/ 46 h 185"/>
                <a:gd name="T16" fmla="*/ 11 w 200"/>
                <a:gd name="T17" fmla="*/ 40 h 185"/>
                <a:gd name="T18" fmla="*/ 12 w 200"/>
                <a:gd name="T19" fmla="*/ 42 h 185"/>
                <a:gd name="T20" fmla="*/ 11 w 200"/>
                <a:gd name="T21" fmla="*/ 49 h 185"/>
                <a:gd name="T22" fmla="*/ 15 w 200"/>
                <a:gd name="T23" fmla="*/ 51 h 185"/>
                <a:gd name="T24" fmla="*/ 3 w 200"/>
                <a:gd name="T25" fmla="*/ 63 h 185"/>
                <a:gd name="T26" fmla="*/ 6 w 200"/>
                <a:gd name="T27" fmla="*/ 60 h 185"/>
                <a:gd name="T28" fmla="*/ 4 w 200"/>
                <a:gd name="T29" fmla="*/ 66 h 185"/>
                <a:gd name="T30" fmla="*/ 2 w 200"/>
                <a:gd name="T31" fmla="*/ 71 h 185"/>
                <a:gd name="T32" fmla="*/ 14 w 200"/>
                <a:gd name="T33" fmla="*/ 60 h 185"/>
                <a:gd name="T34" fmla="*/ 26 w 200"/>
                <a:gd name="T35" fmla="*/ 166 h 185"/>
                <a:gd name="T36" fmla="*/ 39 w 200"/>
                <a:gd name="T37" fmla="*/ 171 h 185"/>
                <a:gd name="T38" fmla="*/ 44 w 200"/>
                <a:gd name="T39" fmla="*/ 140 h 185"/>
                <a:gd name="T40" fmla="*/ 70 w 200"/>
                <a:gd name="T41" fmla="*/ 112 h 185"/>
                <a:gd name="T42" fmla="*/ 89 w 200"/>
                <a:gd name="T43" fmla="*/ 124 h 185"/>
                <a:gd name="T44" fmla="*/ 106 w 200"/>
                <a:gd name="T45" fmla="*/ 90 h 185"/>
                <a:gd name="T46" fmla="*/ 107 w 200"/>
                <a:gd name="T47" fmla="*/ 92 h 185"/>
                <a:gd name="T48" fmla="*/ 112 w 200"/>
                <a:gd name="T49" fmla="*/ 83 h 185"/>
                <a:gd name="T50" fmla="*/ 114 w 200"/>
                <a:gd name="T51" fmla="*/ 80 h 185"/>
                <a:gd name="T52" fmla="*/ 120 w 200"/>
                <a:gd name="T53" fmla="*/ 79 h 185"/>
                <a:gd name="T54" fmla="*/ 120 w 200"/>
                <a:gd name="T55" fmla="*/ 78 h 185"/>
                <a:gd name="T56" fmla="*/ 122 w 200"/>
                <a:gd name="T57" fmla="*/ 75 h 185"/>
                <a:gd name="T58" fmla="*/ 118 w 200"/>
                <a:gd name="T59" fmla="*/ 69 h 185"/>
                <a:gd name="T60" fmla="*/ 116 w 200"/>
                <a:gd name="T61" fmla="*/ 66 h 185"/>
                <a:gd name="T62" fmla="*/ 116 w 200"/>
                <a:gd name="T63" fmla="*/ 65 h 185"/>
                <a:gd name="T64" fmla="*/ 137 w 200"/>
                <a:gd name="T65" fmla="*/ 68 h 185"/>
                <a:gd name="T66" fmla="*/ 140 w 200"/>
                <a:gd name="T67" fmla="*/ 68 h 185"/>
                <a:gd name="T68" fmla="*/ 130 w 200"/>
                <a:gd name="T69" fmla="*/ 65 h 185"/>
                <a:gd name="T70" fmla="*/ 147 w 200"/>
                <a:gd name="T71" fmla="*/ 64 h 185"/>
                <a:gd name="T72" fmla="*/ 143 w 200"/>
                <a:gd name="T73" fmla="*/ 63 h 185"/>
                <a:gd name="T74" fmla="*/ 142 w 200"/>
                <a:gd name="T75" fmla="*/ 61 h 185"/>
                <a:gd name="T76" fmla="*/ 154 w 200"/>
                <a:gd name="T77" fmla="*/ 58 h 185"/>
                <a:gd name="T78" fmla="*/ 138 w 200"/>
                <a:gd name="T79" fmla="*/ 57 h 185"/>
                <a:gd name="T80" fmla="*/ 145 w 200"/>
                <a:gd name="T81" fmla="*/ 53 h 185"/>
                <a:gd name="T82" fmla="*/ 156 w 200"/>
                <a:gd name="T83" fmla="*/ 58 h 185"/>
                <a:gd name="T84" fmla="*/ 173 w 200"/>
                <a:gd name="T85" fmla="*/ 72 h 185"/>
                <a:gd name="T86" fmla="*/ 199 w 200"/>
                <a:gd name="T87" fmla="*/ 65 h 185"/>
                <a:gd name="T88" fmla="*/ 27 w 200"/>
                <a:gd name="T89" fmla="*/ 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85">
                  <a:moveTo>
                    <a:pt x="199" y="65"/>
                  </a:moveTo>
                  <a:cubicBezTo>
                    <a:pt x="196" y="48"/>
                    <a:pt x="181" y="36"/>
                    <a:pt x="168" y="26"/>
                  </a:cubicBezTo>
                  <a:cubicBezTo>
                    <a:pt x="150" y="14"/>
                    <a:pt x="131" y="8"/>
                    <a:pt x="110" y="4"/>
                  </a:cubicBezTo>
                  <a:cubicBezTo>
                    <a:pt x="94" y="1"/>
                    <a:pt x="75" y="0"/>
                    <a:pt x="60" y="8"/>
                  </a:cubicBezTo>
                  <a:cubicBezTo>
                    <a:pt x="48" y="14"/>
                    <a:pt x="36" y="20"/>
                    <a:pt x="32" y="33"/>
                  </a:cubicBezTo>
                  <a:cubicBezTo>
                    <a:pt x="31" y="36"/>
                    <a:pt x="30" y="39"/>
                    <a:pt x="29" y="42"/>
                  </a:cubicBezTo>
                  <a:cubicBezTo>
                    <a:pt x="29" y="39"/>
                    <a:pt x="29" y="36"/>
                    <a:pt x="30" y="32"/>
                  </a:cubicBezTo>
                  <a:cubicBezTo>
                    <a:pt x="31" y="27"/>
                    <a:pt x="34" y="23"/>
                    <a:pt x="36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0" y="17"/>
                    <a:pt x="41" y="16"/>
                    <a:pt x="41" y="16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8" y="17"/>
                    <a:pt x="37" y="18"/>
                    <a:pt x="36" y="20"/>
                  </a:cubicBezTo>
                  <a:cubicBezTo>
                    <a:pt x="33" y="22"/>
                    <a:pt x="30" y="27"/>
                    <a:pt x="28" y="32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ubicBezTo>
                    <a:pt x="25" y="38"/>
                    <a:pt x="24" y="40"/>
                    <a:pt x="24" y="43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4" y="44"/>
                    <a:pt x="24" y="43"/>
                    <a:pt x="24" y="43"/>
                  </a:cubicBezTo>
                  <a:cubicBezTo>
                    <a:pt x="23" y="41"/>
                    <a:pt x="22" y="39"/>
                    <a:pt x="22" y="37"/>
                  </a:cubicBezTo>
                  <a:cubicBezTo>
                    <a:pt x="22" y="35"/>
                    <a:pt x="22" y="34"/>
                    <a:pt x="22" y="34"/>
                  </a:cubicBezTo>
                  <a:cubicBezTo>
                    <a:pt x="22" y="34"/>
                    <a:pt x="22" y="35"/>
                    <a:pt x="21" y="37"/>
                  </a:cubicBezTo>
                  <a:cubicBezTo>
                    <a:pt x="21" y="39"/>
                    <a:pt x="21" y="41"/>
                    <a:pt x="22" y="44"/>
                  </a:cubicBezTo>
                  <a:cubicBezTo>
                    <a:pt x="22" y="44"/>
                    <a:pt x="22" y="45"/>
                    <a:pt x="23" y="46"/>
                  </a:cubicBezTo>
                  <a:cubicBezTo>
                    <a:pt x="21" y="46"/>
                    <a:pt x="20" y="46"/>
                    <a:pt x="18" y="45"/>
                  </a:cubicBezTo>
                  <a:cubicBezTo>
                    <a:pt x="16" y="45"/>
                    <a:pt x="13" y="43"/>
                    <a:pt x="12" y="42"/>
                  </a:cubicBezTo>
                  <a:cubicBezTo>
                    <a:pt x="12" y="41"/>
                    <a:pt x="11" y="40"/>
                    <a:pt x="11" y="40"/>
                  </a:cubicBezTo>
                  <a:cubicBezTo>
                    <a:pt x="11" y="39"/>
                    <a:pt x="10" y="39"/>
                    <a:pt x="10" y="39"/>
                  </a:cubicBezTo>
                  <a:cubicBezTo>
                    <a:pt x="10" y="39"/>
                    <a:pt x="11" y="39"/>
                    <a:pt x="11" y="40"/>
                  </a:cubicBezTo>
                  <a:cubicBezTo>
                    <a:pt x="11" y="40"/>
                    <a:pt x="11" y="41"/>
                    <a:pt x="12" y="42"/>
                  </a:cubicBezTo>
                  <a:cubicBezTo>
                    <a:pt x="13" y="44"/>
                    <a:pt x="15" y="46"/>
                    <a:pt x="17" y="47"/>
                  </a:cubicBezTo>
                  <a:cubicBezTo>
                    <a:pt x="18" y="48"/>
                    <a:pt x="19" y="48"/>
                    <a:pt x="20" y="48"/>
                  </a:cubicBezTo>
                  <a:cubicBezTo>
                    <a:pt x="17" y="49"/>
                    <a:pt x="14" y="49"/>
                    <a:pt x="11" y="49"/>
                  </a:cubicBezTo>
                  <a:cubicBezTo>
                    <a:pt x="8" y="50"/>
                    <a:pt x="6" y="50"/>
                    <a:pt x="6" y="50"/>
                  </a:cubicBezTo>
                  <a:cubicBezTo>
                    <a:pt x="6" y="50"/>
                    <a:pt x="8" y="50"/>
                    <a:pt x="11" y="51"/>
                  </a:cubicBezTo>
                  <a:cubicBezTo>
                    <a:pt x="12" y="51"/>
                    <a:pt x="14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1" y="54"/>
                    <a:pt x="7" y="57"/>
                    <a:pt x="5" y="59"/>
                  </a:cubicBezTo>
                  <a:cubicBezTo>
                    <a:pt x="4" y="61"/>
                    <a:pt x="3" y="62"/>
                    <a:pt x="3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2" y="64"/>
                    <a:pt x="3" y="63"/>
                  </a:cubicBezTo>
                  <a:cubicBezTo>
                    <a:pt x="4" y="62"/>
                    <a:pt x="5" y="61"/>
                    <a:pt x="6" y="60"/>
                  </a:cubicBezTo>
                  <a:cubicBezTo>
                    <a:pt x="8" y="59"/>
                    <a:pt x="11" y="57"/>
                    <a:pt x="13" y="56"/>
                  </a:cubicBezTo>
                  <a:cubicBezTo>
                    <a:pt x="12" y="57"/>
                    <a:pt x="10" y="59"/>
                    <a:pt x="8" y="61"/>
                  </a:cubicBezTo>
                  <a:cubicBezTo>
                    <a:pt x="6" y="63"/>
                    <a:pt x="5" y="65"/>
                    <a:pt x="4" y="66"/>
                  </a:cubicBezTo>
                  <a:cubicBezTo>
                    <a:pt x="3" y="68"/>
                    <a:pt x="2" y="70"/>
                    <a:pt x="2" y="71"/>
                  </a:cubicBezTo>
                  <a:cubicBezTo>
                    <a:pt x="1" y="72"/>
                    <a:pt x="1" y="73"/>
                    <a:pt x="1" y="73"/>
                  </a:cubicBezTo>
                  <a:cubicBezTo>
                    <a:pt x="1" y="73"/>
                    <a:pt x="2" y="72"/>
                    <a:pt x="2" y="71"/>
                  </a:cubicBezTo>
                  <a:cubicBezTo>
                    <a:pt x="3" y="70"/>
                    <a:pt x="3" y="69"/>
                    <a:pt x="5" y="67"/>
                  </a:cubicBezTo>
                  <a:cubicBezTo>
                    <a:pt x="6" y="65"/>
                    <a:pt x="8" y="64"/>
                    <a:pt x="10" y="62"/>
                  </a:cubicBezTo>
                  <a:cubicBezTo>
                    <a:pt x="11" y="61"/>
                    <a:pt x="13" y="61"/>
                    <a:pt x="14" y="60"/>
                  </a:cubicBezTo>
                  <a:cubicBezTo>
                    <a:pt x="12" y="63"/>
                    <a:pt x="9" y="67"/>
                    <a:pt x="7" y="70"/>
                  </a:cubicBezTo>
                  <a:cubicBezTo>
                    <a:pt x="0" y="84"/>
                    <a:pt x="5" y="98"/>
                    <a:pt x="10" y="113"/>
                  </a:cubicBezTo>
                  <a:cubicBezTo>
                    <a:pt x="16" y="130"/>
                    <a:pt x="18" y="149"/>
                    <a:pt x="26" y="166"/>
                  </a:cubicBezTo>
                  <a:cubicBezTo>
                    <a:pt x="29" y="172"/>
                    <a:pt x="31" y="178"/>
                    <a:pt x="33" y="184"/>
                  </a:cubicBezTo>
                  <a:cubicBezTo>
                    <a:pt x="33" y="185"/>
                    <a:pt x="34" y="185"/>
                    <a:pt x="35" y="184"/>
                  </a:cubicBezTo>
                  <a:cubicBezTo>
                    <a:pt x="37" y="179"/>
                    <a:pt x="39" y="176"/>
                    <a:pt x="39" y="171"/>
                  </a:cubicBezTo>
                  <a:cubicBezTo>
                    <a:pt x="40" y="163"/>
                    <a:pt x="45" y="156"/>
                    <a:pt x="46" y="148"/>
                  </a:cubicBezTo>
                  <a:cubicBezTo>
                    <a:pt x="46" y="148"/>
                    <a:pt x="46" y="148"/>
                    <a:pt x="46" y="147"/>
                  </a:cubicBezTo>
                  <a:cubicBezTo>
                    <a:pt x="45" y="145"/>
                    <a:pt x="44" y="143"/>
                    <a:pt x="44" y="140"/>
                  </a:cubicBezTo>
                  <a:cubicBezTo>
                    <a:pt x="43" y="135"/>
                    <a:pt x="43" y="130"/>
                    <a:pt x="43" y="126"/>
                  </a:cubicBezTo>
                  <a:cubicBezTo>
                    <a:pt x="43" y="119"/>
                    <a:pt x="44" y="110"/>
                    <a:pt x="49" y="105"/>
                  </a:cubicBezTo>
                  <a:cubicBezTo>
                    <a:pt x="56" y="97"/>
                    <a:pt x="65" y="105"/>
                    <a:pt x="70" y="112"/>
                  </a:cubicBezTo>
                  <a:cubicBezTo>
                    <a:pt x="71" y="112"/>
                    <a:pt x="71" y="112"/>
                    <a:pt x="72" y="112"/>
                  </a:cubicBezTo>
                  <a:cubicBezTo>
                    <a:pt x="79" y="114"/>
                    <a:pt x="87" y="116"/>
                    <a:pt x="89" y="123"/>
                  </a:cubicBezTo>
                  <a:cubicBezTo>
                    <a:pt x="89" y="123"/>
                    <a:pt x="89" y="124"/>
                    <a:pt x="89" y="124"/>
                  </a:cubicBezTo>
                  <a:cubicBezTo>
                    <a:pt x="93" y="123"/>
                    <a:pt x="95" y="122"/>
                    <a:pt x="99" y="121"/>
                  </a:cubicBezTo>
                  <a:cubicBezTo>
                    <a:pt x="99" y="121"/>
                    <a:pt x="99" y="121"/>
                    <a:pt x="99" y="120"/>
                  </a:cubicBezTo>
                  <a:cubicBezTo>
                    <a:pt x="99" y="109"/>
                    <a:pt x="101" y="100"/>
                    <a:pt x="106" y="90"/>
                  </a:cubicBezTo>
                  <a:cubicBezTo>
                    <a:pt x="106" y="91"/>
                    <a:pt x="106" y="91"/>
                    <a:pt x="106" y="92"/>
                  </a:cubicBezTo>
                  <a:cubicBezTo>
                    <a:pt x="106" y="94"/>
                    <a:pt x="106" y="95"/>
                    <a:pt x="106" y="95"/>
                  </a:cubicBezTo>
                  <a:cubicBezTo>
                    <a:pt x="106" y="95"/>
                    <a:pt x="106" y="94"/>
                    <a:pt x="107" y="92"/>
                  </a:cubicBezTo>
                  <a:cubicBezTo>
                    <a:pt x="108" y="90"/>
                    <a:pt x="109" y="87"/>
                    <a:pt x="110" y="84"/>
                  </a:cubicBezTo>
                  <a:cubicBezTo>
                    <a:pt x="111" y="83"/>
                    <a:pt x="111" y="82"/>
                    <a:pt x="112" y="81"/>
                  </a:cubicBezTo>
                  <a:cubicBezTo>
                    <a:pt x="112" y="82"/>
                    <a:pt x="112" y="82"/>
                    <a:pt x="112" y="83"/>
                  </a:cubicBezTo>
                  <a:cubicBezTo>
                    <a:pt x="111" y="85"/>
                    <a:pt x="112" y="86"/>
                    <a:pt x="112" y="86"/>
                  </a:cubicBezTo>
                  <a:cubicBezTo>
                    <a:pt x="112" y="86"/>
                    <a:pt x="112" y="85"/>
                    <a:pt x="113" y="83"/>
                  </a:cubicBezTo>
                  <a:cubicBezTo>
                    <a:pt x="113" y="83"/>
                    <a:pt x="114" y="82"/>
                    <a:pt x="114" y="80"/>
                  </a:cubicBezTo>
                  <a:cubicBezTo>
                    <a:pt x="114" y="79"/>
                    <a:pt x="114" y="78"/>
                    <a:pt x="114" y="7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6" y="77"/>
                    <a:pt x="118" y="79"/>
                    <a:pt x="120" y="79"/>
                  </a:cubicBezTo>
                  <a:cubicBezTo>
                    <a:pt x="121" y="79"/>
                    <a:pt x="122" y="79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9"/>
                    <a:pt x="122" y="79"/>
                    <a:pt x="120" y="78"/>
                  </a:cubicBezTo>
                  <a:cubicBezTo>
                    <a:pt x="119" y="77"/>
                    <a:pt x="118" y="75"/>
                    <a:pt x="117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74"/>
                    <a:pt x="120" y="75"/>
                    <a:pt x="122" y="75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6"/>
                    <a:pt x="124" y="75"/>
                    <a:pt x="122" y="74"/>
                  </a:cubicBezTo>
                  <a:cubicBezTo>
                    <a:pt x="121" y="73"/>
                    <a:pt x="119" y="71"/>
                    <a:pt x="118" y="69"/>
                  </a:cubicBezTo>
                  <a:cubicBezTo>
                    <a:pt x="117" y="68"/>
                    <a:pt x="116" y="67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5" y="65"/>
                    <a:pt x="115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5" y="65"/>
                    <a:pt x="115" y="65"/>
                    <a:pt x="116" y="65"/>
                  </a:cubicBezTo>
                  <a:cubicBezTo>
                    <a:pt x="118" y="65"/>
                    <a:pt x="122" y="66"/>
                    <a:pt x="126" y="67"/>
                  </a:cubicBezTo>
                  <a:cubicBezTo>
                    <a:pt x="128" y="67"/>
                    <a:pt x="130" y="68"/>
                    <a:pt x="132" y="68"/>
                  </a:cubicBezTo>
                  <a:cubicBezTo>
                    <a:pt x="134" y="68"/>
                    <a:pt x="135" y="68"/>
                    <a:pt x="137" y="68"/>
                  </a:cubicBezTo>
                  <a:cubicBezTo>
                    <a:pt x="138" y="68"/>
                    <a:pt x="139" y="68"/>
                    <a:pt x="140" y="69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41" y="69"/>
                    <a:pt x="141" y="69"/>
                    <a:pt x="140" y="68"/>
                  </a:cubicBezTo>
                  <a:cubicBezTo>
                    <a:pt x="140" y="68"/>
                    <a:pt x="138" y="67"/>
                    <a:pt x="137" y="67"/>
                  </a:cubicBezTo>
                  <a:cubicBezTo>
                    <a:pt x="136" y="66"/>
                    <a:pt x="134" y="66"/>
                    <a:pt x="132" y="66"/>
                  </a:cubicBezTo>
                  <a:cubicBezTo>
                    <a:pt x="131" y="65"/>
                    <a:pt x="131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5" y="65"/>
                    <a:pt x="140" y="64"/>
                    <a:pt x="143" y="64"/>
                  </a:cubicBezTo>
                  <a:cubicBezTo>
                    <a:pt x="145" y="64"/>
                    <a:pt x="146" y="64"/>
                    <a:pt x="147" y="64"/>
                  </a:cubicBezTo>
                  <a:cubicBezTo>
                    <a:pt x="148" y="64"/>
                    <a:pt x="149" y="64"/>
                    <a:pt x="149" y="64"/>
                  </a:cubicBezTo>
                  <a:cubicBezTo>
                    <a:pt x="149" y="64"/>
                    <a:pt x="148" y="64"/>
                    <a:pt x="147" y="63"/>
                  </a:cubicBezTo>
                  <a:cubicBezTo>
                    <a:pt x="146" y="63"/>
                    <a:pt x="145" y="63"/>
                    <a:pt x="143" y="63"/>
                  </a:cubicBezTo>
                  <a:cubicBezTo>
                    <a:pt x="141" y="62"/>
                    <a:pt x="138" y="62"/>
                    <a:pt x="136" y="62"/>
                  </a:cubicBezTo>
                  <a:cubicBezTo>
                    <a:pt x="137" y="62"/>
                    <a:pt x="138" y="62"/>
                    <a:pt x="139" y="62"/>
                  </a:cubicBezTo>
                  <a:cubicBezTo>
                    <a:pt x="140" y="62"/>
                    <a:pt x="141" y="62"/>
                    <a:pt x="142" y="61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45" y="61"/>
                    <a:pt x="147" y="60"/>
                    <a:pt x="149" y="60"/>
                  </a:cubicBezTo>
                  <a:cubicBezTo>
                    <a:pt x="152" y="59"/>
                    <a:pt x="154" y="58"/>
                    <a:pt x="154" y="58"/>
                  </a:cubicBezTo>
                  <a:cubicBezTo>
                    <a:pt x="154" y="58"/>
                    <a:pt x="151" y="58"/>
                    <a:pt x="148" y="59"/>
                  </a:cubicBezTo>
                  <a:cubicBezTo>
                    <a:pt x="147" y="59"/>
                    <a:pt x="145" y="59"/>
                    <a:pt x="143" y="59"/>
                  </a:cubicBezTo>
                  <a:cubicBezTo>
                    <a:pt x="141" y="59"/>
                    <a:pt x="139" y="58"/>
                    <a:pt x="138" y="57"/>
                  </a:cubicBezTo>
                  <a:cubicBezTo>
                    <a:pt x="135" y="56"/>
                    <a:pt x="133" y="54"/>
                    <a:pt x="131" y="53"/>
                  </a:cubicBezTo>
                  <a:cubicBezTo>
                    <a:pt x="133" y="52"/>
                    <a:pt x="134" y="52"/>
                    <a:pt x="136" y="51"/>
                  </a:cubicBezTo>
                  <a:cubicBezTo>
                    <a:pt x="139" y="52"/>
                    <a:pt x="142" y="52"/>
                    <a:pt x="145" y="53"/>
                  </a:cubicBezTo>
                  <a:cubicBezTo>
                    <a:pt x="149" y="55"/>
                    <a:pt x="153" y="57"/>
                    <a:pt x="156" y="59"/>
                  </a:cubicBezTo>
                  <a:cubicBezTo>
                    <a:pt x="159" y="61"/>
                    <a:pt x="161" y="61"/>
                    <a:pt x="161" y="61"/>
                  </a:cubicBezTo>
                  <a:cubicBezTo>
                    <a:pt x="161" y="61"/>
                    <a:pt x="159" y="60"/>
                    <a:pt x="156" y="58"/>
                  </a:cubicBezTo>
                  <a:cubicBezTo>
                    <a:pt x="154" y="56"/>
                    <a:pt x="150" y="53"/>
                    <a:pt x="147" y="50"/>
                  </a:cubicBezTo>
                  <a:cubicBezTo>
                    <a:pt x="152" y="53"/>
                    <a:pt x="158" y="56"/>
                    <a:pt x="163" y="60"/>
                  </a:cubicBezTo>
                  <a:cubicBezTo>
                    <a:pt x="167" y="63"/>
                    <a:pt x="170" y="68"/>
                    <a:pt x="173" y="72"/>
                  </a:cubicBezTo>
                  <a:cubicBezTo>
                    <a:pt x="178" y="78"/>
                    <a:pt x="185" y="84"/>
                    <a:pt x="184" y="92"/>
                  </a:cubicBezTo>
                  <a:cubicBezTo>
                    <a:pt x="184" y="93"/>
                    <a:pt x="185" y="93"/>
                    <a:pt x="185" y="93"/>
                  </a:cubicBezTo>
                  <a:cubicBezTo>
                    <a:pt x="200" y="92"/>
                    <a:pt x="200" y="77"/>
                    <a:pt x="199" y="65"/>
                  </a:cubicBezTo>
                  <a:close/>
                  <a:moveTo>
                    <a:pt x="27" y="34"/>
                  </a:moveTo>
                  <a:cubicBezTo>
                    <a:pt x="28" y="34"/>
                    <a:pt x="28" y="33"/>
                    <a:pt x="28" y="33"/>
                  </a:cubicBezTo>
                  <a:cubicBezTo>
                    <a:pt x="27" y="35"/>
                    <a:pt x="27" y="36"/>
                    <a:pt x="27" y="38"/>
                  </a:cubicBezTo>
                  <a:cubicBezTo>
                    <a:pt x="27" y="37"/>
                    <a:pt x="27" y="36"/>
                    <a:pt x="27" y="36"/>
                  </a:cubicBezTo>
                  <a:cubicBezTo>
                    <a:pt x="27" y="35"/>
                    <a:pt x="27" y="34"/>
                    <a:pt x="27" y="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1B02D74D-32FA-4F7A-907D-23DE50C0A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669"/>
              <a:ext cx="1519" cy="3316"/>
            </a:xfrm>
            <a:custGeom>
              <a:avLst/>
              <a:gdLst>
                <a:gd name="T0" fmla="*/ 594 w 641"/>
                <a:gd name="T1" fmla="*/ 361 h 1401"/>
                <a:gd name="T2" fmla="*/ 541 w 641"/>
                <a:gd name="T3" fmla="*/ 341 h 1401"/>
                <a:gd name="T4" fmla="*/ 479 w 641"/>
                <a:gd name="T5" fmla="*/ 298 h 1401"/>
                <a:gd name="T6" fmla="*/ 457 w 641"/>
                <a:gd name="T7" fmla="*/ 272 h 1401"/>
                <a:gd name="T8" fmla="*/ 432 w 641"/>
                <a:gd name="T9" fmla="*/ 224 h 1401"/>
                <a:gd name="T10" fmla="*/ 426 w 641"/>
                <a:gd name="T11" fmla="*/ 195 h 1401"/>
                <a:gd name="T12" fmla="*/ 404 w 641"/>
                <a:gd name="T13" fmla="*/ 118 h 1401"/>
                <a:gd name="T14" fmla="*/ 340 w 641"/>
                <a:gd name="T15" fmla="*/ 65 h 1401"/>
                <a:gd name="T16" fmla="*/ 368 w 641"/>
                <a:gd name="T17" fmla="*/ 165 h 1401"/>
                <a:gd name="T18" fmla="*/ 353 w 641"/>
                <a:gd name="T19" fmla="*/ 147 h 1401"/>
                <a:gd name="T20" fmla="*/ 223 w 641"/>
                <a:gd name="T21" fmla="*/ 0 h 1401"/>
                <a:gd name="T22" fmla="*/ 205 w 641"/>
                <a:gd name="T23" fmla="*/ 25 h 1401"/>
                <a:gd name="T24" fmla="*/ 183 w 641"/>
                <a:gd name="T25" fmla="*/ 37 h 1401"/>
                <a:gd name="T26" fmla="*/ 123 w 641"/>
                <a:gd name="T27" fmla="*/ 70 h 1401"/>
                <a:gd name="T28" fmla="*/ 88 w 641"/>
                <a:gd name="T29" fmla="*/ 112 h 1401"/>
                <a:gd name="T30" fmla="*/ 77 w 641"/>
                <a:gd name="T31" fmla="*/ 173 h 1401"/>
                <a:gd name="T32" fmla="*/ 59 w 641"/>
                <a:gd name="T33" fmla="*/ 212 h 1401"/>
                <a:gd name="T34" fmla="*/ 41 w 641"/>
                <a:gd name="T35" fmla="*/ 293 h 1401"/>
                <a:gd name="T36" fmla="*/ 31 w 641"/>
                <a:gd name="T37" fmla="*/ 340 h 1401"/>
                <a:gd name="T38" fmla="*/ 25 w 641"/>
                <a:gd name="T39" fmla="*/ 396 h 1401"/>
                <a:gd name="T40" fmla="*/ 20 w 641"/>
                <a:gd name="T41" fmla="*/ 455 h 1401"/>
                <a:gd name="T42" fmla="*/ 9 w 641"/>
                <a:gd name="T43" fmla="*/ 521 h 1401"/>
                <a:gd name="T44" fmla="*/ 1 w 641"/>
                <a:gd name="T45" fmla="*/ 601 h 1401"/>
                <a:gd name="T46" fmla="*/ 61 w 641"/>
                <a:gd name="T47" fmla="*/ 621 h 1401"/>
                <a:gd name="T48" fmla="*/ 110 w 641"/>
                <a:gd name="T49" fmla="*/ 642 h 1401"/>
                <a:gd name="T50" fmla="*/ 167 w 641"/>
                <a:gd name="T51" fmla="*/ 647 h 1401"/>
                <a:gd name="T52" fmla="*/ 183 w 641"/>
                <a:gd name="T53" fmla="*/ 700 h 1401"/>
                <a:gd name="T54" fmla="*/ 195 w 641"/>
                <a:gd name="T55" fmla="*/ 844 h 1401"/>
                <a:gd name="T56" fmla="*/ 189 w 641"/>
                <a:gd name="T57" fmla="*/ 905 h 1401"/>
                <a:gd name="T58" fmla="*/ 157 w 641"/>
                <a:gd name="T59" fmla="*/ 1005 h 1401"/>
                <a:gd name="T60" fmla="*/ 131 w 641"/>
                <a:gd name="T61" fmla="*/ 1114 h 1401"/>
                <a:gd name="T62" fmla="*/ 118 w 641"/>
                <a:gd name="T63" fmla="*/ 1197 h 1401"/>
                <a:gd name="T64" fmla="*/ 93 w 641"/>
                <a:gd name="T65" fmla="*/ 1261 h 1401"/>
                <a:gd name="T66" fmla="*/ 82 w 641"/>
                <a:gd name="T67" fmla="*/ 1311 h 1401"/>
                <a:gd name="T68" fmla="*/ 136 w 641"/>
                <a:gd name="T69" fmla="*/ 1341 h 1401"/>
                <a:gd name="T70" fmla="*/ 154 w 641"/>
                <a:gd name="T71" fmla="*/ 1339 h 1401"/>
                <a:gd name="T72" fmla="*/ 298 w 641"/>
                <a:gd name="T73" fmla="*/ 1366 h 1401"/>
                <a:gd name="T74" fmla="*/ 239 w 641"/>
                <a:gd name="T75" fmla="*/ 1330 h 1401"/>
                <a:gd name="T76" fmla="*/ 215 w 641"/>
                <a:gd name="T77" fmla="*/ 1280 h 1401"/>
                <a:gd name="T78" fmla="*/ 219 w 641"/>
                <a:gd name="T79" fmla="*/ 1243 h 1401"/>
                <a:gd name="T80" fmla="*/ 234 w 641"/>
                <a:gd name="T81" fmla="*/ 1150 h 1401"/>
                <a:gd name="T82" fmla="*/ 247 w 641"/>
                <a:gd name="T83" fmla="*/ 1126 h 1401"/>
                <a:gd name="T84" fmla="*/ 299 w 641"/>
                <a:gd name="T85" fmla="*/ 1177 h 1401"/>
                <a:gd name="T86" fmla="*/ 395 w 641"/>
                <a:gd name="T87" fmla="*/ 1196 h 1401"/>
                <a:gd name="T88" fmla="*/ 359 w 641"/>
                <a:gd name="T89" fmla="*/ 1140 h 1401"/>
                <a:gd name="T90" fmla="*/ 327 w 641"/>
                <a:gd name="T91" fmla="*/ 1044 h 1401"/>
                <a:gd name="T92" fmla="*/ 363 w 641"/>
                <a:gd name="T93" fmla="*/ 1050 h 1401"/>
                <a:gd name="T94" fmla="*/ 460 w 641"/>
                <a:gd name="T95" fmla="*/ 848 h 1401"/>
                <a:gd name="T96" fmla="*/ 541 w 641"/>
                <a:gd name="T97" fmla="*/ 725 h 1401"/>
                <a:gd name="T98" fmla="*/ 501 w 641"/>
                <a:gd name="T99" fmla="*/ 637 h 1401"/>
                <a:gd name="T100" fmla="*/ 420 w 641"/>
                <a:gd name="T101" fmla="*/ 549 h 1401"/>
                <a:gd name="T102" fmla="*/ 408 w 641"/>
                <a:gd name="T103" fmla="*/ 441 h 1401"/>
                <a:gd name="T104" fmla="*/ 407 w 641"/>
                <a:gd name="T105" fmla="*/ 371 h 1401"/>
                <a:gd name="T106" fmla="*/ 586 w 641"/>
                <a:gd name="T107" fmla="*/ 459 h 1401"/>
                <a:gd name="T108" fmla="*/ 640 w 641"/>
                <a:gd name="T109" fmla="*/ 402 h 1401"/>
                <a:gd name="T110" fmla="*/ 124 w 641"/>
                <a:gd name="T111" fmla="*/ 410 h 1401"/>
                <a:gd name="T112" fmla="*/ 109 w 641"/>
                <a:gd name="T113" fmla="*/ 411 h 1401"/>
                <a:gd name="T114" fmla="*/ 126 w 641"/>
                <a:gd name="T115" fmla="*/ 370 h 1401"/>
                <a:gd name="T116" fmla="*/ 126 w 641"/>
                <a:gd name="T117" fmla="*/ 398 h 1401"/>
                <a:gd name="T118" fmla="*/ 360 w 641"/>
                <a:gd name="T119" fmla="*/ 765 h 1401"/>
                <a:gd name="T120" fmla="*/ 349 w 641"/>
                <a:gd name="T121" fmla="*/ 763 h 1401"/>
                <a:gd name="T122" fmla="*/ 374 w 641"/>
                <a:gd name="T123" fmla="*/ 722 h 1401"/>
                <a:gd name="T124" fmla="*/ 382 w 641"/>
                <a:gd name="T125" fmla="*/ 74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1" h="1401">
                  <a:moveTo>
                    <a:pt x="638" y="380"/>
                  </a:moveTo>
                  <a:cubicBezTo>
                    <a:pt x="634" y="373"/>
                    <a:pt x="624" y="370"/>
                    <a:pt x="618" y="368"/>
                  </a:cubicBezTo>
                  <a:cubicBezTo>
                    <a:pt x="610" y="366"/>
                    <a:pt x="602" y="363"/>
                    <a:pt x="594" y="361"/>
                  </a:cubicBezTo>
                  <a:cubicBezTo>
                    <a:pt x="588" y="360"/>
                    <a:pt x="585" y="356"/>
                    <a:pt x="579" y="355"/>
                  </a:cubicBezTo>
                  <a:cubicBezTo>
                    <a:pt x="573" y="354"/>
                    <a:pt x="567" y="353"/>
                    <a:pt x="563" y="349"/>
                  </a:cubicBezTo>
                  <a:cubicBezTo>
                    <a:pt x="556" y="344"/>
                    <a:pt x="550" y="342"/>
                    <a:pt x="541" y="341"/>
                  </a:cubicBezTo>
                  <a:cubicBezTo>
                    <a:pt x="525" y="339"/>
                    <a:pt x="515" y="324"/>
                    <a:pt x="501" y="317"/>
                  </a:cubicBezTo>
                  <a:cubicBezTo>
                    <a:pt x="496" y="314"/>
                    <a:pt x="495" y="308"/>
                    <a:pt x="490" y="304"/>
                  </a:cubicBezTo>
                  <a:cubicBezTo>
                    <a:pt x="487" y="302"/>
                    <a:pt x="482" y="301"/>
                    <a:pt x="479" y="298"/>
                  </a:cubicBezTo>
                  <a:cubicBezTo>
                    <a:pt x="475" y="295"/>
                    <a:pt x="472" y="291"/>
                    <a:pt x="468" y="289"/>
                  </a:cubicBezTo>
                  <a:cubicBezTo>
                    <a:pt x="465" y="287"/>
                    <a:pt x="459" y="284"/>
                    <a:pt x="459" y="281"/>
                  </a:cubicBezTo>
                  <a:cubicBezTo>
                    <a:pt x="459" y="278"/>
                    <a:pt x="458" y="275"/>
                    <a:pt x="457" y="272"/>
                  </a:cubicBezTo>
                  <a:cubicBezTo>
                    <a:pt x="454" y="264"/>
                    <a:pt x="446" y="257"/>
                    <a:pt x="441" y="251"/>
                  </a:cubicBezTo>
                  <a:cubicBezTo>
                    <a:pt x="436" y="244"/>
                    <a:pt x="437" y="237"/>
                    <a:pt x="435" y="229"/>
                  </a:cubicBezTo>
                  <a:cubicBezTo>
                    <a:pt x="435" y="227"/>
                    <a:pt x="433" y="226"/>
                    <a:pt x="432" y="224"/>
                  </a:cubicBezTo>
                  <a:cubicBezTo>
                    <a:pt x="428" y="221"/>
                    <a:pt x="426" y="221"/>
                    <a:pt x="428" y="219"/>
                  </a:cubicBezTo>
                  <a:cubicBezTo>
                    <a:pt x="429" y="217"/>
                    <a:pt x="428" y="214"/>
                    <a:pt x="427" y="213"/>
                  </a:cubicBezTo>
                  <a:cubicBezTo>
                    <a:pt x="424" y="206"/>
                    <a:pt x="424" y="202"/>
                    <a:pt x="426" y="195"/>
                  </a:cubicBezTo>
                  <a:cubicBezTo>
                    <a:pt x="429" y="186"/>
                    <a:pt x="422" y="176"/>
                    <a:pt x="419" y="168"/>
                  </a:cubicBezTo>
                  <a:cubicBezTo>
                    <a:pt x="415" y="159"/>
                    <a:pt x="415" y="150"/>
                    <a:pt x="413" y="140"/>
                  </a:cubicBezTo>
                  <a:cubicBezTo>
                    <a:pt x="412" y="133"/>
                    <a:pt x="407" y="125"/>
                    <a:pt x="404" y="118"/>
                  </a:cubicBezTo>
                  <a:cubicBezTo>
                    <a:pt x="400" y="110"/>
                    <a:pt x="396" y="101"/>
                    <a:pt x="390" y="95"/>
                  </a:cubicBezTo>
                  <a:cubicBezTo>
                    <a:pt x="385" y="87"/>
                    <a:pt x="378" y="83"/>
                    <a:pt x="370" y="79"/>
                  </a:cubicBezTo>
                  <a:cubicBezTo>
                    <a:pt x="360" y="74"/>
                    <a:pt x="350" y="70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9" y="100"/>
                    <a:pt x="356" y="118"/>
                  </a:cubicBezTo>
                  <a:cubicBezTo>
                    <a:pt x="362" y="136"/>
                    <a:pt x="366" y="153"/>
                    <a:pt x="368" y="165"/>
                  </a:cubicBezTo>
                  <a:cubicBezTo>
                    <a:pt x="370" y="176"/>
                    <a:pt x="371" y="208"/>
                    <a:pt x="371" y="208"/>
                  </a:cubicBezTo>
                  <a:cubicBezTo>
                    <a:pt x="371" y="208"/>
                    <a:pt x="366" y="198"/>
                    <a:pt x="363" y="183"/>
                  </a:cubicBezTo>
                  <a:cubicBezTo>
                    <a:pt x="360" y="167"/>
                    <a:pt x="361" y="158"/>
                    <a:pt x="353" y="147"/>
                  </a:cubicBezTo>
                  <a:cubicBezTo>
                    <a:pt x="345" y="135"/>
                    <a:pt x="295" y="72"/>
                    <a:pt x="277" y="52"/>
                  </a:cubicBezTo>
                  <a:cubicBezTo>
                    <a:pt x="258" y="32"/>
                    <a:pt x="222" y="4"/>
                    <a:pt x="222" y="4"/>
                  </a:cubicBezTo>
                  <a:cubicBezTo>
                    <a:pt x="222" y="4"/>
                    <a:pt x="222" y="2"/>
                    <a:pt x="223" y="0"/>
                  </a:cubicBezTo>
                  <a:cubicBezTo>
                    <a:pt x="220" y="1"/>
                    <a:pt x="218" y="7"/>
                    <a:pt x="217" y="9"/>
                  </a:cubicBezTo>
                  <a:cubicBezTo>
                    <a:pt x="215" y="14"/>
                    <a:pt x="210" y="17"/>
                    <a:pt x="207" y="22"/>
                  </a:cubicBezTo>
                  <a:cubicBezTo>
                    <a:pt x="206" y="23"/>
                    <a:pt x="206" y="24"/>
                    <a:pt x="205" y="25"/>
                  </a:cubicBezTo>
                  <a:cubicBezTo>
                    <a:pt x="203" y="27"/>
                    <a:pt x="200" y="29"/>
                    <a:pt x="197" y="30"/>
                  </a:cubicBezTo>
                  <a:cubicBezTo>
                    <a:pt x="193" y="31"/>
                    <a:pt x="189" y="30"/>
                    <a:pt x="186" y="32"/>
                  </a:cubicBezTo>
                  <a:cubicBezTo>
                    <a:pt x="184" y="33"/>
                    <a:pt x="183" y="35"/>
                    <a:pt x="183" y="37"/>
                  </a:cubicBezTo>
                  <a:cubicBezTo>
                    <a:pt x="176" y="39"/>
                    <a:pt x="169" y="43"/>
                    <a:pt x="162" y="45"/>
                  </a:cubicBezTo>
                  <a:cubicBezTo>
                    <a:pt x="153" y="47"/>
                    <a:pt x="145" y="52"/>
                    <a:pt x="138" y="59"/>
                  </a:cubicBezTo>
                  <a:cubicBezTo>
                    <a:pt x="133" y="63"/>
                    <a:pt x="128" y="67"/>
                    <a:pt x="123" y="70"/>
                  </a:cubicBezTo>
                  <a:cubicBezTo>
                    <a:pt x="119" y="72"/>
                    <a:pt x="114" y="74"/>
                    <a:pt x="111" y="77"/>
                  </a:cubicBezTo>
                  <a:cubicBezTo>
                    <a:pt x="111" y="78"/>
                    <a:pt x="110" y="78"/>
                    <a:pt x="110" y="79"/>
                  </a:cubicBezTo>
                  <a:cubicBezTo>
                    <a:pt x="100" y="88"/>
                    <a:pt x="93" y="101"/>
                    <a:pt x="88" y="112"/>
                  </a:cubicBezTo>
                  <a:cubicBezTo>
                    <a:pt x="84" y="120"/>
                    <a:pt x="84" y="132"/>
                    <a:pt x="84" y="141"/>
                  </a:cubicBezTo>
                  <a:cubicBezTo>
                    <a:pt x="83" y="150"/>
                    <a:pt x="79" y="159"/>
                    <a:pt x="81" y="168"/>
                  </a:cubicBezTo>
                  <a:cubicBezTo>
                    <a:pt x="79" y="169"/>
                    <a:pt x="78" y="171"/>
                    <a:pt x="77" y="173"/>
                  </a:cubicBezTo>
                  <a:cubicBezTo>
                    <a:pt x="76" y="175"/>
                    <a:pt x="76" y="177"/>
                    <a:pt x="76" y="179"/>
                  </a:cubicBezTo>
                  <a:cubicBezTo>
                    <a:pt x="74" y="182"/>
                    <a:pt x="73" y="186"/>
                    <a:pt x="71" y="189"/>
                  </a:cubicBezTo>
                  <a:cubicBezTo>
                    <a:pt x="67" y="197"/>
                    <a:pt x="62" y="204"/>
                    <a:pt x="59" y="212"/>
                  </a:cubicBezTo>
                  <a:cubicBezTo>
                    <a:pt x="55" y="222"/>
                    <a:pt x="53" y="233"/>
                    <a:pt x="53" y="244"/>
                  </a:cubicBezTo>
                  <a:cubicBezTo>
                    <a:pt x="50" y="251"/>
                    <a:pt x="46" y="259"/>
                    <a:pt x="44" y="267"/>
                  </a:cubicBezTo>
                  <a:cubicBezTo>
                    <a:pt x="42" y="275"/>
                    <a:pt x="42" y="285"/>
                    <a:pt x="41" y="293"/>
                  </a:cubicBezTo>
                  <a:cubicBezTo>
                    <a:pt x="41" y="295"/>
                    <a:pt x="41" y="296"/>
                    <a:pt x="41" y="297"/>
                  </a:cubicBezTo>
                  <a:cubicBezTo>
                    <a:pt x="39" y="301"/>
                    <a:pt x="39" y="306"/>
                    <a:pt x="38" y="310"/>
                  </a:cubicBezTo>
                  <a:cubicBezTo>
                    <a:pt x="37" y="321"/>
                    <a:pt x="34" y="330"/>
                    <a:pt x="31" y="340"/>
                  </a:cubicBezTo>
                  <a:cubicBezTo>
                    <a:pt x="29" y="349"/>
                    <a:pt x="23" y="356"/>
                    <a:pt x="23" y="365"/>
                  </a:cubicBezTo>
                  <a:cubicBezTo>
                    <a:pt x="23" y="369"/>
                    <a:pt x="24" y="372"/>
                    <a:pt x="25" y="376"/>
                  </a:cubicBezTo>
                  <a:cubicBezTo>
                    <a:pt x="25" y="383"/>
                    <a:pt x="25" y="389"/>
                    <a:pt x="25" y="396"/>
                  </a:cubicBezTo>
                  <a:cubicBezTo>
                    <a:pt x="25" y="405"/>
                    <a:pt x="22" y="413"/>
                    <a:pt x="21" y="422"/>
                  </a:cubicBezTo>
                  <a:cubicBezTo>
                    <a:pt x="20" y="431"/>
                    <a:pt x="21" y="441"/>
                    <a:pt x="21" y="450"/>
                  </a:cubicBezTo>
                  <a:cubicBezTo>
                    <a:pt x="20" y="452"/>
                    <a:pt x="20" y="453"/>
                    <a:pt x="20" y="455"/>
                  </a:cubicBezTo>
                  <a:cubicBezTo>
                    <a:pt x="18" y="462"/>
                    <a:pt x="18" y="469"/>
                    <a:pt x="16" y="476"/>
                  </a:cubicBezTo>
                  <a:cubicBezTo>
                    <a:pt x="14" y="482"/>
                    <a:pt x="12" y="488"/>
                    <a:pt x="12" y="494"/>
                  </a:cubicBezTo>
                  <a:cubicBezTo>
                    <a:pt x="11" y="503"/>
                    <a:pt x="11" y="512"/>
                    <a:pt x="9" y="521"/>
                  </a:cubicBezTo>
                  <a:cubicBezTo>
                    <a:pt x="7" y="535"/>
                    <a:pt x="7" y="549"/>
                    <a:pt x="6" y="564"/>
                  </a:cubicBezTo>
                  <a:cubicBezTo>
                    <a:pt x="6" y="576"/>
                    <a:pt x="1" y="588"/>
                    <a:pt x="0" y="600"/>
                  </a:cubicBezTo>
                  <a:cubicBezTo>
                    <a:pt x="0" y="601"/>
                    <a:pt x="1" y="601"/>
                    <a:pt x="1" y="601"/>
                  </a:cubicBezTo>
                  <a:cubicBezTo>
                    <a:pt x="20" y="603"/>
                    <a:pt x="39" y="606"/>
                    <a:pt x="58" y="607"/>
                  </a:cubicBezTo>
                  <a:cubicBezTo>
                    <a:pt x="61" y="607"/>
                    <a:pt x="60" y="606"/>
                    <a:pt x="60" y="609"/>
                  </a:cubicBezTo>
                  <a:cubicBezTo>
                    <a:pt x="60" y="613"/>
                    <a:pt x="61" y="617"/>
                    <a:pt x="61" y="621"/>
                  </a:cubicBezTo>
                  <a:cubicBezTo>
                    <a:pt x="62" y="628"/>
                    <a:pt x="62" y="635"/>
                    <a:pt x="63" y="641"/>
                  </a:cubicBezTo>
                  <a:cubicBezTo>
                    <a:pt x="63" y="642"/>
                    <a:pt x="63" y="642"/>
                    <a:pt x="64" y="642"/>
                  </a:cubicBezTo>
                  <a:cubicBezTo>
                    <a:pt x="79" y="643"/>
                    <a:pt x="95" y="643"/>
                    <a:pt x="110" y="642"/>
                  </a:cubicBezTo>
                  <a:cubicBezTo>
                    <a:pt x="125" y="642"/>
                    <a:pt x="140" y="638"/>
                    <a:pt x="155" y="636"/>
                  </a:cubicBezTo>
                  <a:cubicBezTo>
                    <a:pt x="154" y="636"/>
                    <a:pt x="158" y="638"/>
                    <a:pt x="159" y="639"/>
                  </a:cubicBezTo>
                  <a:cubicBezTo>
                    <a:pt x="162" y="642"/>
                    <a:pt x="164" y="644"/>
                    <a:pt x="167" y="647"/>
                  </a:cubicBezTo>
                  <a:cubicBezTo>
                    <a:pt x="169" y="649"/>
                    <a:pt x="171" y="650"/>
                    <a:pt x="174" y="652"/>
                  </a:cubicBezTo>
                  <a:cubicBezTo>
                    <a:pt x="177" y="653"/>
                    <a:pt x="179" y="663"/>
                    <a:pt x="180" y="666"/>
                  </a:cubicBezTo>
                  <a:cubicBezTo>
                    <a:pt x="183" y="676"/>
                    <a:pt x="182" y="690"/>
                    <a:pt x="183" y="700"/>
                  </a:cubicBezTo>
                  <a:cubicBezTo>
                    <a:pt x="184" y="719"/>
                    <a:pt x="185" y="737"/>
                    <a:pt x="186" y="756"/>
                  </a:cubicBezTo>
                  <a:cubicBezTo>
                    <a:pt x="186" y="778"/>
                    <a:pt x="190" y="800"/>
                    <a:pt x="193" y="822"/>
                  </a:cubicBezTo>
                  <a:cubicBezTo>
                    <a:pt x="194" y="829"/>
                    <a:pt x="195" y="837"/>
                    <a:pt x="195" y="844"/>
                  </a:cubicBezTo>
                  <a:cubicBezTo>
                    <a:pt x="196" y="853"/>
                    <a:pt x="192" y="862"/>
                    <a:pt x="193" y="870"/>
                  </a:cubicBezTo>
                  <a:cubicBezTo>
                    <a:pt x="194" y="878"/>
                    <a:pt x="198" y="884"/>
                    <a:pt x="194" y="892"/>
                  </a:cubicBezTo>
                  <a:cubicBezTo>
                    <a:pt x="192" y="896"/>
                    <a:pt x="191" y="900"/>
                    <a:pt x="189" y="905"/>
                  </a:cubicBezTo>
                  <a:cubicBezTo>
                    <a:pt x="184" y="917"/>
                    <a:pt x="185" y="930"/>
                    <a:pt x="183" y="943"/>
                  </a:cubicBezTo>
                  <a:cubicBezTo>
                    <a:pt x="179" y="956"/>
                    <a:pt x="167" y="965"/>
                    <a:pt x="165" y="979"/>
                  </a:cubicBezTo>
                  <a:cubicBezTo>
                    <a:pt x="164" y="988"/>
                    <a:pt x="161" y="997"/>
                    <a:pt x="157" y="1005"/>
                  </a:cubicBezTo>
                  <a:cubicBezTo>
                    <a:pt x="152" y="1017"/>
                    <a:pt x="149" y="1029"/>
                    <a:pt x="148" y="1041"/>
                  </a:cubicBezTo>
                  <a:cubicBezTo>
                    <a:pt x="146" y="1054"/>
                    <a:pt x="146" y="1068"/>
                    <a:pt x="143" y="1081"/>
                  </a:cubicBezTo>
                  <a:cubicBezTo>
                    <a:pt x="141" y="1093"/>
                    <a:pt x="135" y="1103"/>
                    <a:pt x="131" y="1114"/>
                  </a:cubicBezTo>
                  <a:cubicBezTo>
                    <a:pt x="128" y="1122"/>
                    <a:pt x="128" y="1130"/>
                    <a:pt x="127" y="1138"/>
                  </a:cubicBezTo>
                  <a:cubicBezTo>
                    <a:pt x="126" y="1151"/>
                    <a:pt x="125" y="1163"/>
                    <a:pt x="123" y="1175"/>
                  </a:cubicBezTo>
                  <a:cubicBezTo>
                    <a:pt x="123" y="1183"/>
                    <a:pt x="122" y="1190"/>
                    <a:pt x="118" y="1197"/>
                  </a:cubicBezTo>
                  <a:cubicBezTo>
                    <a:pt x="112" y="1205"/>
                    <a:pt x="107" y="1214"/>
                    <a:pt x="102" y="1223"/>
                  </a:cubicBezTo>
                  <a:cubicBezTo>
                    <a:pt x="99" y="1231"/>
                    <a:pt x="95" y="1240"/>
                    <a:pt x="94" y="1248"/>
                  </a:cubicBezTo>
                  <a:cubicBezTo>
                    <a:pt x="93" y="1253"/>
                    <a:pt x="93" y="1257"/>
                    <a:pt x="93" y="1261"/>
                  </a:cubicBezTo>
                  <a:cubicBezTo>
                    <a:pt x="93" y="1264"/>
                    <a:pt x="90" y="1268"/>
                    <a:pt x="89" y="1271"/>
                  </a:cubicBezTo>
                  <a:cubicBezTo>
                    <a:pt x="85" y="1281"/>
                    <a:pt x="80" y="1291"/>
                    <a:pt x="77" y="1302"/>
                  </a:cubicBezTo>
                  <a:cubicBezTo>
                    <a:pt x="76" y="1307"/>
                    <a:pt x="79" y="1308"/>
                    <a:pt x="82" y="1311"/>
                  </a:cubicBezTo>
                  <a:cubicBezTo>
                    <a:pt x="97" y="1324"/>
                    <a:pt x="113" y="1334"/>
                    <a:pt x="132" y="1340"/>
                  </a:cubicBezTo>
                  <a:cubicBezTo>
                    <a:pt x="133" y="1341"/>
                    <a:pt x="134" y="1341"/>
                    <a:pt x="135" y="1341"/>
                  </a:cubicBezTo>
                  <a:cubicBezTo>
                    <a:pt x="136" y="1341"/>
                    <a:pt x="136" y="1341"/>
                    <a:pt x="136" y="1341"/>
                  </a:cubicBezTo>
                  <a:cubicBezTo>
                    <a:pt x="139" y="1337"/>
                    <a:pt x="142" y="1333"/>
                    <a:pt x="144" y="1329"/>
                  </a:cubicBezTo>
                  <a:cubicBezTo>
                    <a:pt x="145" y="1330"/>
                    <a:pt x="145" y="1330"/>
                    <a:pt x="146" y="1331"/>
                  </a:cubicBezTo>
                  <a:cubicBezTo>
                    <a:pt x="149" y="1333"/>
                    <a:pt x="151" y="1336"/>
                    <a:pt x="154" y="1339"/>
                  </a:cubicBezTo>
                  <a:cubicBezTo>
                    <a:pt x="166" y="1350"/>
                    <a:pt x="178" y="1362"/>
                    <a:pt x="190" y="1374"/>
                  </a:cubicBezTo>
                  <a:cubicBezTo>
                    <a:pt x="216" y="1401"/>
                    <a:pt x="265" y="1396"/>
                    <a:pt x="298" y="1387"/>
                  </a:cubicBezTo>
                  <a:cubicBezTo>
                    <a:pt x="306" y="1385"/>
                    <a:pt x="303" y="1370"/>
                    <a:pt x="298" y="1366"/>
                  </a:cubicBezTo>
                  <a:cubicBezTo>
                    <a:pt x="288" y="1358"/>
                    <a:pt x="276" y="1352"/>
                    <a:pt x="264" y="1346"/>
                  </a:cubicBezTo>
                  <a:cubicBezTo>
                    <a:pt x="259" y="1344"/>
                    <a:pt x="254" y="1339"/>
                    <a:pt x="250" y="1336"/>
                  </a:cubicBezTo>
                  <a:cubicBezTo>
                    <a:pt x="246" y="1334"/>
                    <a:pt x="243" y="1332"/>
                    <a:pt x="239" y="1330"/>
                  </a:cubicBezTo>
                  <a:cubicBezTo>
                    <a:pt x="236" y="1328"/>
                    <a:pt x="236" y="1327"/>
                    <a:pt x="235" y="1324"/>
                  </a:cubicBezTo>
                  <a:cubicBezTo>
                    <a:pt x="232" y="1315"/>
                    <a:pt x="227" y="1306"/>
                    <a:pt x="223" y="1298"/>
                  </a:cubicBezTo>
                  <a:cubicBezTo>
                    <a:pt x="220" y="1292"/>
                    <a:pt x="217" y="1286"/>
                    <a:pt x="215" y="1280"/>
                  </a:cubicBezTo>
                  <a:cubicBezTo>
                    <a:pt x="214" y="1276"/>
                    <a:pt x="213" y="1276"/>
                    <a:pt x="216" y="1274"/>
                  </a:cubicBezTo>
                  <a:cubicBezTo>
                    <a:pt x="218" y="1272"/>
                    <a:pt x="218" y="1271"/>
                    <a:pt x="218" y="1268"/>
                  </a:cubicBezTo>
                  <a:cubicBezTo>
                    <a:pt x="218" y="1259"/>
                    <a:pt x="218" y="1251"/>
                    <a:pt x="219" y="1243"/>
                  </a:cubicBezTo>
                  <a:cubicBezTo>
                    <a:pt x="220" y="1235"/>
                    <a:pt x="222" y="1229"/>
                    <a:pt x="224" y="1222"/>
                  </a:cubicBezTo>
                  <a:cubicBezTo>
                    <a:pt x="227" y="1210"/>
                    <a:pt x="229" y="1198"/>
                    <a:pt x="230" y="1186"/>
                  </a:cubicBezTo>
                  <a:cubicBezTo>
                    <a:pt x="230" y="1174"/>
                    <a:pt x="232" y="1162"/>
                    <a:pt x="234" y="1150"/>
                  </a:cubicBezTo>
                  <a:cubicBezTo>
                    <a:pt x="235" y="1141"/>
                    <a:pt x="242" y="1133"/>
                    <a:pt x="246" y="1125"/>
                  </a:cubicBezTo>
                  <a:cubicBezTo>
                    <a:pt x="246" y="1125"/>
                    <a:pt x="246" y="1125"/>
                    <a:pt x="246" y="1125"/>
                  </a:cubicBezTo>
                  <a:cubicBezTo>
                    <a:pt x="246" y="1125"/>
                    <a:pt x="247" y="1126"/>
                    <a:pt x="247" y="1126"/>
                  </a:cubicBezTo>
                  <a:cubicBezTo>
                    <a:pt x="249" y="1129"/>
                    <a:pt x="251" y="1132"/>
                    <a:pt x="253" y="1135"/>
                  </a:cubicBezTo>
                  <a:cubicBezTo>
                    <a:pt x="258" y="1143"/>
                    <a:pt x="264" y="1151"/>
                    <a:pt x="271" y="1158"/>
                  </a:cubicBezTo>
                  <a:cubicBezTo>
                    <a:pt x="278" y="1167"/>
                    <a:pt x="290" y="1172"/>
                    <a:pt x="299" y="1177"/>
                  </a:cubicBezTo>
                  <a:cubicBezTo>
                    <a:pt x="314" y="1184"/>
                    <a:pt x="330" y="1191"/>
                    <a:pt x="345" y="1198"/>
                  </a:cubicBezTo>
                  <a:cubicBezTo>
                    <a:pt x="355" y="1202"/>
                    <a:pt x="365" y="1207"/>
                    <a:pt x="376" y="1211"/>
                  </a:cubicBezTo>
                  <a:cubicBezTo>
                    <a:pt x="383" y="1214"/>
                    <a:pt x="395" y="1203"/>
                    <a:pt x="395" y="1196"/>
                  </a:cubicBezTo>
                  <a:cubicBezTo>
                    <a:pt x="396" y="1191"/>
                    <a:pt x="392" y="1186"/>
                    <a:pt x="390" y="1182"/>
                  </a:cubicBezTo>
                  <a:cubicBezTo>
                    <a:pt x="385" y="1175"/>
                    <a:pt x="379" y="1169"/>
                    <a:pt x="373" y="1162"/>
                  </a:cubicBezTo>
                  <a:cubicBezTo>
                    <a:pt x="368" y="1155"/>
                    <a:pt x="363" y="1148"/>
                    <a:pt x="359" y="1140"/>
                  </a:cubicBezTo>
                  <a:cubicBezTo>
                    <a:pt x="355" y="1133"/>
                    <a:pt x="348" y="1127"/>
                    <a:pt x="344" y="1119"/>
                  </a:cubicBezTo>
                  <a:cubicBezTo>
                    <a:pt x="335" y="1100"/>
                    <a:pt x="329" y="1078"/>
                    <a:pt x="327" y="1056"/>
                  </a:cubicBezTo>
                  <a:cubicBezTo>
                    <a:pt x="327" y="1052"/>
                    <a:pt x="327" y="1048"/>
                    <a:pt x="327" y="1044"/>
                  </a:cubicBezTo>
                  <a:cubicBezTo>
                    <a:pt x="327" y="1043"/>
                    <a:pt x="327" y="1043"/>
                    <a:pt x="327" y="1043"/>
                  </a:cubicBezTo>
                  <a:cubicBezTo>
                    <a:pt x="329" y="1044"/>
                    <a:pt x="330" y="1044"/>
                    <a:pt x="332" y="1044"/>
                  </a:cubicBezTo>
                  <a:cubicBezTo>
                    <a:pt x="342" y="1046"/>
                    <a:pt x="352" y="1049"/>
                    <a:pt x="363" y="1050"/>
                  </a:cubicBezTo>
                  <a:cubicBezTo>
                    <a:pt x="373" y="1050"/>
                    <a:pt x="372" y="1042"/>
                    <a:pt x="375" y="1034"/>
                  </a:cubicBezTo>
                  <a:cubicBezTo>
                    <a:pt x="382" y="1011"/>
                    <a:pt x="391" y="988"/>
                    <a:pt x="401" y="965"/>
                  </a:cubicBezTo>
                  <a:cubicBezTo>
                    <a:pt x="419" y="925"/>
                    <a:pt x="437" y="885"/>
                    <a:pt x="460" y="848"/>
                  </a:cubicBezTo>
                  <a:cubicBezTo>
                    <a:pt x="471" y="829"/>
                    <a:pt x="484" y="811"/>
                    <a:pt x="499" y="795"/>
                  </a:cubicBezTo>
                  <a:cubicBezTo>
                    <a:pt x="513" y="781"/>
                    <a:pt x="524" y="763"/>
                    <a:pt x="532" y="745"/>
                  </a:cubicBezTo>
                  <a:cubicBezTo>
                    <a:pt x="535" y="739"/>
                    <a:pt x="540" y="732"/>
                    <a:pt x="541" y="725"/>
                  </a:cubicBezTo>
                  <a:cubicBezTo>
                    <a:pt x="542" y="719"/>
                    <a:pt x="541" y="713"/>
                    <a:pt x="540" y="708"/>
                  </a:cubicBezTo>
                  <a:cubicBezTo>
                    <a:pt x="539" y="696"/>
                    <a:pt x="539" y="679"/>
                    <a:pt x="531" y="669"/>
                  </a:cubicBezTo>
                  <a:cubicBezTo>
                    <a:pt x="523" y="657"/>
                    <a:pt x="511" y="647"/>
                    <a:pt x="501" y="637"/>
                  </a:cubicBezTo>
                  <a:cubicBezTo>
                    <a:pt x="489" y="625"/>
                    <a:pt x="476" y="613"/>
                    <a:pt x="464" y="600"/>
                  </a:cubicBezTo>
                  <a:cubicBezTo>
                    <a:pt x="451" y="587"/>
                    <a:pt x="438" y="575"/>
                    <a:pt x="424" y="563"/>
                  </a:cubicBezTo>
                  <a:cubicBezTo>
                    <a:pt x="422" y="562"/>
                    <a:pt x="422" y="552"/>
                    <a:pt x="420" y="549"/>
                  </a:cubicBezTo>
                  <a:cubicBezTo>
                    <a:pt x="418" y="546"/>
                    <a:pt x="409" y="541"/>
                    <a:pt x="409" y="539"/>
                  </a:cubicBezTo>
                  <a:cubicBezTo>
                    <a:pt x="409" y="514"/>
                    <a:pt x="408" y="489"/>
                    <a:pt x="411" y="465"/>
                  </a:cubicBezTo>
                  <a:cubicBezTo>
                    <a:pt x="412" y="457"/>
                    <a:pt x="409" y="449"/>
                    <a:pt x="408" y="441"/>
                  </a:cubicBezTo>
                  <a:cubicBezTo>
                    <a:pt x="407" y="430"/>
                    <a:pt x="408" y="418"/>
                    <a:pt x="408" y="407"/>
                  </a:cubicBezTo>
                  <a:cubicBezTo>
                    <a:pt x="408" y="397"/>
                    <a:pt x="407" y="388"/>
                    <a:pt x="407" y="378"/>
                  </a:cubicBezTo>
                  <a:cubicBezTo>
                    <a:pt x="407" y="376"/>
                    <a:pt x="407" y="373"/>
                    <a:pt x="407" y="371"/>
                  </a:cubicBezTo>
                  <a:cubicBezTo>
                    <a:pt x="407" y="371"/>
                    <a:pt x="407" y="371"/>
                    <a:pt x="407" y="371"/>
                  </a:cubicBezTo>
                  <a:cubicBezTo>
                    <a:pt x="436" y="391"/>
                    <a:pt x="466" y="407"/>
                    <a:pt x="499" y="421"/>
                  </a:cubicBezTo>
                  <a:cubicBezTo>
                    <a:pt x="528" y="433"/>
                    <a:pt x="558" y="444"/>
                    <a:pt x="586" y="459"/>
                  </a:cubicBezTo>
                  <a:cubicBezTo>
                    <a:pt x="591" y="462"/>
                    <a:pt x="601" y="468"/>
                    <a:pt x="607" y="467"/>
                  </a:cubicBezTo>
                  <a:cubicBezTo>
                    <a:pt x="610" y="467"/>
                    <a:pt x="612" y="463"/>
                    <a:pt x="613" y="461"/>
                  </a:cubicBezTo>
                  <a:cubicBezTo>
                    <a:pt x="626" y="445"/>
                    <a:pt x="637" y="423"/>
                    <a:pt x="640" y="402"/>
                  </a:cubicBezTo>
                  <a:cubicBezTo>
                    <a:pt x="641" y="395"/>
                    <a:pt x="641" y="387"/>
                    <a:pt x="638" y="380"/>
                  </a:cubicBezTo>
                  <a:close/>
                  <a:moveTo>
                    <a:pt x="126" y="398"/>
                  </a:moveTo>
                  <a:cubicBezTo>
                    <a:pt x="123" y="402"/>
                    <a:pt x="124" y="410"/>
                    <a:pt x="124" y="410"/>
                  </a:cubicBezTo>
                  <a:cubicBezTo>
                    <a:pt x="124" y="410"/>
                    <a:pt x="120" y="414"/>
                    <a:pt x="117" y="416"/>
                  </a:cubicBezTo>
                  <a:cubicBezTo>
                    <a:pt x="113" y="419"/>
                    <a:pt x="109" y="424"/>
                    <a:pt x="109" y="424"/>
                  </a:cubicBezTo>
                  <a:cubicBezTo>
                    <a:pt x="109" y="424"/>
                    <a:pt x="109" y="414"/>
                    <a:pt x="109" y="411"/>
                  </a:cubicBezTo>
                  <a:cubicBezTo>
                    <a:pt x="110" y="407"/>
                    <a:pt x="110" y="401"/>
                    <a:pt x="112" y="397"/>
                  </a:cubicBezTo>
                  <a:cubicBezTo>
                    <a:pt x="114" y="392"/>
                    <a:pt x="115" y="387"/>
                    <a:pt x="116" y="384"/>
                  </a:cubicBezTo>
                  <a:cubicBezTo>
                    <a:pt x="117" y="380"/>
                    <a:pt x="126" y="370"/>
                    <a:pt x="126" y="370"/>
                  </a:cubicBezTo>
                  <a:cubicBezTo>
                    <a:pt x="126" y="370"/>
                    <a:pt x="127" y="375"/>
                    <a:pt x="128" y="380"/>
                  </a:cubicBezTo>
                  <a:cubicBezTo>
                    <a:pt x="128" y="384"/>
                    <a:pt x="130" y="385"/>
                    <a:pt x="130" y="389"/>
                  </a:cubicBezTo>
                  <a:cubicBezTo>
                    <a:pt x="130" y="392"/>
                    <a:pt x="129" y="393"/>
                    <a:pt x="126" y="398"/>
                  </a:cubicBezTo>
                  <a:close/>
                  <a:moveTo>
                    <a:pt x="382" y="740"/>
                  </a:moveTo>
                  <a:cubicBezTo>
                    <a:pt x="380" y="741"/>
                    <a:pt x="374" y="744"/>
                    <a:pt x="371" y="749"/>
                  </a:cubicBezTo>
                  <a:cubicBezTo>
                    <a:pt x="369" y="754"/>
                    <a:pt x="365" y="758"/>
                    <a:pt x="360" y="765"/>
                  </a:cubicBezTo>
                  <a:cubicBezTo>
                    <a:pt x="354" y="772"/>
                    <a:pt x="350" y="778"/>
                    <a:pt x="348" y="781"/>
                  </a:cubicBezTo>
                  <a:cubicBezTo>
                    <a:pt x="346" y="784"/>
                    <a:pt x="339" y="789"/>
                    <a:pt x="339" y="789"/>
                  </a:cubicBezTo>
                  <a:cubicBezTo>
                    <a:pt x="339" y="789"/>
                    <a:pt x="345" y="773"/>
                    <a:pt x="349" y="763"/>
                  </a:cubicBezTo>
                  <a:cubicBezTo>
                    <a:pt x="353" y="752"/>
                    <a:pt x="355" y="743"/>
                    <a:pt x="355" y="737"/>
                  </a:cubicBezTo>
                  <a:cubicBezTo>
                    <a:pt x="356" y="731"/>
                    <a:pt x="355" y="717"/>
                    <a:pt x="355" y="717"/>
                  </a:cubicBezTo>
                  <a:cubicBezTo>
                    <a:pt x="355" y="717"/>
                    <a:pt x="368" y="718"/>
                    <a:pt x="374" y="722"/>
                  </a:cubicBezTo>
                  <a:cubicBezTo>
                    <a:pt x="380" y="727"/>
                    <a:pt x="382" y="729"/>
                    <a:pt x="383" y="730"/>
                  </a:cubicBezTo>
                  <a:cubicBezTo>
                    <a:pt x="385" y="732"/>
                    <a:pt x="388" y="735"/>
                    <a:pt x="388" y="735"/>
                  </a:cubicBezTo>
                  <a:cubicBezTo>
                    <a:pt x="388" y="735"/>
                    <a:pt x="384" y="738"/>
                    <a:pt x="382" y="74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B5620046-9600-4B1D-9E8B-EA1D519C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2130"/>
              <a:ext cx="854" cy="847"/>
            </a:xfrm>
            <a:custGeom>
              <a:avLst/>
              <a:gdLst>
                <a:gd name="T0" fmla="*/ 351 w 360"/>
                <a:gd name="T1" fmla="*/ 159 h 358"/>
                <a:gd name="T2" fmla="*/ 351 w 360"/>
                <a:gd name="T3" fmla="*/ 159 h 358"/>
                <a:gd name="T4" fmla="*/ 284 w 360"/>
                <a:gd name="T5" fmla="*/ 116 h 358"/>
                <a:gd name="T6" fmla="*/ 279 w 360"/>
                <a:gd name="T7" fmla="*/ 97 h 358"/>
                <a:gd name="T8" fmla="*/ 258 w 360"/>
                <a:gd name="T9" fmla="*/ 67 h 358"/>
                <a:gd name="T10" fmla="*/ 255 w 360"/>
                <a:gd name="T11" fmla="*/ 63 h 358"/>
                <a:gd name="T12" fmla="*/ 245 w 360"/>
                <a:gd name="T13" fmla="*/ 64 h 358"/>
                <a:gd name="T14" fmla="*/ 241 w 360"/>
                <a:gd name="T15" fmla="*/ 75 h 358"/>
                <a:gd name="T16" fmla="*/ 256 w 360"/>
                <a:gd name="T17" fmla="*/ 91 h 358"/>
                <a:gd name="T18" fmla="*/ 263 w 360"/>
                <a:gd name="T19" fmla="*/ 103 h 358"/>
                <a:gd name="T20" fmla="*/ 106 w 360"/>
                <a:gd name="T21" fmla="*/ 3 h 358"/>
                <a:gd name="T22" fmla="*/ 83 w 360"/>
                <a:gd name="T23" fmla="*/ 13 h 358"/>
                <a:gd name="T24" fmla="*/ 68 w 360"/>
                <a:gd name="T25" fmla="*/ 34 h 358"/>
                <a:gd name="T26" fmla="*/ 55 w 360"/>
                <a:gd name="T27" fmla="*/ 55 h 358"/>
                <a:gd name="T28" fmla="*/ 60 w 360"/>
                <a:gd name="T29" fmla="*/ 73 h 358"/>
                <a:gd name="T30" fmla="*/ 8 w 360"/>
                <a:gd name="T31" fmla="*/ 180 h 358"/>
                <a:gd name="T32" fmla="*/ 21 w 360"/>
                <a:gd name="T33" fmla="*/ 210 h 358"/>
                <a:gd name="T34" fmla="*/ 238 w 360"/>
                <a:gd name="T35" fmla="*/ 348 h 358"/>
                <a:gd name="T36" fmla="*/ 263 w 360"/>
                <a:gd name="T37" fmla="*/ 329 h 358"/>
                <a:gd name="T38" fmla="*/ 277 w 360"/>
                <a:gd name="T39" fmla="*/ 327 h 358"/>
                <a:gd name="T40" fmla="*/ 291 w 360"/>
                <a:gd name="T41" fmla="*/ 305 h 358"/>
                <a:gd name="T42" fmla="*/ 345 w 360"/>
                <a:gd name="T43" fmla="*/ 190 h 358"/>
                <a:gd name="T44" fmla="*/ 351 w 360"/>
                <a:gd name="T45" fmla="*/ 15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358">
                  <a:moveTo>
                    <a:pt x="351" y="159"/>
                  </a:moveTo>
                  <a:cubicBezTo>
                    <a:pt x="351" y="159"/>
                    <a:pt x="351" y="159"/>
                    <a:pt x="351" y="159"/>
                  </a:cubicBezTo>
                  <a:cubicBezTo>
                    <a:pt x="351" y="159"/>
                    <a:pt x="322" y="141"/>
                    <a:pt x="284" y="116"/>
                  </a:cubicBezTo>
                  <a:cubicBezTo>
                    <a:pt x="283" y="110"/>
                    <a:pt x="280" y="101"/>
                    <a:pt x="279" y="97"/>
                  </a:cubicBezTo>
                  <a:cubicBezTo>
                    <a:pt x="276" y="92"/>
                    <a:pt x="258" y="67"/>
                    <a:pt x="258" y="67"/>
                  </a:cubicBezTo>
                  <a:cubicBezTo>
                    <a:pt x="258" y="67"/>
                    <a:pt x="257" y="66"/>
                    <a:pt x="255" y="63"/>
                  </a:cubicBezTo>
                  <a:cubicBezTo>
                    <a:pt x="253" y="61"/>
                    <a:pt x="250" y="58"/>
                    <a:pt x="245" y="64"/>
                  </a:cubicBezTo>
                  <a:cubicBezTo>
                    <a:pt x="241" y="68"/>
                    <a:pt x="241" y="73"/>
                    <a:pt x="241" y="75"/>
                  </a:cubicBezTo>
                  <a:cubicBezTo>
                    <a:pt x="245" y="79"/>
                    <a:pt x="252" y="87"/>
                    <a:pt x="256" y="91"/>
                  </a:cubicBezTo>
                  <a:cubicBezTo>
                    <a:pt x="260" y="96"/>
                    <a:pt x="262" y="98"/>
                    <a:pt x="263" y="103"/>
                  </a:cubicBezTo>
                  <a:cubicBezTo>
                    <a:pt x="194" y="59"/>
                    <a:pt x="109" y="5"/>
                    <a:pt x="106" y="3"/>
                  </a:cubicBezTo>
                  <a:cubicBezTo>
                    <a:pt x="101" y="0"/>
                    <a:pt x="89" y="8"/>
                    <a:pt x="83" y="13"/>
                  </a:cubicBezTo>
                  <a:cubicBezTo>
                    <a:pt x="78" y="18"/>
                    <a:pt x="74" y="26"/>
                    <a:pt x="68" y="34"/>
                  </a:cubicBezTo>
                  <a:cubicBezTo>
                    <a:pt x="63" y="43"/>
                    <a:pt x="59" y="48"/>
                    <a:pt x="55" y="55"/>
                  </a:cubicBezTo>
                  <a:cubicBezTo>
                    <a:pt x="54" y="56"/>
                    <a:pt x="56" y="63"/>
                    <a:pt x="60" y="73"/>
                  </a:cubicBezTo>
                  <a:cubicBezTo>
                    <a:pt x="46" y="102"/>
                    <a:pt x="14" y="171"/>
                    <a:pt x="8" y="180"/>
                  </a:cubicBezTo>
                  <a:cubicBezTo>
                    <a:pt x="0" y="193"/>
                    <a:pt x="10" y="203"/>
                    <a:pt x="21" y="210"/>
                  </a:cubicBezTo>
                  <a:cubicBezTo>
                    <a:pt x="33" y="218"/>
                    <a:pt x="222" y="338"/>
                    <a:pt x="238" y="348"/>
                  </a:cubicBezTo>
                  <a:cubicBezTo>
                    <a:pt x="253" y="358"/>
                    <a:pt x="263" y="329"/>
                    <a:pt x="263" y="329"/>
                  </a:cubicBezTo>
                  <a:cubicBezTo>
                    <a:pt x="263" y="329"/>
                    <a:pt x="275" y="330"/>
                    <a:pt x="277" y="327"/>
                  </a:cubicBezTo>
                  <a:cubicBezTo>
                    <a:pt x="279" y="325"/>
                    <a:pt x="287" y="314"/>
                    <a:pt x="291" y="305"/>
                  </a:cubicBezTo>
                  <a:cubicBezTo>
                    <a:pt x="295" y="297"/>
                    <a:pt x="329" y="215"/>
                    <a:pt x="345" y="190"/>
                  </a:cubicBezTo>
                  <a:cubicBezTo>
                    <a:pt x="360" y="166"/>
                    <a:pt x="351" y="159"/>
                    <a:pt x="351" y="15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8A48FFFC-90DE-4C0D-A161-9353C8F6B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2134"/>
              <a:ext cx="837" cy="843"/>
            </a:xfrm>
            <a:custGeom>
              <a:avLst/>
              <a:gdLst>
                <a:gd name="T0" fmla="*/ 257 w 353"/>
                <a:gd name="T1" fmla="*/ 107 h 356"/>
                <a:gd name="T2" fmla="*/ 91 w 353"/>
                <a:gd name="T3" fmla="*/ 1 h 356"/>
                <a:gd name="T4" fmla="*/ 99 w 353"/>
                <a:gd name="T5" fmla="*/ 1 h 356"/>
                <a:gd name="T6" fmla="*/ 256 w 353"/>
                <a:gd name="T7" fmla="*/ 101 h 356"/>
                <a:gd name="T8" fmla="*/ 249 w 353"/>
                <a:gd name="T9" fmla="*/ 89 h 356"/>
                <a:gd name="T10" fmla="*/ 236 w 353"/>
                <a:gd name="T11" fmla="*/ 75 h 356"/>
                <a:gd name="T12" fmla="*/ 245 w 353"/>
                <a:gd name="T13" fmla="*/ 70 h 356"/>
                <a:gd name="T14" fmla="*/ 267 w 353"/>
                <a:gd name="T15" fmla="*/ 98 h 356"/>
                <a:gd name="T16" fmla="*/ 271 w 353"/>
                <a:gd name="T17" fmla="*/ 122 h 356"/>
                <a:gd name="T18" fmla="*/ 267 w 353"/>
                <a:gd name="T19" fmla="*/ 121 h 356"/>
                <a:gd name="T20" fmla="*/ 257 w 353"/>
                <a:gd name="T21" fmla="*/ 107 h 356"/>
                <a:gd name="T22" fmla="*/ 344 w 353"/>
                <a:gd name="T23" fmla="*/ 157 h 356"/>
                <a:gd name="T24" fmla="*/ 277 w 353"/>
                <a:gd name="T25" fmla="*/ 114 h 356"/>
                <a:gd name="T26" fmla="*/ 278 w 353"/>
                <a:gd name="T27" fmla="*/ 120 h 356"/>
                <a:gd name="T28" fmla="*/ 278 w 353"/>
                <a:gd name="T29" fmla="*/ 120 h 356"/>
                <a:gd name="T30" fmla="*/ 315 w 353"/>
                <a:gd name="T31" fmla="*/ 144 h 356"/>
                <a:gd name="T32" fmla="*/ 328 w 353"/>
                <a:gd name="T33" fmla="*/ 156 h 356"/>
                <a:gd name="T34" fmla="*/ 312 w 353"/>
                <a:gd name="T35" fmla="*/ 169 h 356"/>
                <a:gd name="T36" fmla="*/ 291 w 353"/>
                <a:gd name="T37" fmla="*/ 165 h 356"/>
                <a:gd name="T38" fmla="*/ 158 w 353"/>
                <a:gd name="T39" fmla="*/ 81 h 356"/>
                <a:gd name="T40" fmla="*/ 301 w 353"/>
                <a:gd name="T41" fmla="*/ 185 h 356"/>
                <a:gd name="T42" fmla="*/ 293 w 353"/>
                <a:gd name="T43" fmla="*/ 211 h 356"/>
                <a:gd name="T44" fmla="*/ 292 w 353"/>
                <a:gd name="T45" fmla="*/ 213 h 356"/>
                <a:gd name="T46" fmla="*/ 139 w 353"/>
                <a:gd name="T47" fmla="*/ 176 h 356"/>
                <a:gd name="T48" fmla="*/ 53 w 353"/>
                <a:gd name="T49" fmla="*/ 71 h 356"/>
                <a:gd name="T50" fmla="*/ 145 w 353"/>
                <a:gd name="T51" fmla="*/ 191 h 356"/>
                <a:gd name="T52" fmla="*/ 285 w 353"/>
                <a:gd name="T53" fmla="*/ 233 h 356"/>
                <a:gd name="T54" fmla="*/ 266 w 353"/>
                <a:gd name="T55" fmla="*/ 274 h 356"/>
                <a:gd name="T56" fmla="*/ 235 w 353"/>
                <a:gd name="T57" fmla="*/ 329 h 356"/>
                <a:gd name="T58" fmla="*/ 0 w 353"/>
                <a:gd name="T59" fmla="*/ 194 h 356"/>
                <a:gd name="T60" fmla="*/ 14 w 353"/>
                <a:gd name="T61" fmla="*/ 208 h 356"/>
                <a:gd name="T62" fmla="*/ 231 w 353"/>
                <a:gd name="T63" fmla="*/ 346 h 356"/>
                <a:gd name="T64" fmla="*/ 256 w 353"/>
                <a:gd name="T65" fmla="*/ 327 h 356"/>
                <a:gd name="T66" fmla="*/ 270 w 353"/>
                <a:gd name="T67" fmla="*/ 325 h 356"/>
                <a:gd name="T68" fmla="*/ 284 w 353"/>
                <a:gd name="T69" fmla="*/ 303 h 356"/>
                <a:gd name="T70" fmla="*/ 338 w 353"/>
                <a:gd name="T71" fmla="*/ 188 h 356"/>
                <a:gd name="T72" fmla="*/ 344 w 353"/>
                <a:gd name="T73" fmla="*/ 15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356">
                  <a:moveTo>
                    <a:pt x="257" y="107"/>
                  </a:moveTo>
                  <a:cubicBezTo>
                    <a:pt x="198" y="69"/>
                    <a:pt x="112" y="15"/>
                    <a:pt x="91" y="1"/>
                  </a:cubicBezTo>
                  <a:cubicBezTo>
                    <a:pt x="94" y="0"/>
                    <a:pt x="97" y="0"/>
                    <a:pt x="99" y="1"/>
                  </a:cubicBezTo>
                  <a:cubicBezTo>
                    <a:pt x="102" y="3"/>
                    <a:pt x="187" y="57"/>
                    <a:pt x="256" y="101"/>
                  </a:cubicBezTo>
                  <a:cubicBezTo>
                    <a:pt x="255" y="96"/>
                    <a:pt x="253" y="94"/>
                    <a:pt x="249" y="89"/>
                  </a:cubicBezTo>
                  <a:cubicBezTo>
                    <a:pt x="245" y="86"/>
                    <a:pt x="240" y="80"/>
                    <a:pt x="236" y="75"/>
                  </a:cubicBezTo>
                  <a:cubicBezTo>
                    <a:pt x="238" y="72"/>
                    <a:pt x="241" y="67"/>
                    <a:pt x="245" y="70"/>
                  </a:cubicBezTo>
                  <a:cubicBezTo>
                    <a:pt x="250" y="75"/>
                    <a:pt x="265" y="93"/>
                    <a:pt x="267" y="98"/>
                  </a:cubicBezTo>
                  <a:cubicBezTo>
                    <a:pt x="268" y="102"/>
                    <a:pt x="271" y="116"/>
                    <a:pt x="271" y="122"/>
                  </a:cubicBezTo>
                  <a:cubicBezTo>
                    <a:pt x="270" y="122"/>
                    <a:pt x="268" y="122"/>
                    <a:pt x="267" y="121"/>
                  </a:cubicBezTo>
                  <a:cubicBezTo>
                    <a:pt x="260" y="119"/>
                    <a:pt x="258" y="115"/>
                    <a:pt x="257" y="107"/>
                  </a:cubicBezTo>
                  <a:close/>
                  <a:moveTo>
                    <a:pt x="344" y="157"/>
                  </a:moveTo>
                  <a:cubicBezTo>
                    <a:pt x="344" y="157"/>
                    <a:pt x="315" y="139"/>
                    <a:pt x="277" y="114"/>
                  </a:cubicBezTo>
                  <a:cubicBezTo>
                    <a:pt x="278" y="118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98" y="133"/>
                    <a:pt x="313" y="142"/>
                    <a:pt x="315" y="144"/>
                  </a:cubicBezTo>
                  <a:cubicBezTo>
                    <a:pt x="324" y="150"/>
                    <a:pt x="332" y="153"/>
                    <a:pt x="328" y="156"/>
                  </a:cubicBezTo>
                  <a:cubicBezTo>
                    <a:pt x="323" y="160"/>
                    <a:pt x="316" y="164"/>
                    <a:pt x="312" y="169"/>
                  </a:cubicBezTo>
                  <a:cubicBezTo>
                    <a:pt x="309" y="174"/>
                    <a:pt x="302" y="173"/>
                    <a:pt x="291" y="165"/>
                  </a:cubicBezTo>
                  <a:cubicBezTo>
                    <a:pt x="280" y="158"/>
                    <a:pt x="158" y="81"/>
                    <a:pt x="158" y="81"/>
                  </a:cubicBezTo>
                  <a:cubicBezTo>
                    <a:pt x="158" y="81"/>
                    <a:pt x="299" y="173"/>
                    <a:pt x="301" y="185"/>
                  </a:cubicBezTo>
                  <a:cubicBezTo>
                    <a:pt x="303" y="197"/>
                    <a:pt x="297" y="205"/>
                    <a:pt x="293" y="211"/>
                  </a:cubicBezTo>
                  <a:cubicBezTo>
                    <a:pt x="293" y="212"/>
                    <a:pt x="292" y="212"/>
                    <a:pt x="292" y="213"/>
                  </a:cubicBezTo>
                  <a:cubicBezTo>
                    <a:pt x="277" y="218"/>
                    <a:pt x="196" y="213"/>
                    <a:pt x="139" y="176"/>
                  </a:cubicBezTo>
                  <a:cubicBezTo>
                    <a:pt x="93" y="147"/>
                    <a:pt x="63" y="97"/>
                    <a:pt x="53" y="71"/>
                  </a:cubicBezTo>
                  <a:cubicBezTo>
                    <a:pt x="53" y="71"/>
                    <a:pt x="79" y="145"/>
                    <a:pt x="145" y="191"/>
                  </a:cubicBezTo>
                  <a:cubicBezTo>
                    <a:pt x="204" y="232"/>
                    <a:pt x="281" y="233"/>
                    <a:pt x="285" y="233"/>
                  </a:cubicBezTo>
                  <a:cubicBezTo>
                    <a:pt x="289" y="233"/>
                    <a:pt x="279" y="251"/>
                    <a:pt x="266" y="274"/>
                  </a:cubicBezTo>
                  <a:cubicBezTo>
                    <a:pt x="253" y="297"/>
                    <a:pt x="241" y="327"/>
                    <a:pt x="235" y="329"/>
                  </a:cubicBezTo>
                  <a:cubicBezTo>
                    <a:pt x="230" y="332"/>
                    <a:pt x="52" y="226"/>
                    <a:pt x="0" y="194"/>
                  </a:cubicBezTo>
                  <a:cubicBezTo>
                    <a:pt x="2" y="199"/>
                    <a:pt x="8" y="204"/>
                    <a:pt x="14" y="208"/>
                  </a:cubicBezTo>
                  <a:cubicBezTo>
                    <a:pt x="26" y="216"/>
                    <a:pt x="215" y="336"/>
                    <a:pt x="231" y="346"/>
                  </a:cubicBezTo>
                  <a:cubicBezTo>
                    <a:pt x="246" y="356"/>
                    <a:pt x="256" y="327"/>
                    <a:pt x="256" y="327"/>
                  </a:cubicBezTo>
                  <a:cubicBezTo>
                    <a:pt x="256" y="327"/>
                    <a:pt x="268" y="328"/>
                    <a:pt x="270" y="325"/>
                  </a:cubicBezTo>
                  <a:cubicBezTo>
                    <a:pt x="272" y="323"/>
                    <a:pt x="280" y="312"/>
                    <a:pt x="284" y="303"/>
                  </a:cubicBezTo>
                  <a:cubicBezTo>
                    <a:pt x="288" y="295"/>
                    <a:pt x="322" y="213"/>
                    <a:pt x="338" y="188"/>
                  </a:cubicBezTo>
                  <a:cubicBezTo>
                    <a:pt x="353" y="164"/>
                    <a:pt x="344" y="157"/>
                    <a:pt x="344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DDA22990-0B84-49E5-85BD-FF0310EC0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" y="1533"/>
              <a:ext cx="1692" cy="786"/>
            </a:xfrm>
            <a:custGeom>
              <a:avLst/>
              <a:gdLst>
                <a:gd name="T0" fmla="*/ 96 w 714"/>
                <a:gd name="T1" fmla="*/ 273 h 332"/>
                <a:gd name="T2" fmla="*/ 95 w 714"/>
                <a:gd name="T3" fmla="*/ 301 h 332"/>
                <a:gd name="T4" fmla="*/ 89 w 714"/>
                <a:gd name="T5" fmla="*/ 319 h 332"/>
                <a:gd name="T6" fmla="*/ 86 w 714"/>
                <a:gd name="T7" fmla="*/ 315 h 332"/>
                <a:gd name="T8" fmla="*/ 76 w 714"/>
                <a:gd name="T9" fmla="*/ 316 h 332"/>
                <a:gd name="T10" fmla="*/ 72 w 714"/>
                <a:gd name="T11" fmla="*/ 327 h 332"/>
                <a:gd name="T12" fmla="*/ 66 w 714"/>
                <a:gd name="T13" fmla="*/ 331 h 332"/>
                <a:gd name="T14" fmla="*/ 53 w 714"/>
                <a:gd name="T15" fmla="*/ 332 h 332"/>
                <a:gd name="T16" fmla="*/ 40 w 714"/>
                <a:gd name="T17" fmla="*/ 323 h 332"/>
                <a:gd name="T18" fmla="*/ 29 w 714"/>
                <a:gd name="T19" fmla="*/ 318 h 332"/>
                <a:gd name="T20" fmla="*/ 21 w 714"/>
                <a:gd name="T21" fmla="*/ 310 h 332"/>
                <a:gd name="T22" fmla="*/ 13 w 714"/>
                <a:gd name="T23" fmla="*/ 305 h 332"/>
                <a:gd name="T24" fmla="*/ 7 w 714"/>
                <a:gd name="T25" fmla="*/ 301 h 332"/>
                <a:gd name="T26" fmla="*/ 2 w 714"/>
                <a:gd name="T27" fmla="*/ 291 h 332"/>
                <a:gd name="T28" fmla="*/ 2 w 714"/>
                <a:gd name="T29" fmla="*/ 281 h 332"/>
                <a:gd name="T30" fmla="*/ 9 w 714"/>
                <a:gd name="T31" fmla="*/ 258 h 332"/>
                <a:gd name="T32" fmla="*/ 18 w 714"/>
                <a:gd name="T33" fmla="*/ 237 h 332"/>
                <a:gd name="T34" fmla="*/ 53 w 714"/>
                <a:gd name="T35" fmla="*/ 244 h 332"/>
                <a:gd name="T36" fmla="*/ 89 w 714"/>
                <a:gd name="T37" fmla="*/ 244 h 332"/>
                <a:gd name="T38" fmla="*/ 96 w 714"/>
                <a:gd name="T39" fmla="*/ 273 h 332"/>
                <a:gd name="T40" fmla="*/ 711 w 714"/>
                <a:gd name="T41" fmla="*/ 15 h 332"/>
                <a:gd name="T42" fmla="*/ 692 w 714"/>
                <a:gd name="T43" fmla="*/ 1 h 332"/>
                <a:gd name="T44" fmla="*/ 667 w 714"/>
                <a:gd name="T45" fmla="*/ 1 h 332"/>
                <a:gd name="T46" fmla="*/ 647 w 714"/>
                <a:gd name="T47" fmla="*/ 7 h 332"/>
                <a:gd name="T48" fmla="*/ 631 w 714"/>
                <a:gd name="T49" fmla="*/ 10 h 332"/>
                <a:gd name="T50" fmla="*/ 616 w 714"/>
                <a:gd name="T51" fmla="*/ 31 h 332"/>
                <a:gd name="T52" fmla="*/ 611 w 714"/>
                <a:gd name="T53" fmla="*/ 68 h 332"/>
                <a:gd name="T54" fmla="*/ 621 w 714"/>
                <a:gd name="T55" fmla="*/ 69 h 332"/>
                <a:gd name="T56" fmla="*/ 626 w 714"/>
                <a:gd name="T57" fmla="*/ 73 h 332"/>
                <a:gd name="T58" fmla="*/ 646 w 714"/>
                <a:gd name="T59" fmla="*/ 78 h 332"/>
                <a:gd name="T60" fmla="*/ 671 w 714"/>
                <a:gd name="T61" fmla="*/ 78 h 332"/>
                <a:gd name="T62" fmla="*/ 694 w 714"/>
                <a:gd name="T63" fmla="*/ 74 h 332"/>
                <a:gd name="T64" fmla="*/ 698 w 714"/>
                <a:gd name="T65" fmla="*/ 65 h 332"/>
                <a:gd name="T66" fmla="*/ 708 w 714"/>
                <a:gd name="T67" fmla="*/ 56 h 332"/>
                <a:gd name="T68" fmla="*/ 705 w 714"/>
                <a:gd name="T69" fmla="*/ 48 h 332"/>
                <a:gd name="T70" fmla="*/ 708 w 714"/>
                <a:gd name="T71" fmla="*/ 40 h 332"/>
                <a:gd name="T72" fmla="*/ 707 w 714"/>
                <a:gd name="T73" fmla="*/ 30 h 332"/>
                <a:gd name="T74" fmla="*/ 711 w 714"/>
                <a:gd name="T75" fmla="*/ 26 h 332"/>
                <a:gd name="T76" fmla="*/ 711 w 714"/>
                <a:gd name="T77" fmla="*/ 1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4" h="332">
                  <a:moveTo>
                    <a:pt x="96" y="273"/>
                  </a:moveTo>
                  <a:cubicBezTo>
                    <a:pt x="100" y="286"/>
                    <a:pt x="98" y="292"/>
                    <a:pt x="95" y="301"/>
                  </a:cubicBezTo>
                  <a:cubicBezTo>
                    <a:pt x="92" y="309"/>
                    <a:pt x="89" y="319"/>
                    <a:pt x="89" y="319"/>
                  </a:cubicBezTo>
                  <a:cubicBezTo>
                    <a:pt x="89" y="319"/>
                    <a:pt x="88" y="318"/>
                    <a:pt x="86" y="315"/>
                  </a:cubicBezTo>
                  <a:cubicBezTo>
                    <a:pt x="84" y="313"/>
                    <a:pt x="81" y="310"/>
                    <a:pt x="76" y="316"/>
                  </a:cubicBezTo>
                  <a:cubicBezTo>
                    <a:pt x="71" y="321"/>
                    <a:pt x="72" y="327"/>
                    <a:pt x="72" y="327"/>
                  </a:cubicBezTo>
                  <a:cubicBezTo>
                    <a:pt x="72" y="327"/>
                    <a:pt x="71" y="330"/>
                    <a:pt x="66" y="331"/>
                  </a:cubicBezTo>
                  <a:cubicBezTo>
                    <a:pt x="62" y="332"/>
                    <a:pt x="58" y="332"/>
                    <a:pt x="53" y="332"/>
                  </a:cubicBezTo>
                  <a:cubicBezTo>
                    <a:pt x="48" y="332"/>
                    <a:pt x="42" y="325"/>
                    <a:pt x="40" y="323"/>
                  </a:cubicBezTo>
                  <a:cubicBezTo>
                    <a:pt x="38" y="320"/>
                    <a:pt x="32" y="320"/>
                    <a:pt x="29" y="318"/>
                  </a:cubicBezTo>
                  <a:cubicBezTo>
                    <a:pt x="26" y="317"/>
                    <a:pt x="23" y="311"/>
                    <a:pt x="21" y="310"/>
                  </a:cubicBezTo>
                  <a:cubicBezTo>
                    <a:pt x="20" y="308"/>
                    <a:pt x="16" y="309"/>
                    <a:pt x="13" y="305"/>
                  </a:cubicBezTo>
                  <a:cubicBezTo>
                    <a:pt x="11" y="301"/>
                    <a:pt x="9" y="302"/>
                    <a:pt x="7" y="301"/>
                  </a:cubicBezTo>
                  <a:cubicBezTo>
                    <a:pt x="6" y="301"/>
                    <a:pt x="3" y="296"/>
                    <a:pt x="2" y="291"/>
                  </a:cubicBezTo>
                  <a:cubicBezTo>
                    <a:pt x="1" y="286"/>
                    <a:pt x="0" y="284"/>
                    <a:pt x="2" y="281"/>
                  </a:cubicBezTo>
                  <a:cubicBezTo>
                    <a:pt x="3" y="277"/>
                    <a:pt x="6" y="267"/>
                    <a:pt x="9" y="258"/>
                  </a:cubicBezTo>
                  <a:cubicBezTo>
                    <a:pt x="11" y="248"/>
                    <a:pt x="18" y="237"/>
                    <a:pt x="18" y="237"/>
                  </a:cubicBezTo>
                  <a:cubicBezTo>
                    <a:pt x="18" y="237"/>
                    <a:pt x="28" y="241"/>
                    <a:pt x="53" y="244"/>
                  </a:cubicBezTo>
                  <a:cubicBezTo>
                    <a:pt x="67" y="245"/>
                    <a:pt x="80" y="244"/>
                    <a:pt x="89" y="244"/>
                  </a:cubicBezTo>
                  <a:cubicBezTo>
                    <a:pt x="91" y="251"/>
                    <a:pt x="93" y="264"/>
                    <a:pt x="96" y="273"/>
                  </a:cubicBezTo>
                  <a:close/>
                  <a:moveTo>
                    <a:pt x="711" y="15"/>
                  </a:moveTo>
                  <a:cubicBezTo>
                    <a:pt x="709" y="10"/>
                    <a:pt x="695" y="1"/>
                    <a:pt x="692" y="1"/>
                  </a:cubicBezTo>
                  <a:cubicBezTo>
                    <a:pt x="688" y="1"/>
                    <a:pt x="672" y="0"/>
                    <a:pt x="667" y="1"/>
                  </a:cubicBezTo>
                  <a:cubicBezTo>
                    <a:pt x="663" y="1"/>
                    <a:pt x="653" y="5"/>
                    <a:pt x="647" y="7"/>
                  </a:cubicBezTo>
                  <a:cubicBezTo>
                    <a:pt x="641" y="9"/>
                    <a:pt x="634" y="8"/>
                    <a:pt x="631" y="10"/>
                  </a:cubicBezTo>
                  <a:cubicBezTo>
                    <a:pt x="629" y="11"/>
                    <a:pt x="623" y="17"/>
                    <a:pt x="616" y="31"/>
                  </a:cubicBezTo>
                  <a:cubicBezTo>
                    <a:pt x="610" y="45"/>
                    <a:pt x="611" y="68"/>
                    <a:pt x="611" y="68"/>
                  </a:cubicBezTo>
                  <a:cubicBezTo>
                    <a:pt x="621" y="69"/>
                    <a:pt x="621" y="69"/>
                    <a:pt x="621" y="69"/>
                  </a:cubicBezTo>
                  <a:cubicBezTo>
                    <a:pt x="621" y="69"/>
                    <a:pt x="624" y="72"/>
                    <a:pt x="626" y="73"/>
                  </a:cubicBezTo>
                  <a:cubicBezTo>
                    <a:pt x="629" y="74"/>
                    <a:pt x="640" y="78"/>
                    <a:pt x="646" y="78"/>
                  </a:cubicBezTo>
                  <a:cubicBezTo>
                    <a:pt x="652" y="78"/>
                    <a:pt x="671" y="78"/>
                    <a:pt x="671" y="78"/>
                  </a:cubicBezTo>
                  <a:cubicBezTo>
                    <a:pt x="671" y="78"/>
                    <a:pt x="692" y="78"/>
                    <a:pt x="694" y="74"/>
                  </a:cubicBezTo>
                  <a:cubicBezTo>
                    <a:pt x="696" y="71"/>
                    <a:pt x="698" y="65"/>
                    <a:pt x="698" y="65"/>
                  </a:cubicBezTo>
                  <a:cubicBezTo>
                    <a:pt x="698" y="65"/>
                    <a:pt x="707" y="59"/>
                    <a:pt x="708" y="56"/>
                  </a:cubicBezTo>
                  <a:cubicBezTo>
                    <a:pt x="708" y="52"/>
                    <a:pt x="705" y="48"/>
                    <a:pt x="705" y="48"/>
                  </a:cubicBezTo>
                  <a:cubicBezTo>
                    <a:pt x="705" y="48"/>
                    <a:pt x="707" y="44"/>
                    <a:pt x="708" y="40"/>
                  </a:cubicBezTo>
                  <a:cubicBezTo>
                    <a:pt x="709" y="36"/>
                    <a:pt x="707" y="30"/>
                    <a:pt x="707" y="30"/>
                  </a:cubicBezTo>
                  <a:cubicBezTo>
                    <a:pt x="707" y="30"/>
                    <a:pt x="709" y="28"/>
                    <a:pt x="711" y="26"/>
                  </a:cubicBezTo>
                  <a:cubicBezTo>
                    <a:pt x="713" y="24"/>
                    <a:pt x="714" y="21"/>
                    <a:pt x="71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6C6A4813-9496-4611-89AA-89F877890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" y="300"/>
              <a:ext cx="1618" cy="2019"/>
            </a:xfrm>
            <a:custGeom>
              <a:avLst/>
              <a:gdLst>
                <a:gd name="T0" fmla="*/ 82 w 683"/>
                <a:gd name="T1" fmla="*/ 822 h 853"/>
                <a:gd name="T2" fmla="*/ 73 w 683"/>
                <a:gd name="T3" fmla="*/ 836 h 853"/>
                <a:gd name="T4" fmla="*/ 59 w 683"/>
                <a:gd name="T5" fmla="*/ 848 h 853"/>
                <a:gd name="T6" fmla="*/ 40 w 683"/>
                <a:gd name="T7" fmla="*/ 853 h 853"/>
                <a:gd name="T8" fmla="*/ 16 w 683"/>
                <a:gd name="T9" fmla="*/ 839 h 853"/>
                <a:gd name="T10" fmla="*/ 0 w 683"/>
                <a:gd name="T11" fmla="*/ 826 h 853"/>
                <a:gd name="T12" fmla="*/ 17 w 683"/>
                <a:gd name="T13" fmla="*/ 837 h 853"/>
                <a:gd name="T14" fmla="*/ 33 w 683"/>
                <a:gd name="T15" fmla="*/ 845 h 853"/>
                <a:gd name="T16" fmla="*/ 59 w 683"/>
                <a:gd name="T17" fmla="*/ 834 h 853"/>
                <a:gd name="T18" fmla="*/ 71 w 683"/>
                <a:gd name="T19" fmla="*/ 790 h 853"/>
                <a:gd name="T20" fmla="*/ 33 w 683"/>
                <a:gd name="T21" fmla="*/ 764 h 853"/>
                <a:gd name="T22" fmla="*/ 76 w 683"/>
                <a:gd name="T23" fmla="*/ 765 h 853"/>
                <a:gd name="T24" fmla="*/ 683 w 683"/>
                <a:gd name="T25" fmla="*/ 590 h 853"/>
                <a:gd name="T26" fmla="*/ 658 w 683"/>
                <a:gd name="T27" fmla="*/ 599 h 853"/>
                <a:gd name="T28" fmla="*/ 613 w 683"/>
                <a:gd name="T29" fmla="*/ 594 h 853"/>
                <a:gd name="T30" fmla="*/ 598 w 683"/>
                <a:gd name="T31" fmla="*/ 589 h 853"/>
                <a:gd name="T32" fmla="*/ 604 w 683"/>
                <a:gd name="T33" fmla="*/ 562 h 853"/>
                <a:gd name="T34" fmla="*/ 632 w 683"/>
                <a:gd name="T35" fmla="*/ 569 h 853"/>
                <a:gd name="T36" fmla="*/ 647 w 683"/>
                <a:gd name="T37" fmla="*/ 548 h 853"/>
                <a:gd name="T38" fmla="*/ 661 w 683"/>
                <a:gd name="T39" fmla="*/ 555 h 853"/>
                <a:gd name="T40" fmla="*/ 658 w 683"/>
                <a:gd name="T41" fmla="*/ 567 h 853"/>
                <a:gd name="T42" fmla="*/ 654 w 683"/>
                <a:gd name="T43" fmla="*/ 579 h 853"/>
                <a:gd name="T44" fmla="*/ 649 w 683"/>
                <a:gd name="T45" fmla="*/ 582 h 853"/>
                <a:gd name="T46" fmla="*/ 658 w 683"/>
                <a:gd name="T47" fmla="*/ 593 h 853"/>
                <a:gd name="T48" fmla="*/ 683 w 683"/>
                <a:gd name="T49" fmla="*/ 590 h 853"/>
                <a:gd name="T50" fmla="*/ 646 w 683"/>
                <a:gd name="T51" fmla="*/ 581 h 853"/>
                <a:gd name="T52" fmla="*/ 618 w 683"/>
                <a:gd name="T53" fmla="*/ 573 h 853"/>
                <a:gd name="T54" fmla="*/ 607 w 683"/>
                <a:gd name="T55" fmla="*/ 575 h 853"/>
                <a:gd name="T56" fmla="*/ 648 w 683"/>
                <a:gd name="T57" fmla="*/ 593 h 853"/>
                <a:gd name="T58" fmla="*/ 354 w 683"/>
                <a:gd name="T59" fmla="*/ 33 h 853"/>
                <a:gd name="T60" fmla="*/ 362 w 683"/>
                <a:gd name="T61" fmla="*/ 58 h 853"/>
                <a:gd name="T62" fmla="*/ 367 w 683"/>
                <a:gd name="T63" fmla="*/ 78 h 853"/>
                <a:gd name="T64" fmla="*/ 371 w 683"/>
                <a:gd name="T65" fmla="*/ 61 h 853"/>
                <a:gd name="T66" fmla="*/ 369 w 683"/>
                <a:gd name="T67" fmla="*/ 43 h 853"/>
                <a:gd name="T68" fmla="*/ 357 w 683"/>
                <a:gd name="T69" fmla="*/ 22 h 853"/>
                <a:gd name="T70" fmla="*/ 330 w 683"/>
                <a:gd name="T71" fmla="*/ 0 h 853"/>
                <a:gd name="T72" fmla="*/ 354 w 683"/>
                <a:gd name="T73" fmla="*/ 33 h 853"/>
                <a:gd name="T74" fmla="*/ 358 w 683"/>
                <a:gd name="T75" fmla="*/ 109 h 853"/>
                <a:gd name="T76" fmla="*/ 356 w 683"/>
                <a:gd name="T77" fmla="*/ 128 h 853"/>
                <a:gd name="T78" fmla="*/ 346 w 683"/>
                <a:gd name="T79" fmla="*/ 135 h 853"/>
                <a:gd name="T80" fmla="*/ 350 w 683"/>
                <a:gd name="T81" fmla="*/ 146 h 853"/>
                <a:gd name="T82" fmla="*/ 327 w 683"/>
                <a:gd name="T83" fmla="*/ 170 h 853"/>
                <a:gd name="T84" fmla="*/ 264 w 683"/>
                <a:gd name="T85" fmla="*/ 137 h 853"/>
                <a:gd name="T86" fmla="*/ 259 w 683"/>
                <a:gd name="T87" fmla="*/ 141 h 853"/>
                <a:gd name="T88" fmla="*/ 238 w 683"/>
                <a:gd name="T89" fmla="*/ 141 h 853"/>
                <a:gd name="T90" fmla="*/ 234 w 683"/>
                <a:gd name="T91" fmla="*/ 103 h 853"/>
                <a:gd name="T92" fmla="*/ 232 w 683"/>
                <a:gd name="T93" fmla="*/ 95 h 853"/>
                <a:gd name="T94" fmla="*/ 228 w 683"/>
                <a:gd name="T95" fmla="*/ 90 h 853"/>
                <a:gd name="T96" fmla="*/ 230 w 683"/>
                <a:gd name="T97" fmla="*/ 98 h 853"/>
                <a:gd name="T98" fmla="*/ 219 w 683"/>
                <a:gd name="T99" fmla="*/ 134 h 853"/>
                <a:gd name="T100" fmla="*/ 218 w 683"/>
                <a:gd name="T101" fmla="*/ 147 h 853"/>
                <a:gd name="T102" fmla="*/ 314 w 683"/>
                <a:gd name="T103" fmla="*/ 194 h 853"/>
                <a:gd name="T104" fmla="*/ 347 w 683"/>
                <a:gd name="T105" fmla="*/ 174 h 853"/>
                <a:gd name="T106" fmla="*/ 356 w 683"/>
                <a:gd name="T107" fmla="*/ 148 h 853"/>
                <a:gd name="T108" fmla="*/ 358 w 683"/>
                <a:gd name="T109" fmla="*/ 137 h 853"/>
                <a:gd name="T110" fmla="*/ 364 w 683"/>
                <a:gd name="T111" fmla="*/ 127 h 853"/>
                <a:gd name="T112" fmla="*/ 380 w 683"/>
                <a:gd name="T113" fmla="*/ 112 h 853"/>
                <a:gd name="T114" fmla="*/ 372 w 683"/>
                <a:gd name="T115" fmla="*/ 109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3" h="853">
                  <a:moveTo>
                    <a:pt x="83" y="794"/>
                  </a:moveTo>
                  <a:cubicBezTo>
                    <a:pt x="87" y="807"/>
                    <a:pt x="85" y="813"/>
                    <a:pt x="82" y="822"/>
                  </a:cubicBezTo>
                  <a:cubicBezTo>
                    <a:pt x="79" y="830"/>
                    <a:pt x="76" y="840"/>
                    <a:pt x="76" y="840"/>
                  </a:cubicBezTo>
                  <a:cubicBezTo>
                    <a:pt x="76" y="840"/>
                    <a:pt x="75" y="839"/>
                    <a:pt x="73" y="836"/>
                  </a:cubicBezTo>
                  <a:cubicBezTo>
                    <a:pt x="71" y="834"/>
                    <a:pt x="68" y="831"/>
                    <a:pt x="63" y="837"/>
                  </a:cubicBezTo>
                  <a:cubicBezTo>
                    <a:pt x="58" y="842"/>
                    <a:pt x="59" y="848"/>
                    <a:pt x="59" y="848"/>
                  </a:cubicBezTo>
                  <a:cubicBezTo>
                    <a:pt x="59" y="848"/>
                    <a:pt x="58" y="851"/>
                    <a:pt x="53" y="852"/>
                  </a:cubicBezTo>
                  <a:cubicBezTo>
                    <a:pt x="49" y="853"/>
                    <a:pt x="45" y="853"/>
                    <a:pt x="40" y="853"/>
                  </a:cubicBezTo>
                  <a:cubicBezTo>
                    <a:pt x="35" y="853"/>
                    <a:pt x="29" y="846"/>
                    <a:pt x="27" y="844"/>
                  </a:cubicBezTo>
                  <a:cubicBezTo>
                    <a:pt x="25" y="841"/>
                    <a:pt x="19" y="841"/>
                    <a:pt x="16" y="839"/>
                  </a:cubicBezTo>
                  <a:cubicBezTo>
                    <a:pt x="13" y="838"/>
                    <a:pt x="10" y="832"/>
                    <a:pt x="8" y="831"/>
                  </a:cubicBezTo>
                  <a:cubicBezTo>
                    <a:pt x="7" y="829"/>
                    <a:pt x="3" y="830"/>
                    <a:pt x="0" y="826"/>
                  </a:cubicBezTo>
                  <a:cubicBezTo>
                    <a:pt x="3" y="827"/>
                    <a:pt x="5" y="827"/>
                    <a:pt x="9" y="827"/>
                  </a:cubicBezTo>
                  <a:cubicBezTo>
                    <a:pt x="13" y="826"/>
                    <a:pt x="14" y="834"/>
                    <a:pt x="17" y="837"/>
                  </a:cubicBezTo>
                  <a:cubicBezTo>
                    <a:pt x="19" y="839"/>
                    <a:pt x="23" y="838"/>
                    <a:pt x="27" y="837"/>
                  </a:cubicBezTo>
                  <a:cubicBezTo>
                    <a:pt x="31" y="836"/>
                    <a:pt x="30" y="842"/>
                    <a:pt x="33" y="845"/>
                  </a:cubicBezTo>
                  <a:cubicBezTo>
                    <a:pt x="36" y="848"/>
                    <a:pt x="44" y="847"/>
                    <a:pt x="48" y="845"/>
                  </a:cubicBezTo>
                  <a:cubicBezTo>
                    <a:pt x="52" y="844"/>
                    <a:pt x="55" y="840"/>
                    <a:pt x="59" y="834"/>
                  </a:cubicBezTo>
                  <a:cubicBezTo>
                    <a:pt x="62" y="829"/>
                    <a:pt x="69" y="821"/>
                    <a:pt x="72" y="817"/>
                  </a:cubicBezTo>
                  <a:cubicBezTo>
                    <a:pt x="74" y="812"/>
                    <a:pt x="74" y="803"/>
                    <a:pt x="71" y="790"/>
                  </a:cubicBezTo>
                  <a:cubicBezTo>
                    <a:pt x="68" y="778"/>
                    <a:pt x="66" y="775"/>
                    <a:pt x="60" y="772"/>
                  </a:cubicBezTo>
                  <a:cubicBezTo>
                    <a:pt x="57" y="771"/>
                    <a:pt x="45" y="767"/>
                    <a:pt x="33" y="764"/>
                  </a:cubicBezTo>
                  <a:cubicBezTo>
                    <a:pt x="35" y="764"/>
                    <a:pt x="37" y="764"/>
                    <a:pt x="40" y="765"/>
                  </a:cubicBezTo>
                  <a:cubicBezTo>
                    <a:pt x="54" y="766"/>
                    <a:pt x="67" y="765"/>
                    <a:pt x="76" y="765"/>
                  </a:cubicBezTo>
                  <a:cubicBezTo>
                    <a:pt x="78" y="772"/>
                    <a:pt x="80" y="785"/>
                    <a:pt x="83" y="794"/>
                  </a:cubicBezTo>
                  <a:close/>
                  <a:moveTo>
                    <a:pt x="683" y="590"/>
                  </a:moveTo>
                  <a:cubicBezTo>
                    <a:pt x="683" y="592"/>
                    <a:pt x="682" y="594"/>
                    <a:pt x="681" y="595"/>
                  </a:cubicBezTo>
                  <a:cubicBezTo>
                    <a:pt x="679" y="599"/>
                    <a:pt x="658" y="599"/>
                    <a:pt x="658" y="599"/>
                  </a:cubicBezTo>
                  <a:cubicBezTo>
                    <a:pt x="658" y="599"/>
                    <a:pt x="639" y="599"/>
                    <a:pt x="633" y="599"/>
                  </a:cubicBezTo>
                  <a:cubicBezTo>
                    <a:pt x="627" y="599"/>
                    <a:pt x="616" y="595"/>
                    <a:pt x="613" y="594"/>
                  </a:cubicBezTo>
                  <a:cubicBezTo>
                    <a:pt x="611" y="593"/>
                    <a:pt x="608" y="590"/>
                    <a:pt x="608" y="59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598" y="589"/>
                    <a:pt x="597" y="570"/>
                    <a:pt x="602" y="556"/>
                  </a:cubicBezTo>
                  <a:cubicBezTo>
                    <a:pt x="602" y="558"/>
                    <a:pt x="603" y="560"/>
                    <a:pt x="604" y="562"/>
                  </a:cubicBezTo>
                  <a:cubicBezTo>
                    <a:pt x="606" y="566"/>
                    <a:pt x="609" y="568"/>
                    <a:pt x="612" y="570"/>
                  </a:cubicBezTo>
                  <a:cubicBezTo>
                    <a:pt x="617" y="570"/>
                    <a:pt x="625" y="571"/>
                    <a:pt x="632" y="569"/>
                  </a:cubicBezTo>
                  <a:cubicBezTo>
                    <a:pt x="642" y="565"/>
                    <a:pt x="647" y="560"/>
                    <a:pt x="649" y="556"/>
                  </a:cubicBezTo>
                  <a:cubicBezTo>
                    <a:pt x="651" y="553"/>
                    <a:pt x="647" y="548"/>
                    <a:pt x="647" y="548"/>
                  </a:cubicBezTo>
                  <a:cubicBezTo>
                    <a:pt x="647" y="548"/>
                    <a:pt x="654" y="551"/>
                    <a:pt x="656" y="552"/>
                  </a:cubicBezTo>
                  <a:cubicBezTo>
                    <a:pt x="659" y="553"/>
                    <a:pt x="661" y="555"/>
                    <a:pt x="661" y="555"/>
                  </a:cubicBezTo>
                  <a:cubicBezTo>
                    <a:pt x="661" y="555"/>
                    <a:pt x="657" y="558"/>
                    <a:pt x="657" y="561"/>
                  </a:cubicBezTo>
                  <a:cubicBezTo>
                    <a:pt x="657" y="565"/>
                    <a:pt x="658" y="567"/>
                    <a:pt x="658" y="567"/>
                  </a:cubicBezTo>
                  <a:cubicBezTo>
                    <a:pt x="658" y="567"/>
                    <a:pt x="654" y="567"/>
                    <a:pt x="653" y="570"/>
                  </a:cubicBezTo>
                  <a:cubicBezTo>
                    <a:pt x="651" y="574"/>
                    <a:pt x="653" y="578"/>
                    <a:pt x="654" y="579"/>
                  </a:cubicBezTo>
                  <a:cubicBezTo>
                    <a:pt x="655" y="580"/>
                    <a:pt x="657" y="581"/>
                    <a:pt x="657" y="581"/>
                  </a:cubicBezTo>
                  <a:cubicBezTo>
                    <a:pt x="657" y="581"/>
                    <a:pt x="651" y="578"/>
                    <a:pt x="649" y="582"/>
                  </a:cubicBezTo>
                  <a:cubicBezTo>
                    <a:pt x="648" y="585"/>
                    <a:pt x="648" y="588"/>
                    <a:pt x="648" y="588"/>
                  </a:cubicBezTo>
                  <a:cubicBezTo>
                    <a:pt x="648" y="588"/>
                    <a:pt x="648" y="591"/>
                    <a:pt x="658" y="593"/>
                  </a:cubicBezTo>
                  <a:cubicBezTo>
                    <a:pt x="667" y="595"/>
                    <a:pt x="671" y="595"/>
                    <a:pt x="677" y="593"/>
                  </a:cubicBezTo>
                  <a:cubicBezTo>
                    <a:pt x="679" y="592"/>
                    <a:pt x="682" y="591"/>
                    <a:pt x="683" y="590"/>
                  </a:cubicBezTo>
                  <a:close/>
                  <a:moveTo>
                    <a:pt x="648" y="591"/>
                  </a:moveTo>
                  <a:cubicBezTo>
                    <a:pt x="646" y="589"/>
                    <a:pt x="645" y="585"/>
                    <a:pt x="646" y="581"/>
                  </a:cubicBezTo>
                  <a:cubicBezTo>
                    <a:pt x="648" y="575"/>
                    <a:pt x="647" y="573"/>
                    <a:pt x="642" y="572"/>
                  </a:cubicBezTo>
                  <a:cubicBezTo>
                    <a:pt x="637" y="572"/>
                    <a:pt x="629" y="574"/>
                    <a:pt x="618" y="573"/>
                  </a:cubicBezTo>
                  <a:cubicBezTo>
                    <a:pt x="616" y="573"/>
                    <a:pt x="614" y="572"/>
                    <a:pt x="612" y="572"/>
                  </a:cubicBezTo>
                  <a:cubicBezTo>
                    <a:pt x="610" y="572"/>
                    <a:pt x="606" y="573"/>
                    <a:pt x="607" y="575"/>
                  </a:cubicBezTo>
                  <a:cubicBezTo>
                    <a:pt x="609" y="578"/>
                    <a:pt x="617" y="588"/>
                    <a:pt x="624" y="591"/>
                  </a:cubicBezTo>
                  <a:cubicBezTo>
                    <a:pt x="631" y="594"/>
                    <a:pt x="648" y="593"/>
                    <a:pt x="648" y="593"/>
                  </a:cubicBezTo>
                  <a:lnTo>
                    <a:pt x="648" y="591"/>
                  </a:lnTo>
                  <a:close/>
                  <a:moveTo>
                    <a:pt x="354" y="33"/>
                  </a:moveTo>
                  <a:cubicBezTo>
                    <a:pt x="358" y="45"/>
                    <a:pt x="354" y="52"/>
                    <a:pt x="354" y="52"/>
                  </a:cubicBezTo>
                  <a:cubicBezTo>
                    <a:pt x="354" y="52"/>
                    <a:pt x="360" y="53"/>
                    <a:pt x="362" y="58"/>
                  </a:cubicBezTo>
                  <a:cubicBezTo>
                    <a:pt x="364" y="63"/>
                    <a:pt x="363" y="70"/>
                    <a:pt x="364" y="72"/>
                  </a:cubicBezTo>
                  <a:cubicBezTo>
                    <a:pt x="365" y="74"/>
                    <a:pt x="367" y="78"/>
                    <a:pt x="367" y="78"/>
                  </a:cubicBezTo>
                  <a:cubicBezTo>
                    <a:pt x="367" y="78"/>
                    <a:pt x="368" y="72"/>
                    <a:pt x="369" y="69"/>
                  </a:cubicBezTo>
                  <a:cubicBezTo>
                    <a:pt x="369" y="67"/>
                    <a:pt x="371" y="63"/>
                    <a:pt x="371" y="61"/>
                  </a:cubicBezTo>
                  <a:cubicBezTo>
                    <a:pt x="371" y="58"/>
                    <a:pt x="369" y="47"/>
                    <a:pt x="369" y="45"/>
                  </a:cubicBezTo>
                  <a:cubicBezTo>
                    <a:pt x="369" y="45"/>
                    <a:pt x="369" y="44"/>
                    <a:pt x="369" y="43"/>
                  </a:cubicBezTo>
                  <a:cubicBezTo>
                    <a:pt x="369" y="43"/>
                    <a:pt x="368" y="43"/>
                    <a:pt x="368" y="42"/>
                  </a:cubicBezTo>
                  <a:cubicBezTo>
                    <a:pt x="369" y="34"/>
                    <a:pt x="362" y="28"/>
                    <a:pt x="357" y="22"/>
                  </a:cubicBezTo>
                  <a:cubicBezTo>
                    <a:pt x="354" y="18"/>
                    <a:pt x="351" y="13"/>
                    <a:pt x="347" y="10"/>
                  </a:cubicBezTo>
                  <a:cubicBezTo>
                    <a:pt x="342" y="6"/>
                    <a:pt x="336" y="2"/>
                    <a:pt x="330" y="0"/>
                  </a:cubicBezTo>
                  <a:cubicBezTo>
                    <a:pt x="327" y="0"/>
                    <a:pt x="324" y="0"/>
                    <a:pt x="321" y="1"/>
                  </a:cubicBezTo>
                  <a:cubicBezTo>
                    <a:pt x="330" y="7"/>
                    <a:pt x="351" y="23"/>
                    <a:pt x="354" y="33"/>
                  </a:cubicBezTo>
                  <a:close/>
                  <a:moveTo>
                    <a:pt x="372" y="109"/>
                  </a:moveTo>
                  <a:cubicBezTo>
                    <a:pt x="368" y="109"/>
                    <a:pt x="358" y="109"/>
                    <a:pt x="358" y="109"/>
                  </a:cubicBezTo>
                  <a:cubicBezTo>
                    <a:pt x="358" y="109"/>
                    <a:pt x="360" y="113"/>
                    <a:pt x="359" y="119"/>
                  </a:cubicBezTo>
                  <a:cubicBezTo>
                    <a:pt x="358" y="124"/>
                    <a:pt x="356" y="126"/>
                    <a:pt x="356" y="128"/>
                  </a:cubicBezTo>
                  <a:cubicBezTo>
                    <a:pt x="355" y="129"/>
                    <a:pt x="355" y="134"/>
                    <a:pt x="353" y="135"/>
                  </a:cubicBezTo>
                  <a:cubicBezTo>
                    <a:pt x="351" y="135"/>
                    <a:pt x="346" y="135"/>
                    <a:pt x="346" y="135"/>
                  </a:cubicBezTo>
                  <a:cubicBezTo>
                    <a:pt x="346" y="135"/>
                    <a:pt x="350" y="139"/>
                    <a:pt x="352" y="140"/>
                  </a:cubicBezTo>
                  <a:cubicBezTo>
                    <a:pt x="354" y="142"/>
                    <a:pt x="350" y="143"/>
                    <a:pt x="350" y="146"/>
                  </a:cubicBezTo>
                  <a:cubicBezTo>
                    <a:pt x="350" y="150"/>
                    <a:pt x="352" y="161"/>
                    <a:pt x="347" y="166"/>
                  </a:cubicBezTo>
                  <a:cubicBezTo>
                    <a:pt x="342" y="170"/>
                    <a:pt x="330" y="168"/>
                    <a:pt x="327" y="170"/>
                  </a:cubicBezTo>
                  <a:cubicBezTo>
                    <a:pt x="324" y="171"/>
                    <a:pt x="311" y="168"/>
                    <a:pt x="299" y="164"/>
                  </a:cubicBezTo>
                  <a:cubicBezTo>
                    <a:pt x="286" y="160"/>
                    <a:pt x="268" y="144"/>
                    <a:pt x="264" y="137"/>
                  </a:cubicBezTo>
                  <a:cubicBezTo>
                    <a:pt x="260" y="130"/>
                    <a:pt x="257" y="115"/>
                    <a:pt x="257" y="115"/>
                  </a:cubicBezTo>
                  <a:cubicBezTo>
                    <a:pt x="257" y="115"/>
                    <a:pt x="257" y="132"/>
                    <a:pt x="259" y="141"/>
                  </a:cubicBezTo>
                  <a:cubicBezTo>
                    <a:pt x="262" y="150"/>
                    <a:pt x="268" y="162"/>
                    <a:pt x="267" y="162"/>
                  </a:cubicBezTo>
                  <a:cubicBezTo>
                    <a:pt x="265" y="162"/>
                    <a:pt x="242" y="147"/>
                    <a:pt x="238" y="141"/>
                  </a:cubicBezTo>
                  <a:cubicBezTo>
                    <a:pt x="234" y="134"/>
                    <a:pt x="232" y="129"/>
                    <a:pt x="231" y="119"/>
                  </a:cubicBezTo>
                  <a:cubicBezTo>
                    <a:pt x="230" y="109"/>
                    <a:pt x="232" y="102"/>
                    <a:pt x="234" y="103"/>
                  </a:cubicBezTo>
                  <a:cubicBezTo>
                    <a:pt x="236" y="105"/>
                    <a:pt x="245" y="106"/>
                    <a:pt x="245" y="106"/>
                  </a:cubicBezTo>
                  <a:cubicBezTo>
                    <a:pt x="245" y="106"/>
                    <a:pt x="236" y="102"/>
                    <a:pt x="232" y="95"/>
                  </a:cubicBezTo>
                  <a:cubicBezTo>
                    <a:pt x="230" y="92"/>
                    <a:pt x="229" y="86"/>
                    <a:pt x="227" y="82"/>
                  </a:cubicBezTo>
                  <a:cubicBezTo>
                    <a:pt x="227" y="85"/>
                    <a:pt x="227" y="87"/>
                    <a:pt x="228" y="90"/>
                  </a:cubicBezTo>
                  <a:cubicBezTo>
                    <a:pt x="228" y="93"/>
                    <a:pt x="229" y="95"/>
                    <a:pt x="230" y="97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29" y="106"/>
                    <a:pt x="224" y="113"/>
                    <a:pt x="223" y="121"/>
                  </a:cubicBezTo>
                  <a:cubicBezTo>
                    <a:pt x="223" y="126"/>
                    <a:pt x="221" y="129"/>
                    <a:pt x="219" y="134"/>
                  </a:cubicBezTo>
                  <a:cubicBezTo>
                    <a:pt x="219" y="135"/>
                    <a:pt x="218" y="135"/>
                    <a:pt x="218" y="135"/>
                  </a:cubicBezTo>
                  <a:cubicBezTo>
                    <a:pt x="218" y="141"/>
                    <a:pt x="218" y="147"/>
                    <a:pt x="218" y="147"/>
                  </a:cubicBezTo>
                  <a:cubicBezTo>
                    <a:pt x="308" y="204"/>
                    <a:pt x="308" y="204"/>
                    <a:pt x="308" y="204"/>
                  </a:cubicBezTo>
                  <a:cubicBezTo>
                    <a:pt x="308" y="204"/>
                    <a:pt x="312" y="196"/>
                    <a:pt x="314" y="194"/>
                  </a:cubicBezTo>
                  <a:cubicBezTo>
                    <a:pt x="317" y="191"/>
                    <a:pt x="319" y="183"/>
                    <a:pt x="319" y="183"/>
                  </a:cubicBezTo>
                  <a:cubicBezTo>
                    <a:pt x="319" y="183"/>
                    <a:pt x="338" y="178"/>
                    <a:pt x="347" y="174"/>
                  </a:cubicBezTo>
                  <a:cubicBezTo>
                    <a:pt x="356" y="170"/>
                    <a:pt x="358" y="167"/>
                    <a:pt x="357" y="162"/>
                  </a:cubicBezTo>
                  <a:cubicBezTo>
                    <a:pt x="357" y="157"/>
                    <a:pt x="355" y="152"/>
                    <a:pt x="356" y="148"/>
                  </a:cubicBezTo>
                  <a:cubicBezTo>
                    <a:pt x="358" y="145"/>
                    <a:pt x="360" y="143"/>
                    <a:pt x="360" y="142"/>
                  </a:cubicBezTo>
                  <a:cubicBezTo>
                    <a:pt x="360" y="140"/>
                    <a:pt x="358" y="137"/>
                    <a:pt x="358" y="137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4" y="129"/>
                    <a:pt x="364" y="127"/>
                  </a:cubicBezTo>
                  <a:cubicBezTo>
                    <a:pt x="364" y="122"/>
                    <a:pt x="366" y="116"/>
                    <a:pt x="366" y="116"/>
                  </a:cubicBezTo>
                  <a:cubicBezTo>
                    <a:pt x="366" y="116"/>
                    <a:pt x="376" y="113"/>
                    <a:pt x="380" y="112"/>
                  </a:cubicBezTo>
                  <a:cubicBezTo>
                    <a:pt x="382" y="111"/>
                    <a:pt x="383" y="109"/>
                    <a:pt x="384" y="107"/>
                  </a:cubicBezTo>
                  <a:cubicBezTo>
                    <a:pt x="380" y="109"/>
                    <a:pt x="375" y="109"/>
                    <a:pt x="372" y="1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9D924C48-24E2-4253-A899-BAE6E6AA1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" y="632"/>
              <a:ext cx="843" cy="1483"/>
            </a:xfrm>
            <a:custGeom>
              <a:avLst/>
              <a:gdLst>
                <a:gd name="T0" fmla="*/ 38 w 356"/>
                <a:gd name="T1" fmla="*/ 619 h 627"/>
                <a:gd name="T2" fmla="*/ 84 w 356"/>
                <a:gd name="T3" fmla="*/ 617 h 627"/>
                <a:gd name="T4" fmla="*/ 82 w 356"/>
                <a:gd name="T5" fmla="*/ 623 h 627"/>
                <a:gd name="T6" fmla="*/ 35 w 356"/>
                <a:gd name="T7" fmla="*/ 625 h 627"/>
                <a:gd name="T8" fmla="*/ 0 w 356"/>
                <a:gd name="T9" fmla="*/ 618 h 627"/>
                <a:gd name="T10" fmla="*/ 38 w 356"/>
                <a:gd name="T11" fmla="*/ 619 h 627"/>
                <a:gd name="T12" fmla="*/ 353 w 356"/>
                <a:gd name="T13" fmla="*/ 181 h 627"/>
                <a:gd name="T14" fmla="*/ 341 w 356"/>
                <a:gd name="T15" fmla="*/ 134 h 627"/>
                <a:gd name="T16" fmla="*/ 325 w 356"/>
                <a:gd name="T17" fmla="*/ 82 h 627"/>
                <a:gd name="T18" fmla="*/ 323 w 356"/>
                <a:gd name="T19" fmla="*/ 64 h 627"/>
                <a:gd name="T20" fmla="*/ 311 w 356"/>
                <a:gd name="T21" fmla="*/ 51 h 627"/>
                <a:gd name="T22" fmla="*/ 311 w 356"/>
                <a:gd name="T23" fmla="*/ 51 h 627"/>
                <a:gd name="T24" fmla="*/ 309 w 356"/>
                <a:gd name="T25" fmla="*/ 54 h 627"/>
                <a:gd name="T26" fmla="*/ 303 w 356"/>
                <a:gd name="T27" fmla="*/ 64 h 627"/>
                <a:gd name="T28" fmla="*/ 213 w 356"/>
                <a:gd name="T29" fmla="*/ 7 h 627"/>
                <a:gd name="T30" fmla="*/ 213 w 356"/>
                <a:gd name="T31" fmla="*/ 0 h 627"/>
                <a:gd name="T32" fmla="*/ 209 w 356"/>
                <a:gd name="T33" fmla="*/ 9 h 627"/>
                <a:gd name="T34" fmla="*/ 207 w 356"/>
                <a:gd name="T35" fmla="*/ 20 h 627"/>
                <a:gd name="T36" fmla="*/ 262 w 356"/>
                <a:gd name="T37" fmla="*/ 68 h 627"/>
                <a:gd name="T38" fmla="*/ 338 w 356"/>
                <a:gd name="T39" fmla="*/ 163 h 627"/>
                <a:gd name="T40" fmla="*/ 348 w 356"/>
                <a:gd name="T41" fmla="*/ 199 h 627"/>
                <a:gd name="T42" fmla="*/ 356 w 356"/>
                <a:gd name="T43" fmla="*/ 224 h 627"/>
                <a:gd name="T44" fmla="*/ 353 w 356"/>
                <a:gd name="T45" fmla="*/ 18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627">
                  <a:moveTo>
                    <a:pt x="38" y="619"/>
                  </a:moveTo>
                  <a:cubicBezTo>
                    <a:pt x="84" y="617"/>
                    <a:pt x="84" y="617"/>
                    <a:pt x="84" y="617"/>
                  </a:cubicBezTo>
                  <a:cubicBezTo>
                    <a:pt x="82" y="623"/>
                    <a:pt x="82" y="623"/>
                    <a:pt x="82" y="623"/>
                  </a:cubicBezTo>
                  <a:cubicBezTo>
                    <a:pt x="82" y="623"/>
                    <a:pt x="59" y="627"/>
                    <a:pt x="35" y="625"/>
                  </a:cubicBezTo>
                  <a:cubicBezTo>
                    <a:pt x="10" y="622"/>
                    <a:pt x="0" y="618"/>
                    <a:pt x="0" y="618"/>
                  </a:cubicBezTo>
                  <a:cubicBezTo>
                    <a:pt x="0" y="618"/>
                    <a:pt x="19" y="619"/>
                    <a:pt x="38" y="619"/>
                  </a:cubicBezTo>
                  <a:close/>
                  <a:moveTo>
                    <a:pt x="353" y="181"/>
                  </a:moveTo>
                  <a:cubicBezTo>
                    <a:pt x="351" y="169"/>
                    <a:pt x="347" y="152"/>
                    <a:pt x="341" y="134"/>
                  </a:cubicBezTo>
                  <a:cubicBezTo>
                    <a:pt x="334" y="116"/>
                    <a:pt x="325" y="82"/>
                    <a:pt x="325" y="82"/>
                  </a:cubicBezTo>
                  <a:cubicBezTo>
                    <a:pt x="325" y="82"/>
                    <a:pt x="325" y="68"/>
                    <a:pt x="323" y="64"/>
                  </a:cubicBezTo>
                  <a:cubicBezTo>
                    <a:pt x="320" y="59"/>
                    <a:pt x="311" y="51"/>
                    <a:pt x="311" y="51"/>
                  </a:cubicBezTo>
                  <a:cubicBezTo>
                    <a:pt x="311" y="51"/>
                    <a:pt x="311" y="51"/>
                    <a:pt x="311" y="51"/>
                  </a:cubicBezTo>
                  <a:cubicBezTo>
                    <a:pt x="310" y="52"/>
                    <a:pt x="310" y="53"/>
                    <a:pt x="309" y="54"/>
                  </a:cubicBezTo>
                  <a:cubicBezTo>
                    <a:pt x="307" y="56"/>
                    <a:pt x="303" y="64"/>
                    <a:pt x="303" y="64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4"/>
                    <a:pt x="213" y="0"/>
                  </a:cubicBezTo>
                  <a:cubicBezTo>
                    <a:pt x="213" y="0"/>
                    <a:pt x="210" y="5"/>
                    <a:pt x="209" y="9"/>
                  </a:cubicBezTo>
                  <a:cubicBezTo>
                    <a:pt x="208" y="13"/>
                    <a:pt x="207" y="20"/>
                    <a:pt x="207" y="20"/>
                  </a:cubicBezTo>
                  <a:cubicBezTo>
                    <a:pt x="207" y="20"/>
                    <a:pt x="243" y="48"/>
                    <a:pt x="262" y="68"/>
                  </a:cubicBezTo>
                  <a:cubicBezTo>
                    <a:pt x="280" y="88"/>
                    <a:pt x="330" y="151"/>
                    <a:pt x="338" y="163"/>
                  </a:cubicBezTo>
                  <a:cubicBezTo>
                    <a:pt x="346" y="174"/>
                    <a:pt x="345" y="183"/>
                    <a:pt x="348" y="199"/>
                  </a:cubicBezTo>
                  <a:cubicBezTo>
                    <a:pt x="351" y="214"/>
                    <a:pt x="356" y="224"/>
                    <a:pt x="356" y="224"/>
                  </a:cubicBezTo>
                  <a:cubicBezTo>
                    <a:pt x="356" y="224"/>
                    <a:pt x="355" y="192"/>
                    <a:pt x="353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5B0C4DE5-E6F3-42B9-B509-0F91EE3F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632"/>
              <a:ext cx="353" cy="530"/>
            </a:xfrm>
            <a:custGeom>
              <a:avLst/>
              <a:gdLst>
                <a:gd name="T0" fmla="*/ 134 w 149"/>
                <a:gd name="T1" fmla="*/ 134 h 224"/>
                <a:gd name="T2" fmla="*/ 118 w 149"/>
                <a:gd name="T3" fmla="*/ 82 h 224"/>
                <a:gd name="T4" fmla="*/ 116 w 149"/>
                <a:gd name="T5" fmla="*/ 64 h 224"/>
                <a:gd name="T6" fmla="*/ 104 w 149"/>
                <a:gd name="T7" fmla="*/ 51 h 224"/>
                <a:gd name="T8" fmla="*/ 104 w 149"/>
                <a:gd name="T9" fmla="*/ 51 h 224"/>
                <a:gd name="T10" fmla="*/ 102 w 149"/>
                <a:gd name="T11" fmla="*/ 54 h 224"/>
                <a:gd name="T12" fmla="*/ 96 w 149"/>
                <a:gd name="T13" fmla="*/ 64 h 224"/>
                <a:gd name="T14" fmla="*/ 40 w 149"/>
                <a:gd name="T15" fmla="*/ 29 h 224"/>
                <a:gd name="T16" fmla="*/ 44 w 149"/>
                <a:gd name="T17" fmla="*/ 31 h 224"/>
                <a:gd name="T18" fmla="*/ 81 w 149"/>
                <a:gd name="T19" fmla="*/ 68 h 224"/>
                <a:gd name="T20" fmla="*/ 71 w 149"/>
                <a:gd name="T21" fmla="*/ 77 h 224"/>
                <a:gd name="T22" fmla="*/ 37 w 149"/>
                <a:gd name="T23" fmla="*/ 47 h 224"/>
                <a:gd name="T24" fmla="*/ 8 w 149"/>
                <a:gd name="T25" fmla="*/ 15 h 224"/>
                <a:gd name="T26" fmla="*/ 12 w 149"/>
                <a:gd name="T27" fmla="*/ 11 h 224"/>
                <a:gd name="T28" fmla="*/ 6 w 149"/>
                <a:gd name="T29" fmla="*/ 7 h 224"/>
                <a:gd name="T30" fmla="*/ 6 w 149"/>
                <a:gd name="T31" fmla="*/ 0 h 224"/>
                <a:gd name="T32" fmla="*/ 6 w 149"/>
                <a:gd name="T33" fmla="*/ 0 h 224"/>
                <a:gd name="T34" fmla="*/ 2 w 149"/>
                <a:gd name="T35" fmla="*/ 9 h 224"/>
                <a:gd name="T36" fmla="*/ 0 w 149"/>
                <a:gd name="T37" fmla="*/ 20 h 224"/>
                <a:gd name="T38" fmla="*/ 55 w 149"/>
                <a:gd name="T39" fmla="*/ 68 h 224"/>
                <a:gd name="T40" fmla="*/ 131 w 149"/>
                <a:gd name="T41" fmla="*/ 163 h 224"/>
                <a:gd name="T42" fmla="*/ 141 w 149"/>
                <a:gd name="T43" fmla="*/ 199 h 224"/>
                <a:gd name="T44" fmla="*/ 149 w 149"/>
                <a:gd name="T45" fmla="*/ 224 h 224"/>
                <a:gd name="T46" fmla="*/ 146 w 149"/>
                <a:gd name="T47" fmla="*/ 181 h 224"/>
                <a:gd name="T48" fmla="*/ 134 w 149"/>
                <a:gd name="T49" fmla="*/ 13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224">
                  <a:moveTo>
                    <a:pt x="134" y="134"/>
                  </a:moveTo>
                  <a:cubicBezTo>
                    <a:pt x="127" y="116"/>
                    <a:pt x="118" y="82"/>
                    <a:pt x="118" y="82"/>
                  </a:cubicBezTo>
                  <a:cubicBezTo>
                    <a:pt x="118" y="82"/>
                    <a:pt x="118" y="68"/>
                    <a:pt x="116" y="64"/>
                  </a:cubicBezTo>
                  <a:cubicBezTo>
                    <a:pt x="113" y="59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2"/>
                    <a:pt x="103" y="53"/>
                    <a:pt x="102" y="54"/>
                  </a:cubicBezTo>
                  <a:cubicBezTo>
                    <a:pt x="100" y="56"/>
                    <a:pt x="96" y="64"/>
                    <a:pt x="96" y="64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30"/>
                    <a:pt x="42" y="31"/>
                    <a:pt x="44" y="31"/>
                  </a:cubicBezTo>
                  <a:cubicBezTo>
                    <a:pt x="52" y="38"/>
                    <a:pt x="83" y="62"/>
                    <a:pt x="81" y="68"/>
                  </a:cubicBezTo>
                  <a:cubicBezTo>
                    <a:pt x="79" y="74"/>
                    <a:pt x="75" y="78"/>
                    <a:pt x="71" y="77"/>
                  </a:cubicBezTo>
                  <a:cubicBezTo>
                    <a:pt x="66" y="76"/>
                    <a:pt x="43" y="54"/>
                    <a:pt x="37" y="47"/>
                  </a:cubicBezTo>
                  <a:cubicBezTo>
                    <a:pt x="31" y="40"/>
                    <a:pt x="9" y="19"/>
                    <a:pt x="8" y="15"/>
                  </a:cubicBezTo>
                  <a:cubicBezTo>
                    <a:pt x="8" y="13"/>
                    <a:pt x="10" y="12"/>
                    <a:pt x="12" y="1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5"/>
                    <a:pt x="2" y="9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36" y="48"/>
                    <a:pt x="55" y="68"/>
                  </a:cubicBezTo>
                  <a:cubicBezTo>
                    <a:pt x="73" y="88"/>
                    <a:pt x="123" y="151"/>
                    <a:pt x="131" y="163"/>
                  </a:cubicBezTo>
                  <a:cubicBezTo>
                    <a:pt x="139" y="174"/>
                    <a:pt x="138" y="183"/>
                    <a:pt x="141" y="199"/>
                  </a:cubicBezTo>
                  <a:cubicBezTo>
                    <a:pt x="144" y="214"/>
                    <a:pt x="149" y="224"/>
                    <a:pt x="149" y="224"/>
                  </a:cubicBezTo>
                  <a:cubicBezTo>
                    <a:pt x="149" y="224"/>
                    <a:pt x="148" y="192"/>
                    <a:pt x="146" y="181"/>
                  </a:cubicBezTo>
                  <a:cubicBezTo>
                    <a:pt x="144" y="169"/>
                    <a:pt x="140" y="152"/>
                    <a:pt x="134" y="1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7A92D059-85D7-4F44-A530-6C1A9413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776"/>
              <a:ext cx="168" cy="386"/>
            </a:xfrm>
            <a:custGeom>
              <a:avLst/>
              <a:gdLst>
                <a:gd name="T0" fmla="*/ 35 w 71"/>
                <a:gd name="T1" fmla="*/ 28 h 163"/>
                <a:gd name="T2" fmla="*/ 36 w 71"/>
                <a:gd name="T3" fmla="*/ 22 h 163"/>
                <a:gd name="T4" fmla="*/ 32 w 71"/>
                <a:gd name="T5" fmla="*/ 3 h 163"/>
                <a:gd name="T6" fmla="*/ 20 w 71"/>
                <a:gd name="T7" fmla="*/ 6 h 163"/>
                <a:gd name="T8" fmla="*/ 15 w 71"/>
                <a:gd name="T9" fmla="*/ 6 h 163"/>
                <a:gd name="T10" fmla="*/ 0 w 71"/>
                <a:gd name="T11" fmla="*/ 27 h 163"/>
                <a:gd name="T12" fmla="*/ 7 w 71"/>
                <a:gd name="T13" fmla="*/ 30 h 163"/>
                <a:gd name="T14" fmla="*/ 19 w 71"/>
                <a:gd name="T15" fmla="*/ 50 h 163"/>
                <a:gd name="T16" fmla="*/ 20 w 71"/>
                <a:gd name="T17" fmla="*/ 59 h 163"/>
                <a:gd name="T18" fmla="*/ 53 w 71"/>
                <a:gd name="T19" fmla="*/ 102 h 163"/>
                <a:gd name="T20" fmla="*/ 63 w 71"/>
                <a:gd name="T21" fmla="*/ 138 h 163"/>
                <a:gd name="T22" fmla="*/ 71 w 71"/>
                <a:gd name="T23" fmla="*/ 163 h 163"/>
                <a:gd name="T24" fmla="*/ 68 w 71"/>
                <a:gd name="T25" fmla="*/ 120 h 163"/>
                <a:gd name="T26" fmla="*/ 56 w 71"/>
                <a:gd name="T27" fmla="*/ 73 h 163"/>
                <a:gd name="T28" fmla="*/ 48 w 71"/>
                <a:gd name="T29" fmla="*/ 50 h 163"/>
                <a:gd name="T30" fmla="*/ 48 w 71"/>
                <a:gd name="T31" fmla="*/ 50 h 163"/>
                <a:gd name="T32" fmla="*/ 35 w 71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63">
                  <a:moveTo>
                    <a:pt x="35" y="28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5" y="7"/>
                    <a:pt x="32" y="3"/>
                  </a:cubicBezTo>
                  <a:cubicBezTo>
                    <a:pt x="29" y="0"/>
                    <a:pt x="20" y="6"/>
                    <a:pt x="20" y="6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2" y="7"/>
                    <a:pt x="0" y="27"/>
                    <a:pt x="0" y="27"/>
                  </a:cubicBezTo>
                  <a:cubicBezTo>
                    <a:pt x="0" y="27"/>
                    <a:pt x="6" y="29"/>
                    <a:pt x="7" y="30"/>
                  </a:cubicBezTo>
                  <a:cubicBezTo>
                    <a:pt x="9" y="31"/>
                    <a:pt x="16" y="39"/>
                    <a:pt x="19" y="50"/>
                  </a:cubicBezTo>
                  <a:cubicBezTo>
                    <a:pt x="19" y="52"/>
                    <a:pt x="20" y="55"/>
                    <a:pt x="20" y="59"/>
                  </a:cubicBezTo>
                  <a:cubicBezTo>
                    <a:pt x="35" y="78"/>
                    <a:pt x="49" y="96"/>
                    <a:pt x="53" y="102"/>
                  </a:cubicBezTo>
                  <a:cubicBezTo>
                    <a:pt x="61" y="113"/>
                    <a:pt x="60" y="122"/>
                    <a:pt x="63" y="138"/>
                  </a:cubicBezTo>
                  <a:cubicBezTo>
                    <a:pt x="66" y="153"/>
                    <a:pt x="71" y="163"/>
                    <a:pt x="71" y="163"/>
                  </a:cubicBezTo>
                  <a:cubicBezTo>
                    <a:pt x="71" y="163"/>
                    <a:pt x="70" y="131"/>
                    <a:pt x="68" y="120"/>
                  </a:cubicBezTo>
                  <a:cubicBezTo>
                    <a:pt x="66" y="108"/>
                    <a:pt x="62" y="91"/>
                    <a:pt x="56" y="73"/>
                  </a:cubicBezTo>
                  <a:cubicBezTo>
                    <a:pt x="54" y="66"/>
                    <a:pt x="51" y="58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2" y="39"/>
                    <a:pt x="35" y="28"/>
                    <a:pt x="35" y="2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</p:grpSp>
      <p:grpSp>
        <p:nvGrpSpPr>
          <p:cNvPr id="77" name="Group 4">
            <a:extLst>
              <a:ext uri="{FF2B5EF4-FFF2-40B4-BE49-F238E27FC236}">
                <a16:creationId xmlns:a16="http://schemas.microsoft.com/office/drawing/2014/main" id="{B81C87B2-8FB0-452C-B34C-F92E9BC6D6E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75328" y="4358320"/>
            <a:ext cx="1638225" cy="2101479"/>
            <a:chOff x="-12" y="3"/>
            <a:chExt cx="3033" cy="291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0EBC7565-EA67-4E7E-ADF1-AA979E68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565"/>
              <a:ext cx="879" cy="1305"/>
            </a:xfrm>
            <a:custGeom>
              <a:avLst/>
              <a:gdLst>
                <a:gd name="T0" fmla="*/ 365 w 371"/>
                <a:gd name="T1" fmla="*/ 199 h 551"/>
                <a:gd name="T2" fmla="*/ 314 w 371"/>
                <a:gd name="T3" fmla="*/ 201 h 551"/>
                <a:gd name="T4" fmla="*/ 283 w 371"/>
                <a:gd name="T5" fmla="*/ 248 h 551"/>
                <a:gd name="T6" fmla="*/ 278 w 371"/>
                <a:gd name="T7" fmla="*/ 220 h 551"/>
                <a:gd name="T8" fmla="*/ 288 w 371"/>
                <a:gd name="T9" fmla="*/ 179 h 551"/>
                <a:gd name="T10" fmla="*/ 304 w 371"/>
                <a:gd name="T11" fmla="*/ 135 h 551"/>
                <a:gd name="T12" fmla="*/ 277 w 371"/>
                <a:gd name="T13" fmla="*/ 96 h 551"/>
                <a:gd name="T14" fmla="*/ 180 w 371"/>
                <a:gd name="T15" fmla="*/ 54 h 551"/>
                <a:gd name="T16" fmla="*/ 131 w 371"/>
                <a:gd name="T17" fmla="*/ 0 h 551"/>
                <a:gd name="T18" fmla="*/ 113 w 371"/>
                <a:gd name="T19" fmla="*/ 4 h 551"/>
                <a:gd name="T20" fmla="*/ 54 w 371"/>
                <a:gd name="T21" fmla="*/ 92 h 551"/>
                <a:gd name="T22" fmla="*/ 15 w 371"/>
                <a:gd name="T23" fmla="*/ 190 h 551"/>
                <a:gd name="T24" fmla="*/ 4 w 371"/>
                <a:gd name="T25" fmla="*/ 325 h 551"/>
                <a:gd name="T26" fmla="*/ 38 w 371"/>
                <a:gd name="T27" fmla="*/ 384 h 551"/>
                <a:gd name="T28" fmla="*/ 80 w 371"/>
                <a:gd name="T29" fmla="*/ 393 h 551"/>
                <a:gd name="T30" fmla="*/ 80 w 371"/>
                <a:gd name="T31" fmla="*/ 393 h 551"/>
                <a:gd name="T32" fmla="*/ 102 w 371"/>
                <a:gd name="T33" fmla="*/ 418 h 551"/>
                <a:gd name="T34" fmla="*/ 105 w 371"/>
                <a:gd name="T35" fmla="*/ 436 h 551"/>
                <a:gd name="T36" fmla="*/ 105 w 371"/>
                <a:gd name="T37" fmla="*/ 436 h 551"/>
                <a:gd name="T38" fmla="*/ 105 w 371"/>
                <a:gd name="T39" fmla="*/ 451 h 551"/>
                <a:gd name="T40" fmla="*/ 105 w 371"/>
                <a:gd name="T41" fmla="*/ 451 h 551"/>
                <a:gd name="T42" fmla="*/ 105 w 371"/>
                <a:gd name="T43" fmla="*/ 452 h 551"/>
                <a:gd name="T44" fmla="*/ 105 w 371"/>
                <a:gd name="T45" fmla="*/ 452 h 551"/>
                <a:gd name="T46" fmla="*/ 105 w 371"/>
                <a:gd name="T47" fmla="*/ 452 h 551"/>
                <a:gd name="T48" fmla="*/ 111 w 371"/>
                <a:gd name="T49" fmla="*/ 491 h 551"/>
                <a:gd name="T50" fmla="*/ 151 w 371"/>
                <a:gd name="T51" fmla="*/ 551 h 551"/>
                <a:gd name="T52" fmla="*/ 203 w 371"/>
                <a:gd name="T53" fmla="*/ 525 h 551"/>
                <a:gd name="T54" fmla="*/ 296 w 371"/>
                <a:gd name="T55" fmla="*/ 435 h 551"/>
                <a:gd name="T56" fmla="*/ 293 w 371"/>
                <a:gd name="T57" fmla="*/ 429 h 551"/>
                <a:gd name="T58" fmla="*/ 293 w 371"/>
                <a:gd name="T59" fmla="*/ 429 h 551"/>
                <a:gd name="T60" fmla="*/ 283 w 371"/>
                <a:gd name="T61" fmla="*/ 364 h 551"/>
                <a:gd name="T62" fmla="*/ 293 w 371"/>
                <a:gd name="T63" fmla="*/ 301 h 551"/>
                <a:gd name="T64" fmla="*/ 302 w 371"/>
                <a:gd name="T65" fmla="*/ 280 h 551"/>
                <a:gd name="T66" fmla="*/ 336 w 371"/>
                <a:gd name="T67" fmla="*/ 262 h 551"/>
                <a:gd name="T68" fmla="*/ 365 w 371"/>
                <a:gd name="T69" fmla="*/ 19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551">
                  <a:moveTo>
                    <a:pt x="365" y="199"/>
                  </a:moveTo>
                  <a:cubicBezTo>
                    <a:pt x="354" y="177"/>
                    <a:pt x="314" y="201"/>
                    <a:pt x="314" y="201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8" y="220"/>
                    <a:pt x="285" y="197"/>
                    <a:pt x="288" y="179"/>
                  </a:cubicBezTo>
                  <a:cubicBezTo>
                    <a:pt x="290" y="161"/>
                    <a:pt x="304" y="135"/>
                    <a:pt x="304" y="135"/>
                  </a:cubicBezTo>
                  <a:cubicBezTo>
                    <a:pt x="304" y="135"/>
                    <a:pt x="296" y="104"/>
                    <a:pt x="277" y="96"/>
                  </a:cubicBezTo>
                  <a:cubicBezTo>
                    <a:pt x="258" y="88"/>
                    <a:pt x="219" y="77"/>
                    <a:pt x="180" y="54"/>
                  </a:cubicBezTo>
                  <a:cubicBezTo>
                    <a:pt x="140" y="31"/>
                    <a:pt x="131" y="0"/>
                    <a:pt x="131" y="0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63" y="66"/>
                    <a:pt x="54" y="92"/>
                  </a:cubicBezTo>
                  <a:cubicBezTo>
                    <a:pt x="44" y="115"/>
                    <a:pt x="26" y="164"/>
                    <a:pt x="15" y="190"/>
                  </a:cubicBezTo>
                  <a:cubicBezTo>
                    <a:pt x="4" y="215"/>
                    <a:pt x="0" y="280"/>
                    <a:pt x="4" y="325"/>
                  </a:cubicBezTo>
                  <a:cubicBezTo>
                    <a:pt x="9" y="369"/>
                    <a:pt x="26" y="379"/>
                    <a:pt x="38" y="384"/>
                  </a:cubicBezTo>
                  <a:cubicBezTo>
                    <a:pt x="43" y="387"/>
                    <a:pt x="59" y="391"/>
                    <a:pt x="80" y="393"/>
                  </a:cubicBezTo>
                  <a:cubicBezTo>
                    <a:pt x="80" y="393"/>
                    <a:pt x="80" y="393"/>
                    <a:pt x="80" y="393"/>
                  </a:cubicBezTo>
                  <a:cubicBezTo>
                    <a:pt x="88" y="399"/>
                    <a:pt x="96" y="408"/>
                    <a:pt x="102" y="418"/>
                  </a:cubicBezTo>
                  <a:cubicBezTo>
                    <a:pt x="104" y="423"/>
                    <a:pt x="105" y="429"/>
                    <a:pt x="105" y="436"/>
                  </a:cubicBezTo>
                  <a:cubicBezTo>
                    <a:pt x="105" y="436"/>
                    <a:pt x="105" y="436"/>
                    <a:pt x="105" y="436"/>
                  </a:cubicBezTo>
                  <a:cubicBezTo>
                    <a:pt x="106" y="442"/>
                    <a:pt x="105" y="448"/>
                    <a:pt x="105" y="451"/>
                  </a:cubicBezTo>
                  <a:cubicBezTo>
                    <a:pt x="105" y="451"/>
                    <a:pt x="105" y="451"/>
                    <a:pt x="105" y="451"/>
                  </a:cubicBezTo>
                  <a:cubicBezTo>
                    <a:pt x="105" y="451"/>
                    <a:pt x="105" y="451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73"/>
                    <a:pt x="111" y="491"/>
                  </a:cubicBezTo>
                  <a:cubicBezTo>
                    <a:pt x="124" y="535"/>
                    <a:pt x="151" y="551"/>
                    <a:pt x="151" y="551"/>
                  </a:cubicBezTo>
                  <a:cubicBezTo>
                    <a:pt x="151" y="551"/>
                    <a:pt x="180" y="542"/>
                    <a:pt x="203" y="525"/>
                  </a:cubicBezTo>
                  <a:cubicBezTo>
                    <a:pt x="246" y="495"/>
                    <a:pt x="296" y="435"/>
                    <a:pt x="296" y="435"/>
                  </a:cubicBezTo>
                  <a:cubicBezTo>
                    <a:pt x="296" y="435"/>
                    <a:pt x="295" y="433"/>
                    <a:pt x="293" y="429"/>
                  </a:cubicBezTo>
                  <a:cubicBezTo>
                    <a:pt x="293" y="429"/>
                    <a:pt x="293" y="429"/>
                    <a:pt x="293" y="429"/>
                  </a:cubicBezTo>
                  <a:cubicBezTo>
                    <a:pt x="289" y="419"/>
                    <a:pt x="283" y="398"/>
                    <a:pt x="283" y="364"/>
                  </a:cubicBezTo>
                  <a:cubicBezTo>
                    <a:pt x="283" y="327"/>
                    <a:pt x="293" y="301"/>
                    <a:pt x="293" y="301"/>
                  </a:cubicBezTo>
                  <a:cubicBezTo>
                    <a:pt x="302" y="280"/>
                    <a:pt x="302" y="280"/>
                    <a:pt x="302" y="280"/>
                  </a:cubicBezTo>
                  <a:cubicBezTo>
                    <a:pt x="309" y="279"/>
                    <a:pt x="323" y="273"/>
                    <a:pt x="336" y="262"/>
                  </a:cubicBezTo>
                  <a:cubicBezTo>
                    <a:pt x="358" y="242"/>
                    <a:pt x="371" y="211"/>
                    <a:pt x="365" y="199"/>
                  </a:cubicBezTo>
                  <a:close/>
                </a:path>
              </a:pathLst>
            </a:custGeom>
            <a:solidFill>
              <a:srgbClr val="FFF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A886103A-4DE2-4679-9038-FD1ED67B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565"/>
              <a:ext cx="339" cy="919"/>
            </a:xfrm>
            <a:custGeom>
              <a:avLst/>
              <a:gdLst>
                <a:gd name="T0" fmla="*/ 132 w 143"/>
                <a:gd name="T1" fmla="*/ 0 h 388"/>
                <a:gd name="T2" fmla="*/ 113 w 143"/>
                <a:gd name="T3" fmla="*/ 4 h 388"/>
                <a:gd name="T4" fmla="*/ 54 w 143"/>
                <a:gd name="T5" fmla="*/ 92 h 388"/>
                <a:gd name="T6" fmla="*/ 15 w 143"/>
                <a:gd name="T7" fmla="*/ 190 h 388"/>
                <a:gd name="T8" fmla="*/ 4 w 143"/>
                <a:gd name="T9" fmla="*/ 325 h 388"/>
                <a:gd name="T10" fmla="*/ 38 w 143"/>
                <a:gd name="T11" fmla="*/ 384 h 388"/>
                <a:gd name="T12" fmla="*/ 51 w 143"/>
                <a:gd name="T13" fmla="*/ 388 h 388"/>
                <a:gd name="T14" fmla="*/ 45 w 143"/>
                <a:gd name="T15" fmla="*/ 378 h 388"/>
                <a:gd name="T16" fmla="*/ 45 w 143"/>
                <a:gd name="T17" fmla="*/ 336 h 388"/>
                <a:gd name="T18" fmla="*/ 50 w 143"/>
                <a:gd name="T19" fmla="*/ 303 h 388"/>
                <a:gd name="T20" fmla="*/ 68 w 143"/>
                <a:gd name="T21" fmla="*/ 286 h 388"/>
                <a:gd name="T22" fmla="*/ 100 w 143"/>
                <a:gd name="T23" fmla="*/ 288 h 388"/>
                <a:gd name="T24" fmla="*/ 70 w 143"/>
                <a:gd name="T25" fmla="*/ 278 h 388"/>
                <a:gd name="T26" fmla="*/ 56 w 143"/>
                <a:gd name="T27" fmla="*/ 260 h 388"/>
                <a:gd name="T28" fmla="*/ 51 w 143"/>
                <a:gd name="T29" fmla="*/ 233 h 388"/>
                <a:gd name="T30" fmla="*/ 33 w 143"/>
                <a:gd name="T31" fmla="*/ 210 h 388"/>
                <a:gd name="T32" fmla="*/ 92 w 143"/>
                <a:gd name="T33" fmla="*/ 141 h 388"/>
                <a:gd name="T34" fmla="*/ 100 w 143"/>
                <a:gd name="T35" fmla="*/ 95 h 388"/>
                <a:gd name="T36" fmla="*/ 143 w 143"/>
                <a:gd name="T37" fmla="*/ 23 h 388"/>
                <a:gd name="T38" fmla="*/ 132 w 143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388">
                  <a:moveTo>
                    <a:pt x="132" y="0"/>
                  </a:move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64" y="66"/>
                    <a:pt x="54" y="92"/>
                  </a:cubicBezTo>
                  <a:cubicBezTo>
                    <a:pt x="44" y="115"/>
                    <a:pt x="26" y="164"/>
                    <a:pt x="15" y="190"/>
                  </a:cubicBezTo>
                  <a:cubicBezTo>
                    <a:pt x="4" y="215"/>
                    <a:pt x="0" y="280"/>
                    <a:pt x="4" y="325"/>
                  </a:cubicBezTo>
                  <a:cubicBezTo>
                    <a:pt x="9" y="369"/>
                    <a:pt x="26" y="378"/>
                    <a:pt x="38" y="384"/>
                  </a:cubicBezTo>
                  <a:cubicBezTo>
                    <a:pt x="41" y="385"/>
                    <a:pt x="44" y="386"/>
                    <a:pt x="51" y="388"/>
                  </a:cubicBezTo>
                  <a:cubicBezTo>
                    <a:pt x="49" y="386"/>
                    <a:pt x="47" y="382"/>
                    <a:pt x="45" y="378"/>
                  </a:cubicBezTo>
                  <a:cubicBezTo>
                    <a:pt x="38" y="364"/>
                    <a:pt x="38" y="351"/>
                    <a:pt x="45" y="336"/>
                  </a:cubicBezTo>
                  <a:cubicBezTo>
                    <a:pt x="53" y="320"/>
                    <a:pt x="52" y="315"/>
                    <a:pt x="50" y="303"/>
                  </a:cubicBezTo>
                  <a:cubicBezTo>
                    <a:pt x="49" y="291"/>
                    <a:pt x="53" y="283"/>
                    <a:pt x="68" y="286"/>
                  </a:cubicBezTo>
                  <a:cubicBezTo>
                    <a:pt x="83" y="288"/>
                    <a:pt x="100" y="288"/>
                    <a:pt x="100" y="288"/>
                  </a:cubicBezTo>
                  <a:cubicBezTo>
                    <a:pt x="100" y="288"/>
                    <a:pt x="80" y="284"/>
                    <a:pt x="70" y="278"/>
                  </a:cubicBezTo>
                  <a:cubicBezTo>
                    <a:pt x="59" y="274"/>
                    <a:pt x="54" y="268"/>
                    <a:pt x="56" y="260"/>
                  </a:cubicBezTo>
                  <a:cubicBezTo>
                    <a:pt x="58" y="254"/>
                    <a:pt x="60" y="241"/>
                    <a:pt x="51" y="233"/>
                  </a:cubicBezTo>
                  <a:cubicBezTo>
                    <a:pt x="42" y="224"/>
                    <a:pt x="30" y="217"/>
                    <a:pt x="33" y="210"/>
                  </a:cubicBezTo>
                  <a:cubicBezTo>
                    <a:pt x="35" y="203"/>
                    <a:pt x="81" y="157"/>
                    <a:pt x="92" y="141"/>
                  </a:cubicBezTo>
                  <a:cubicBezTo>
                    <a:pt x="102" y="126"/>
                    <a:pt x="97" y="108"/>
                    <a:pt x="100" y="95"/>
                  </a:cubicBezTo>
                  <a:cubicBezTo>
                    <a:pt x="102" y="85"/>
                    <a:pt x="131" y="42"/>
                    <a:pt x="143" y="23"/>
                  </a:cubicBezTo>
                  <a:cubicBezTo>
                    <a:pt x="134" y="10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E9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A24E48FE-4BB4-4E53-945B-D42B4B63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97"/>
              <a:ext cx="798" cy="1073"/>
            </a:xfrm>
            <a:custGeom>
              <a:avLst/>
              <a:gdLst>
                <a:gd name="T0" fmla="*/ 188 w 337"/>
                <a:gd name="T1" fmla="*/ 59 h 453"/>
                <a:gd name="T2" fmla="*/ 149 w 337"/>
                <a:gd name="T3" fmla="*/ 46 h 453"/>
                <a:gd name="T4" fmla="*/ 168 w 337"/>
                <a:gd name="T5" fmla="*/ 29 h 453"/>
                <a:gd name="T6" fmla="*/ 171 w 337"/>
                <a:gd name="T7" fmla="*/ 27 h 453"/>
                <a:gd name="T8" fmla="*/ 143 w 337"/>
                <a:gd name="T9" fmla="*/ 41 h 453"/>
                <a:gd name="T10" fmla="*/ 135 w 337"/>
                <a:gd name="T11" fmla="*/ 51 h 453"/>
                <a:gd name="T12" fmla="*/ 135 w 337"/>
                <a:gd name="T13" fmla="*/ 42 h 453"/>
                <a:gd name="T14" fmla="*/ 149 w 337"/>
                <a:gd name="T15" fmla="*/ 11 h 453"/>
                <a:gd name="T16" fmla="*/ 163 w 337"/>
                <a:gd name="T17" fmla="*/ 0 h 453"/>
                <a:gd name="T18" fmla="*/ 145 w 337"/>
                <a:gd name="T19" fmla="*/ 5 h 453"/>
                <a:gd name="T20" fmla="*/ 112 w 337"/>
                <a:gd name="T21" fmla="*/ 34 h 453"/>
                <a:gd name="T22" fmla="*/ 107 w 337"/>
                <a:gd name="T23" fmla="*/ 46 h 453"/>
                <a:gd name="T24" fmla="*/ 106 w 337"/>
                <a:gd name="T25" fmla="*/ 41 h 453"/>
                <a:gd name="T26" fmla="*/ 107 w 337"/>
                <a:gd name="T27" fmla="*/ 27 h 453"/>
                <a:gd name="T28" fmla="*/ 98 w 337"/>
                <a:gd name="T29" fmla="*/ 21 h 453"/>
                <a:gd name="T30" fmla="*/ 88 w 337"/>
                <a:gd name="T31" fmla="*/ 37 h 453"/>
                <a:gd name="T32" fmla="*/ 82 w 337"/>
                <a:gd name="T33" fmla="*/ 65 h 453"/>
                <a:gd name="T34" fmla="*/ 76 w 337"/>
                <a:gd name="T35" fmla="*/ 52 h 453"/>
                <a:gd name="T36" fmla="*/ 73 w 337"/>
                <a:gd name="T37" fmla="*/ 43 h 453"/>
                <a:gd name="T38" fmla="*/ 65 w 337"/>
                <a:gd name="T39" fmla="*/ 66 h 453"/>
                <a:gd name="T40" fmla="*/ 69 w 337"/>
                <a:gd name="T41" fmla="*/ 82 h 453"/>
                <a:gd name="T42" fmla="*/ 6 w 337"/>
                <a:gd name="T43" fmla="*/ 152 h 453"/>
                <a:gd name="T44" fmla="*/ 53 w 337"/>
                <a:gd name="T45" fmla="*/ 119 h 453"/>
                <a:gd name="T46" fmla="*/ 119 w 337"/>
                <a:gd name="T47" fmla="*/ 168 h 453"/>
                <a:gd name="T48" fmla="*/ 233 w 337"/>
                <a:gd name="T49" fmla="*/ 226 h 453"/>
                <a:gd name="T50" fmla="*/ 235 w 337"/>
                <a:gd name="T51" fmla="*/ 239 h 453"/>
                <a:gd name="T52" fmla="*/ 238 w 337"/>
                <a:gd name="T53" fmla="*/ 256 h 453"/>
                <a:gd name="T54" fmla="*/ 234 w 337"/>
                <a:gd name="T55" fmla="*/ 250 h 453"/>
                <a:gd name="T56" fmla="*/ 232 w 337"/>
                <a:gd name="T57" fmla="*/ 247 h 453"/>
                <a:gd name="T58" fmla="*/ 218 w 337"/>
                <a:gd name="T59" fmla="*/ 238 h 453"/>
                <a:gd name="T60" fmla="*/ 227 w 337"/>
                <a:gd name="T61" fmla="*/ 251 h 453"/>
                <a:gd name="T62" fmla="*/ 227 w 337"/>
                <a:gd name="T63" fmla="*/ 253 h 453"/>
                <a:gd name="T64" fmla="*/ 230 w 337"/>
                <a:gd name="T65" fmla="*/ 265 h 453"/>
                <a:gd name="T66" fmla="*/ 223 w 337"/>
                <a:gd name="T67" fmla="*/ 256 h 453"/>
                <a:gd name="T68" fmla="*/ 224 w 337"/>
                <a:gd name="T69" fmla="*/ 286 h 453"/>
                <a:gd name="T70" fmla="*/ 225 w 337"/>
                <a:gd name="T71" fmla="*/ 291 h 453"/>
                <a:gd name="T72" fmla="*/ 225 w 337"/>
                <a:gd name="T73" fmla="*/ 298 h 453"/>
                <a:gd name="T74" fmla="*/ 217 w 337"/>
                <a:gd name="T75" fmla="*/ 333 h 453"/>
                <a:gd name="T76" fmla="*/ 253 w 337"/>
                <a:gd name="T77" fmla="*/ 314 h 453"/>
                <a:gd name="T78" fmla="*/ 275 w 337"/>
                <a:gd name="T79" fmla="*/ 375 h 453"/>
                <a:gd name="T80" fmla="*/ 223 w 337"/>
                <a:gd name="T81" fmla="*/ 453 h 453"/>
                <a:gd name="T82" fmla="*/ 319 w 337"/>
                <a:gd name="T83" fmla="*/ 30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" h="453">
                  <a:moveTo>
                    <a:pt x="318" y="177"/>
                  </a:moveTo>
                  <a:cubicBezTo>
                    <a:pt x="300" y="128"/>
                    <a:pt x="226" y="70"/>
                    <a:pt x="188" y="59"/>
                  </a:cubicBezTo>
                  <a:cubicBezTo>
                    <a:pt x="169" y="52"/>
                    <a:pt x="155" y="55"/>
                    <a:pt x="145" y="60"/>
                  </a:cubicBezTo>
                  <a:cubicBezTo>
                    <a:pt x="146" y="55"/>
                    <a:pt x="148" y="50"/>
                    <a:pt x="149" y="46"/>
                  </a:cubicBezTo>
                  <a:cubicBezTo>
                    <a:pt x="152" y="41"/>
                    <a:pt x="155" y="37"/>
                    <a:pt x="158" y="34"/>
                  </a:cubicBezTo>
                  <a:cubicBezTo>
                    <a:pt x="161" y="31"/>
                    <a:pt x="165" y="30"/>
                    <a:pt x="168" y="29"/>
                  </a:cubicBezTo>
                  <a:cubicBezTo>
                    <a:pt x="168" y="28"/>
                    <a:pt x="169" y="28"/>
                    <a:pt x="170" y="28"/>
                  </a:cubicBezTo>
                  <a:cubicBezTo>
                    <a:pt x="171" y="28"/>
                    <a:pt x="171" y="27"/>
                    <a:pt x="171" y="27"/>
                  </a:cubicBezTo>
                  <a:cubicBezTo>
                    <a:pt x="171" y="28"/>
                    <a:pt x="165" y="26"/>
                    <a:pt x="156" y="31"/>
                  </a:cubicBezTo>
                  <a:cubicBezTo>
                    <a:pt x="152" y="33"/>
                    <a:pt x="147" y="37"/>
                    <a:pt x="143" y="41"/>
                  </a:cubicBezTo>
                  <a:cubicBezTo>
                    <a:pt x="140" y="45"/>
                    <a:pt x="138" y="49"/>
                    <a:pt x="135" y="53"/>
                  </a:cubicBezTo>
                  <a:cubicBezTo>
                    <a:pt x="135" y="52"/>
                    <a:pt x="135" y="51"/>
                    <a:pt x="135" y="51"/>
                  </a:cubicBezTo>
                  <a:cubicBezTo>
                    <a:pt x="135" y="50"/>
                    <a:pt x="135" y="48"/>
                    <a:pt x="135" y="47"/>
                  </a:cubicBezTo>
                  <a:cubicBezTo>
                    <a:pt x="134" y="45"/>
                    <a:pt x="135" y="44"/>
                    <a:pt x="135" y="42"/>
                  </a:cubicBezTo>
                  <a:cubicBezTo>
                    <a:pt x="135" y="37"/>
                    <a:pt x="137" y="31"/>
                    <a:pt x="139" y="25"/>
                  </a:cubicBezTo>
                  <a:cubicBezTo>
                    <a:pt x="142" y="20"/>
                    <a:pt x="146" y="15"/>
                    <a:pt x="149" y="11"/>
                  </a:cubicBezTo>
                  <a:cubicBezTo>
                    <a:pt x="153" y="8"/>
                    <a:pt x="157" y="5"/>
                    <a:pt x="158" y="3"/>
                  </a:cubicBezTo>
                  <a:cubicBezTo>
                    <a:pt x="161" y="1"/>
                    <a:pt x="163" y="0"/>
                    <a:pt x="163" y="0"/>
                  </a:cubicBezTo>
                  <a:cubicBezTo>
                    <a:pt x="163" y="0"/>
                    <a:pt x="161" y="0"/>
                    <a:pt x="158" y="1"/>
                  </a:cubicBezTo>
                  <a:cubicBezTo>
                    <a:pt x="155" y="1"/>
                    <a:pt x="150" y="3"/>
                    <a:pt x="145" y="5"/>
                  </a:cubicBezTo>
                  <a:cubicBezTo>
                    <a:pt x="139" y="8"/>
                    <a:pt x="134" y="11"/>
                    <a:pt x="128" y="15"/>
                  </a:cubicBezTo>
                  <a:cubicBezTo>
                    <a:pt x="122" y="21"/>
                    <a:pt x="116" y="27"/>
                    <a:pt x="112" y="34"/>
                  </a:cubicBezTo>
                  <a:cubicBezTo>
                    <a:pt x="110" y="36"/>
                    <a:pt x="109" y="38"/>
                    <a:pt x="109" y="41"/>
                  </a:cubicBezTo>
                  <a:cubicBezTo>
                    <a:pt x="109" y="42"/>
                    <a:pt x="108" y="44"/>
                    <a:pt x="107" y="46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3"/>
                    <a:pt x="106" y="42"/>
                    <a:pt x="106" y="41"/>
                  </a:cubicBezTo>
                  <a:cubicBezTo>
                    <a:pt x="106" y="39"/>
                    <a:pt x="106" y="38"/>
                    <a:pt x="106" y="36"/>
                  </a:cubicBezTo>
                  <a:cubicBezTo>
                    <a:pt x="106" y="33"/>
                    <a:pt x="106" y="30"/>
                    <a:pt x="107" y="27"/>
                  </a:cubicBezTo>
                  <a:cubicBezTo>
                    <a:pt x="109" y="21"/>
                    <a:pt x="112" y="15"/>
                    <a:pt x="118" y="11"/>
                  </a:cubicBezTo>
                  <a:cubicBezTo>
                    <a:pt x="110" y="11"/>
                    <a:pt x="104" y="16"/>
                    <a:pt x="98" y="21"/>
                  </a:cubicBezTo>
                  <a:cubicBezTo>
                    <a:pt x="95" y="24"/>
                    <a:pt x="93" y="28"/>
                    <a:pt x="90" y="31"/>
                  </a:cubicBezTo>
                  <a:cubicBezTo>
                    <a:pt x="89" y="33"/>
                    <a:pt x="89" y="35"/>
                    <a:pt x="88" y="37"/>
                  </a:cubicBezTo>
                  <a:cubicBezTo>
                    <a:pt x="88" y="39"/>
                    <a:pt x="87" y="41"/>
                    <a:pt x="86" y="42"/>
                  </a:cubicBezTo>
                  <a:cubicBezTo>
                    <a:pt x="83" y="50"/>
                    <a:pt x="82" y="57"/>
                    <a:pt x="82" y="65"/>
                  </a:cubicBezTo>
                  <a:cubicBezTo>
                    <a:pt x="81" y="64"/>
                    <a:pt x="80" y="63"/>
                    <a:pt x="80" y="62"/>
                  </a:cubicBezTo>
                  <a:cubicBezTo>
                    <a:pt x="78" y="60"/>
                    <a:pt x="77" y="56"/>
                    <a:pt x="76" y="52"/>
                  </a:cubicBezTo>
                  <a:cubicBezTo>
                    <a:pt x="74" y="46"/>
                    <a:pt x="75" y="41"/>
                    <a:pt x="75" y="41"/>
                  </a:cubicBezTo>
                  <a:cubicBezTo>
                    <a:pt x="75" y="41"/>
                    <a:pt x="74" y="41"/>
                    <a:pt x="73" y="43"/>
                  </a:cubicBezTo>
                  <a:cubicBezTo>
                    <a:pt x="71" y="45"/>
                    <a:pt x="70" y="48"/>
                    <a:pt x="69" y="51"/>
                  </a:cubicBezTo>
                  <a:cubicBezTo>
                    <a:pt x="67" y="55"/>
                    <a:pt x="65" y="60"/>
                    <a:pt x="65" y="66"/>
                  </a:cubicBezTo>
                  <a:cubicBezTo>
                    <a:pt x="65" y="70"/>
                    <a:pt x="66" y="73"/>
                    <a:pt x="67" y="76"/>
                  </a:cubicBezTo>
                  <a:cubicBezTo>
                    <a:pt x="67" y="78"/>
                    <a:pt x="68" y="80"/>
                    <a:pt x="69" y="82"/>
                  </a:cubicBezTo>
                  <a:cubicBezTo>
                    <a:pt x="63" y="85"/>
                    <a:pt x="57" y="89"/>
                    <a:pt x="50" y="92"/>
                  </a:cubicBezTo>
                  <a:cubicBezTo>
                    <a:pt x="32" y="103"/>
                    <a:pt x="14" y="126"/>
                    <a:pt x="6" y="152"/>
                  </a:cubicBezTo>
                  <a:cubicBezTo>
                    <a:pt x="1" y="166"/>
                    <a:pt x="0" y="180"/>
                    <a:pt x="0" y="192"/>
                  </a:cubicBezTo>
                  <a:cubicBezTo>
                    <a:pt x="17" y="164"/>
                    <a:pt x="53" y="119"/>
                    <a:pt x="53" y="119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14"/>
                    <a:pt x="79" y="145"/>
                    <a:pt x="119" y="168"/>
                  </a:cubicBezTo>
                  <a:cubicBezTo>
                    <a:pt x="159" y="191"/>
                    <a:pt x="198" y="201"/>
                    <a:pt x="217" y="209"/>
                  </a:cubicBezTo>
                  <a:cubicBezTo>
                    <a:pt x="224" y="213"/>
                    <a:pt x="229" y="219"/>
                    <a:pt x="233" y="226"/>
                  </a:cubicBezTo>
                  <a:cubicBezTo>
                    <a:pt x="230" y="225"/>
                    <a:pt x="228" y="222"/>
                    <a:pt x="227" y="220"/>
                  </a:cubicBezTo>
                  <a:cubicBezTo>
                    <a:pt x="229" y="226"/>
                    <a:pt x="232" y="233"/>
                    <a:pt x="235" y="239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37" y="246"/>
                    <a:pt x="237" y="251"/>
                    <a:pt x="238" y="256"/>
                  </a:cubicBezTo>
                  <a:cubicBezTo>
                    <a:pt x="237" y="255"/>
                    <a:pt x="237" y="254"/>
                    <a:pt x="236" y="252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4" y="249"/>
                    <a:pt x="233" y="249"/>
                    <a:pt x="233" y="248"/>
                  </a:cubicBezTo>
                  <a:cubicBezTo>
                    <a:pt x="232" y="247"/>
                    <a:pt x="232" y="247"/>
                    <a:pt x="232" y="247"/>
                  </a:cubicBezTo>
                  <a:cubicBezTo>
                    <a:pt x="230" y="246"/>
                    <a:pt x="229" y="245"/>
                    <a:pt x="227" y="244"/>
                  </a:cubicBezTo>
                  <a:cubicBezTo>
                    <a:pt x="225" y="241"/>
                    <a:pt x="221" y="239"/>
                    <a:pt x="218" y="238"/>
                  </a:cubicBezTo>
                  <a:cubicBezTo>
                    <a:pt x="221" y="240"/>
                    <a:pt x="223" y="244"/>
                    <a:pt x="225" y="246"/>
                  </a:cubicBezTo>
                  <a:cubicBezTo>
                    <a:pt x="226" y="247"/>
                    <a:pt x="227" y="249"/>
                    <a:pt x="227" y="251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9" y="259"/>
                    <a:pt x="230" y="262"/>
                    <a:pt x="230" y="265"/>
                  </a:cubicBezTo>
                  <a:cubicBezTo>
                    <a:pt x="231" y="272"/>
                    <a:pt x="231" y="272"/>
                    <a:pt x="231" y="272"/>
                  </a:cubicBezTo>
                  <a:cubicBezTo>
                    <a:pt x="228" y="267"/>
                    <a:pt x="226" y="262"/>
                    <a:pt x="223" y="256"/>
                  </a:cubicBezTo>
                  <a:cubicBezTo>
                    <a:pt x="223" y="265"/>
                    <a:pt x="223" y="272"/>
                    <a:pt x="224" y="280"/>
                  </a:cubicBezTo>
                  <a:cubicBezTo>
                    <a:pt x="224" y="286"/>
                    <a:pt x="224" y="286"/>
                    <a:pt x="224" y="286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5" y="291"/>
                    <a:pt x="225" y="291"/>
                    <a:pt x="225" y="291"/>
                  </a:cubicBezTo>
                  <a:cubicBezTo>
                    <a:pt x="225" y="291"/>
                    <a:pt x="224" y="291"/>
                    <a:pt x="225" y="292"/>
                  </a:cubicBezTo>
                  <a:cubicBezTo>
                    <a:pt x="225" y="294"/>
                    <a:pt x="225" y="295"/>
                    <a:pt x="225" y="298"/>
                  </a:cubicBezTo>
                  <a:cubicBezTo>
                    <a:pt x="225" y="299"/>
                    <a:pt x="226" y="301"/>
                    <a:pt x="226" y="302"/>
                  </a:cubicBezTo>
                  <a:cubicBezTo>
                    <a:pt x="223" y="317"/>
                    <a:pt x="217" y="333"/>
                    <a:pt x="217" y="333"/>
                  </a:cubicBezTo>
                  <a:cubicBezTo>
                    <a:pt x="223" y="361"/>
                    <a:pt x="223" y="361"/>
                    <a:pt x="223" y="361"/>
                  </a:cubicBezTo>
                  <a:cubicBezTo>
                    <a:pt x="253" y="314"/>
                    <a:pt x="253" y="314"/>
                    <a:pt x="253" y="314"/>
                  </a:cubicBezTo>
                  <a:cubicBezTo>
                    <a:pt x="253" y="314"/>
                    <a:pt x="293" y="290"/>
                    <a:pt x="304" y="312"/>
                  </a:cubicBezTo>
                  <a:cubicBezTo>
                    <a:pt x="310" y="324"/>
                    <a:pt x="297" y="355"/>
                    <a:pt x="275" y="375"/>
                  </a:cubicBezTo>
                  <a:cubicBezTo>
                    <a:pt x="252" y="394"/>
                    <a:pt x="232" y="395"/>
                    <a:pt x="232" y="395"/>
                  </a:cubicBezTo>
                  <a:cubicBezTo>
                    <a:pt x="223" y="429"/>
                    <a:pt x="223" y="453"/>
                    <a:pt x="223" y="453"/>
                  </a:cubicBezTo>
                  <a:cubicBezTo>
                    <a:pt x="223" y="453"/>
                    <a:pt x="230" y="436"/>
                    <a:pt x="243" y="420"/>
                  </a:cubicBezTo>
                  <a:cubicBezTo>
                    <a:pt x="267" y="392"/>
                    <a:pt x="295" y="373"/>
                    <a:pt x="319" y="304"/>
                  </a:cubicBezTo>
                  <a:cubicBezTo>
                    <a:pt x="337" y="256"/>
                    <a:pt x="336" y="227"/>
                    <a:pt x="318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098EBDBA-BD82-44F6-A532-08BF1ADE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1581"/>
              <a:ext cx="594" cy="1340"/>
            </a:xfrm>
            <a:custGeom>
              <a:avLst/>
              <a:gdLst>
                <a:gd name="T0" fmla="*/ 246 w 251"/>
                <a:gd name="T1" fmla="*/ 11 h 566"/>
                <a:gd name="T2" fmla="*/ 248 w 251"/>
                <a:gd name="T3" fmla="*/ 0 h 566"/>
                <a:gd name="T4" fmla="*/ 158 w 251"/>
                <a:gd name="T5" fmla="*/ 95 h 566"/>
                <a:gd name="T6" fmla="*/ 106 w 251"/>
                <a:gd name="T7" fmla="*/ 121 h 566"/>
                <a:gd name="T8" fmla="*/ 66 w 251"/>
                <a:gd name="T9" fmla="*/ 62 h 566"/>
                <a:gd name="T10" fmla="*/ 65 w 251"/>
                <a:gd name="T11" fmla="*/ 59 h 566"/>
                <a:gd name="T12" fmla="*/ 65 w 251"/>
                <a:gd name="T13" fmla="*/ 57 h 566"/>
                <a:gd name="T14" fmla="*/ 64 w 251"/>
                <a:gd name="T15" fmla="*/ 55 h 566"/>
                <a:gd name="T16" fmla="*/ 64 w 251"/>
                <a:gd name="T17" fmla="*/ 55 h 566"/>
                <a:gd name="T18" fmla="*/ 63 w 251"/>
                <a:gd name="T19" fmla="*/ 52 h 566"/>
                <a:gd name="T20" fmla="*/ 63 w 251"/>
                <a:gd name="T21" fmla="*/ 51 h 566"/>
                <a:gd name="T22" fmla="*/ 63 w 251"/>
                <a:gd name="T23" fmla="*/ 49 h 566"/>
                <a:gd name="T24" fmla="*/ 62 w 251"/>
                <a:gd name="T25" fmla="*/ 48 h 566"/>
                <a:gd name="T26" fmla="*/ 62 w 251"/>
                <a:gd name="T27" fmla="*/ 45 h 566"/>
                <a:gd name="T28" fmla="*/ 62 w 251"/>
                <a:gd name="T29" fmla="*/ 45 h 566"/>
                <a:gd name="T30" fmla="*/ 61 w 251"/>
                <a:gd name="T31" fmla="*/ 42 h 566"/>
                <a:gd name="T32" fmla="*/ 61 w 251"/>
                <a:gd name="T33" fmla="*/ 42 h 566"/>
                <a:gd name="T34" fmla="*/ 61 w 251"/>
                <a:gd name="T35" fmla="*/ 39 h 566"/>
                <a:gd name="T36" fmla="*/ 61 w 251"/>
                <a:gd name="T37" fmla="*/ 38 h 566"/>
                <a:gd name="T38" fmla="*/ 61 w 251"/>
                <a:gd name="T39" fmla="*/ 35 h 566"/>
                <a:gd name="T40" fmla="*/ 61 w 251"/>
                <a:gd name="T41" fmla="*/ 35 h 566"/>
                <a:gd name="T42" fmla="*/ 60 w 251"/>
                <a:gd name="T43" fmla="*/ 34 h 566"/>
                <a:gd name="T44" fmla="*/ 60 w 251"/>
                <a:gd name="T45" fmla="*/ 33 h 566"/>
                <a:gd name="T46" fmla="*/ 60 w 251"/>
                <a:gd name="T47" fmla="*/ 31 h 566"/>
                <a:gd name="T48" fmla="*/ 60 w 251"/>
                <a:gd name="T49" fmla="*/ 30 h 566"/>
                <a:gd name="T50" fmla="*/ 60 w 251"/>
                <a:gd name="T51" fmla="*/ 28 h 566"/>
                <a:gd name="T52" fmla="*/ 60 w 251"/>
                <a:gd name="T53" fmla="*/ 28 h 566"/>
                <a:gd name="T54" fmla="*/ 60 w 251"/>
                <a:gd name="T55" fmla="*/ 26 h 566"/>
                <a:gd name="T56" fmla="*/ 60 w 251"/>
                <a:gd name="T57" fmla="*/ 25 h 566"/>
                <a:gd name="T58" fmla="*/ 60 w 251"/>
                <a:gd name="T59" fmla="*/ 25 h 566"/>
                <a:gd name="T60" fmla="*/ 60 w 251"/>
                <a:gd name="T61" fmla="*/ 25 h 566"/>
                <a:gd name="T62" fmla="*/ 60 w 251"/>
                <a:gd name="T63" fmla="*/ 23 h 566"/>
                <a:gd name="T64" fmla="*/ 60 w 251"/>
                <a:gd name="T65" fmla="*/ 6 h 566"/>
                <a:gd name="T66" fmla="*/ 35 w 251"/>
                <a:gd name="T67" fmla="*/ 49 h 566"/>
                <a:gd name="T68" fmla="*/ 28 w 251"/>
                <a:gd name="T69" fmla="*/ 107 h 566"/>
                <a:gd name="T70" fmla="*/ 17 w 251"/>
                <a:gd name="T71" fmla="*/ 140 h 566"/>
                <a:gd name="T72" fmla="*/ 10 w 251"/>
                <a:gd name="T73" fmla="*/ 334 h 566"/>
                <a:gd name="T74" fmla="*/ 52 w 251"/>
                <a:gd name="T75" fmla="*/ 566 h 566"/>
                <a:gd name="T76" fmla="*/ 57 w 251"/>
                <a:gd name="T77" fmla="*/ 566 h 566"/>
                <a:gd name="T78" fmla="*/ 57 w 251"/>
                <a:gd name="T79" fmla="*/ 566 h 566"/>
                <a:gd name="T80" fmla="*/ 191 w 251"/>
                <a:gd name="T81" fmla="*/ 228 h 566"/>
                <a:gd name="T82" fmla="*/ 251 w 251"/>
                <a:gd name="T83" fmla="*/ 6 h 566"/>
                <a:gd name="T84" fmla="*/ 246 w 251"/>
                <a:gd name="T85" fmla="*/ 1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566">
                  <a:moveTo>
                    <a:pt x="246" y="11"/>
                  </a:moveTo>
                  <a:cubicBezTo>
                    <a:pt x="248" y="4"/>
                    <a:pt x="249" y="0"/>
                    <a:pt x="248" y="0"/>
                  </a:cubicBezTo>
                  <a:cubicBezTo>
                    <a:pt x="250" y="4"/>
                    <a:pt x="201" y="65"/>
                    <a:pt x="158" y="95"/>
                  </a:cubicBezTo>
                  <a:cubicBezTo>
                    <a:pt x="136" y="113"/>
                    <a:pt x="106" y="121"/>
                    <a:pt x="106" y="121"/>
                  </a:cubicBezTo>
                  <a:cubicBezTo>
                    <a:pt x="106" y="121"/>
                    <a:pt x="79" y="105"/>
                    <a:pt x="66" y="62"/>
                  </a:cubicBezTo>
                  <a:cubicBezTo>
                    <a:pt x="66" y="61"/>
                    <a:pt x="65" y="60"/>
                    <a:pt x="65" y="59"/>
                  </a:cubicBezTo>
                  <a:cubicBezTo>
                    <a:pt x="65" y="58"/>
                    <a:pt x="65" y="58"/>
                    <a:pt x="65" y="57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3" y="53"/>
                    <a:pt x="63" y="52"/>
                  </a:cubicBezTo>
                  <a:cubicBezTo>
                    <a:pt x="63" y="52"/>
                    <a:pt x="63" y="52"/>
                    <a:pt x="63" y="51"/>
                  </a:cubicBezTo>
                  <a:cubicBezTo>
                    <a:pt x="63" y="50"/>
                    <a:pt x="63" y="49"/>
                    <a:pt x="63" y="49"/>
                  </a:cubicBezTo>
                  <a:cubicBezTo>
                    <a:pt x="63" y="48"/>
                    <a:pt x="62" y="48"/>
                    <a:pt x="62" y="48"/>
                  </a:cubicBezTo>
                  <a:cubicBezTo>
                    <a:pt x="62" y="47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4"/>
                    <a:pt x="62" y="43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7"/>
                    <a:pt x="61" y="36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4"/>
                    <a:pt x="60" y="3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29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7"/>
                    <a:pt x="60" y="27"/>
                    <a:pt x="60" y="26"/>
                  </a:cubicBezTo>
                  <a:cubicBezTo>
                    <a:pt x="60" y="26"/>
                    <a:pt x="60" y="26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4"/>
                    <a:pt x="60" y="23"/>
                    <a:pt x="60" y="23"/>
                  </a:cubicBezTo>
                  <a:cubicBezTo>
                    <a:pt x="60" y="23"/>
                    <a:pt x="61" y="16"/>
                    <a:pt x="60" y="6"/>
                  </a:cubicBezTo>
                  <a:cubicBezTo>
                    <a:pt x="54" y="13"/>
                    <a:pt x="41" y="26"/>
                    <a:pt x="35" y="49"/>
                  </a:cubicBezTo>
                  <a:cubicBezTo>
                    <a:pt x="30" y="65"/>
                    <a:pt x="29" y="86"/>
                    <a:pt x="28" y="107"/>
                  </a:cubicBezTo>
                  <a:cubicBezTo>
                    <a:pt x="24" y="117"/>
                    <a:pt x="20" y="128"/>
                    <a:pt x="17" y="140"/>
                  </a:cubicBezTo>
                  <a:cubicBezTo>
                    <a:pt x="6" y="182"/>
                    <a:pt x="0" y="266"/>
                    <a:pt x="10" y="334"/>
                  </a:cubicBezTo>
                  <a:cubicBezTo>
                    <a:pt x="18" y="392"/>
                    <a:pt x="45" y="527"/>
                    <a:pt x="52" y="566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68" y="521"/>
                    <a:pt x="133" y="368"/>
                    <a:pt x="191" y="228"/>
                  </a:cubicBezTo>
                  <a:cubicBezTo>
                    <a:pt x="233" y="128"/>
                    <a:pt x="251" y="6"/>
                    <a:pt x="251" y="6"/>
                  </a:cubicBezTo>
                  <a:cubicBezTo>
                    <a:pt x="251" y="6"/>
                    <a:pt x="249" y="7"/>
                    <a:pt x="24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5662088E-45E7-4D46-A9A5-75B6D96E8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" y="1180"/>
              <a:ext cx="3033" cy="1741"/>
            </a:xfrm>
            <a:custGeom>
              <a:avLst/>
              <a:gdLst>
                <a:gd name="T0" fmla="*/ 653 w 1281"/>
                <a:gd name="T1" fmla="*/ 503 h 735"/>
                <a:gd name="T2" fmla="*/ 696 w 1281"/>
                <a:gd name="T3" fmla="*/ 735 h 735"/>
                <a:gd name="T4" fmla="*/ 652 w 1281"/>
                <a:gd name="T5" fmla="*/ 735 h 735"/>
                <a:gd name="T6" fmla="*/ 504 w 1281"/>
                <a:gd name="T7" fmla="*/ 735 h 735"/>
                <a:gd name="T8" fmla="*/ 474 w 1281"/>
                <a:gd name="T9" fmla="*/ 500 h 735"/>
                <a:gd name="T10" fmla="*/ 152 w 1281"/>
                <a:gd name="T11" fmla="*/ 545 h 735"/>
                <a:gd name="T12" fmla="*/ 34 w 1281"/>
                <a:gd name="T13" fmla="*/ 518 h 735"/>
                <a:gd name="T14" fmla="*/ 13 w 1281"/>
                <a:gd name="T15" fmla="*/ 293 h 735"/>
                <a:gd name="T16" fmla="*/ 43 w 1281"/>
                <a:gd name="T17" fmla="*/ 27 h 735"/>
                <a:gd name="T18" fmla="*/ 171 w 1281"/>
                <a:gd name="T19" fmla="*/ 1 h 735"/>
                <a:gd name="T20" fmla="*/ 253 w 1281"/>
                <a:gd name="T21" fmla="*/ 21 h 735"/>
                <a:gd name="T22" fmla="*/ 246 w 1281"/>
                <a:gd name="T23" fmla="*/ 153 h 735"/>
                <a:gd name="T24" fmla="*/ 241 w 1281"/>
                <a:gd name="T25" fmla="*/ 304 h 735"/>
                <a:gd name="T26" fmla="*/ 498 w 1281"/>
                <a:gd name="T27" fmla="*/ 226 h 735"/>
                <a:gd name="T28" fmla="*/ 675 w 1281"/>
                <a:gd name="T29" fmla="*/ 191 h 735"/>
                <a:gd name="T30" fmla="*/ 704 w 1281"/>
                <a:gd name="T31" fmla="*/ 172 h 735"/>
                <a:gd name="T32" fmla="*/ 704 w 1281"/>
                <a:gd name="T33" fmla="*/ 176 h 735"/>
                <a:gd name="T34" fmla="*/ 679 w 1281"/>
                <a:gd name="T35" fmla="*/ 218 h 735"/>
                <a:gd name="T36" fmla="*/ 671 w 1281"/>
                <a:gd name="T37" fmla="*/ 276 h 735"/>
                <a:gd name="T38" fmla="*/ 660 w 1281"/>
                <a:gd name="T39" fmla="*/ 310 h 735"/>
                <a:gd name="T40" fmla="*/ 653 w 1281"/>
                <a:gd name="T41" fmla="*/ 503 h 735"/>
                <a:gd name="T42" fmla="*/ 1251 w 1281"/>
                <a:gd name="T43" fmla="*/ 459 h 735"/>
                <a:gd name="T44" fmla="*/ 1173 w 1281"/>
                <a:gd name="T45" fmla="*/ 319 h 735"/>
                <a:gd name="T46" fmla="*/ 925 w 1281"/>
                <a:gd name="T47" fmla="*/ 190 h 735"/>
                <a:gd name="T48" fmla="*/ 914 w 1281"/>
                <a:gd name="T49" fmla="*/ 185 h 735"/>
                <a:gd name="T50" fmla="*/ 912 w 1281"/>
                <a:gd name="T51" fmla="*/ 178 h 735"/>
                <a:gd name="T52" fmla="*/ 887 w 1281"/>
                <a:gd name="T53" fmla="*/ 154 h 735"/>
                <a:gd name="T54" fmla="*/ 887 w 1281"/>
                <a:gd name="T55" fmla="*/ 154 h 735"/>
                <a:gd name="T56" fmla="*/ 892 w 1281"/>
                <a:gd name="T57" fmla="*/ 169 h 735"/>
                <a:gd name="T58" fmla="*/ 820 w 1281"/>
                <a:gd name="T59" fmla="*/ 391 h 735"/>
                <a:gd name="T60" fmla="*/ 700 w 1281"/>
                <a:gd name="T61" fmla="*/ 735 h 735"/>
                <a:gd name="T62" fmla="*/ 743 w 1281"/>
                <a:gd name="T63" fmla="*/ 735 h 735"/>
                <a:gd name="T64" fmla="*/ 1071 w 1281"/>
                <a:gd name="T65" fmla="*/ 735 h 735"/>
                <a:gd name="T66" fmla="*/ 1281 w 1281"/>
                <a:gd name="T67" fmla="*/ 735 h 735"/>
                <a:gd name="T68" fmla="*/ 1251 w 1281"/>
                <a:gd name="T69" fmla="*/ 459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735">
                  <a:moveTo>
                    <a:pt x="653" y="503"/>
                  </a:moveTo>
                  <a:cubicBezTo>
                    <a:pt x="661" y="561"/>
                    <a:pt x="689" y="696"/>
                    <a:pt x="69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504" y="735"/>
                    <a:pt x="504" y="735"/>
                    <a:pt x="504" y="735"/>
                  </a:cubicBezTo>
                  <a:cubicBezTo>
                    <a:pt x="474" y="500"/>
                    <a:pt x="474" y="500"/>
                    <a:pt x="474" y="500"/>
                  </a:cubicBezTo>
                  <a:cubicBezTo>
                    <a:pt x="474" y="500"/>
                    <a:pt x="241" y="535"/>
                    <a:pt x="152" y="545"/>
                  </a:cubicBezTo>
                  <a:cubicBezTo>
                    <a:pt x="82" y="553"/>
                    <a:pt x="63" y="543"/>
                    <a:pt x="34" y="518"/>
                  </a:cubicBezTo>
                  <a:cubicBezTo>
                    <a:pt x="0" y="488"/>
                    <a:pt x="4" y="380"/>
                    <a:pt x="13" y="293"/>
                  </a:cubicBezTo>
                  <a:cubicBezTo>
                    <a:pt x="21" y="205"/>
                    <a:pt x="43" y="27"/>
                    <a:pt x="43" y="27"/>
                  </a:cubicBezTo>
                  <a:cubicBezTo>
                    <a:pt x="43" y="27"/>
                    <a:pt x="125" y="0"/>
                    <a:pt x="171" y="1"/>
                  </a:cubicBezTo>
                  <a:cubicBezTo>
                    <a:pt x="218" y="3"/>
                    <a:pt x="253" y="21"/>
                    <a:pt x="253" y="21"/>
                  </a:cubicBezTo>
                  <a:cubicBezTo>
                    <a:pt x="253" y="21"/>
                    <a:pt x="244" y="103"/>
                    <a:pt x="246" y="153"/>
                  </a:cubicBezTo>
                  <a:cubicBezTo>
                    <a:pt x="247" y="203"/>
                    <a:pt x="241" y="304"/>
                    <a:pt x="241" y="304"/>
                  </a:cubicBezTo>
                  <a:cubicBezTo>
                    <a:pt x="241" y="304"/>
                    <a:pt x="484" y="233"/>
                    <a:pt x="498" y="226"/>
                  </a:cubicBezTo>
                  <a:cubicBezTo>
                    <a:pt x="508" y="222"/>
                    <a:pt x="621" y="201"/>
                    <a:pt x="675" y="191"/>
                  </a:cubicBezTo>
                  <a:cubicBezTo>
                    <a:pt x="687" y="183"/>
                    <a:pt x="698" y="176"/>
                    <a:pt x="704" y="172"/>
                  </a:cubicBezTo>
                  <a:cubicBezTo>
                    <a:pt x="704" y="173"/>
                    <a:pt x="704" y="175"/>
                    <a:pt x="704" y="176"/>
                  </a:cubicBezTo>
                  <a:cubicBezTo>
                    <a:pt x="698" y="182"/>
                    <a:pt x="685" y="196"/>
                    <a:pt x="679" y="218"/>
                  </a:cubicBezTo>
                  <a:cubicBezTo>
                    <a:pt x="674" y="234"/>
                    <a:pt x="672" y="255"/>
                    <a:pt x="671" y="276"/>
                  </a:cubicBezTo>
                  <a:cubicBezTo>
                    <a:pt x="668" y="286"/>
                    <a:pt x="663" y="298"/>
                    <a:pt x="660" y="310"/>
                  </a:cubicBezTo>
                  <a:cubicBezTo>
                    <a:pt x="650" y="351"/>
                    <a:pt x="643" y="435"/>
                    <a:pt x="653" y="503"/>
                  </a:cubicBezTo>
                  <a:close/>
                  <a:moveTo>
                    <a:pt x="1251" y="459"/>
                  </a:moveTo>
                  <a:cubicBezTo>
                    <a:pt x="1230" y="394"/>
                    <a:pt x="1186" y="329"/>
                    <a:pt x="1173" y="319"/>
                  </a:cubicBezTo>
                  <a:cubicBezTo>
                    <a:pt x="1160" y="309"/>
                    <a:pt x="939" y="198"/>
                    <a:pt x="925" y="190"/>
                  </a:cubicBezTo>
                  <a:cubicBezTo>
                    <a:pt x="922" y="188"/>
                    <a:pt x="918" y="187"/>
                    <a:pt x="914" y="185"/>
                  </a:cubicBezTo>
                  <a:cubicBezTo>
                    <a:pt x="914" y="182"/>
                    <a:pt x="913" y="180"/>
                    <a:pt x="912" y="178"/>
                  </a:cubicBezTo>
                  <a:cubicBezTo>
                    <a:pt x="900" y="157"/>
                    <a:pt x="887" y="154"/>
                    <a:pt x="887" y="154"/>
                  </a:cubicBezTo>
                  <a:cubicBezTo>
                    <a:pt x="887" y="154"/>
                    <a:pt x="887" y="154"/>
                    <a:pt x="887" y="154"/>
                  </a:cubicBezTo>
                  <a:cubicBezTo>
                    <a:pt x="889" y="160"/>
                    <a:pt x="891" y="166"/>
                    <a:pt x="892" y="169"/>
                  </a:cubicBezTo>
                  <a:cubicBezTo>
                    <a:pt x="894" y="169"/>
                    <a:pt x="857" y="316"/>
                    <a:pt x="820" y="391"/>
                  </a:cubicBezTo>
                  <a:cubicBezTo>
                    <a:pt x="761" y="510"/>
                    <a:pt x="712" y="690"/>
                    <a:pt x="700" y="735"/>
                  </a:cubicBezTo>
                  <a:cubicBezTo>
                    <a:pt x="743" y="735"/>
                    <a:pt x="743" y="735"/>
                    <a:pt x="743" y="735"/>
                  </a:cubicBezTo>
                  <a:cubicBezTo>
                    <a:pt x="1071" y="735"/>
                    <a:pt x="1071" y="735"/>
                    <a:pt x="1071" y="735"/>
                  </a:cubicBezTo>
                  <a:cubicBezTo>
                    <a:pt x="1281" y="735"/>
                    <a:pt x="1281" y="735"/>
                    <a:pt x="1281" y="735"/>
                  </a:cubicBezTo>
                  <a:cubicBezTo>
                    <a:pt x="1281" y="735"/>
                    <a:pt x="1272" y="523"/>
                    <a:pt x="1251" y="45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449F366-8E71-4C71-8A47-A50909253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" y="1621"/>
              <a:ext cx="2510" cy="1300"/>
            </a:xfrm>
            <a:custGeom>
              <a:avLst/>
              <a:gdLst>
                <a:gd name="T0" fmla="*/ 611 w 1060"/>
                <a:gd name="T1" fmla="*/ 6 h 549"/>
                <a:gd name="T2" fmla="*/ 613 w 1060"/>
                <a:gd name="T3" fmla="*/ 6 h 549"/>
                <a:gd name="T4" fmla="*/ 567 w 1060"/>
                <a:gd name="T5" fmla="*/ 47 h 549"/>
                <a:gd name="T6" fmla="*/ 476 w 1060"/>
                <a:gd name="T7" fmla="*/ 195 h 549"/>
                <a:gd name="T8" fmla="*/ 523 w 1060"/>
                <a:gd name="T9" fmla="*/ 245 h 549"/>
                <a:gd name="T10" fmla="*/ 511 w 1060"/>
                <a:gd name="T11" fmla="*/ 260 h 549"/>
                <a:gd name="T12" fmla="*/ 456 w 1060"/>
                <a:gd name="T13" fmla="*/ 207 h 549"/>
                <a:gd name="T14" fmla="*/ 488 w 1060"/>
                <a:gd name="T15" fmla="*/ 149 h 549"/>
                <a:gd name="T16" fmla="*/ 564 w 1060"/>
                <a:gd name="T17" fmla="*/ 47 h 549"/>
                <a:gd name="T18" fmla="*/ 611 w 1060"/>
                <a:gd name="T19" fmla="*/ 6 h 549"/>
                <a:gd name="T20" fmla="*/ 1060 w 1060"/>
                <a:gd name="T21" fmla="*/ 179 h 549"/>
                <a:gd name="T22" fmla="*/ 993 w 1060"/>
                <a:gd name="T23" fmla="*/ 265 h 549"/>
                <a:gd name="T24" fmla="*/ 924 w 1060"/>
                <a:gd name="T25" fmla="*/ 456 h 549"/>
                <a:gd name="T26" fmla="*/ 813 w 1060"/>
                <a:gd name="T27" fmla="*/ 549 h 549"/>
                <a:gd name="T28" fmla="*/ 993 w 1060"/>
                <a:gd name="T29" fmla="*/ 549 h 549"/>
                <a:gd name="T30" fmla="*/ 987 w 1060"/>
                <a:gd name="T31" fmla="*/ 485 h 549"/>
                <a:gd name="T32" fmla="*/ 994 w 1060"/>
                <a:gd name="T33" fmla="*/ 306 h 549"/>
                <a:gd name="T34" fmla="*/ 1060 w 1060"/>
                <a:gd name="T35" fmla="*/ 179 h 549"/>
                <a:gd name="T36" fmla="*/ 819 w 1060"/>
                <a:gd name="T37" fmla="*/ 250 h 549"/>
                <a:gd name="T38" fmla="*/ 885 w 1060"/>
                <a:gd name="T39" fmla="*/ 214 h 549"/>
                <a:gd name="T40" fmla="*/ 893 w 1060"/>
                <a:gd name="T41" fmla="*/ 87 h 549"/>
                <a:gd name="T42" fmla="*/ 852 w 1060"/>
                <a:gd name="T43" fmla="*/ 0 h 549"/>
                <a:gd name="T44" fmla="*/ 852 w 1060"/>
                <a:gd name="T45" fmla="*/ 0 h 549"/>
                <a:gd name="T46" fmla="*/ 889 w 1060"/>
                <a:gd name="T47" fmla="*/ 86 h 549"/>
                <a:gd name="T48" fmla="*/ 871 w 1060"/>
                <a:gd name="T49" fmla="*/ 196 h 549"/>
                <a:gd name="T50" fmla="*/ 804 w 1060"/>
                <a:gd name="T51" fmla="*/ 234 h 549"/>
                <a:gd name="T52" fmla="*/ 819 w 1060"/>
                <a:gd name="T53" fmla="*/ 326 h 549"/>
                <a:gd name="T54" fmla="*/ 681 w 1060"/>
                <a:gd name="T55" fmla="*/ 549 h 549"/>
                <a:gd name="T56" fmla="*/ 716 w 1060"/>
                <a:gd name="T57" fmla="*/ 549 h 549"/>
                <a:gd name="T58" fmla="*/ 840 w 1060"/>
                <a:gd name="T59" fmla="*/ 335 h 549"/>
                <a:gd name="T60" fmla="*/ 819 w 1060"/>
                <a:gd name="T61" fmla="*/ 250 h 549"/>
                <a:gd name="T62" fmla="*/ 417 w 1060"/>
                <a:gd name="T63" fmla="*/ 166 h 549"/>
                <a:gd name="T64" fmla="*/ 341 w 1060"/>
                <a:gd name="T65" fmla="*/ 271 h 549"/>
                <a:gd name="T66" fmla="*/ 109 w 1060"/>
                <a:gd name="T67" fmla="*/ 347 h 549"/>
                <a:gd name="T68" fmla="*/ 0 w 1060"/>
                <a:gd name="T69" fmla="*/ 352 h 549"/>
                <a:gd name="T70" fmla="*/ 91 w 1060"/>
                <a:gd name="T71" fmla="*/ 359 h 549"/>
                <a:gd name="T72" fmla="*/ 412 w 1060"/>
                <a:gd name="T73" fmla="*/ 315 h 549"/>
                <a:gd name="T74" fmla="*/ 411 w 1060"/>
                <a:gd name="T75" fmla="*/ 224 h 549"/>
                <a:gd name="T76" fmla="*/ 417 w 1060"/>
                <a:gd name="T77" fmla="*/ 166 h 549"/>
                <a:gd name="T78" fmla="*/ 493 w 1060"/>
                <a:gd name="T79" fmla="*/ 294 h 549"/>
                <a:gd name="T80" fmla="*/ 499 w 1060"/>
                <a:gd name="T81" fmla="*/ 280 h 549"/>
                <a:gd name="T82" fmla="*/ 485 w 1060"/>
                <a:gd name="T83" fmla="*/ 308 h 549"/>
                <a:gd name="T84" fmla="*/ 523 w 1060"/>
                <a:gd name="T85" fmla="*/ 458 h 549"/>
                <a:gd name="T86" fmla="*/ 567 w 1060"/>
                <a:gd name="T87" fmla="*/ 549 h 549"/>
                <a:gd name="T88" fmla="*/ 590 w 1060"/>
                <a:gd name="T89" fmla="*/ 549 h 549"/>
                <a:gd name="T90" fmla="*/ 543 w 1060"/>
                <a:gd name="T91" fmla="*/ 454 h 549"/>
                <a:gd name="T92" fmla="*/ 493 w 1060"/>
                <a:gd name="T93" fmla="*/ 294 h 549"/>
                <a:gd name="T94" fmla="*/ 448 w 1060"/>
                <a:gd name="T95" fmla="*/ 464 h 549"/>
                <a:gd name="T96" fmla="*/ 417 w 1060"/>
                <a:gd name="T97" fmla="*/ 354 h 549"/>
                <a:gd name="T98" fmla="*/ 442 w 1060"/>
                <a:gd name="T99" fmla="*/ 549 h 549"/>
                <a:gd name="T100" fmla="*/ 503 w 1060"/>
                <a:gd name="T101" fmla="*/ 549 h 549"/>
                <a:gd name="T102" fmla="*/ 499 w 1060"/>
                <a:gd name="T103" fmla="*/ 545 h 549"/>
                <a:gd name="T104" fmla="*/ 448 w 1060"/>
                <a:gd name="T105" fmla="*/ 46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0" h="549">
                  <a:moveTo>
                    <a:pt x="611" y="6"/>
                  </a:moveTo>
                  <a:cubicBezTo>
                    <a:pt x="612" y="6"/>
                    <a:pt x="613" y="6"/>
                    <a:pt x="613" y="6"/>
                  </a:cubicBezTo>
                  <a:cubicBezTo>
                    <a:pt x="596" y="19"/>
                    <a:pt x="576" y="34"/>
                    <a:pt x="567" y="47"/>
                  </a:cubicBezTo>
                  <a:cubicBezTo>
                    <a:pt x="551" y="68"/>
                    <a:pt x="471" y="181"/>
                    <a:pt x="476" y="195"/>
                  </a:cubicBezTo>
                  <a:cubicBezTo>
                    <a:pt x="481" y="208"/>
                    <a:pt x="523" y="245"/>
                    <a:pt x="523" y="245"/>
                  </a:cubicBezTo>
                  <a:cubicBezTo>
                    <a:pt x="523" y="245"/>
                    <a:pt x="518" y="252"/>
                    <a:pt x="511" y="260"/>
                  </a:cubicBezTo>
                  <a:cubicBezTo>
                    <a:pt x="504" y="255"/>
                    <a:pt x="457" y="211"/>
                    <a:pt x="456" y="207"/>
                  </a:cubicBezTo>
                  <a:cubicBezTo>
                    <a:pt x="455" y="201"/>
                    <a:pt x="469" y="175"/>
                    <a:pt x="488" y="149"/>
                  </a:cubicBezTo>
                  <a:cubicBezTo>
                    <a:pt x="516" y="107"/>
                    <a:pt x="554" y="59"/>
                    <a:pt x="564" y="47"/>
                  </a:cubicBezTo>
                  <a:cubicBezTo>
                    <a:pt x="572" y="34"/>
                    <a:pt x="593" y="19"/>
                    <a:pt x="611" y="6"/>
                  </a:cubicBezTo>
                  <a:close/>
                  <a:moveTo>
                    <a:pt x="1060" y="179"/>
                  </a:moveTo>
                  <a:cubicBezTo>
                    <a:pt x="1060" y="179"/>
                    <a:pt x="1025" y="215"/>
                    <a:pt x="993" y="265"/>
                  </a:cubicBezTo>
                  <a:cubicBezTo>
                    <a:pt x="961" y="315"/>
                    <a:pt x="956" y="400"/>
                    <a:pt x="924" y="456"/>
                  </a:cubicBezTo>
                  <a:cubicBezTo>
                    <a:pt x="905" y="490"/>
                    <a:pt x="852" y="525"/>
                    <a:pt x="813" y="549"/>
                  </a:cubicBezTo>
                  <a:cubicBezTo>
                    <a:pt x="993" y="549"/>
                    <a:pt x="993" y="549"/>
                    <a:pt x="993" y="549"/>
                  </a:cubicBezTo>
                  <a:cubicBezTo>
                    <a:pt x="991" y="533"/>
                    <a:pt x="989" y="510"/>
                    <a:pt x="987" y="485"/>
                  </a:cubicBezTo>
                  <a:cubicBezTo>
                    <a:pt x="982" y="437"/>
                    <a:pt x="981" y="360"/>
                    <a:pt x="994" y="306"/>
                  </a:cubicBezTo>
                  <a:cubicBezTo>
                    <a:pt x="1007" y="253"/>
                    <a:pt x="1060" y="179"/>
                    <a:pt x="1060" y="179"/>
                  </a:cubicBezTo>
                  <a:close/>
                  <a:moveTo>
                    <a:pt x="819" y="250"/>
                  </a:moveTo>
                  <a:cubicBezTo>
                    <a:pt x="819" y="250"/>
                    <a:pt x="881" y="218"/>
                    <a:pt x="885" y="214"/>
                  </a:cubicBezTo>
                  <a:cubicBezTo>
                    <a:pt x="890" y="209"/>
                    <a:pt x="900" y="120"/>
                    <a:pt x="893" y="87"/>
                  </a:cubicBezTo>
                  <a:cubicBezTo>
                    <a:pt x="889" y="64"/>
                    <a:pt x="866" y="23"/>
                    <a:pt x="852" y="0"/>
                  </a:cubicBezTo>
                  <a:cubicBezTo>
                    <a:pt x="852" y="0"/>
                    <a:pt x="852" y="0"/>
                    <a:pt x="852" y="0"/>
                  </a:cubicBezTo>
                  <a:cubicBezTo>
                    <a:pt x="865" y="23"/>
                    <a:pt x="884" y="63"/>
                    <a:pt x="889" y="86"/>
                  </a:cubicBezTo>
                  <a:cubicBezTo>
                    <a:pt x="893" y="111"/>
                    <a:pt x="876" y="191"/>
                    <a:pt x="871" y="196"/>
                  </a:cubicBezTo>
                  <a:cubicBezTo>
                    <a:pt x="867" y="200"/>
                    <a:pt x="804" y="234"/>
                    <a:pt x="804" y="234"/>
                  </a:cubicBezTo>
                  <a:cubicBezTo>
                    <a:pt x="804" y="234"/>
                    <a:pt x="830" y="304"/>
                    <a:pt x="819" y="326"/>
                  </a:cubicBezTo>
                  <a:cubicBezTo>
                    <a:pt x="810" y="345"/>
                    <a:pt x="714" y="498"/>
                    <a:pt x="681" y="549"/>
                  </a:cubicBezTo>
                  <a:cubicBezTo>
                    <a:pt x="716" y="549"/>
                    <a:pt x="716" y="549"/>
                    <a:pt x="716" y="549"/>
                  </a:cubicBezTo>
                  <a:cubicBezTo>
                    <a:pt x="755" y="481"/>
                    <a:pt x="835" y="342"/>
                    <a:pt x="840" y="335"/>
                  </a:cubicBezTo>
                  <a:cubicBezTo>
                    <a:pt x="845" y="326"/>
                    <a:pt x="819" y="250"/>
                    <a:pt x="819" y="250"/>
                  </a:cubicBezTo>
                  <a:close/>
                  <a:moveTo>
                    <a:pt x="417" y="166"/>
                  </a:moveTo>
                  <a:cubicBezTo>
                    <a:pt x="417" y="166"/>
                    <a:pt x="368" y="256"/>
                    <a:pt x="341" y="271"/>
                  </a:cubicBezTo>
                  <a:cubicBezTo>
                    <a:pt x="314" y="286"/>
                    <a:pt x="197" y="325"/>
                    <a:pt x="109" y="347"/>
                  </a:cubicBezTo>
                  <a:cubicBezTo>
                    <a:pt x="64" y="358"/>
                    <a:pt x="26" y="356"/>
                    <a:pt x="0" y="352"/>
                  </a:cubicBezTo>
                  <a:cubicBezTo>
                    <a:pt x="19" y="362"/>
                    <a:pt x="43" y="364"/>
                    <a:pt x="91" y="359"/>
                  </a:cubicBezTo>
                  <a:cubicBezTo>
                    <a:pt x="179" y="349"/>
                    <a:pt x="412" y="315"/>
                    <a:pt x="412" y="315"/>
                  </a:cubicBezTo>
                  <a:cubicBezTo>
                    <a:pt x="412" y="315"/>
                    <a:pt x="407" y="267"/>
                    <a:pt x="411" y="224"/>
                  </a:cubicBezTo>
                  <a:cubicBezTo>
                    <a:pt x="414" y="183"/>
                    <a:pt x="417" y="166"/>
                    <a:pt x="417" y="166"/>
                  </a:cubicBezTo>
                  <a:close/>
                  <a:moveTo>
                    <a:pt x="493" y="294"/>
                  </a:moveTo>
                  <a:cubicBezTo>
                    <a:pt x="493" y="290"/>
                    <a:pt x="495" y="286"/>
                    <a:pt x="499" y="280"/>
                  </a:cubicBezTo>
                  <a:cubicBezTo>
                    <a:pt x="491" y="290"/>
                    <a:pt x="484" y="302"/>
                    <a:pt x="485" y="308"/>
                  </a:cubicBezTo>
                  <a:cubicBezTo>
                    <a:pt x="486" y="320"/>
                    <a:pt x="501" y="399"/>
                    <a:pt x="523" y="458"/>
                  </a:cubicBezTo>
                  <a:cubicBezTo>
                    <a:pt x="534" y="488"/>
                    <a:pt x="555" y="527"/>
                    <a:pt x="567" y="549"/>
                  </a:cubicBezTo>
                  <a:cubicBezTo>
                    <a:pt x="590" y="549"/>
                    <a:pt x="590" y="549"/>
                    <a:pt x="590" y="549"/>
                  </a:cubicBezTo>
                  <a:cubicBezTo>
                    <a:pt x="578" y="523"/>
                    <a:pt x="559" y="487"/>
                    <a:pt x="543" y="454"/>
                  </a:cubicBezTo>
                  <a:cubicBezTo>
                    <a:pt x="517" y="398"/>
                    <a:pt x="494" y="305"/>
                    <a:pt x="493" y="294"/>
                  </a:cubicBezTo>
                  <a:close/>
                  <a:moveTo>
                    <a:pt x="448" y="464"/>
                  </a:moveTo>
                  <a:cubicBezTo>
                    <a:pt x="436" y="435"/>
                    <a:pt x="424" y="386"/>
                    <a:pt x="417" y="354"/>
                  </a:cubicBezTo>
                  <a:cubicBezTo>
                    <a:pt x="442" y="549"/>
                    <a:pt x="442" y="549"/>
                    <a:pt x="442" y="549"/>
                  </a:cubicBezTo>
                  <a:cubicBezTo>
                    <a:pt x="503" y="549"/>
                    <a:pt x="503" y="549"/>
                    <a:pt x="503" y="549"/>
                  </a:cubicBezTo>
                  <a:cubicBezTo>
                    <a:pt x="501" y="548"/>
                    <a:pt x="500" y="546"/>
                    <a:pt x="499" y="545"/>
                  </a:cubicBezTo>
                  <a:cubicBezTo>
                    <a:pt x="485" y="532"/>
                    <a:pt x="465" y="510"/>
                    <a:pt x="448" y="464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E48857D1-6CFF-43B0-BD64-875E30B67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" y="1055"/>
              <a:ext cx="400" cy="251"/>
            </a:xfrm>
            <a:custGeom>
              <a:avLst/>
              <a:gdLst>
                <a:gd name="T0" fmla="*/ 7 w 169"/>
                <a:gd name="T1" fmla="*/ 23 h 106"/>
                <a:gd name="T2" fmla="*/ 0 w 169"/>
                <a:gd name="T3" fmla="*/ 91 h 106"/>
                <a:gd name="T4" fmla="*/ 64 w 169"/>
                <a:gd name="T5" fmla="*/ 105 h 106"/>
                <a:gd name="T6" fmla="*/ 164 w 169"/>
                <a:gd name="T7" fmla="*/ 78 h 106"/>
                <a:gd name="T8" fmla="*/ 169 w 169"/>
                <a:gd name="T9" fmla="*/ 15 h 106"/>
                <a:gd name="T10" fmla="*/ 105 w 169"/>
                <a:gd name="T11" fmla="*/ 2 h 106"/>
                <a:gd name="T12" fmla="*/ 7 w 169"/>
                <a:gd name="T13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6">
                  <a:moveTo>
                    <a:pt x="7" y="23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24" y="104"/>
                    <a:pt x="64" y="105"/>
                  </a:cubicBezTo>
                  <a:cubicBezTo>
                    <a:pt x="104" y="106"/>
                    <a:pt x="164" y="78"/>
                    <a:pt x="164" y="78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48" y="0"/>
                    <a:pt x="105" y="2"/>
                  </a:cubicBezTo>
                  <a:cubicBezTo>
                    <a:pt x="38" y="4"/>
                    <a:pt x="7" y="23"/>
                    <a:pt x="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A4E5E841-188A-4C17-BAB5-D7BC2B12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233"/>
              <a:ext cx="502" cy="637"/>
            </a:xfrm>
            <a:custGeom>
              <a:avLst/>
              <a:gdLst>
                <a:gd name="T0" fmla="*/ 212 w 212"/>
                <a:gd name="T1" fmla="*/ 0 h 269"/>
                <a:gd name="T2" fmla="*/ 186 w 212"/>
                <a:gd name="T3" fmla="*/ 42 h 269"/>
                <a:gd name="T4" fmla="*/ 96 w 212"/>
                <a:gd name="T5" fmla="*/ 97 h 269"/>
                <a:gd name="T6" fmla="*/ 0 w 212"/>
                <a:gd name="T7" fmla="*/ 111 h 269"/>
                <a:gd name="T8" fmla="*/ 21 w 212"/>
                <a:gd name="T9" fmla="*/ 136 h 269"/>
                <a:gd name="T10" fmla="*/ 23 w 212"/>
                <a:gd name="T11" fmla="*/ 140 h 269"/>
                <a:gd name="T12" fmla="*/ 23 w 212"/>
                <a:gd name="T13" fmla="*/ 142 h 269"/>
                <a:gd name="T14" fmla="*/ 25 w 212"/>
                <a:gd name="T15" fmla="*/ 154 h 269"/>
                <a:gd name="T16" fmla="*/ 25 w 212"/>
                <a:gd name="T17" fmla="*/ 154 h 269"/>
                <a:gd name="T18" fmla="*/ 25 w 212"/>
                <a:gd name="T19" fmla="*/ 169 h 269"/>
                <a:gd name="T20" fmla="*/ 25 w 212"/>
                <a:gd name="T21" fmla="*/ 169 h 269"/>
                <a:gd name="T22" fmla="*/ 25 w 212"/>
                <a:gd name="T23" fmla="*/ 170 h 269"/>
                <a:gd name="T24" fmla="*/ 25 w 212"/>
                <a:gd name="T25" fmla="*/ 170 h 269"/>
                <a:gd name="T26" fmla="*/ 25 w 212"/>
                <a:gd name="T27" fmla="*/ 170 h 269"/>
                <a:gd name="T28" fmla="*/ 30 w 212"/>
                <a:gd name="T29" fmla="*/ 209 h 269"/>
                <a:gd name="T30" fmla="*/ 70 w 212"/>
                <a:gd name="T31" fmla="*/ 269 h 269"/>
                <a:gd name="T32" fmla="*/ 81 w 212"/>
                <a:gd name="T33" fmla="*/ 265 h 269"/>
                <a:gd name="T34" fmla="*/ 67 w 212"/>
                <a:gd name="T35" fmla="*/ 255 h 269"/>
                <a:gd name="T36" fmla="*/ 56 w 212"/>
                <a:gd name="T37" fmla="*/ 207 h 269"/>
                <a:gd name="T38" fmla="*/ 47 w 212"/>
                <a:gd name="T39" fmla="*/ 165 h 269"/>
                <a:gd name="T40" fmla="*/ 61 w 212"/>
                <a:gd name="T41" fmla="*/ 156 h 269"/>
                <a:gd name="T42" fmla="*/ 61 w 212"/>
                <a:gd name="T43" fmla="*/ 156 h 269"/>
                <a:gd name="T44" fmla="*/ 136 w 212"/>
                <a:gd name="T45" fmla="*/ 124 h 269"/>
                <a:gd name="T46" fmla="*/ 191 w 212"/>
                <a:gd name="T47" fmla="*/ 63 h 269"/>
                <a:gd name="T48" fmla="*/ 204 w 212"/>
                <a:gd name="T49" fmla="*/ 40 h 269"/>
                <a:gd name="T50" fmla="*/ 212 w 21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2" h="269">
                  <a:moveTo>
                    <a:pt x="212" y="0"/>
                  </a:moveTo>
                  <a:cubicBezTo>
                    <a:pt x="212" y="0"/>
                    <a:pt x="197" y="31"/>
                    <a:pt x="186" y="42"/>
                  </a:cubicBezTo>
                  <a:cubicBezTo>
                    <a:pt x="176" y="53"/>
                    <a:pt x="163" y="73"/>
                    <a:pt x="96" y="97"/>
                  </a:cubicBezTo>
                  <a:cubicBezTo>
                    <a:pt x="59" y="111"/>
                    <a:pt x="25" y="113"/>
                    <a:pt x="0" y="111"/>
                  </a:cubicBezTo>
                  <a:cubicBezTo>
                    <a:pt x="8" y="117"/>
                    <a:pt x="16" y="126"/>
                    <a:pt x="21" y="136"/>
                  </a:cubicBezTo>
                  <a:cubicBezTo>
                    <a:pt x="22" y="137"/>
                    <a:pt x="22" y="139"/>
                    <a:pt x="23" y="140"/>
                  </a:cubicBezTo>
                  <a:cubicBezTo>
                    <a:pt x="23" y="141"/>
                    <a:pt x="23" y="141"/>
                    <a:pt x="23" y="142"/>
                  </a:cubicBezTo>
                  <a:cubicBezTo>
                    <a:pt x="24" y="145"/>
                    <a:pt x="25" y="150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6" y="160"/>
                    <a:pt x="25" y="166"/>
                    <a:pt x="25" y="16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25" y="169"/>
                    <a:pt x="25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170"/>
                    <a:pt x="25" y="191"/>
                    <a:pt x="30" y="209"/>
                  </a:cubicBezTo>
                  <a:cubicBezTo>
                    <a:pt x="44" y="254"/>
                    <a:pt x="70" y="269"/>
                    <a:pt x="70" y="269"/>
                  </a:cubicBezTo>
                  <a:cubicBezTo>
                    <a:pt x="70" y="269"/>
                    <a:pt x="74" y="268"/>
                    <a:pt x="81" y="265"/>
                  </a:cubicBezTo>
                  <a:cubicBezTo>
                    <a:pt x="75" y="264"/>
                    <a:pt x="69" y="261"/>
                    <a:pt x="67" y="255"/>
                  </a:cubicBezTo>
                  <a:cubicBezTo>
                    <a:pt x="59" y="239"/>
                    <a:pt x="60" y="216"/>
                    <a:pt x="56" y="207"/>
                  </a:cubicBezTo>
                  <a:cubicBezTo>
                    <a:pt x="52" y="198"/>
                    <a:pt x="47" y="176"/>
                    <a:pt x="47" y="165"/>
                  </a:cubicBezTo>
                  <a:cubicBezTo>
                    <a:pt x="47" y="155"/>
                    <a:pt x="55" y="159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82" y="158"/>
                    <a:pt x="104" y="147"/>
                    <a:pt x="136" y="124"/>
                  </a:cubicBezTo>
                  <a:cubicBezTo>
                    <a:pt x="150" y="114"/>
                    <a:pt x="176" y="86"/>
                    <a:pt x="191" y="63"/>
                  </a:cubicBezTo>
                  <a:cubicBezTo>
                    <a:pt x="196" y="55"/>
                    <a:pt x="201" y="47"/>
                    <a:pt x="204" y="40"/>
                  </a:cubicBezTo>
                  <a:cubicBezTo>
                    <a:pt x="205" y="30"/>
                    <a:pt x="207" y="17"/>
                    <a:pt x="212" y="0"/>
                  </a:cubicBezTo>
                  <a:close/>
                </a:path>
              </a:pathLst>
            </a:custGeom>
            <a:solidFill>
              <a:srgbClr val="E9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6867CD-5D30-412A-9074-0CC9A31D0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3" y="1597"/>
              <a:ext cx="480" cy="1324"/>
            </a:xfrm>
            <a:custGeom>
              <a:avLst/>
              <a:gdLst>
                <a:gd name="T0" fmla="*/ 122 w 203"/>
                <a:gd name="T1" fmla="*/ 114 h 559"/>
                <a:gd name="T2" fmla="*/ 144 w 203"/>
                <a:gd name="T3" fmla="*/ 98 h 559"/>
                <a:gd name="T4" fmla="*/ 144 w 203"/>
                <a:gd name="T5" fmla="*/ 98 h 559"/>
                <a:gd name="T6" fmla="*/ 106 w 203"/>
                <a:gd name="T7" fmla="*/ 114 h 559"/>
                <a:gd name="T8" fmla="*/ 84 w 203"/>
                <a:gd name="T9" fmla="*/ 93 h 559"/>
                <a:gd name="T10" fmla="*/ 84 w 203"/>
                <a:gd name="T11" fmla="*/ 93 h 559"/>
                <a:gd name="T12" fmla="*/ 95 w 203"/>
                <a:gd name="T13" fmla="*/ 120 h 559"/>
                <a:gd name="T14" fmla="*/ 85 w 203"/>
                <a:gd name="T15" fmla="*/ 130 h 559"/>
                <a:gd name="T16" fmla="*/ 87 w 203"/>
                <a:gd name="T17" fmla="*/ 129 h 559"/>
                <a:gd name="T18" fmla="*/ 66 w 203"/>
                <a:gd name="T19" fmla="*/ 139 h 559"/>
                <a:gd name="T20" fmla="*/ 29 w 203"/>
                <a:gd name="T21" fmla="*/ 186 h 559"/>
                <a:gd name="T22" fmla="*/ 28 w 203"/>
                <a:gd name="T23" fmla="*/ 100 h 559"/>
                <a:gd name="T24" fmla="*/ 17 w 203"/>
                <a:gd name="T25" fmla="*/ 133 h 559"/>
                <a:gd name="T26" fmla="*/ 10 w 203"/>
                <a:gd name="T27" fmla="*/ 327 h 559"/>
                <a:gd name="T28" fmla="*/ 52 w 203"/>
                <a:gd name="T29" fmla="*/ 559 h 559"/>
                <a:gd name="T30" fmla="*/ 57 w 203"/>
                <a:gd name="T31" fmla="*/ 559 h 559"/>
                <a:gd name="T32" fmla="*/ 131 w 203"/>
                <a:gd name="T33" fmla="*/ 323 h 559"/>
                <a:gd name="T34" fmla="*/ 122 w 203"/>
                <a:gd name="T35" fmla="*/ 192 h 559"/>
                <a:gd name="T36" fmla="*/ 139 w 203"/>
                <a:gd name="T37" fmla="*/ 175 h 559"/>
                <a:gd name="T38" fmla="*/ 164 w 203"/>
                <a:gd name="T39" fmla="*/ 209 h 559"/>
                <a:gd name="T40" fmla="*/ 136 w 203"/>
                <a:gd name="T41" fmla="*/ 145 h 559"/>
                <a:gd name="T42" fmla="*/ 122 w 203"/>
                <a:gd name="T43" fmla="*/ 114 h 559"/>
                <a:gd name="T44" fmla="*/ 80 w 203"/>
                <a:gd name="T45" fmla="*/ 368 h 559"/>
                <a:gd name="T46" fmla="*/ 35 w 203"/>
                <a:gd name="T47" fmla="*/ 376 h 559"/>
                <a:gd name="T48" fmla="*/ 16 w 203"/>
                <a:gd name="T49" fmla="*/ 279 h 559"/>
                <a:gd name="T50" fmla="*/ 29 w 203"/>
                <a:gd name="T51" fmla="*/ 192 h 559"/>
                <a:gd name="T52" fmla="*/ 61 w 203"/>
                <a:gd name="T53" fmla="*/ 165 h 559"/>
                <a:gd name="T54" fmla="*/ 74 w 203"/>
                <a:gd name="T55" fmla="*/ 192 h 559"/>
                <a:gd name="T56" fmla="*/ 80 w 203"/>
                <a:gd name="T57" fmla="*/ 368 h 559"/>
                <a:gd name="T58" fmla="*/ 164 w 203"/>
                <a:gd name="T59" fmla="*/ 209 h 559"/>
                <a:gd name="T60" fmla="*/ 201 w 203"/>
                <a:gd name="T61" fmla="*/ 157 h 559"/>
                <a:gd name="T62" fmla="*/ 176 w 203"/>
                <a:gd name="T63" fmla="*/ 215 h 559"/>
                <a:gd name="T64" fmla="*/ 166 w 203"/>
                <a:gd name="T65" fmla="*/ 236 h 559"/>
                <a:gd name="T66" fmla="*/ 164 w 203"/>
                <a:gd name="T67" fmla="*/ 209 h 559"/>
                <a:gd name="T68" fmla="*/ 201 w 203"/>
                <a:gd name="T69" fmla="*/ 156 h 559"/>
                <a:gd name="T70" fmla="*/ 201 w 203"/>
                <a:gd name="T71" fmla="*/ 157 h 559"/>
                <a:gd name="T72" fmla="*/ 203 w 203"/>
                <a:gd name="T73" fmla="*/ 151 h 559"/>
                <a:gd name="T74" fmla="*/ 201 w 203"/>
                <a:gd name="T75" fmla="*/ 156 h 559"/>
                <a:gd name="T76" fmla="*/ 52 w 203"/>
                <a:gd name="T77" fmla="*/ 41 h 559"/>
                <a:gd name="T78" fmla="*/ 28 w 203"/>
                <a:gd name="T79" fmla="*/ 96 h 559"/>
                <a:gd name="T80" fmla="*/ 35 w 203"/>
                <a:gd name="T81" fmla="*/ 42 h 559"/>
                <a:gd name="T82" fmla="*/ 60 w 203"/>
                <a:gd name="T83" fmla="*/ 0 h 559"/>
                <a:gd name="T84" fmla="*/ 60 w 203"/>
                <a:gd name="T85" fmla="*/ 16 h 559"/>
                <a:gd name="T86" fmla="*/ 62 w 203"/>
                <a:gd name="T87" fmla="*/ 37 h 559"/>
                <a:gd name="T88" fmla="*/ 52 w 203"/>
                <a:gd name="T89" fmla="*/ 4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" h="559">
                  <a:moveTo>
                    <a:pt x="122" y="114"/>
                  </a:moveTo>
                  <a:cubicBezTo>
                    <a:pt x="124" y="111"/>
                    <a:pt x="144" y="98"/>
                    <a:pt x="144" y="98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24" y="109"/>
                    <a:pt x="106" y="114"/>
                    <a:pt x="106" y="114"/>
                  </a:cubicBezTo>
                  <a:cubicBezTo>
                    <a:pt x="106" y="114"/>
                    <a:pt x="95" y="108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96" y="114"/>
                    <a:pt x="95" y="120"/>
                  </a:cubicBezTo>
                  <a:cubicBezTo>
                    <a:pt x="95" y="121"/>
                    <a:pt x="90" y="125"/>
                    <a:pt x="85" y="130"/>
                  </a:cubicBezTo>
                  <a:cubicBezTo>
                    <a:pt x="86" y="130"/>
                    <a:pt x="87" y="130"/>
                    <a:pt x="87" y="129"/>
                  </a:cubicBezTo>
                  <a:cubicBezTo>
                    <a:pt x="78" y="132"/>
                    <a:pt x="69" y="137"/>
                    <a:pt x="66" y="139"/>
                  </a:cubicBezTo>
                  <a:cubicBezTo>
                    <a:pt x="40" y="164"/>
                    <a:pt x="29" y="186"/>
                    <a:pt x="29" y="186"/>
                  </a:cubicBezTo>
                  <a:cubicBezTo>
                    <a:pt x="29" y="186"/>
                    <a:pt x="26" y="142"/>
                    <a:pt x="28" y="100"/>
                  </a:cubicBezTo>
                  <a:cubicBezTo>
                    <a:pt x="24" y="110"/>
                    <a:pt x="20" y="121"/>
                    <a:pt x="17" y="133"/>
                  </a:cubicBezTo>
                  <a:cubicBezTo>
                    <a:pt x="6" y="174"/>
                    <a:pt x="0" y="259"/>
                    <a:pt x="10" y="327"/>
                  </a:cubicBezTo>
                  <a:cubicBezTo>
                    <a:pt x="18" y="385"/>
                    <a:pt x="45" y="520"/>
                    <a:pt x="52" y="559"/>
                  </a:cubicBezTo>
                  <a:cubicBezTo>
                    <a:pt x="57" y="559"/>
                    <a:pt x="57" y="559"/>
                    <a:pt x="57" y="559"/>
                  </a:cubicBezTo>
                  <a:cubicBezTo>
                    <a:pt x="65" y="527"/>
                    <a:pt x="93" y="422"/>
                    <a:pt x="131" y="323"/>
                  </a:cubicBezTo>
                  <a:cubicBezTo>
                    <a:pt x="127" y="284"/>
                    <a:pt x="120" y="205"/>
                    <a:pt x="122" y="192"/>
                  </a:cubicBezTo>
                  <a:cubicBezTo>
                    <a:pt x="125" y="175"/>
                    <a:pt x="133" y="171"/>
                    <a:pt x="139" y="175"/>
                  </a:cubicBezTo>
                  <a:cubicBezTo>
                    <a:pt x="145" y="178"/>
                    <a:pt x="164" y="209"/>
                    <a:pt x="164" y="209"/>
                  </a:cubicBezTo>
                  <a:cubicBezTo>
                    <a:pt x="164" y="209"/>
                    <a:pt x="158" y="172"/>
                    <a:pt x="136" y="145"/>
                  </a:cubicBezTo>
                  <a:cubicBezTo>
                    <a:pt x="128" y="130"/>
                    <a:pt x="122" y="115"/>
                    <a:pt x="122" y="114"/>
                  </a:cubicBezTo>
                  <a:close/>
                  <a:moveTo>
                    <a:pt x="80" y="368"/>
                  </a:moveTo>
                  <a:cubicBezTo>
                    <a:pt x="69" y="384"/>
                    <a:pt x="41" y="392"/>
                    <a:pt x="35" y="376"/>
                  </a:cubicBezTo>
                  <a:cubicBezTo>
                    <a:pt x="28" y="361"/>
                    <a:pt x="16" y="313"/>
                    <a:pt x="16" y="279"/>
                  </a:cubicBezTo>
                  <a:cubicBezTo>
                    <a:pt x="16" y="246"/>
                    <a:pt x="19" y="212"/>
                    <a:pt x="29" y="192"/>
                  </a:cubicBezTo>
                  <a:cubicBezTo>
                    <a:pt x="41" y="172"/>
                    <a:pt x="52" y="169"/>
                    <a:pt x="61" y="165"/>
                  </a:cubicBezTo>
                  <a:cubicBezTo>
                    <a:pt x="70" y="161"/>
                    <a:pt x="74" y="192"/>
                    <a:pt x="74" y="192"/>
                  </a:cubicBezTo>
                  <a:cubicBezTo>
                    <a:pt x="74" y="192"/>
                    <a:pt x="91" y="352"/>
                    <a:pt x="80" y="368"/>
                  </a:cubicBezTo>
                  <a:close/>
                  <a:moveTo>
                    <a:pt x="164" y="209"/>
                  </a:moveTo>
                  <a:cubicBezTo>
                    <a:pt x="164" y="209"/>
                    <a:pt x="181" y="185"/>
                    <a:pt x="201" y="157"/>
                  </a:cubicBezTo>
                  <a:cubicBezTo>
                    <a:pt x="193" y="178"/>
                    <a:pt x="184" y="198"/>
                    <a:pt x="176" y="215"/>
                  </a:cubicBezTo>
                  <a:cubicBezTo>
                    <a:pt x="173" y="221"/>
                    <a:pt x="170" y="228"/>
                    <a:pt x="166" y="236"/>
                  </a:cubicBezTo>
                  <a:cubicBezTo>
                    <a:pt x="165" y="221"/>
                    <a:pt x="164" y="209"/>
                    <a:pt x="164" y="209"/>
                  </a:cubicBezTo>
                  <a:close/>
                  <a:moveTo>
                    <a:pt x="201" y="156"/>
                  </a:moveTo>
                  <a:cubicBezTo>
                    <a:pt x="201" y="157"/>
                    <a:pt x="201" y="157"/>
                    <a:pt x="201" y="157"/>
                  </a:cubicBezTo>
                  <a:cubicBezTo>
                    <a:pt x="201" y="155"/>
                    <a:pt x="202" y="153"/>
                    <a:pt x="203" y="151"/>
                  </a:cubicBezTo>
                  <a:cubicBezTo>
                    <a:pt x="202" y="153"/>
                    <a:pt x="201" y="155"/>
                    <a:pt x="201" y="156"/>
                  </a:cubicBezTo>
                  <a:close/>
                  <a:moveTo>
                    <a:pt x="52" y="41"/>
                  </a:moveTo>
                  <a:cubicBezTo>
                    <a:pt x="47" y="50"/>
                    <a:pt x="34" y="73"/>
                    <a:pt x="28" y="96"/>
                  </a:cubicBezTo>
                  <a:cubicBezTo>
                    <a:pt x="29" y="76"/>
                    <a:pt x="31" y="57"/>
                    <a:pt x="35" y="42"/>
                  </a:cubicBezTo>
                  <a:cubicBezTo>
                    <a:pt x="41" y="20"/>
                    <a:pt x="54" y="6"/>
                    <a:pt x="60" y="0"/>
                  </a:cubicBezTo>
                  <a:cubicBezTo>
                    <a:pt x="61" y="9"/>
                    <a:pt x="60" y="16"/>
                    <a:pt x="60" y="16"/>
                  </a:cubicBezTo>
                  <a:cubicBezTo>
                    <a:pt x="60" y="16"/>
                    <a:pt x="60" y="25"/>
                    <a:pt x="62" y="37"/>
                  </a:cubicBezTo>
                  <a:cubicBezTo>
                    <a:pt x="59" y="35"/>
                    <a:pt x="56" y="35"/>
                    <a:pt x="52" y="41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430BE51A-220A-4FAD-A2B9-5ABF8F9A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889"/>
              <a:ext cx="280" cy="1032"/>
            </a:xfrm>
            <a:custGeom>
              <a:avLst/>
              <a:gdLst>
                <a:gd name="T0" fmla="*/ 89 w 118"/>
                <a:gd name="T1" fmla="*/ 0 h 436"/>
                <a:gd name="T2" fmla="*/ 52 w 118"/>
                <a:gd name="T3" fmla="*/ 16 h 436"/>
                <a:gd name="T4" fmla="*/ 56 w 118"/>
                <a:gd name="T5" fmla="*/ 35 h 436"/>
                <a:gd name="T6" fmla="*/ 62 w 118"/>
                <a:gd name="T7" fmla="*/ 51 h 436"/>
                <a:gd name="T8" fmla="*/ 16 w 118"/>
                <a:gd name="T9" fmla="*/ 182 h 436"/>
                <a:gd name="T10" fmla="*/ 0 w 118"/>
                <a:gd name="T11" fmla="*/ 243 h 436"/>
                <a:gd name="T12" fmla="*/ 37 w 118"/>
                <a:gd name="T13" fmla="*/ 436 h 436"/>
                <a:gd name="T14" fmla="*/ 41 w 118"/>
                <a:gd name="T15" fmla="*/ 436 h 436"/>
                <a:gd name="T16" fmla="*/ 41 w 118"/>
                <a:gd name="T17" fmla="*/ 436 h 436"/>
                <a:gd name="T18" fmla="*/ 97 w 118"/>
                <a:gd name="T19" fmla="*/ 250 h 436"/>
                <a:gd name="T20" fmla="*/ 98 w 118"/>
                <a:gd name="T21" fmla="*/ 136 h 436"/>
                <a:gd name="T22" fmla="*/ 98 w 118"/>
                <a:gd name="T23" fmla="*/ 53 h 436"/>
                <a:gd name="T24" fmla="*/ 109 w 118"/>
                <a:gd name="T25" fmla="*/ 37 h 436"/>
                <a:gd name="T26" fmla="*/ 118 w 118"/>
                <a:gd name="T27" fmla="*/ 20 h 436"/>
                <a:gd name="T28" fmla="*/ 89 w 118"/>
                <a:gd name="T2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436">
                  <a:moveTo>
                    <a:pt x="89" y="0"/>
                  </a:moveTo>
                  <a:cubicBezTo>
                    <a:pt x="89" y="0"/>
                    <a:pt x="61" y="9"/>
                    <a:pt x="52" y="16"/>
                  </a:cubicBezTo>
                  <a:cubicBezTo>
                    <a:pt x="53" y="21"/>
                    <a:pt x="54" y="27"/>
                    <a:pt x="56" y="35"/>
                  </a:cubicBezTo>
                  <a:cubicBezTo>
                    <a:pt x="58" y="45"/>
                    <a:pt x="62" y="51"/>
                    <a:pt x="62" y="51"/>
                  </a:cubicBezTo>
                  <a:cubicBezTo>
                    <a:pt x="62" y="51"/>
                    <a:pt x="31" y="127"/>
                    <a:pt x="16" y="182"/>
                  </a:cubicBezTo>
                  <a:cubicBezTo>
                    <a:pt x="10" y="202"/>
                    <a:pt x="4" y="224"/>
                    <a:pt x="0" y="243"/>
                  </a:cubicBezTo>
                  <a:cubicBezTo>
                    <a:pt x="11" y="309"/>
                    <a:pt x="30" y="405"/>
                    <a:pt x="37" y="436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8" y="409"/>
                    <a:pt x="69" y="333"/>
                    <a:pt x="97" y="250"/>
                  </a:cubicBezTo>
                  <a:cubicBezTo>
                    <a:pt x="98" y="211"/>
                    <a:pt x="98" y="162"/>
                    <a:pt x="98" y="136"/>
                  </a:cubicBezTo>
                  <a:cubicBezTo>
                    <a:pt x="98" y="89"/>
                    <a:pt x="98" y="53"/>
                    <a:pt x="98" y="53"/>
                  </a:cubicBezTo>
                  <a:cubicBezTo>
                    <a:pt x="98" y="53"/>
                    <a:pt x="101" y="52"/>
                    <a:pt x="109" y="37"/>
                  </a:cubicBezTo>
                  <a:cubicBezTo>
                    <a:pt x="113" y="31"/>
                    <a:pt x="116" y="25"/>
                    <a:pt x="118" y="20"/>
                  </a:cubicBezTo>
                  <a:cubicBezTo>
                    <a:pt x="109" y="13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A65DB7A0-894D-4046-9ACF-71FE61E33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1090"/>
              <a:ext cx="251" cy="216"/>
            </a:xfrm>
            <a:custGeom>
              <a:avLst/>
              <a:gdLst>
                <a:gd name="T0" fmla="*/ 8 w 106"/>
                <a:gd name="T1" fmla="*/ 38 h 91"/>
                <a:gd name="T2" fmla="*/ 0 w 106"/>
                <a:gd name="T3" fmla="*/ 90 h 91"/>
                <a:gd name="T4" fmla="*/ 1 w 106"/>
                <a:gd name="T5" fmla="*/ 90 h 91"/>
                <a:gd name="T6" fmla="*/ 101 w 106"/>
                <a:gd name="T7" fmla="*/ 63 h 91"/>
                <a:gd name="T8" fmla="*/ 106 w 106"/>
                <a:gd name="T9" fmla="*/ 0 h 91"/>
                <a:gd name="T10" fmla="*/ 106 w 106"/>
                <a:gd name="T11" fmla="*/ 0 h 91"/>
                <a:gd name="T12" fmla="*/ 53 w 106"/>
                <a:gd name="T13" fmla="*/ 29 h 91"/>
                <a:gd name="T14" fmla="*/ 8 w 106"/>
                <a:gd name="T15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91">
                  <a:moveTo>
                    <a:pt x="8" y="38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1" y="90"/>
                  </a:cubicBezTo>
                  <a:cubicBezTo>
                    <a:pt x="41" y="91"/>
                    <a:pt x="101" y="63"/>
                    <a:pt x="101" y="6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2" y="16"/>
                    <a:pt x="53" y="29"/>
                  </a:cubicBezTo>
                  <a:cubicBezTo>
                    <a:pt x="28" y="35"/>
                    <a:pt x="8" y="38"/>
                    <a:pt x="8" y="38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9EE608AD-E7DF-4473-AEB2-2BA1921DB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" y="1230"/>
              <a:ext cx="2820" cy="1691"/>
            </a:xfrm>
            <a:custGeom>
              <a:avLst/>
              <a:gdLst>
                <a:gd name="T0" fmla="*/ 495 w 1191"/>
                <a:gd name="T1" fmla="*/ 410 h 714"/>
                <a:gd name="T2" fmla="*/ 515 w 1191"/>
                <a:gd name="T3" fmla="*/ 619 h 714"/>
                <a:gd name="T4" fmla="*/ 513 w 1191"/>
                <a:gd name="T5" fmla="*/ 621 h 714"/>
                <a:gd name="T6" fmla="*/ 614 w 1191"/>
                <a:gd name="T7" fmla="*/ 152 h 714"/>
                <a:gd name="T8" fmla="*/ 408 w 1191"/>
                <a:gd name="T9" fmla="*/ 206 h 714"/>
                <a:gd name="T10" fmla="*/ 289 w 1191"/>
                <a:gd name="T11" fmla="*/ 247 h 714"/>
                <a:gd name="T12" fmla="*/ 406 w 1191"/>
                <a:gd name="T13" fmla="*/ 260 h 714"/>
                <a:gd name="T14" fmla="*/ 564 w 1191"/>
                <a:gd name="T15" fmla="*/ 184 h 714"/>
                <a:gd name="T16" fmla="*/ 443 w 1191"/>
                <a:gd name="T17" fmla="*/ 361 h 714"/>
                <a:gd name="T18" fmla="*/ 448 w 1191"/>
                <a:gd name="T19" fmla="*/ 360 h 714"/>
                <a:gd name="T20" fmla="*/ 614 w 1191"/>
                <a:gd name="T21" fmla="*/ 152 h 714"/>
                <a:gd name="T22" fmla="*/ 58 w 1191"/>
                <a:gd name="T23" fmla="*/ 38 h 714"/>
                <a:gd name="T24" fmla="*/ 143 w 1191"/>
                <a:gd name="T25" fmla="*/ 82 h 714"/>
                <a:gd name="T26" fmla="*/ 19 w 1191"/>
                <a:gd name="T27" fmla="*/ 116 h 714"/>
                <a:gd name="T28" fmla="*/ 47 w 1191"/>
                <a:gd name="T29" fmla="*/ 355 h 714"/>
                <a:gd name="T30" fmla="*/ 152 w 1191"/>
                <a:gd name="T31" fmla="*/ 283 h 714"/>
                <a:gd name="T32" fmla="*/ 157 w 1191"/>
                <a:gd name="T33" fmla="*/ 66 h 714"/>
                <a:gd name="T34" fmla="*/ 123 w 1191"/>
                <a:gd name="T35" fmla="*/ 23 h 714"/>
                <a:gd name="T36" fmla="*/ 822 w 1191"/>
                <a:gd name="T37" fmla="*/ 162 h 714"/>
                <a:gd name="T38" fmla="*/ 824 w 1191"/>
                <a:gd name="T39" fmla="*/ 162 h 714"/>
                <a:gd name="T40" fmla="*/ 844 w 1191"/>
                <a:gd name="T41" fmla="*/ 361 h 714"/>
                <a:gd name="T42" fmla="*/ 791 w 1191"/>
                <a:gd name="T43" fmla="*/ 491 h 714"/>
                <a:gd name="T44" fmla="*/ 796 w 1191"/>
                <a:gd name="T45" fmla="*/ 496 h 714"/>
                <a:gd name="T46" fmla="*/ 849 w 1191"/>
                <a:gd name="T47" fmla="*/ 364 h 714"/>
                <a:gd name="T48" fmla="*/ 822 w 1191"/>
                <a:gd name="T49" fmla="*/ 158 h 714"/>
                <a:gd name="T50" fmla="*/ 1191 w 1191"/>
                <a:gd name="T51" fmla="*/ 714 h 714"/>
                <a:gd name="T52" fmla="*/ 1085 w 1191"/>
                <a:gd name="T53" fmla="*/ 300 h 714"/>
                <a:gd name="T54" fmla="*/ 1039 w 1191"/>
                <a:gd name="T55" fmla="*/ 340 h 714"/>
                <a:gd name="T56" fmla="*/ 1115 w 1191"/>
                <a:gd name="T57" fmla="*/ 689 h 714"/>
                <a:gd name="T58" fmla="*/ 1083 w 1191"/>
                <a:gd name="T59" fmla="*/ 298 h 714"/>
                <a:gd name="T60" fmla="*/ 827 w 1191"/>
                <a:gd name="T61" fmla="*/ 165 h 714"/>
                <a:gd name="T62" fmla="*/ 1049 w 1191"/>
                <a:gd name="T63" fmla="*/ 31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1" h="714">
                  <a:moveTo>
                    <a:pt x="461" y="459"/>
                  </a:moveTo>
                  <a:cubicBezTo>
                    <a:pt x="460" y="448"/>
                    <a:pt x="495" y="410"/>
                    <a:pt x="495" y="410"/>
                  </a:cubicBezTo>
                  <a:cubicBezTo>
                    <a:pt x="495" y="410"/>
                    <a:pt x="465" y="447"/>
                    <a:pt x="465" y="459"/>
                  </a:cubicBezTo>
                  <a:cubicBezTo>
                    <a:pt x="466" y="470"/>
                    <a:pt x="489" y="563"/>
                    <a:pt x="515" y="619"/>
                  </a:cubicBezTo>
                  <a:cubicBezTo>
                    <a:pt x="531" y="652"/>
                    <a:pt x="550" y="688"/>
                    <a:pt x="562" y="714"/>
                  </a:cubicBezTo>
                  <a:cubicBezTo>
                    <a:pt x="550" y="688"/>
                    <a:pt x="528" y="654"/>
                    <a:pt x="513" y="621"/>
                  </a:cubicBezTo>
                  <a:cubicBezTo>
                    <a:pt x="486" y="565"/>
                    <a:pt x="462" y="471"/>
                    <a:pt x="461" y="459"/>
                  </a:cubicBezTo>
                  <a:close/>
                  <a:moveTo>
                    <a:pt x="614" y="152"/>
                  </a:moveTo>
                  <a:cubicBezTo>
                    <a:pt x="607" y="155"/>
                    <a:pt x="596" y="163"/>
                    <a:pt x="583" y="171"/>
                  </a:cubicBezTo>
                  <a:cubicBezTo>
                    <a:pt x="528" y="181"/>
                    <a:pt x="418" y="202"/>
                    <a:pt x="408" y="206"/>
                  </a:cubicBezTo>
                  <a:cubicBezTo>
                    <a:pt x="400" y="210"/>
                    <a:pt x="313" y="236"/>
                    <a:pt x="242" y="257"/>
                  </a:cubicBezTo>
                  <a:cubicBezTo>
                    <a:pt x="257" y="253"/>
                    <a:pt x="274" y="251"/>
                    <a:pt x="289" y="247"/>
                  </a:cubicBezTo>
                  <a:cubicBezTo>
                    <a:pt x="339" y="235"/>
                    <a:pt x="411" y="223"/>
                    <a:pt x="409" y="230"/>
                  </a:cubicBezTo>
                  <a:cubicBezTo>
                    <a:pt x="407" y="237"/>
                    <a:pt x="406" y="260"/>
                    <a:pt x="406" y="260"/>
                  </a:cubicBezTo>
                  <a:cubicBezTo>
                    <a:pt x="406" y="260"/>
                    <a:pt x="428" y="233"/>
                    <a:pt x="447" y="220"/>
                  </a:cubicBezTo>
                  <a:cubicBezTo>
                    <a:pt x="463" y="209"/>
                    <a:pt x="534" y="192"/>
                    <a:pt x="564" y="184"/>
                  </a:cubicBezTo>
                  <a:cubicBezTo>
                    <a:pt x="552" y="194"/>
                    <a:pt x="541" y="204"/>
                    <a:pt x="534" y="212"/>
                  </a:cubicBezTo>
                  <a:cubicBezTo>
                    <a:pt x="519" y="233"/>
                    <a:pt x="438" y="347"/>
                    <a:pt x="443" y="361"/>
                  </a:cubicBezTo>
                  <a:cubicBezTo>
                    <a:pt x="447" y="374"/>
                    <a:pt x="495" y="410"/>
                    <a:pt x="495" y="410"/>
                  </a:cubicBezTo>
                  <a:cubicBezTo>
                    <a:pt x="495" y="410"/>
                    <a:pt x="453" y="373"/>
                    <a:pt x="448" y="360"/>
                  </a:cubicBezTo>
                  <a:cubicBezTo>
                    <a:pt x="444" y="346"/>
                    <a:pt x="523" y="233"/>
                    <a:pt x="539" y="212"/>
                  </a:cubicBezTo>
                  <a:cubicBezTo>
                    <a:pt x="554" y="192"/>
                    <a:pt x="597" y="162"/>
                    <a:pt x="614" y="152"/>
                  </a:cubicBezTo>
                  <a:close/>
                  <a:moveTo>
                    <a:pt x="123" y="23"/>
                  </a:moveTo>
                  <a:cubicBezTo>
                    <a:pt x="91" y="33"/>
                    <a:pt x="58" y="38"/>
                    <a:pt x="58" y="38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109" y="99"/>
                    <a:pt x="143" y="82"/>
                  </a:cubicBezTo>
                  <a:cubicBezTo>
                    <a:pt x="139" y="86"/>
                    <a:pt x="133" y="89"/>
                    <a:pt x="126" y="93"/>
                  </a:cubicBezTo>
                  <a:cubicBezTo>
                    <a:pt x="72" y="116"/>
                    <a:pt x="19" y="116"/>
                    <a:pt x="19" y="116"/>
                  </a:cubicBezTo>
                  <a:cubicBezTo>
                    <a:pt x="19" y="116"/>
                    <a:pt x="6" y="276"/>
                    <a:pt x="3" y="309"/>
                  </a:cubicBezTo>
                  <a:cubicBezTo>
                    <a:pt x="0" y="342"/>
                    <a:pt x="0" y="368"/>
                    <a:pt x="47" y="355"/>
                  </a:cubicBezTo>
                  <a:cubicBezTo>
                    <a:pt x="94" y="342"/>
                    <a:pt x="112" y="330"/>
                    <a:pt x="125" y="316"/>
                  </a:cubicBezTo>
                  <a:cubicBezTo>
                    <a:pt x="138" y="303"/>
                    <a:pt x="152" y="283"/>
                    <a:pt x="152" y="283"/>
                  </a:cubicBezTo>
                  <a:cubicBezTo>
                    <a:pt x="152" y="283"/>
                    <a:pt x="156" y="183"/>
                    <a:pt x="155" y="132"/>
                  </a:cubicBezTo>
                  <a:cubicBezTo>
                    <a:pt x="155" y="113"/>
                    <a:pt x="156" y="88"/>
                    <a:pt x="157" y="66"/>
                  </a:cubicBezTo>
                  <a:cubicBezTo>
                    <a:pt x="160" y="31"/>
                    <a:pt x="162" y="0"/>
                    <a:pt x="162" y="0"/>
                  </a:cubicBezTo>
                  <a:cubicBezTo>
                    <a:pt x="162" y="0"/>
                    <a:pt x="155" y="13"/>
                    <a:pt x="123" y="23"/>
                  </a:cubicBezTo>
                  <a:close/>
                  <a:moveTo>
                    <a:pt x="822" y="158"/>
                  </a:moveTo>
                  <a:cubicBezTo>
                    <a:pt x="822" y="162"/>
                    <a:pt x="822" y="162"/>
                    <a:pt x="822" y="162"/>
                  </a:cubicBezTo>
                  <a:cubicBezTo>
                    <a:pt x="822" y="162"/>
                    <a:pt x="823" y="163"/>
                    <a:pt x="825" y="164"/>
                  </a:cubicBezTo>
                  <a:cubicBezTo>
                    <a:pt x="825" y="163"/>
                    <a:pt x="824" y="163"/>
                    <a:pt x="824" y="162"/>
                  </a:cubicBezTo>
                  <a:cubicBezTo>
                    <a:pt x="835" y="184"/>
                    <a:pt x="856" y="227"/>
                    <a:pt x="861" y="251"/>
                  </a:cubicBezTo>
                  <a:cubicBezTo>
                    <a:pt x="865" y="275"/>
                    <a:pt x="848" y="356"/>
                    <a:pt x="844" y="361"/>
                  </a:cubicBezTo>
                  <a:cubicBezTo>
                    <a:pt x="839" y="365"/>
                    <a:pt x="777" y="399"/>
                    <a:pt x="777" y="399"/>
                  </a:cubicBezTo>
                  <a:cubicBezTo>
                    <a:pt x="777" y="399"/>
                    <a:pt x="802" y="468"/>
                    <a:pt x="791" y="491"/>
                  </a:cubicBezTo>
                  <a:cubicBezTo>
                    <a:pt x="782" y="510"/>
                    <a:pt x="686" y="663"/>
                    <a:pt x="653" y="714"/>
                  </a:cubicBezTo>
                  <a:cubicBezTo>
                    <a:pt x="686" y="663"/>
                    <a:pt x="787" y="515"/>
                    <a:pt x="796" y="496"/>
                  </a:cubicBezTo>
                  <a:cubicBezTo>
                    <a:pt x="807" y="473"/>
                    <a:pt x="781" y="400"/>
                    <a:pt x="781" y="400"/>
                  </a:cubicBezTo>
                  <a:cubicBezTo>
                    <a:pt x="781" y="400"/>
                    <a:pt x="840" y="374"/>
                    <a:pt x="849" y="364"/>
                  </a:cubicBezTo>
                  <a:cubicBezTo>
                    <a:pt x="855" y="356"/>
                    <a:pt x="868" y="276"/>
                    <a:pt x="864" y="252"/>
                  </a:cubicBezTo>
                  <a:cubicBezTo>
                    <a:pt x="859" y="227"/>
                    <a:pt x="834" y="181"/>
                    <a:pt x="822" y="158"/>
                  </a:cubicBezTo>
                  <a:close/>
                  <a:moveTo>
                    <a:pt x="1114" y="714"/>
                  </a:moveTo>
                  <a:cubicBezTo>
                    <a:pt x="1191" y="714"/>
                    <a:pt x="1191" y="714"/>
                    <a:pt x="1191" y="714"/>
                  </a:cubicBezTo>
                  <a:cubicBezTo>
                    <a:pt x="1191" y="714"/>
                    <a:pt x="1182" y="502"/>
                    <a:pt x="1161" y="438"/>
                  </a:cubicBezTo>
                  <a:cubicBezTo>
                    <a:pt x="1141" y="376"/>
                    <a:pt x="1100" y="314"/>
                    <a:pt x="1085" y="300"/>
                  </a:cubicBezTo>
                  <a:cubicBezTo>
                    <a:pt x="1079" y="302"/>
                    <a:pt x="1074" y="305"/>
                    <a:pt x="1069" y="310"/>
                  </a:cubicBezTo>
                  <a:cubicBezTo>
                    <a:pt x="1048" y="327"/>
                    <a:pt x="1039" y="340"/>
                    <a:pt x="1039" y="340"/>
                  </a:cubicBezTo>
                  <a:cubicBezTo>
                    <a:pt x="1039" y="340"/>
                    <a:pt x="1071" y="358"/>
                    <a:pt x="1087" y="400"/>
                  </a:cubicBezTo>
                  <a:cubicBezTo>
                    <a:pt x="1103" y="441"/>
                    <a:pt x="1116" y="649"/>
                    <a:pt x="1115" y="689"/>
                  </a:cubicBezTo>
                  <a:cubicBezTo>
                    <a:pt x="1115" y="697"/>
                    <a:pt x="1115" y="706"/>
                    <a:pt x="1114" y="714"/>
                  </a:cubicBezTo>
                  <a:close/>
                  <a:moveTo>
                    <a:pt x="1083" y="298"/>
                  </a:moveTo>
                  <a:cubicBezTo>
                    <a:pt x="1070" y="288"/>
                    <a:pt x="849" y="178"/>
                    <a:pt x="835" y="170"/>
                  </a:cubicBezTo>
                  <a:cubicBezTo>
                    <a:pt x="833" y="168"/>
                    <a:pt x="830" y="166"/>
                    <a:pt x="827" y="165"/>
                  </a:cubicBezTo>
                  <a:cubicBezTo>
                    <a:pt x="852" y="181"/>
                    <a:pt x="962" y="247"/>
                    <a:pt x="988" y="270"/>
                  </a:cubicBezTo>
                  <a:cubicBezTo>
                    <a:pt x="1018" y="296"/>
                    <a:pt x="1049" y="317"/>
                    <a:pt x="1049" y="317"/>
                  </a:cubicBezTo>
                  <a:cubicBezTo>
                    <a:pt x="1049" y="317"/>
                    <a:pt x="1067" y="302"/>
                    <a:pt x="1083" y="29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B1BBA4A-4BA4-4F3B-937C-2CDB7CC18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8" y="1900"/>
              <a:ext cx="280" cy="1021"/>
            </a:xfrm>
            <a:custGeom>
              <a:avLst/>
              <a:gdLst>
                <a:gd name="T0" fmla="*/ 59 w 118"/>
                <a:gd name="T1" fmla="*/ 334 h 431"/>
                <a:gd name="T2" fmla="*/ 71 w 118"/>
                <a:gd name="T3" fmla="*/ 326 h 431"/>
                <a:gd name="T4" fmla="*/ 41 w 118"/>
                <a:gd name="T5" fmla="*/ 431 h 431"/>
                <a:gd name="T6" fmla="*/ 41 w 118"/>
                <a:gd name="T7" fmla="*/ 431 h 431"/>
                <a:gd name="T8" fmla="*/ 37 w 118"/>
                <a:gd name="T9" fmla="*/ 431 h 431"/>
                <a:gd name="T10" fmla="*/ 0 w 118"/>
                <a:gd name="T11" fmla="*/ 238 h 431"/>
                <a:gd name="T12" fmla="*/ 16 w 118"/>
                <a:gd name="T13" fmla="*/ 177 h 431"/>
                <a:gd name="T14" fmla="*/ 62 w 118"/>
                <a:gd name="T15" fmla="*/ 45 h 431"/>
                <a:gd name="T16" fmla="*/ 56 w 118"/>
                <a:gd name="T17" fmla="*/ 29 h 431"/>
                <a:gd name="T18" fmla="*/ 52 w 118"/>
                <a:gd name="T19" fmla="*/ 10 h 431"/>
                <a:gd name="T20" fmla="*/ 71 w 118"/>
                <a:gd name="T21" fmla="*/ 0 h 431"/>
                <a:gd name="T22" fmla="*/ 68 w 118"/>
                <a:gd name="T23" fmla="*/ 17 h 431"/>
                <a:gd name="T24" fmla="*/ 68 w 118"/>
                <a:gd name="T25" fmla="*/ 45 h 431"/>
                <a:gd name="T26" fmla="*/ 36 w 118"/>
                <a:gd name="T27" fmla="*/ 145 h 431"/>
                <a:gd name="T28" fmla="*/ 29 w 118"/>
                <a:gd name="T29" fmla="*/ 290 h 431"/>
                <a:gd name="T30" fmla="*/ 59 w 118"/>
                <a:gd name="T31" fmla="*/ 334 h 431"/>
                <a:gd name="T32" fmla="*/ 100 w 118"/>
                <a:gd name="T33" fmla="*/ 1 h 431"/>
                <a:gd name="T34" fmla="*/ 100 w 118"/>
                <a:gd name="T35" fmla="*/ 24 h 431"/>
                <a:gd name="T36" fmla="*/ 84 w 118"/>
                <a:gd name="T37" fmla="*/ 48 h 431"/>
                <a:gd name="T38" fmla="*/ 92 w 118"/>
                <a:gd name="T39" fmla="*/ 123 h 431"/>
                <a:gd name="T40" fmla="*/ 90 w 118"/>
                <a:gd name="T41" fmla="*/ 264 h 431"/>
                <a:gd name="T42" fmla="*/ 97 w 118"/>
                <a:gd name="T43" fmla="*/ 245 h 431"/>
                <a:gd name="T44" fmla="*/ 98 w 118"/>
                <a:gd name="T45" fmla="*/ 131 h 431"/>
                <a:gd name="T46" fmla="*/ 98 w 118"/>
                <a:gd name="T47" fmla="*/ 47 h 431"/>
                <a:gd name="T48" fmla="*/ 109 w 118"/>
                <a:gd name="T49" fmla="*/ 31 h 431"/>
                <a:gd name="T50" fmla="*/ 118 w 118"/>
                <a:gd name="T51" fmla="*/ 14 h 431"/>
                <a:gd name="T52" fmla="*/ 100 w 118"/>
                <a:gd name="T5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431">
                  <a:moveTo>
                    <a:pt x="59" y="334"/>
                  </a:moveTo>
                  <a:cubicBezTo>
                    <a:pt x="61" y="333"/>
                    <a:pt x="66" y="329"/>
                    <a:pt x="71" y="326"/>
                  </a:cubicBezTo>
                  <a:cubicBezTo>
                    <a:pt x="56" y="374"/>
                    <a:pt x="46" y="413"/>
                    <a:pt x="41" y="431"/>
                  </a:cubicBezTo>
                  <a:cubicBezTo>
                    <a:pt x="41" y="431"/>
                    <a:pt x="41" y="431"/>
                    <a:pt x="41" y="431"/>
                  </a:cubicBezTo>
                  <a:cubicBezTo>
                    <a:pt x="37" y="431"/>
                    <a:pt x="37" y="431"/>
                    <a:pt x="37" y="431"/>
                  </a:cubicBezTo>
                  <a:cubicBezTo>
                    <a:pt x="30" y="400"/>
                    <a:pt x="11" y="303"/>
                    <a:pt x="0" y="238"/>
                  </a:cubicBezTo>
                  <a:cubicBezTo>
                    <a:pt x="4" y="219"/>
                    <a:pt x="10" y="197"/>
                    <a:pt x="16" y="177"/>
                  </a:cubicBezTo>
                  <a:cubicBezTo>
                    <a:pt x="31" y="122"/>
                    <a:pt x="62" y="45"/>
                    <a:pt x="62" y="45"/>
                  </a:cubicBezTo>
                  <a:cubicBezTo>
                    <a:pt x="62" y="45"/>
                    <a:pt x="58" y="39"/>
                    <a:pt x="56" y="29"/>
                  </a:cubicBezTo>
                  <a:cubicBezTo>
                    <a:pt x="54" y="21"/>
                    <a:pt x="53" y="15"/>
                    <a:pt x="52" y="10"/>
                  </a:cubicBezTo>
                  <a:cubicBezTo>
                    <a:pt x="57" y="7"/>
                    <a:pt x="64" y="4"/>
                    <a:pt x="71" y="0"/>
                  </a:cubicBezTo>
                  <a:cubicBezTo>
                    <a:pt x="69" y="6"/>
                    <a:pt x="69" y="11"/>
                    <a:pt x="68" y="17"/>
                  </a:cubicBezTo>
                  <a:cubicBezTo>
                    <a:pt x="66" y="30"/>
                    <a:pt x="68" y="45"/>
                    <a:pt x="68" y="45"/>
                  </a:cubicBezTo>
                  <a:cubicBezTo>
                    <a:pt x="68" y="45"/>
                    <a:pt x="48" y="96"/>
                    <a:pt x="36" y="145"/>
                  </a:cubicBezTo>
                  <a:cubicBezTo>
                    <a:pt x="24" y="195"/>
                    <a:pt x="23" y="259"/>
                    <a:pt x="29" y="290"/>
                  </a:cubicBezTo>
                  <a:cubicBezTo>
                    <a:pt x="35" y="321"/>
                    <a:pt x="49" y="339"/>
                    <a:pt x="59" y="334"/>
                  </a:cubicBezTo>
                  <a:close/>
                  <a:moveTo>
                    <a:pt x="100" y="1"/>
                  </a:moveTo>
                  <a:cubicBezTo>
                    <a:pt x="101" y="9"/>
                    <a:pt x="101" y="17"/>
                    <a:pt x="100" y="24"/>
                  </a:cubicBezTo>
                  <a:cubicBezTo>
                    <a:pt x="98" y="47"/>
                    <a:pt x="84" y="48"/>
                    <a:pt x="84" y="48"/>
                  </a:cubicBezTo>
                  <a:cubicBezTo>
                    <a:pt x="84" y="48"/>
                    <a:pt x="88" y="56"/>
                    <a:pt x="92" y="123"/>
                  </a:cubicBezTo>
                  <a:cubicBezTo>
                    <a:pt x="96" y="176"/>
                    <a:pt x="93" y="230"/>
                    <a:pt x="90" y="264"/>
                  </a:cubicBezTo>
                  <a:cubicBezTo>
                    <a:pt x="93" y="258"/>
                    <a:pt x="95" y="252"/>
                    <a:pt x="97" y="245"/>
                  </a:cubicBezTo>
                  <a:cubicBezTo>
                    <a:pt x="98" y="205"/>
                    <a:pt x="98" y="156"/>
                    <a:pt x="98" y="131"/>
                  </a:cubicBezTo>
                  <a:cubicBezTo>
                    <a:pt x="98" y="84"/>
                    <a:pt x="98" y="47"/>
                    <a:pt x="98" y="47"/>
                  </a:cubicBezTo>
                  <a:cubicBezTo>
                    <a:pt x="98" y="47"/>
                    <a:pt x="101" y="46"/>
                    <a:pt x="109" y="31"/>
                  </a:cubicBezTo>
                  <a:cubicBezTo>
                    <a:pt x="113" y="25"/>
                    <a:pt x="116" y="19"/>
                    <a:pt x="118" y="14"/>
                  </a:cubicBezTo>
                  <a:cubicBezTo>
                    <a:pt x="113" y="10"/>
                    <a:pt x="107" y="5"/>
                    <a:pt x="100" y="1"/>
                  </a:cubicBezTo>
                  <a:close/>
                </a:path>
              </a:pathLst>
            </a:custGeom>
            <a:solidFill>
              <a:srgbClr val="CC1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06C7FD45-EA76-4448-974F-3EFD12C4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254"/>
              <a:ext cx="509" cy="872"/>
            </a:xfrm>
            <a:custGeom>
              <a:avLst/>
              <a:gdLst>
                <a:gd name="T0" fmla="*/ 194 w 215"/>
                <a:gd name="T1" fmla="*/ 163 h 368"/>
                <a:gd name="T2" fmla="*/ 194 w 215"/>
                <a:gd name="T3" fmla="*/ 195 h 368"/>
                <a:gd name="T4" fmla="*/ 171 w 215"/>
                <a:gd name="T5" fmla="*/ 215 h 368"/>
                <a:gd name="T6" fmla="*/ 171 w 215"/>
                <a:gd name="T7" fmla="*/ 214 h 368"/>
                <a:gd name="T8" fmla="*/ 149 w 215"/>
                <a:gd name="T9" fmla="*/ 228 h 368"/>
                <a:gd name="T10" fmla="*/ 147 w 215"/>
                <a:gd name="T11" fmla="*/ 213 h 368"/>
                <a:gd name="T12" fmla="*/ 129 w 215"/>
                <a:gd name="T13" fmla="*/ 213 h 368"/>
                <a:gd name="T14" fmla="*/ 119 w 215"/>
                <a:gd name="T15" fmla="*/ 215 h 368"/>
                <a:gd name="T16" fmla="*/ 96 w 215"/>
                <a:gd name="T17" fmla="*/ 195 h 368"/>
                <a:gd name="T18" fmla="*/ 96 w 215"/>
                <a:gd name="T19" fmla="*/ 155 h 368"/>
                <a:gd name="T20" fmla="*/ 124 w 215"/>
                <a:gd name="T21" fmla="*/ 142 h 368"/>
                <a:gd name="T22" fmla="*/ 170 w 215"/>
                <a:gd name="T23" fmla="*/ 130 h 368"/>
                <a:gd name="T24" fmla="*/ 185 w 215"/>
                <a:gd name="T25" fmla="*/ 101 h 368"/>
                <a:gd name="T26" fmla="*/ 124 w 215"/>
                <a:gd name="T27" fmla="*/ 103 h 368"/>
                <a:gd name="T28" fmla="*/ 81 w 215"/>
                <a:gd name="T29" fmla="*/ 122 h 368"/>
                <a:gd name="T30" fmla="*/ 86 w 215"/>
                <a:gd name="T31" fmla="*/ 107 h 368"/>
                <a:gd name="T32" fmla="*/ 139 w 215"/>
                <a:gd name="T33" fmla="*/ 48 h 368"/>
                <a:gd name="T34" fmla="*/ 122 w 215"/>
                <a:gd name="T35" fmla="*/ 14 h 368"/>
                <a:gd name="T36" fmla="*/ 43 w 215"/>
                <a:gd name="T37" fmla="*/ 89 h 368"/>
                <a:gd name="T38" fmla="*/ 17 w 215"/>
                <a:gd name="T39" fmla="*/ 194 h 368"/>
                <a:gd name="T40" fmla="*/ 10 w 215"/>
                <a:gd name="T41" fmla="*/ 279 h 368"/>
                <a:gd name="T42" fmla="*/ 0 w 215"/>
                <a:gd name="T43" fmla="*/ 360 h 368"/>
                <a:gd name="T44" fmla="*/ 64 w 215"/>
                <a:gd name="T45" fmla="*/ 368 h 368"/>
                <a:gd name="T46" fmla="*/ 126 w 215"/>
                <a:gd name="T47" fmla="*/ 355 h 368"/>
                <a:gd name="T48" fmla="*/ 130 w 215"/>
                <a:gd name="T49" fmla="*/ 325 h 368"/>
                <a:gd name="T50" fmla="*/ 164 w 215"/>
                <a:gd name="T51" fmla="*/ 293 h 368"/>
                <a:gd name="T52" fmla="*/ 198 w 215"/>
                <a:gd name="T53" fmla="*/ 249 h 368"/>
                <a:gd name="T54" fmla="*/ 211 w 215"/>
                <a:gd name="T55" fmla="*/ 188 h 368"/>
                <a:gd name="T56" fmla="*/ 213 w 215"/>
                <a:gd name="T57" fmla="*/ 157 h 368"/>
                <a:gd name="T58" fmla="*/ 194 w 215"/>
                <a:gd name="T59" fmla="*/ 1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5" h="368">
                  <a:moveTo>
                    <a:pt x="194" y="163"/>
                  </a:moveTo>
                  <a:cubicBezTo>
                    <a:pt x="194" y="195"/>
                    <a:pt x="194" y="195"/>
                    <a:pt x="194" y="195"/>
                  </a:cubicBezTo>
                  <a:cubicBezTo>
                    <a:pt x="194" y="210"/>
                    <a:pt x="185" y="210"/>
                    <a:pt x="171" y="215"/>
                  </a:cubicBezTo>
                  <a:cubicBezTo>
                    <a:pt x="171" y="214"/>
                    <a:pt x="171" y="214"/>
                    <a:pt x="171" y="214"/>
                  </a:cubicBezTo>
                  <a:cubicBezTo>
                    <a:pt x="162" y="232"/>
                    <a:pt x="149" y="228"/>
                    <a:pt x="149" y="228"/>
                  </a:cubicBezTo>
                  <a:cubicBezTo>
                    <a:pt x="149" y="228"/>
                    <a:pt x="148" y="222"/>
                    <a:pt x="147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5" y="213"/>
                    <a:pt x="122" y="213"/>
                    <a:pt x="119" y="215"/>
                  </a:cubicBezTo>
                  <a:cubicBezTo>
                    <a:pt x="105" y="210"/>
                    <a:pt x="96" y="210"/>
                    <a:pt x="96" y="195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33" y="140"/>
                    <a:pt x="156" y="133"/>
                    <a:pt x="170" y="130"/>
                  </a:cubicBezTo>
                  <a:cubicBezTo>
                    <a:pt x="192" y="125"/>
                    <a:pt x="190" y="104"/>
                    <a:pt x="185" y="101"/>
                  </a:cubicBezTo>
                  <a:cubicBezTo>
                    <a:pt x="178" y="97"/>
                    <a:pt x="130" y="103"/>
                    <a:pt x="124" y="103"/>
                  </a:cubicBezTo>
                  <a:cubicBezTo>
                    <a:pt x="115" y="106"/>
                    <a:pt x="81" y="122"/>
                    <a:pt x="81" y="12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131" y="59"/>
                    <a:pt x="139" y="48"/>
                  </a:cubicBezTo>
                  <a:cubicBezTo>
                    <a:pt x="150" y="32"/>
                    <a:pt x="141" y="0"/>
                    <a:pt x="122" y="14"/>
                  </a:cubicBezTo>
                  <a:cubicBezTo>
                    <a:pt x="115" y="20"/>
                    <a:pt x="50" y="81"/>
                    <a:pt x="43" y="89"/>
                  </a:cubicBezTo>
                  <a:cubicBezTo>
                    <a:pt x="35" y="97"/>
                    <a:pt x="19" y="180"/>
                    <a:pt x="17" y="194"/>
                  </a:cubicBezTo>
                  <a:cubicBezTo>
                    <a:pt x="15" y="214"/>
                    <a:pt x="8" y="261"/>
                    <a:pt x="10" y="279"/>
                  </a:cubicBezTo>
                  <a:cubicBezTo>
                    <a:pt x="14" y="297"/>
                    <a:pt x="0" y="360"/>
                    <a:pt x="0" y="360"/>
                  </a:cubicBezTo>
                  <a:cubicBezTo>
                    <a:pt x="0" y="360"/>
                    <a:pt x="33" y="368"/>
                    <a:pt x="64" y="368"/>
                  </a:cubicBezTo>
                  <a:cubicBezTo>
                    <a:pt x="95" y="368"/>
                    <a:pt x="126" y="355"/>
                    <a:pt x="126" y="355"/>
                  </a:cubicBezTo>
                  <a:cubicBezTo>
                    <a:pt x="126" y="355"/>
                    <a:pt x="127" y="326"/>
                    <a:pt x="130" y="325"/>
                  </a:cubicBezTo>
                  <a:cubicBezTo>
                    <a:pt x="133" y="322"/>
                    <a:pt x="148" y="305"/>
                    <a:pt x="164" y="293"/>
                  </a:cubicBezTo>
                  <a:cubicBezTo>
                    <a:pt x="170" y="286"/>
                    <a:pt x="174" y="277"/>
                    <a:pt x="198" y="249"/>
                  </a:cubicBezTo>
                  <a:cubicBezTo>
                    <a:pt x="211" y="234"/>
                    <a:pt x="208" y="215"/>
                    <a:pt x="211" y="188"/>
                  </a:cubicBezTo>
                  <a:cubicBezTo>
                    <a:pt x="213" y="177"/>
                    <a:pt x="215" y="163"/>
                    <a:pt x="213" y="157"/>
                  </a:cubicBezTo>
                  <a:cubicBezTo>
                    <a:pt x="212" y="151"/>
                    <a:pt x="201" y="151"/>
                    <a:pt x="194" y="163"/>
                  </a:cubicBezTo>
                  <a:close/>
                </a:path>
              </a:pathLst>
            </a:custGeom>
            <a:solidFill>
              <a:srgbClr val="FFF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19BCD94E-BF75-4780-923E-075E7E05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"/>
              <a:ext cx="502" cy="607"/>
            </a:xfrm>
            <a:custGeom>
              <a:avLst/>
              <a:gdLst>
                <a:gd name="T0" fmla="*/ 106 w 212"/>
                <a:gd name="T1" fmla="*/ 0 h 256"/>
                <a:gd name="T2" fmla="*/ 0 w 212"/>
                <a:gd name="T3" fmla="*/ 106 h 256"/>
                <a:gd name="T4" fmla="*/ 25 w 212"/>
                <a:gd name="T5" fmla="*/ 175 h 256"/>
                <a:gd name="T6" fmla="*/ 25 w 212"/>
                <a:gd name="T7" fmla="*/ 175 h 256"/>
                <a:gd name="T8" fmla="*/ 83 w 212"/>
                <a:gd name="T9" fmla="*/ 120 h 256"/>
                <a:gd name="T10" fmla="*/ 100 w 212"/>
                <a:gd name="T11" fmla="*/ 154 h 256"/>
                <a:gd name="T12" fmla="*/ 47 w 212"/>
                <a:gd name="T13" fmla="*/ 213 h 256"/>
                <a:gd name="T14" fmla="*/ 52 w 212"/>
                <a:gd name="T15" fmla="*/ 223 h 256"/>
                <a:gd name="T16" fmla="*/ 52 w 212"/>
                <a:gd name="T17" fmla="*/ 224 h 256"/>
                <a:gd name="T18" fmla="*/ 85 w 212"/>
                <a:gd name="T19" fmla="*/ 210 h 256"/>
                <a:gd name="T20" fmla="*/ 145 w 212"/>
                <a:gd name="T21" fmla="*/ 208 h 256"/>
                <a:gd name="T22" fmla="*/ 139 w 212"/>
                <a:gd name="T23" fmla="*/ 232 h 256"/>
                <a:gd name="T24" fmla="*/ 130 w 212"/>
                <a:gd name="T25" fmla="*/ 236 h 256"/>
                <a:gd name="T26" fmla="*/ 85 w 212"/>
                <a:gd name="T27" fmla="*/ 248 h 256"/>
                <a:gd name="T28" fmla="*/ 66 w 212"/>
                <a:gd name="T29" fmla="*/ 256 h 256"/>
                <a:gd name="T30" fmla="*/ 154 w 212"/>
                <a:gd name="T31" fmla="*/ 256 h 256"/>
                <a:gd name="T32" fmla="*/ 181 w 212"/>
                <a:gd name="T33" fmla="*/ 183 h 256"/>
                <a:gd name="T34" fmla="*/ 212 w 212"/>
                <a:gd name="T35" fmla="*/ 106 h 256"/>
                <a:gd name="T36" fmla="*/ 106 w 212"/>
                <a:gd name="T3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56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27"/>
                    <a:pt x="8" y="152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47" y="154"/>
                    <a:pt x="78" y="125"/>
                    <a:pt x="83" y="120"/>
                  </a:cubicBezTo>
                  <a:cubicBezTo>
                    <a:pt x="102" y="106"/>
                    <a:pt x="111" y="139"/>
                    <a:pt x="100" y="154"/>
                  </a:cubicBezTo>
                  <a:cubicBezTo>
                    <a:pt x="92" y="165"/>
                    <a:pt x="49" y="212"/>
                    <a:pt x="47" y="213"/>
                  </a:cubicBezTo>
                  <a:cubicBezTo>
                    <a:pt x="49" y="217"/>
                    <a:pt x="50" y="220"/>
                    <a:pt x="52" y="223"/>
                  </a:cubicBezTo>
                  <a:cubicBezTo>
                    <a:pt x="52" y="224"/>
                    <a:pt x="52" y="224"/>
                    <a:pt x="52" y="224"/>
                  </a:cubicBezTo>
                  <a:cubicBezTo>
                    <a:pt x="62" y="219"/>
                    <a:pt x="79" y="212"/>
                    <a:pt x="85" y="210"/>
                  </a:cubicBezTo>
                  <a:cubicBezTo>
                    <a:pt x="91" y="209"/>
                    <a:pt x="138" y="204"/>
                    <a:pt x="145" y="208"/>
                  </a:cubicBezTo>
                  <a:cubicBezTo>
                    <a:pt x="150" y="211"/>
                    <a:pt x="151" y="225"/>
                    <a:pt x="139" y="232"/>
                  </a:cubicBezTo>
                  <a:cubicBezTo>
                    <a:pt x="137" y="234"/>
                    <a:pt x="134" y="235"/>
                    <a:pt x="130" y="236"/>
                  </a:cubicBezTo>
                  <a:cubicBezTo>
                    <a:pt x="117" y="239"/>
                    <a:pt x="94" y="246"/>
                    <a:pt x="85" y="248"/>
                  </a:cubicBezTo>
                  <a:cubicBezTo>
                    <a:pt x="66" y="256"/>
                    <a:pt x="66" y="256"/>
                    <a:pt x="66" y="256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28"/>
                    <a:pt x="167" y="201"/>
                    <a:pt x="181" y="183"/>
                  </a:cubicBezTo>
                  <a:cubicBezTo>
                    <a:pt x="201" y="157"/>
                    <a:pt x="212" y="130"/>
                    <a:pt x="212" y="106"/>
                  </a:cubicBez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rgbClr val="E9B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8002348-8D3B-43DA-871B-27C0524CD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" y="3"/>
              <a:ext cx="251" cy="531"/>
            </a:xfrm>
            <a:custGeom>
              <a:avLst/>
              <a:gdLst>
                <a:gd name="T0" fmla="*/ 82 w 106"/>
                <a:gd name="T1" fmla="*/ 190 h 224"/>
                <a:gd name="T2" fmla="*/ 90 w 106"/>
                <a:gd name="T3" fmla="*/ 210 h 224"/>
                <a:gd name="T4" fmla="*/ 85 w 106"/>
                <a:gd name="T5" fmla="*/ 210 h 224"/>
                <a:gd name="T6" fmla="*/ 52 w 106"/>
                <a:gd name="T7" fmla="*/ 224 h 224"/>
                <a:gd name="T8" fmla="*/ 52 w 106"/>
                <a:gd name="T9" fmla="*/ 223 h 224"/>
                <a:gd name="T10" fmla="*/ 48 w 106"/>
                <a:gd name="T11" fmla="*/ 213 h 224"/>
                <a:gd name="T12" fmla="*/ 77 w 106"/>
                <a:gd name="T13" fmla="*/ 181 h 224"/>
                <a:gd name="T14" fmla="*/ 82 w 106"/>
                <a:gd name="T15" fmla="*/ 190 h 224"/>
                <a:gd name="T16" fmla="*/ 52 w 106"/>
                <a:gd name="T17" fmla="*/ 147 h 224"/>
                <a:gd name="T18" fmla="*/ 37 w 106"/>
                <a:gd name="T19" fmla="*/ 50 h 224"/>
                <a:gd name="T20" fmla="*/ 106 w 106"/>
                <a:gd name="T21" fmla="*/ 0 h 224"/>
                <a:gd name="T22" fmla="*/ 0 w 106"/>
                <a:gd name="T23" fmla="*/ 105 h 224"/>
                <a:gd name="T24" fmla="*/ 25 w 106"/>
                <a:gd name="T25" fmla="*/ 175 h 224"/>
                <a:gd name="T26" fmla="*/ 25 w 106"/>
                <a:gd name="T27" fmla="*/ 175 h 224"/>
                <a:gd name="T28" fmla="*/ 53 w 106"/>
                <a:gd name="T29" fmla="*/ 148 h 224"/>
                <a:gd name="T30" fmla="*/ 52 w 106"/>
                <a:gd name="T31" fmla="*/ 14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224">
                  <a:moveTo>
                    <a:pt x="82" y="190"/>
                  </a:moveTo>
                  <a:cubicBezTo>
                    <a:pt x="86" y="195"/>
                    <a:pt x="88" y="202"/>
                    <a:pt x="90" y="210"/>
                  </a:cubicBezTo>
                  <a:cubicBezTo>
                    <a:pt x="87" y="210"/>
                    <a:pt x="86" y="210"/>
                    <a:pt x="85" y="210"/>
                  </a:cubicBezTo>
                  <a:cubicBezTo>
                    <a:pt x="79" y="212"/>
                    <a:pt x="62" y="219"/>
                    <a:pt x="52" y="224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50" y="220"/>
                    <a:pt x="49" y="216"/>
                    <a:pt x="48" y="213"/>
                  </a:cubicBezTo>
                  <a:cubicBezTo>
                    <a:pt x="48" y="212"/>
                    <a:pt x="63" y="196"/>
                    <a:pt x="77" y="181"/>
                  </a:cubicBezTo>
                  <a:cubicBezTo>
                    <a:pt x="78" y="184"/>
                    <a:pt x="81" y="186"/>
                    <a:pt x="82" y="190"/>
                  </a:cubicBezTo>
                  <a:close/>
                  <a:moveTo>
                    <a:pt x="52" y="147"/>
                  </a:moveTo>
                  <a:cubicBezTo>
                    <a:pt x="40" y="131"/>
                    <a:pt x="19" y="91"/>
                    <a:pt x="37" y="50"/>
                  </a:cubicBezTo>
                  <a:cubicBezTo>
                    <a:pt x="57" y="3"/>
                    <a:pt x="106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27"/>
                    <a:pt x="8" y="152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34" y="167"/>
                    <a:pt x="44" y="157"/>
                    <a:pt x="53" y="148"/>
                  </a:cubicBezTo>
                  <a:cubicBezTo>
                    <a:pt x="53" y="148"/>
                    <a:pt x="52" y="148"/>
                    <a:pt x="52" y="147"/>
                  </a:cubicBezTo>
                  <a:close/>
                </a:path>
              </a:pathLst>
            </a:custGeom>
            <a:solidFill>
              <a:srgbClr val="E7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D0BD0FF7-E375-4B66-82B7-54F77E6A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588"/>
              <a:ext cx="232" cy="173"/>
            </a:xfrm>
            <a:custGeom>
              <a:avLst/>
              <a:gdLst>
                <a:gd name="T0" fmla="*/ 0 w 98"/>
                <a:gd name="T1" fmla="*/ 12 h 73"/>
                <a:gd name="T2" fmla="*/ 0 w 98"/>
                <a:gd name="T3" fmla="*/ 54 h 73"/>
                <a:gd name="T4" fmla="*/ 23 w 98"/>
                <a:gd name="T5" fmla="*/ 73 h 73"/>
                <a:gd name="T6" fmla="*/ 33 w 98"/>
                <a:gd name="T7" fmla="*/ 72 h 73"/>
                <a:gd name="T8" fmla="*/ 51 w 98"/>
                <a:gd name="T9" fmla="*/ 72 h 73"/>
                <a:gd name="T10" fmla="*/ 65 w 98"/>
                <a:gd name="T11" fmla="*/ 72 h 73"/>
                <a:gd name="T12" fmla="*/ 75 w 98"/>
                <a:gd name="T13" fmla="*/ 73 h 73"/>
                <a:gd name="T14" fmla="*/ 98 w 98"/>
                <a:gd name="T15" fmla="*/ 54 h 73"/>
                <a:gd name="T16" fmla="*/ 98 w 98"/>
                <a:gd name="T17" fmla="*/ 21 h 73"/>
                <a:gd name="T18" fmla="*/ 98 w 98"/>
                <a:gd name="T19" fmla="*/ 0 h 73"/>
                <a:gd name="T20" fmla="*/ 28 w 98"/>
                <a:gd name="T21" fmla="*/ 0 h 73"/>
                <a:gd name="T22" fmla="*/ 0 w 98"/>
                <a:gd name="T23" fmla="*/ 12 h 73"/>
                <a:gd name="T24" fmla="*/ 0 w 98"/>
                <a:gd name="T25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0" y="1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68"/>
                    <a:pt x="9" y="68"/>
                    <a:pt x="23" y="73"/>
                  </a:cubicBezTo>
                  <a:cubicBezTo>
                    <a:pt x="26" y="72"/>
                    <a:pt x="29" y="72"/>
                    <a:pt x="33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9" y="72"/>
                    <a:pt x="72" y="72"/>
                    <a:pt x="75" y="73"/>
                  </a:cubicBezTo>
                  <a:cubicBezTo>
                    <a:pt x="89" y="68"/>
                    <a:pt x="98" y="68"/>
                    <a:pt x="98" y="54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14E76D80-AFF0-47DA-9A4B-228137EC8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588"/>
              <a:ext cx="232" cy="173"/>
            </a:xfrm>
            <a:custGeom>
              <a:avLst/>
              <a:gdLst>
                <a:gd name="T0" fmla="*/ 28 w 98"/>
                <a:gd name="T1" fmla="*/ 0 h 73"/>
                <a:gd name="T2" fmla="*/ 0 w 98"/>
                <a:gd name="T3" fmla="*/ 12 h 73"/>
                <a:gd name="T4" fmla="*/ 0 w 98"/>
                <a:gd name="T5" fmla="*/ 54 h 73"/>
                <a:gd name="T6" fmla="*/ 23 w 98"/>
                <a:gd name="T7" fmla="*/ 73 h 73"/>
                <a:gd name="T8" fmla="*/ 33 w 98"/>
                <a:gd name="T9" fmla="*/ 72 h 73"/>
                <a:gd name="T10" fmla="*/ 51 w 98"/>
                <a:gd name="T11" fmla="*/ 72 h 73"/>
                <a:gd name="T12" fmla="*/ 65 w 98"/>
                <a:gd name="T13" fmla="*/ 72 h 73"/>
                <a:gd name="T14" fmla="*/ 75 w 98"/>
                <a:gd name="T15" fmla="*/ 73 h 73"/>
                <a:gd name="T16" fmla="*/ 98 w 98"/>
                <a:gd name="T17" fmla="*/ 54 h 73"/>
                <a:gd name="T18" fmla="*/ 98 w 98"/>
                <a:gd name="T19" fmla="*/ 21 h 73"/>
                <a:gd name="T20" fmla="*/ 98 w 98"/>
                <a:gd name="T21" fmla="*/ 0 h 73"/>
                <a:gd name="T22" fmla="*/ 28 w 98"/>
                <a:gd name="T23" fmla="*/ 0 h 73"/>
                <a:gd name="T24" fmla="*/ 28 w 98"/>
                <a:gd name="T25" fmla="*/ 0 h 73"/>
                <a:gd name="T26" fmla="*/ 93 w 98"/>
                <a:gd name="T27" fmla="*/ 55 h 73"/>
                <a:gd name="T28" fmla="*/ 73 w 98"/>
                <a:gd name="T29" fmla="*/ 69 h 73"/>
                <a:gd name="T30" fmla="*/ 53 w 98"/>
                <a:gd name="T31" fmla="*/ 69 h 73"/>
                <a:gd name="T32" fmla="*/ 49 w 98"/>
                <a:gd name="T33" fmla="*/ 57 h 73"/>
                <a:gd name="T34" fmla="*/ 49 w 98"/>
                <a:gd name="T35" fmla="*/ 37 h 73"/>
                <a:gd name="T36" fmla="*/ 51 w 98"/>
                <a:gd name="T37" fmla="*/ 12 h 73"/>
                <a:gd name="T38" fmla="*/ 67 w 98"/>
                <a:gd name="T39" fmla="*/ 3 h 73"/>
                <a:gd name="T40" fmla="*/ 93 w 98"/>
                <a:gd name="T41" fmla="*/ 8 h 73"/>
                <a:gd name="T42" fmla="*/ 93 w 98"/>
                <a:gd name="T43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73">
                  <a:moveTo>
                    <a:pt x="28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8"/>
                    <a:pt x="9" y="68"/>
                    <a:pt x="23" y="73"/>
                  </a:cubicBezTo>
                  <a:cubicBezTo>
                    <a:pt x="26" y="72"/>
                    <a:pt x="29" y="72"/>
                    <a:pt x="33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9" y="72"/>
                    <a:pt x="72" y="72"/>
                    <a:pt x="75" y="73"/>
                  </a:cubicBezTo>
                  <a:cubicBezTo>
                    <a:pt x="89" y="68"/>
                    <a:pt x="98" y="68"/>
                    <a:pt x="98" y="54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93" y="55"/>
                  </a:moveTo>
                  <a:cubicBezTo>
                    <a:pt x="93" y="61"/>
                    <a:pt x="78" y="67"/>
                    <a:pt x="73" y="69"/>
                  </a:cubicBezTo>
                  <a:cubicBezTo>
                    <a:pt x="67" y="71"/>
                    <a:pt x="55" y="71"/>
                    <a:pt x="53" y="69"/>
                  </a:cubicBezTo>
                  <a:cubicBezTo>
                    <a:pt x="51" y="67"/>
                    <a:pt x="49" y="62"/>
                    <a:pt x="49" y="57"/>
                  </a:cubicBezTo>
                  <a:cubicBezTo>
                    <a:pt x="49" y="52"/>
                    <a:pt x="49" y="46"/>
                    <a:pt x="49" y="37"/>
                  </a:cubicBezTo>
                  <a:cubicBezTo>
                    <a:pt x="49" y="28"/>
                    <a:pt x="48" y="18"/>
                    <a:pt x="51" y="12"/>
                  </a:cubicBezTo>
                  <a:cubicBezTo>
                    <a:pt x="55" y="8"/>
                    <a:pt x="67" y="3"/>
                    <a:pt x="67" y="3"/>
                  </a:cubicBezTo>
                  <a:cubicBezTo>
                    <a:pt x="67" y="3"/>
                    <a:pt x="93" y="3"/>
                    <a:pt x="93" y="8"/>
                  </a:cubicBezTo>
                  <a:cubicBezTo>
                    <a:pt x="93" y="12"/>
                    <a:pt x="93" y="48"/>
                    <a:pt x="93" y="55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2BA9B8D8-4BD8-416B-BE73-73060CD22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" y="584"/>
              <a:ext cx="251" cy="151"/>
            </a:xfrm>
            <a:custGeom>
              <a:avLst/>
              <a:gdLst>
                <a:gd name="T0" fmla="*/ 106 w 106"/>
                <a:gd name="T1" fmla="*/ 22 h 64"/>
                <a:gd name="T2" fmla="*/ 106 w 106"/>
                <a:gd name="T3" fmla="*/ 25 h 64"/>
                <a:gd name="T4" fmla="*/ 100 w 106"/>
                <a:gd name="T5" fmla="*/ 29 h 64"/>
                <a:gd name="T6" fmla="*/ 7 w 106"/>
                <a:gd name="T7" fmla="*/ 29 h 64"/>
                <a:gd name="T8" fmla="*/ 0 w 106"/>
                <a:gd name="T9" fmla="*/ 25 h 64"/>
                <a:gd name="T10" fmla="*/ 0 w 106"/>
                <a:gd name="T11" fmla="*/ 22 h 64"/>
                <a:gd name="T12" fmla="*/ 7 w 106"/>
                <a:gd name="T13" fmla="*/ 17 h 64"/>
                <a:gd name="T14" fmla="*/ 100 w 106"/>
                <a:gd name="T15" fmla="*/ 17 h 64"/>
                <a:gd name="T16" fmla="*/ 106 w 106"/>
                <a:gd name="T17" fmla="*/ 22 h 64"/>
                <a:gd name="T18" fmla="*/ 100 w 106"/>
                <a:gd name="T19" fmla="*/ 0 h 64"/>
                <a:gd name="T20" fmla="*/ 46 w 106"/>
                <a:gd name="T21" fmla="*/ 0 h 64"/>
                <a:gd name="T22" fmla="*/ 33 w 106"/>
                <a:gd name="T23" fmla="*/ 3 h 64"/>
                <a:gd name="T24" fmla="*/ 13 w 106"/>
                <a:gd name="T25" fmla="*/ 12 h 64"/>
                <a:gd name="T26" fmla="*/ 100 w 106"/>
                <a:gd name="T27" fmla="*/ 12 h 64"/>
                <a:gd name="T28" fmla="*/ 106 w 106"/>
                <a:gd name="T29" fmla="*/ 7 h 64"/>
                <a:gd name="T30" fmla="*/ 106 w 106"/>
                <a:gd name="T31" fmla="*/ 5 h 64"/>
                <a:gd name="T32" fmla="*/ 100 w 106"/>
                <a:gd name="T33" fmla="*/ 0 h 64"/>
                <a:gd name="T34" fmla="*/ 100 w 106"/>
                <a:gd name="T35" fmla="*/ 35 h 64"/>
                <a:gd name="T36" fmla="*/ 7 w 106"/>
                <a:gd name="T37" fmla="*/ 35 h 64"/>
                <a:gd name="T38" fmla="*/ 0 w 106"/>
                <a:gd name="T39" fmla="*/ 40 h 64"/>
                <a:gd name="T40" fmla="*/ 0 w 106"/>
                <a:gd name="T41" fmla="*/ 42 h 64"/>
                <a:gd name="T42" fmla="*/ 7 w 106"/>
                <a:gd name="T43" fmla="*/ 47 h 64"/>
                <a:gd name="T44" fmla="*/ 100 w 106"/>
                <a:gd name="T45" fmla="*/ 47 h 64"/>
                <a:gd name="T46" fmla="*/ 106 w 106"/>
                <a:gd name="T47" fmla="*/ 42 h 64"/>
                <a:gd name="T48" fmla="*/ 106 w 106"/>
                <a:gd name="T49" fmla="*/ 40 h 64"/>
                <a:gd name="T50" fmla="*/ 100 w 106"/>
                <a:gd name="T51" fmla="*/ 35 h 64"/>
                <a:gd name="T52" fmla="*/ 100 w 106"/>
                <a:gd name="T53" fmla="*/ 52 h 64"/>
                <a:gd name="T54" fmla="*/ 7 w 106"/>
                <a:gd name="T55" fmla="*/ 52 h 64"/>
                <a:gd name="T56" fmla="*/ 0 w 106"/>
                <a:gd name="T57" fmla="*/ 57 h 64"/>
                <a:gd name="T58" fmla="*/ 0 w 106"/>
                <a:gd name="T59" fmla="*/ 59 h 64"/>
                <a:gd name="T60" fmla="*/ 7 w 106"/>
                <a:gd name="T61" fmla="*/ 64 h 64"/>
                <a:gd name="T62" fmla="*/ 100 w 106"/>
                <a:gd name="T63" fmla="*/ 64 h 64"/>
                <a:gd name="T64" fmla="*/ 106 w 106"/>
                <a:gd name="T65" fmla="*/ 59 h 64"/>
                <a:gd name="T66" fmla="*/ 106 w 106"/>
                <a:gd name="T67" fmla="*/ 57 h 64"/>
                <a:gd name="T68" fmla="*/ 100 w 106"/>
                <a:gd name="T6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106" y="22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6" y="28"/>
                    <a:pt x="103" y="29"/>
                    <a:pt x="100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4" y="29"/>
                    <a:pt x="0" y="28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4" y="17"/>
                    <a:pt x="7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3" y="17"/>
                    <a:pt x="106" y="20"/>
                    <a:pt x="106" y="22"/>
                  </a:cubicBezTo>
                  <a:close/>
                  <a:moveTo>
                    <a:pt x="10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1" y="2"/>
                    <a:pt x="36" y="3"/>
                    <a:pt x="3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3" y="12"/>
                    <a:pt x="106" y="10"/>
                    <a:pt x="106" y="7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3"/>
                    <a:pt x="103" y="0"/>
                    <a:pt x="100" y="0"/>
                  </a:cubicBezTo>
                  <a:close/>
                  <a:moveTo>
                    <a:pt x="100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0" y="37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4" y="47"/>
                    <a:pt x="7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3" y="47"/>
                    <a:pt x="106" y="45"/>
                    <a:pt x="106" y="42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7"/>
                    <a:pt x="103" y="35"/>
                    <a:pt x="100" y="35"/>
                  </a:cubicBezTo>
                  <a:close/>
                  <a:moveTo>
                    <a:pt x="100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4" y="52"/>
                    <a:pt x="0" y="54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3" y="64"/>
                    <a:pt x="106" y="62"/>
                    <a:pt x="106" y="59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4"/>
                    <a:pt x="103" y="52"/>
                    <a:pt x="100" y="52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E8E5D8E5-4927-4355-8052-A67C65574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" y="584"/>
              <a:ext cx="197" cy="206"/>
            </a:xfrm>
            <a:custGeom>
              <a:avLst/>
              <a:gdLst>
                <a:gd name="T0" fmla="*/ 70 w 83"/>
                <a:gd name="T1" fmla="*/ 74 h 87"/>
                <a:gd name="T2" fmla="*/ 79 w 83"/>
                <a:gd name="T3" fmla="*/ 75 h 87"/>
                <a:gd name="T4" fmla="*/ 54 w 83"/>
                <a:gd name="T5" fmla="*/ 87 h 87"/>
                <a:gd name="T6" fmla="*/ 53 w 83"/>
                <a:gd name="T7" fmla="*/ 87 h 87"/>
                <a:gd name="T8" fmla="*/ 28 w 83"/>
                <a:gd name="T9" fmla="*/ 75 h 87"/>
                <a:gd name="T10" fmla="*/ 38 w 83"/>
                <a:gd name="T11" fmla="*/ 74 h 87"/>
                <a:gd name="T12" fmla="*/ 56 w 83"/>
                <a:gd name="T13" fmla="*/ 74 h 87"/>
                <a:gd name="T14" fmla="*/ 70 w 83"/>
                <a:gd name="T15" fmla="*/ 74 h 87"/>
                <a:gd name="T16" fmla="*/ 70 w 83"/>
                <a:gd name="T17" fmla="*/ 74 h 87"/>
                <a:gd name="T18" fmla="*/ 70 w 83"/>
                <a:gd name="T19" fmla="*/ 3 h 87"/>
                <a:gd name="T20" fmla="*/ 83 w 83"/>
                <a:gd name="T21" fmla="*/ 0 h 87"/>
                <a:gd name="T22" fmla="*/ 46 w 83"/>
                <a:gd name="T23" fmla="*/ 0 h 87"/>
                <a:gd name="T24" fmla="*/ 33 w 83"/>
                <a:gd name="T25" fmla="*/ 3 h 87"/>
                <a:gd name="T26" fmla="*/ 13 w 83"/>
                <a:gd name="T27" fmla="*/ 12 h 87"/>
                <a:gd name="T28" fmla="*/ 50 w 83"/>
                <a:gd name="T29" fmla="*/ 12 h 87"/>
                <a:gd name="T30" fmla="*/ 70 w 83"/>
                <a:gd name="T31" fmla="*/ 3 h 87"/>
                <a:gd name="T32" fmla="*/ 70 w 83"/>
                <a:gd name="T33" fmla="*/ 3 h 87"/>
                <a:gd name="T34" fmla="*/ 7 w 83"/>
                <a:gd name="T35" fmla="*/ 29 h 87"/>
                <a:gd name="T36" fmla="*/ 44 w 83"/>
                <a:gd name="T37" fmla="*/ 29 h 87"/>
                <a:gd name="T38" fmla="*/ 38 w 83"/>
                <a:gd name="T39" fmla="*/ 25 h 87"/>
                <a:gd name="T40" fmla="*/ 38 w 83"/>
                <a:gd name="T41" fmla="*/ 22 h 87"/>
                <a:gd name="T42" fmla="*/ 44 w 83"/>
                <a:gd name="T43" fmla="*/ 17 h 87"/>
                <a:gd name="T44" fmla="*/ 7 w 83"/>
                <a:gd name="T45" fmla="*/ 17 h 87"/>
                <a:gd name="T46" fmla="*/ 0 w 83"/>
                <a:gd name="T47" fmla="*/ 22 h 87"/>
                <a:gd name="T48" fmla="*/ 0 w 83"/>
                <a:gd name="T49" fmla="*/ 25 h 87"/>
                <a:gd name="T50" fmla="*/ 7 w 83"/>
                <a:gd name="T51" fmla="*/ 29 h 87"/>
                <a:gd name="T52" fmla="*/ 38 w 83"/>
                <a:gd name="T53" fmla="*/ 59 h 87"/>
                <a:gd name="T54" fmla="*/ 38 w 83"/>
                <a:gd name="T55" fmla="*/ 57 h 87"/>
                <a:gd name="T56" fmla="*/ 44 w 83"/>
                <a:gd name="T57" fmla="*/ 52 h 87"/>
                <a:gd name="T58" fmla="*/ 7 w 83"/>
                <a:gd name="T59" fmla="*/ 52 h 87"/>
                <a:gd name="T60" fmla="*/ 0 w 83"/>
                <a:gd name="T61" fmla="*/ 57 h 87"/>
                <a:gd name="T62" fmla="*/ 0 w 83"/>
                <a:gd name="T63" fmla="*/ 59 h 87"/>
                <a:gd name="T64" fmla="*/ 7 w 83"/>
                <a:gd name="T65" fmla="*/ 64 h 87"/>
                <a:gd name="T66" fmla="*/ 44 w 83"/>
                <a:gd name="T67" fmla="*/ 64 h 87"/>
                <a:gd name="T68" fmla="*/ 38 w 83"/>
                <a:gd name="T69" fmla="*/ 59 h 87"/>
                <a:gd name="T70" fmla="*/ 7 w 83"/>
                <a:gd name="T71" fmla="*/ 47 h 87"/>
                <a:gd name="T72" fmla="*/ 44 w 83"/>
                <a:gd name="T73" fmla="*/ 47 h 87"/>
                <a:gd name="T74" fmla="*/ 38 w 83"/>
                <a:gd name="T75" fmla="*/ 42 h 87"/>
                <a:gd name="T76" fmla="*/ 38 w 83"/>
                <a:gd name="T77" fmla="*/ 40 h 87"/>
                <a:gd name="T78" fmla="*/ 44 w 83"/>
                <a:gd name="T79" fmla="*/ 35 h 87"/>
                <a:gd name="T80" fmla="*/ 7 w 83"/>
                <a:gd name="T81" fmla="*/ 35 h 87"/>
                <a:gd name="T82" fmla="*/ 0 w 83"/>
                <a:gd name="T83" fmla="*/ 40 h 87"/>
                <a:gd name="T84" fmla="*/ 0 w 83"/>
                <a:gd name="T85" fmla="*/ 42 h 87"/>
                <a:gd name="T86" fmla="*/ 7 w 83"/>
                <a:gd name="T8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87">
                  <a:moveTo>
                    <a:pt x="70" y="74"/>
                  </a:moveTo>
                  <a:cubicBezTo>
                    <a:pt x="73" y="74"/>
                    <a:pt x="76" y="74"/>
                    <a:pt x="79" y="75"/>
                  </a:cubicBezTo>
                  <a:cubicBezTo>
                    <a:pt x="73" y="82"/>
                    <a:pt x="65" y="87"/>
                    <a:pt x="5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3" y="87"/>
                    <a:pt x="34" y="82"/>
                    <a:pt x="28" y="75"/>
                  </a:cubicBezTo>
                  <a:cubicBezTo>
                    <a:pt x="31" y="74"/>
                    <a:pt x="34" y="74"/>
                    <a:pt x="38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lose/>
                  <a:moveTo>
                    <a:pt x="70" y="3"/>
                  </a:moveTo>
                  <a:cubicBezTo>
                    <a:pt x="73" y="3"/>
                    <a:pt x="78" y="2"/>
                    <a:pt x="8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2"/>
                    <a:pt x="36" y="3"/>
                    <a:pt x="3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lose/>
                  <a:moveTo>
                    <a:pt x="7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1" y="29"/>
                    <a:pt x="38" y="28"/>
                    <a:pt x="38" y="2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41" y="17"/>
                    <a:pt x="44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0" y="20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4" y="29"/>
                    <a:pt x="7" y="29"/>
                  </a:cubicBezTo>
                  <a:close/>
                  <a:moveTo>
                    <a:pt x="38" y="59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8" y="54"/>
                    <a:pt x="41" y="52"/>
                    <a:pt x="44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4" y="52"/>
                    <a:pt x="0" y="54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4" y="64"/>
                    <a:pt x="7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1" y="64"/>
                    <a:pt x="38" y="62"/>
                    <a:pt x="38" y="59"/>
                  </a:cubicBezTo>
                  <a:close/>
                  <a:moveTo>
                    <a:pt x="7" y="47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1" y="47"/>
                    <a:pt x="38" y="45"/>
                    <a:pt x="38" y="42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7"/>
                    <a:pt x="41" y="35"/>
                    <a:pt x="44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0" y="37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4" y="47"/>
                    <a:pt x="7" y="4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94F7EEE5-57DC-430E-9C51-D2968384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" y="304"/>
              <a:ext cx="274" cy="822"/>
            </a:xfrm>
            <a:custGeom>
              <a:avLst/>
              <a:gdLst>
                <a:gd name="T0" fmla="*/ 18 w 116"/>
                <a:gd name="T1" fmla="*/ 101 h 347"/>
                <a:gd name="T2" fmla="*/ 3 w 116"/>
                <a:gd name="T3" fmla="*/ 109 h 347"/>
                <a:gd name="T4" fmla="*/ 9 w 116"/>
                <a:gd name="T5" fmla="*/ 93 h 347"/>
                <a:gd name="T6" fmla="*/ 24 w 116"/>
                <a:gd name="T7" fmla="*/ 72 h 347"/>
                <a:gd name="T8" fmla="*/ 73 w 116"/>
                <a:gd name="T9" fmla="*/ 22 h 347"/>
                <a:gd name="T10" fmla="*/ 79 w 116"/>
                <a:gd name="T11" fmla="*/ 0 h 347"/>
                <a:gd name="T12" fmla="*/ 76 w 116"/>
                <a:gd name="T13" fmla="*/ 27 h 347"/>
                <a:gd name="T14" fmla="*/ 23 w 116"/>
                <a:gd name="T15" fmla="*/ 86 h 347"/>
                <a:gd name="T16" fmla="*/ 18 w 116"/>
                <a:gd name="T17" fmla="*/ 101 h 347"/>
                <a:gd name="T18" fmla="*/ 18 w 116"/>
                <a:gd name="T19" fmla="*/ 101 h 347"/>
                <a:gd name="T20" fmla="*/ 18 w 116"/>
                <a:gd name="T21" fmla="*/ 101 h 347"/>
                <a:gd name="T22" fmla="*/ 62 w 116"/>
                <a:gd name="T23" fmla="*/ 335 h 347"/>
                <a:gd name="T24" fmla="*/ 63 w 116"/>
                <a:gd name="T25" fmla="*/ 334 h 347"/>
                <a:gd name="T26" fmla="*/ 67 w 116"/>
                <a:gd name="T27" fmla="*/ 304 h 347"/>
                <a:gd name="T28" fmla="*/ 101 w 116"/>
                <a:gd name="T29" fmla="*/ 272 h 347"/>
                <a:gd name="T30" fmla="*/ 107 w 116"/>
                <a:gd name="T31" fmla="*/ 264 h 347"/>
                <a:gd name="T32" fmla="*/ 96 w 116"/>
                <a:gd name="T33" fmla="*/ 248 h 347"/>
                <a:gd name="T34" fmla="*/ 102 w 116"/>
                <a:gd name="T35" fmla="*/ 212 h 347"/>
                <a:gd name="T36" fmla="*/ 116 w 116"/>
                <a:gd name="T37" fmla="*/ 191 h 347"/>
                <a:gd name="T38" fmla="*/ 108 w 116"/>
                <a:gd name="T39" fmla="*/ 194 h 347"/>
                <a:gd name="T40" fmla="*/ 108 w 116"/>
                <a:gd name="T41" fmla="*/ 193 h 347"/>
                <a:gd name="T42" fmla="*/ 107 w 116"/>
                <a:gd name="T43" fmla="*/ 193 h 347"/>
                <a:gd name="T44" fmla="*/ 97 w 116"/>
                <a:gd name="T45" fmla="*/ 206 h 347"/>
                <a:gd name="T46" fmla="*/ 89 w 116"/>
                <a:gd name="T47" fmla="*/ 208 h 347"/>
                <a:gd name="T48" fmla="*/ 86 w 116"/>
                <a:gd name="T49" fmla="*/ 207 h 347"/>
                <a:gd name="T50" fmla="*/ 86 w 116"/>
                <a:gd name="T51" fmla="*/ 206 h 347"/>
                <a:gd name="T52" fmla="*/ 85 w 116"/>
                <a:gd name="T53" fmla="*/ 204 h 347"/>
                <a:gd name="T54" fmla="*/ 82 w 116"/>
                <a:gd name="T55" fmla="*/ 205 h 347"/>
                <a:gd name="T56" fmla="*/ 81 w 116"/>
                <a:gd name="T57" fmla="*/ 205 h 347"/>
                <a:gd name="T58" fmla="*/ 57 w 116"/>
                <a:gd name="T59" fmla="*/ 193 h 347"/>
                <a:gd name="T60" fmla="*/ 56 w 116"/>
                <a:gd name="T61" fmla="*/ 193 h 347"/>
                <a:gd name="T62" fmla="*/ 56 w 116"/>
                <a:gd name="T63" fmla="*/ 193 h 347"/>
                <a:gd name="T64" fmla="*/ 56 w 116"/>
                <a:gd name="T65" fmla="*/ 193 h 347"/>
                <a:gd name="T66" fmla="*/ 56 w 116"/>
                <a:gd name="T67" fmla="*/ 194 h 347"/>
                <a:gd name="T68" fmla="*/ 35 w 116"/>
                <a:gd name="T69" fmla="*/ 182 h 347"/>
                <a:gd name="T70" fmla="*/ 28 w 116"/>
                <a:gd name="T71" fmla="*/ 177 h 347"/>
                <a:gd name="T72" fmla="*/ 28 w 116"/>
                <a:gd name="T73" fmla="*/ 175 h 347"/>
                <a:gd name="T74" fmla="*/ 33 w 116"/>
                <a:gd name="T75" fmla="*/ 171 h 347"/>
                <a:gd name="T76" fmla="*/ 33 w 116"/>
                <a:gd name="T77" fmla="*/ 165 h 347"/>
                <a:gd name="T78" fmla="*/ 28 w 116"/>
                <a:gd name="T79" fmla="*/ 160 h 347"/>
                <a:gd name="T80" fmla="*/ 28 w 116"/>
                <a:gd name="T81" fmla="*/ 158 h 347"/>
                <a:gd name="T82" fmla="*/ 33 w 116"/>
                <a:gd name="T83" fmla="*/ 153 h 347"/>
                <a:gd name="T84" fmla="*/ 33 w 116"/>
                <a:gd name="T85" fmla="*/ 147 h 347"/>
                <a:gd name="T86" fmla="*/ 28 w 116"/>
                <a:gd name="T87" fmla="*/ 143 h 347"/>
                <a:gd name="T88" fmla="*/ 28 w 116"/>
                <a:gd name="T89" fmla="*/ 140 h 347"/>
                <a:gd name="T90" fmla="*/ 33 w 116"/>
                <a:gd name="T91" fmla="*/ 136 h 347"/>
                <a:gd name="T92" fmla="*/ 33 w 116"/>
                <a:gd name="T93" fmla="*/ 134 h 347"/>
                <a:gd name="T94" fmla="*/ 24 w 116"/>
                <a:gd name="T95" fmla="*/ 142 h 347"/>
                <a:gd name="T96" fmla="*/ 18 w 116"/>
                <a:gd name="T97" fmla="*/ 182 h 347"/>
                <a:gd name="T98" fmla="*/ 35 w 116"/>
                <a:gd name="T99" fmla="*/ 215 h 347"/>
                <a:gd name="T100" fmla="*/ 44 w 116"/>
                <a:gd name="T101" fmla="*/ 243 h 347"/>
                <a:gd name="T102" fmla="*/ 31 w 116"/>
                <a:gd name="T103" fmla="*/ 296 h 347"/>
                <a:gd name="T104" fmla="*/ 7 w 116"/>
                <a:gd name="T105" fmla="*/ 326 h 347"/>
                <a:gd name="T106" fmla="*/ 0 w 116"/>
                <a:gd name="T107" fmla="*/ 347 h 347"/>
                <a:gd name="T108" fmla="*/ 1 w 116"/>
                <a:gd name="T109" fmla="*/ 347 h 347"/>
                <a:gd name="T110" fmla="*/ 6 w 116"/>
                <a:gd name="T111" fmla="*/ 347 h 347"/>
                <a:gd name="T112" fmla="*/ 62 w 116"/>
                <a:gd name="T113" fmla="*/ 3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" h="347">
                  <a:moveTo>
                    <a:pt x="18" y="101"/>
                  </a:moveTo>
                  <a:cubicBezTo>
                    <a:pt x="18" y="101"/>
                    <a:pt x="18" y="101"/>
                    <a:pt x="3" y="109"/>
                  </a:cubicBezTo>
                  <a:cubicBezTo>
                    <a:pt x="3" y="109"/>
                    <a:pt x="7" y="103"/>
                    <a:pt x="9" y="93"/>
                  </a:cubicBezTo>
                  <a:cubicBezTo>
                    <a:pt x="11" y="83"/>
                    <a:pt x="17" y="79"/>
                    <a:pt x="24" y="72"/>
                  </a:cubicBezTo>
                  <a:cubicBezTo>
                    <a:pt x="32" y="65"/>
                    <a:pt x="64" y="35"/>
                    <a:pt x="73" y="22"/>
                  </a:cubicBezTo>
                  <a:cubicBezTo>
                    <a:pt x="77" y="16"/>
                    <a:pt x="79" y="7"/>
                    <a:pt x="79" y="0"/>
                  </a:cubicBezTo>
                  <a:cubicBezTo>
                    <a:pt x="82" y="8"/>
                    <a:pt x="81" y="19"/>
                    <a:pt x="76" y="27"/>
                  </a:cubicBezTo>
                  <a:cubicBezTo>
                    <a:pt x="68" y="38"/>
                    <a:pt x="23" y="86"/>
                    <a:pt x="23" y="86"/>
                  </a:cubicBezTo>
                  <a:cubicBezTo>
                    <a:pt x="23" y="86"/>
                    <a:pt x="23" y="86"/>
                    <a:pt x="1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1"/>
                    <a:pt x="18" y="101"/>
                    <a:pt x="18" y="101"/>
                  </a:cubicBezTo>
                  <a:close/>
                  <a:moveTo>
                    <a:pt x="62" y="335"/>
                  </a:moveTo>
                  <a:cubicBezTo>
                    <a:pt x="63" y="334"/>
                    <a:pt x="63" y="334"/>
                    <a:pt x="63" y="334"/>
                  </a:cubicBezTo>
                  <a:cubicBezTo>
                    <a:pt x="63" y="334"/>
                    <a:pt x="64" y="305"/>
                    <a:pt x="67" y="304"/>
                  </a:cubicBezTo>
                  <a:cubicBezTo>
                    <a:pt x="70" y="301"/>
                    <a:pt x="85" y="284"/>
                    <a:pt x="101" y="272"/>
                  </a:cubicBezTo>
                  <a:cubicBezTo>
                    <a:pt x="103" y="270"/>
                    <a:pt x="105" y="267"/>
                    <a:pt x="107" y="264"/>
                  </a:cubicBezTo>
                  <a:cubicBezTo>
                    <a:pt x="102" y="258"/>
                    <a:pt x="96" y="251"/>
                    <a:pt x="96" y="248"/>
                  </a:cubicBezTo>
                  <a:cubicBezTo>
                    <a:pt x="93" y="236"/>
                    <a:pt x="98" y="221"/>
                    <a:pt x="102" y="212"/>
                  </a:cubicBezTo>
                  <a:cubicBezTo>
                    <a:pt x="111" y="203"/>
                    <a:pt x="114" y="195"/>
                    <a:pt x="116" y="191"/>
                  </a:cubicBezTo>
                  <a:cubicBezTo>
                    <a:pt x="113" y="192"/>
                    <a:pt x="111" y="193"/>
                    <a:pt x="108" y="194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08" y="193"/>
                    <a:pt x="108" y="193"/>
                    <a:pt x="107" y="193"/>
                  </a:cubicBezTo>
                  <a:cubicBezTo>
                    <a:pt x="104" y="200"/>
                    <a:pt x="100" y="204"/>
                    <a:pt x="97" y="206"/>
                  </a:cubicBezTo>
                  <a:cubicBezTo>
                    <a:pt x="94" y="207"/>
                    <a:pt x="91" y="208"/>
                    <a:pt x="89" y="208"/>
                  </a:cubicBezTo>
                  <a:cubicBezTo>
                    <a:pt x="87" y="208"/>
                    <a:pt x="86" y="207"/>
                    <a:pt x="86" y="207"/>
                  </a:cubicBezTo>
                  <a:cubicBezTo>
                    <a:pt x="86" y="207"/>
                    <a:pt x="86" y="207"/>
                    <a:pt x="86" y="206"/>
                  </a:cubicBezTo>
                  <a:cubicBezTo>
                    <a:pt x="86" y="206"/>
                    <a:pt x="85" y="205"/>
                    <a:pt x="85" y="204"/>
                  </a:cubicBezTo>
                  <a:cubicBezTo>
                    <a:pt x="84" y="205"/>
                    <a:pt x="84" y="205"/>
                    <a:pt x="82" y="205"/>
                  </a:cubicBezTo>
                  <a:cubicBezTo>
                    <a:pt x="82" y="205"/>
                    <a:pt x="82" y="205"/>
                    <a:pt x="81" y="205"/>
                  </a:cubicBezTo>
                  <a:cubicBezTo>
                    <a:pt x="72" y="205"/>
                    <a:pt x="63" y="200"/>
                    <a:pt x="57" y="193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3"/>
                    <a:pt x="56" y="193"/>
                    <a:pt x="56" y="194"/>
                  </a:cubicBezTo>
                  <a:cubicBezTo>
                    <a:pt x="45" y="190"/>
                    <a:pt x="38" y="189"/>
                    <a:pt x="35" y="182"/>
                  </a:cubicBezTo>
                  <a:cubicBezTo>
                    <a:pt x="31" y="182"/>
                    <a:pt x="28" y="180"/>
                    <a:pt x="28" y="177"/>
                  </a:cubicBezTo>
                  <a:cubicBezTo>
                    <a:pt x="28" y="177"/>
                    <a:pt x="28" y="177"/>
                    <a:pt x="28" y="175"/>
                  </a:cubicBezTo>
                  <a:cubicBezTo>
                    <a:pt x="28" y="172"/>
                    <a:pt x="30" y="171"/>
                    <a:pt x="33" y="171"/>
                  </a:cubicBezTo>
                  <a:cubicBezTo>
                    <a:pt x="33" y="169"/>
                    <a:pt x="33" y="167"/>
                    <a:pt x="33" y="165"/>
                  </a:cubicBezTo>
                  <a:cubicBezTo>
                    <a:pt x="30" y="164"/>
                    <a:pt x="28" y="163"/>
                    <a:pt x="28" y="160"/>
                  </a:cubicBezTo>
                  <a:cubicBezTo>
                    <a:pt x="28" y="160"/>
                    <a:pt x="28" y="160"/>
                    <a:pt x="28" y="158"/>
                  </a:cubicBezTo>
                  <a:cubicBezTo>
                    <a:pt x="28" y="155"/>
                    <a:pt x="30" y="154"/>
                    <a:pt x="33" y="153"/>
                  </a:cubicBezTo>
                  <a:cubicBezTo>
                    <a:pt x="33" y="151"/>
                    <a:pt x="33" y="149"/>
                    <a:pt x="33" y="147"/>
                  </a:cubicBezTo>
                  <a:cubicBezTo>
                    <a:pt x="30" y="146"/>
                    <a:pt x="28" y="145"/>
                    <a:pt x="28" y="143"/>
                  </a:cubicBezTo>
                  <a:cubicBezTo>
                    <a:pt x="28" y="143"/>
                    <a:pt x="28" y="143"/>
                    <a:pt x="28" y="140"/>
                  </a:cubicBezTo>
                  <a:cubicBezTo>
                    <a:pt x="28" y="138"/>
                    <a:pt x="30" y="136"/>
                    <a:pt x="33" y="136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1" y="135"/>
                    <a:pt x="24" y="142"/>
                  </a:cubicBezTo>
                  <a:cubicBezTo>
                    <a:pt x="24" y="142"/>
                    <a:pt x="20" y="170"/>
                    <a:pt x="18" y="182"/>
                  </a:cubicBezTo>
                  <a:cubicBezTo>
                    <a:pt x="15" y="194"/>
                    <a:pt x="28" y="206"/>
                    <a:pt x="35" y="215"/>
                  </a:cubicBezTo>
                  <a:cubicBezTo>
                    <a:pt x="40" y="224"/>
                    <a:pt x="43" y="235"/>
                    <a:pt x="44" y="243"/>
                  </a:cubicBezTo>
                  <a:cubicBezTo>
                    <a:pt x="44" y="262"/>
                    <a:pt x="43" y="280"/>
                    <a:pt x="31" y="296"/>
                  </a:cubicBezTo>
                  <a:cubicBezTo>
                    <a:pt x="18" y="313"/>
                    <a:pt x="10" y="313"/>
                    <a:pt x="7" y="326"/>
                  </a:cubicBezTo>
                  <a:cubicBezTo>
                    <a:pt x="5" y="330"/>
                    <a:pt x="3" y="339"/>
                    <a:pt x="0" y="347"/>
                  </a:cubicBezTo>
                  <a:cubicBezTo>
                    <a:pt x="0" y="347"/>
                    <a:pt x="1" y="347"/>
                    <a:pt x="1" y="347"/>
                  </a:cubicBezTo>
                  <a:cubicBezTo>
                    <a:pt x="2" y="347"/>
                    <a:pt x="4" y="347"/>
                    <a:pt x="6" y="347"/>
                  </a:cubicBezTo>
                  <a:cubicBezTo>
                    <a:pt x="27" y="346"/>
                    <a:pt x="51" y="338"/>
                    <a:pt x="62" y="335"/>
                  </a:cubicBezTo>
                  <a:close/>
                </a:path>
              </a:pathLst>
            </a:custGeom>
            <a:solidFill>
              <a:srgbClr val="E9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5BAC7512-A500-4762-ACFC-DA205E31E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" y="622"/>
              <a:ext cx="203" cy="502"/>
            </a:xfrm>
            <a:custGeom>
              <a:avLst/>
              <a:gdLst>
                <a:gd name="T0" fmla="*/ 51 w 86"/>
                <a:gd name="T1" fmla="*/ 170 h 212"/>
                <a:gd name="T2" fmla="*/ 47 w 86"/>
                <a:gd name="T3" fmla="*/ 200 h 212"/>
                <a:gd name="T4" fmla="*/ 47 w 86"/>
                <a:gd name="T5" fmla="*/ 200 h 212"/>
                <a:gd name="T6" fmla="*/ 1 w 86"/>
                <a:gd name="T7" fmla="*/ 212 h 212"/>
                <a:gd name="T8" fmla="*/ 0 w 86"/>
                <a:gd name="T9" fmla="*/ 212 h 212"/>
                <a:gd name="T10" fmla="*/ 5 w 86"/>
                <a:gd name="T11" fmla="*/ 195 h 212"/>
                <a:gd name="T12" fmla="*/ 30 w 86"/>
                <a:gd name="T13" fmla="*/ 170 h 212"/>
                <a:gd name="T14" fmla="*/ 54 w 86"/>
                <a:gd name="T15" fmla="*/ 142 h 212"/>
                <a:gd name="T16" fmla="*/ 72 w 86"/>
                <a:gd name="T17" fmla="*/ 149 h 212"/>
                <a:gd name="T18" fmla="*/ 72 w 86"/>
                <a:gd name="T19" fmla="*/ 148 h 212"/>
                <a:gd name="T20" fmla="*/ 51 w 86"/>
                <a:gd name="T21" fmla="*/ 170 h 212"/>
                <a:gd name="T22" fmla="*/ 70 w 86"/>
                <a:gd name="T23" fmla="*/ 73 h 212"/>
                <a:gd name="T24" fmla="*/ 70 w 86"/>
                <a:gd name="T25" fmla="*/ 71 h 212"/>
                <a:gd name="T26" fmla="*/ 69 w 86"/>
                <a:gd name="T27" fmla="*/ 70 h 212"/>
                <a:gd name="T28" fmla="*/ 66 w 86"/>
                <a:gd name="T29" fmla="*/ 71 h 212"/>
                <a:gd name="T30" fmla="*/ 65 w 86"/>
                <a:gd name="T31" fmla="*/ 71 h 212"/>
                <a:gd name="T32" fmla="*/ 41 w 86"/>
                <a:gd name="T33" fmla="*/ 59 h 212"/>
                <a:gd name="T34" fmla="*/ 40 w 86"/>
                <a:gd name="T35" fmla="*/ 60 h 212"/>
                <a:gd name="T36" fmla="*/ 18 w 86"/>
                <a:gd name="T37" fmla="*/ 47 h 212"/>
                <a:gd name="T38" fmla="*/ 13 w 86"/>
                <a:gd name="T39" fmla="*/ 42 h 212"/>
                <a:gd name="T40" fmla="*/ 13 w 86"/>
                <a:gd name="T41" fmla="*/ 40 h 212"/>
                <a:gd name="T42" fmla="*/ 17 w 86"/>
                <a:gd name="T43" fmla="*/ 36 h 212"/>
                <a:gd name="T44" fmla="*/ 17 w 86"/>
                <a:gd name="T45" fmla="*/ 30 h 212"/>
                <a:gd name="T46" fmla="*/ 13 w 86"/>
                <a:gd name="T47" fmla="*/ 25 h 212"/>
                <a:gd name="T48" fmla="*/ 13 w 86"/>
                <a:gd name="T49" fmla="*/ 23 h 212"/>
                <a:gd name="T50" fmla="*/ 17 w 86"/>
                <a:gd name="T51" fmla="*/ 18 h 212"/>
                <a:gd name="T52" fmla="*/ 17 w 86"/>
                <a:gd name="T53" fmla="*/ 12 h 212"/>
                <a:gd name="T54" fmla="*/ 13 w 86"/>
                <a:gd name="T55" fmla="*/ 8 h 212"/>
                <a:gd name="T56" fmla="*/ 13 w 86"/>
                <a:gd name="T57" fmla="*/ 5 h 212"/>
                <a:gd name="T58" fmla="*/ 17 w 86"/>
                <a:gd name="T59" fmla="*/ 1 h 212"/>
                <a:gd name="T60" fmla="*/ 17 w 86"/>
                <a:gd name="T61" fmla="*/ 1 h 212"/>
                <a:gd name="T62" fmla="*/ 15 w 86"/>
                <a:gd name="T63" fmla="*/ 0 h 212"/>
                <a:gd name="T64" fmla="*/ 8 w 86"/>
                <a:gd name="T65" fmla="*/ 6 h 212"/>
                <a:gd name="T66" fmla="*/ 6 w 86"/>
                <a:gd name="T67" fmla="*/ 22 h 212"/>
                <a:gd name="T68" fmla="*/ 5 w 86"/>
                <a:gd name="T69" fmla="*/ 32 h 212"/>
                <a:gd name="T70" fmla="*/ 17 w 86"/>
                <a:gd name="T71" fmla="*/ 62 h 212"/>
                <a:gd name="T72" fmla="*/ 51 w 86"/>
                <a:gd name="T73" fmla="*/ 90 h 212"/>
                <a:gd name="T74" fmla="*/ 79 w 86"/>
                <a:gd name="T75" fmla="*/ 78 h 212"/>
                <a:gd name="T76" fmla="*/ 86 w 86"/>
                <a:gd name="T77" fmla="*/ 68 h 212"/>
                <a:gd name="T78" fmla="*/ 70 w 86"/>
                <a:gd name="T79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212">
                  <a:moveTo>
                    <a:pt x="51" y="170"/>
                  </a:moveTo>
                  <a:cubicBezTo>
                    <a:pt x="48" y="171"/>
                    <a:pt x="47" y="200"/>
                    <a:pt x="47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37" y="204"/>
                    <a:pt x="19" y="209"/>
                    <a:pt x="1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" y="205"/>
                    <a:pt x="4" y="198"/>
                    <a:pt x="5" y="195"/>
                  </a:cubicBezTo>
                  <a:cubicBezTo>
                    <a:pt x="11" y="187"/>
                    <a:pt x="17" y="179"/>
                    <a:pt x="30" y="170"/>
                  </a:cubicBezTo>
                  <a:cubicBezTo>
                    <a:pt x="44" y="162"/>
                    <a:pt x="54" y="142"/>
                    <a:pt x="54" y="142"/>
                  </a:cubicBezTo>
                  <a:cubicBezTo>
                    <a:pt x="54" y="142"/>
                    <a:pt x="62" y="151"/>
                    <a:pt x="72" y="149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62" y="158"/>
                    <a:pt x="53" y="168"/>
                    <a:pt x="51" y="170"/>
                  </a:cubicBezTo>
                  <a:close/>
                  <a:moveTo>
                    <a:pt x="70" y="73"/>
                  </a:moveTo>
                  <a:cubicBezTo>
                    <a:pt x="70" y="73"/>
                    <a:pt x="70" y="72"/>
                    <a:pt x="70" y="71"/>
                  </a:cubicBezTo>
                  <a:cubicBezTo>
                    <a:pt x="69" y="71"/>
                    <a:pt x="69" y="70"/>
                    <a:pt x="69" y="70"/>
                  </a:cubicBezTo>
                  <a:cubicBezTo>
                    <a:pt x="68" y="71"/>
                    <a:pt x="68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6" y="71"/>
                    <a:pt x="48" y="66"/>
                    <a:pt x="41" y="59"/>
                  </a:cubicBezTo>
                  <a:cubicBezTo>
                    <a:pt x="41" y="59"/>
                    <a:pt x="40" y="59"/>
                    <a:pt x="40" y="60"/>
                  </a:cubicBezTo>
                  <a:cubicBezTo>
                    <a:pt x="29" y="56"/>
                    <a:pt x="21" y="55"/>
                    <a:pt x="18" y="47"/>
                  </a:cubicBezTo>
                  <a:cubicBezTo>
                    <a:pt x="15" y="47"/>
                    <a:pt x="13" y="45"/>
                    <a:pt x="13" y="42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7"/>
                    <a:pt x="14" y="36"/>
                    <a:pt x="17" y="36"/>
                  </a:cubicBezTo>
                  <a:cubicBezTo>
                    <a:pt x="17" y="34"/>
                    <a:pt x="17" y="32"/>
                    <a:pt x="17" y="30"/>
                  </a:cubicBezTo>
                  <a:cubicBezTo>
                    <a:pt x="14" y="29"/>
                    <a:pt x="13" y="28"/>
                    <a:pt x="13" y="25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0"/>
                    <a:pt x="14" y="19"/>
                    <a:pt x="17" y="18"/>
                  </a:cubicBezTo>
                  <a:cubicBezTo>
                    <a:pt x="17" y="16"/>
                    <a:pt x="17" y="14"/>
                    <a:pt x="17" y="12"/>
                  </a:cubicBezTo>
                  <a:cubicBezTo>
                    <a:pt x="14" y="11"/>
                    <a:pt x="13" y="10"/>
                    <a:pt x="13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4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14"/>
                    <a:pt x="6" y="22"/>
                  </a:cubicBezTo>
                  <a:cubicBezTo>
                    <a:pt x="5" y="25"/>
                    <a:pt x="5" y="29"/>
                    <a:pt x="5" y="32"/>
                  </a:cubicBezTo>
                  <a:cubicBezTo>
                    <a:pt x="6" y="47"/>
                    <a:pt x="8" y="58"/>
                    <a:pt x="17" y="62"/>
                  </a:cubicBezTo>
                  <a:cubicBezTo>
                    <a:pt x="25" y="68"/>
                    <a:pt x="43" y="83"/>
                    <a:pt x="51" y="90"/>
                  </a:cubicBezTo>
                  <a:cubicBezTo>
                    <a:pt x="58" y="97"/>
                    <a:pt x="68" y="89"/>
                    <a:pt x="79" y="78"/>
                  </a:cubicBezTo>
                  <a:cubicBezTo>
                    <a:pt x="82" y="75"/>
                    <a:pt x="84" y="71"/>
                    <a:pt x="86" y="68"/>
                  </a:cubicBezTo>
                  <a:cubicBezTo>
                    <a:pt x="78" y="76"/>
                    <a:pt x="70" y="73"/>
                    <a:pt x="70" y="73"/>
                  </a:cubicBezTo>
                  <a:close/>
                </a:path>
              </a:pathLst>
            </a:custGeom>
            <a:solidFill>
              <a:srgbClr val="DDC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28B89B7-474A-4C36-A86C-7D4C9CED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752"/>
              <a:ext cx="73" cy="38"/>
            </a:xfrm>
            <a:custGeom>
              <a:avLst/>
              <a:gdLst>
                <a:gd name="T0" fmla="*/ 31 w 31"/>
                <a:gd name="T1" fmla="*/ 3 h 16"/>
                <a:gd name="T2" fmla="*/ 24 w 31"/>
                <a:gd name="T3" fmla="*/ 3 h 16"/>
                <a:gd name="T4" fmla="*/ 2 w 31"/>
                <a:gd name="T5" fmla="*/ 8 h 16"/>
                <a:gd name="T6" fmla="*/ 7 w 31"/>
                <a:gd name="T7" fmla="*/ 16 h 16"/>
                <a:gd name="T8" fmla="*/ 31 w 31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31" y="3"/>
                  </a:moveTo>
                  <a:cubicBezTo>
                    <a:pt x="28" y="0"/>
                    <a:pt x="24" y="3"/>
                    <a:pt x="24" y="3"/>
                  </a:cubicBezTo>
                  <a:cubicBezTo>
                    <a:pt x="24" y="3"/>
                    <a:pt x="6" y="0"/>
                    <a:pt x="2" y="8"/>
                  </a:cubicBezTo>
                  <a:cubicBezTo>
                    <a:pt x="0" y="11"/>
                    <a:pt x="3" y="13"/>
                    <a:pt x="7" y="16"/>
                  </a:cubicBezTo>
                  <a:cubicBezTo>
                    <a:pt x="17" y="15"/>
                    <a:pt x="25" y="10"/>
                    <a:pt x="31" y="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</p:grpSp>
      <p:sp>
        <p:nvSpPr>
          <p:cNvPr id="101" name="Rectangle 19">
            <a:extLst>
              <a:ext uri="{FF2B5EF4-FFF2-40B4-BE49-F238E27FC236}">
                <a16:creationId xmlns:a16="http://schemas.microsoft.com/office/drawing/2014/main" id="{EC87544B-D4ED-48D6-8992-5C2C462F23F7}"/>
              </a:ext>
            </a:extLst>
          </p:cNvPr>
          <p:cNvSpPr/>
          <p:nvPr/>
        </p:nvSpPr>
        <p:spPr>
          <a:xfrm rot="2299796">
            <a:off x="1449695" y="4517646"/>
            <a:ext cx="4736842" cy="600780"/>
          </a:xfrm>
          <a:prstGeom prst="rect">
            <a:avLst/>
          </a:prstGeom>
        </p:spPr>
        <p:txBody>
          <a:bodyPr wrap="square" lIns="76810" tIns="38405" rIns="76810" bIns="38405">
            <a:spAutoFit/>
          </a:bodyPr>
          <a:lstStyle/>
          <a:p>
            <a:pPr algn="ctr"/>
            <a:r>
              <a:rPr lang="x-none" sz="3400" b="1" dirty="0">
                <a:latin typeface="Traditional Arabic" pitchFamily="18" charset="-78"/>
                <a:cs typeface="Traditional Arabic" pitchFamily="18" charset="-78"/>
              </a:rPr>
              <a:t>مراحل تحويل  الفكره الى فرصة </a:t>
            </a:r>
            <a:endParaRPr lang="en-GB" sz="3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445077" y="458355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203576" y="458356"/>
            <a:ext cx="407515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68521" y="541482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32220" y="444501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678060" y="316939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61763" y="456822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58920" y="411265"/>
            <a:ext cx="51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2546" y="359402"/>
            <a:ext cx="556952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L-Mohanad Bold" pitchFamily="2" charset="-78"/>
              </a:rPr>
              <a:t>مميزات فرص الأعمال الجيدة</a:t>
            </a:r>
            <a:endParaRPr lang="ar-DZ" sz="3200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ohanad Bold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17" y="1025236"/>
            <a:ext cx="9739747" cy="51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445077" y="458355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258993" y="458355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21631" y="486063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68521" y="541482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32220" y="444501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678060" y="316939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61763" y="456822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58920" y="411265"/>
            <a:ext cx="51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090" y="442529"/>
            <a:ext cx="37822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L-Mohanad Bold" pitchFamily="2" charset="-78"/>
              </a:rPr>
              <a:t>تقييم فرص الأعمال</a:t>
            </a:r>
            <a:endParaRPr lang="ar-DZ" sz="3200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ohanad Bold" pitchFamily="2" charset="-7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126" y="1168720"/>
            <a:ext cx="7786255" cy="51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69767" y="333643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00557" y="333643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34749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44449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34749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13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13587" y="233794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28016" y="332114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17160" y="341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4765" y="303984"/>
            <a:ext cx="4572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تحليل نقاط قوة ونقاط ضعف فرصة </a:t>
            </a:r>
            <a:r>
              <a:rPr lang="ar-S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الأعمال :</a:t>
            </a:r>
            <a:endParaRPr lang="ar-DZ" sz="3200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ohanad Bold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203848" y="980728"/>
            <a:ext cx="3000396" cy="571504"/>
          </a:xfrm>
          <a:prstGeom prst="roundRect">
            <a:avLst/>
          </a:prstGeom>
          <a:solidFill>
            <a:srgbClr val="2DA2BF">
              <a:lumMod val="20000"/>
              <a:lumOff val="80000"/>
            </a:srgb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fr-FR" kern="0" dirty="0">
              <a:solidFill>
                <a:sysClr val="window" lastClr="FFFFFF"/>
              </a:solidFill>
              <a:latin typeface="Lucida Sans Unicode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59832" y="1052736"/>
            <a:ext cx="3357586" cy="36932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defRPr/>
            </a:pPr>
            <a:r>
              <a:rPr lang="fr-FR" b="1" kern="0" dirty="0" smtClean="0">
                <a:solidFill>
                  <a:sysClr val="windowText" lastClr="000000"/>
                </a:solidFill>
                <a:cs typeface="Traditional Arabic" pitchFamily="2" charset="-78"/>
              </a:rPr>
              <a:t>(La Matrice SWOT )</a:t>
            </a:r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830" y="936430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ouamane-ali\Desktop\لمخطط\Dy6D68WWsAUgjb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89473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69767" y="333643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00557" y="333643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34749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44449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34749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14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13587" y="233794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28016" y="332114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17160" y="341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283" y="1005012"/>
            <a:ext cx="9060872" cy="18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594765" y="303984"/>
            <a:ext cx="4572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تحليل نقاط قوة ونقاط ضعف فرصة </a:t>
            </a:r>
            <a:r>
              <a:rPr lang="ar-S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الأعمال :</a:t>
            </a:r>
            <a:endParaRPr lang="ar-DZ" sz="3200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ohanad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46" y="2598057"/>
            <a:ext cx="10460182" cy="40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0"/>
            <a:ext cx="86590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0"/>
            <a:ext cx="87006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16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5534555" y="429809"/>
            <a:ext cx="55490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نورية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838590" y="1426955"/>
            <a:ext cx="5369737" cy="44196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لدى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مزرعة صغيرة ويعمل زوجها في مصنع قريب، ولكن على الرغم من أن كلاهما يعملان، فإنهما لا يكسبان ما يكفي من المال لدفع تكاليف تعليم أطفالهما.</a:t>
            </a:r>
            <a:endParaRPr kumimoji="0" lang="fr-FR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L-Mohanad Bold" pitchFamily="2" charset="-78"/>
              <a:sym typeface="Roboto"/>
            </a:endParaRPr>
          </a:p>
        </p:txBody>
      </p:sp>
      <p:pic>
        <p:nvPicPr>
          <p:cNvPr id="34820" name="Picture 4" descr="C:\Users\Amira Informatique\Pictures\منزل_تقليدي_في_قرية_المغير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18" y="1343890"/>
            <a:ext cx="5070764" cy="502920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8219" y="2522827"/>
            <a:ext cx="1507981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17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967372" y="432523"/>
            <a:ext cx="5256201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نورية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5021171" y="1354800"/>
            <a:ext cx="6949155" cy="436712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تقرر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أن تبدأ مشروعها الخاص من خلال تربية الدجاج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لبيعه.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ومع ذلك، قبل أن تشتري الدجاج، يخبرها أحدهم أن هناك طلبًا كبيرًا على زيت عباد الشمس بسبب عدم توفره في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السوق.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غيرت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فكرة عملها وبدأت مشروع ضغط الزيت.</a:t>
            </a:r>
            <a:endParaRPr kumimoji="0" lang="fr-FR" sz="1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600" y="1575523"/>
            <a:ext cx="34956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18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6149340" y="430877"/>
            <a:ext cx="520931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نورية</a:t>
            </a: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4807450" y="1573877"/>
            <a:ext cx="6755476" cy="33735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لم تزرع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قط كميات كبيرة من عباد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الشمس.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نفقت كل أموال القرض لشراء البذور والأسمدة ومعدات ضغط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الزيت.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بما انها استخدمت معظم الأراضي الزراعية العائلية لزراعة عباد الشمس، فإن هناك القليل من الأراضي لزراعة الذرة والخضروات للعائلة لتناول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الطعام.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بدأت المواد الكيميائية من السماد في جعل أطفال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مرضى.</a:t>
            </a:r>
            <a:endParaRPr kumimoji="0" lang="ar-S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10" y="1801091"/>
            <a:ext cx="4185372" cy="42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209549" y="235527"/>
            <a:ext cx="11163301" cy="6400800"/>
            <a:chOff x="514349" y="609600"/>
            <a:chExt cx="11163301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49" y="609600"/>
              <a:ext cx="6108123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303818" y="609600"/>
              <a:ext cx="5373832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28205" y="887845"/>
            <a:ext cx="2851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272849" y="90170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887846"/>
            <a:ext cx="175923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370062" y="860137"/>
            <a:ext cx="1307363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1B047BD-526C-410A-ABF3-784C36D8CD67}"/>
              </a:ext>
            </a:extLst>
          </p:cNvPr>
          <p:cNvSpPr txBox="1">
            <a:spLocks/>
          </p:cNvSpPr>
          <p:nvPr/>
        </p:nvSpPr>
        <p:spPr bwMode="auto">
          <a:xfrm>
            <a:off x="3222047" y="913250"/>
            <a:ext cx="2038628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ar-SA" alt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محتويات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7961918" y="927104"/>
            <a:ext cx="2299681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المحور الأول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7" name="مستطيل 2">
            <a:extLst>
              <a:ext uri="{FF2B5EF4-FFF2-40B4-BE49-F238E27FC236}">
                <a16:creationId xmlns:a16="http://schemas.microsoft.com/office/drawing/2014/main" id="{86CCC385-1B31-49A2-BD42-B07D29BC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917" y="2090623"/>
            <a:ext cx="50262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DZ" sz="7200" b="1" dirty="0" err="1" smtClean="0">
                <a:solidFill>
                  <a:sysClr val="windowText" lastClr="000000"/>
                </a:solidFill>
                <a:latin typeface="+mj-lt"/>
                <a:ea typeface="+mj-ea"/>
                <a:cs typeface="AL-Mohanad Bold" pitchFamily="2" charset="-78"/>
              </a:rPr>
              <a:t>محاضرة </a:t>
            </a:r>
            <a:r>
              <a:rPr lang="ar-DZ" sz="7200" b="1" dirty="0" smtClean="0">
                <a:solidFill>
                  <a:sysClr val="windowText" lastClr="000000"/>
                </a:solidFill>
                <a:latin typeface="+mj-lt"/>
                <a:ea typeface="+mj-ea"/>
                <a:cs typeface="AL-Mohanad Bold" pitchFamily="2" charset="-78"/>
              </a:rPr>
              <a:t>: الفكرة حجر الأساس لنجاح</a:t>
            </a:r>
            <a:r>
              <a:rPr lang="ar-SA" sz="7200" b="1" dirty="0" smtClean="0">
                <a:solidFill>
                  <a:sysClr val="windowText" lastClr="000000"/>
                </a:solidFill>
                <a:latin typeface="+mj-lt"/>
                <a:ea typeface="+mj-ea"/>
                <a:cs typeface="AL-Mohanad Bold" pitchFamily="2" charset="-78"/>
              </a:rPr>
              <a:t> ال</a:t>
            </a:r>
            <a:r>
              <a:rPr lang="ar-DZ" sz="7200" b="1" dirty="0" smtClean="0">
                <a:solidFill>
                  <a:sysClr val="windowText" lastClr="000000"/>
                </a:solidFill>
                <a:latin typeface="+mj-lt"/>
                <a:ea typeface="+mj-ea"/>
                <a:cs typeface="AL-Mohanad Bold" pitchFamily="2" charset="-78"/>
              </a:rPr>
              <a:t>مشروع</a:t>
            </a:r>
            <a:endParaRPr lang="ar-SA" altLang="en-US" sz="7200" b="1" dirty="0" smtClean="0">
              <a:solidFill>
                <a:sysClr val="windowText" lastClr="000000"/>
              </a:solidFill>
              <a:latin typeface="+mj-lt"/>
              <a:ea typeface="+mj-ea"/>
              <a:cs typeface="AL-Mohanad Bold" pitchFamily="2" charset="-78"/>
            </a:endParaRPr>
          </a:p>
        </p:txBody>
      </p:sp>
      <p:sp>
        <p:nvSpPr>
          <p:cNvPr id="75" name="دمعة 74">
            <a:extLst>
              <a:ext uri="{FF2B5EF4-FFF2-40B4-BE49-F238E27FC236}">
                <a16:creationId xmlns:a16="http://schemas.microsoft.com/office/drawing/2014/main" id="{D6CA6BE7-8BF0-43C2-B5BD-07D774C3B86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02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EDC51DE-7204-45AA-AA21-E4F65158E745}"/>
              </a:ext>
            </a:extLst>
          </p:cNvPr>
          <p:cNvGrpSpPr/>
          <p:nvPr/>
        </p:nvGrpSpPr>
        <p:grpSpPr>
          <a:xfrm>
            <a:off x="-207818" y="1322505"/>
            <a:ext cx="5971310" cy="3467030"/>
            <a:chOff x="1146593" y="1865309"/>
            <a:chExt cx="5713012" cy="3487731"/>
          </a:xfrm>
        </p:grpSpPr>
        <p:sp>
          <p:nvSpPr>
            <p:cNvPr id="126" name="Rectangle: Rounded Corners 118">
              <a:extLst>
                <a:ext uri="{FF2B5EF4-FFF2-40B4-BE49-F238E27FC236}">
                  <a16:creationId xmlns:a16="http://schemas.microsoft.com/office/drawing/2014/main" id="{FA0A5746-89B6-42E6-8545-12D9DD0B5A56}"/>
                </a:ext>
              </a:extLst>
            </p:cNvPr>
            <p:cNvSpPr/>
            <p:nvPr/>
          </p:nvSpPr>
          <p:spPr>
            <a:xfrm flipH="1">
              <a:off x="6130573" y="1865309"/>
              <a:ext cx="648000" cy="576000"/>
            </a:xfrm>
            <a:prstGeom prst="homePlate">
              <a:avLst>
                <a:gd name="adj" fmla="val 24487"/>
              </a:avLst>
            </a:prstGeom>
            <a:solidFill>
              <a:schemeClr val="accent1"/>
            </a:solidFill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61">
              <a:extLst>
                <a:ext uri="{FF2B5EF4-FFF2-40B4-BE49-F238E27FC236}">
                  <a16:creationId xmlns:a16="http://schemas.microsoft.com/office/drawing/2014/main" id="{553767AC-B789-45E2-BC17-803C411F53E5}"/>
                </a:ext>
              </a:extLst>
            </p:cNvPr>
            <p:cNvSpPr/>
            <p:nvPr/>
          </p:nvSpPr>
          <p:spPr>
            <a:xfrm flipH="1">
              <a:off x="6235978" y="1922477"/>
              <a:ext cx="513390" cy="461664"/>
            </a:xfrm>
            <a:prstGeom prst="rect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سهم: خماسي 23">
              <a:extLst>
                <a:ext uri="{FF2B5EF4-FFF2-40B4-BE49-F238E27FC236}">
                  <a16:creationId xmlns:a16="http://schemas.microsoft.com/office/drawing/2014/main" id="{6A8A32CA-B1B7-44AB-A502-8C99A4D2830F}"/>
                </a:ext>
              </a:extLst>
            </p:cNvPr>
            <p:cNvSpPr/>
            <p:nvPr/>
          </p:nvSpPr>
          <p:spPr>
            <a:xfrm flipH="1">
              <a:off x="3677067" y="1868276"/>
              <a:ext cx="2577718" cy="576000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396 w 10396"/>
                <a:gd name="connsiteY0" fmla="*/ 5000 h 10000"/>
                <a:gd name="connsiteX1" fmla="*/ 0 w 10396"/>
                <a:gd name="connsiteY1" fmla="*/ 0 h 10000"/>
                <a:gd name="connsiteX2" fmla="*/ 8729 w 10396"/>
                <a:gd name="connsiteY2" fmla="*/ 0 h 10000"/>
                <a:gd name="connsiteX3" fmla="*/ 10396 w 10396"/>
                <a:gd name="connsiteY3" fmla="*/ 5000 h 10000"/>
                <a:gd name="connsiteX4" fmla="*/ 8729 w 10396"/>
                <a:gd name="connsiteY4" fmla="*/ 10000 h 10000"/>
                <a:gd name="connsiteX5" fmla="*/ 2063 w 10396"/>
                <a:gd name="connsiteY5" fmla="*/ 10000 h 10000"/>
                <a:gd name="connsiteX6" fmla="*/ 396 w 10396"/>
                <a:gd name="connsiteY6" fmla="*/ 5000 h 10000"/>
                <a:gd name="connsiteX0" fmla="*/ 487 w 10487"/>
                <a:gd name="connsiteY0" fmla="*/ 5000 h 10000"/>
                <a:gd name="connsiteX1" fmla="*/ 91 w 10487"/>
                <a:gd name="connsiteY1" fmla="*/ 0 h 10000"/>
                <a:gd name="connsiteX2" fmla="*/ 8820 w 10487"/>
                <a:gd name="connsiteY2" fmla="*/ 0 h 10000"/>
                <a:gd name="connsiteX3" fmla="*/ 10487 w 10487"/>
                <a:gd name="connsiteY3" fmla="*/ 5000 h 10000"/>
                <a:gd name="connsiteX4" fmla="*/ 8820 w 10487"/>
                <a:gd name="connsiteY4" fmla="*/ 10000 h 10000"/>
                <a:gd name="connsiteX5" fmla="*/ 0 w 10487"/>
                <a:gd name="connsiteY5" fmla="*/ 9811 h 10000"/>
                <a:gd name="connsiteX6" fmla="*/ 487 w 10487"/>
                <a:gd name="connsiteY6" fmla="*/ 5000 h 10000"/>
                <a:gd name="connsiteX0" fmla="*/ 487 w 10487"/>
                <a:gd name="connsiteY0" fmla="*/ 5142 h 10142"/>
                <a:gd name="connsiteX1" fmla="*/ 3 w 10487"/>
                <a:gd name="connsiteY1" fmla="*/ 0 h 10142"/>
                <a:gd name="connsiteX2" fmla="*/ 8820 w 10487"/>
                <a:gd name="connsiteY2" fmla="*/ 142 h 10142"/>
                <a:gd name="connsiteX3" fmla="*/ 10487 w 10487"/>
                <a:gd name="connsiteY3" fmla="*/ 5142 h 10142"/>
                <a:gd name="connsiteX4" fmla="*/ 8820 w 10487"/>
                <a:gd name="connsiteY4" fmla="*/ 10142 h 10142"/>
                <a:gd name="connsiteX5" fmla="*/ 0 w 10487"/>
                <a:gd name="connsiteY5" fmla="*/ 9953 h 10142"/>
                <a:gd name="connsiteX6" fmla="*/ 487 w 10487"/>
                <a:gd name="connsiteY6" fmla="*/ 5142 h 10142"/>
                <a:gd name="connsiteX0" fmla="*/ 533 w 10533"/>
                <a:gd name="connsiteY0" fmla="*/ 5142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533 w 10533"/>
                <a:gd name="connsiteY6" fmla="*/ 5142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3" h="10142">
                  <a:moveTo>
                    <a:pt x="533" y="5142"/>
                  </a:moveTo>
                  <a:cubicBezTo>
                    <a:pt x="372" y="3428"/>
                    <a:pt x="161" y="1714"/>
                    <a:pt x="0" y="0"/>
                  </a:cubicBezTo>
                  <a:lnTo>
                    <a:pt x="8866" y="142"/>
                  </a:lnTo>
                  <a:cubicBezTo>
                    <a:pt x="9787" y="142"/>
                    <a:pt x="10533" y="2381"/>
                    <a:pt x="10533" y="5142"/>
                  </a:cubicBezTo>
                  <a:cubicBezTo>
                    <a:pt x="10533" y="7903"/>
                    <a:pt x="9787" y="10142"/>
                    <a:pt x="8866" y="10142"/>
                  </a:cubicBezTo>
                  <a:lnTo>
                    <a:pt x="46" y="9953"/>
                  </a:lnTo>
                  <a:cubicBezTo>
                    <a:pt x="208" y="8349"/>
                    <a:pt x="371" y="6746"/>
                    <a:pt x="533" y="5142"/>
                  </a:cubicBezTo>
                  <a:close/>
                </a:path>
              </a:pathLst>
            </a:custGeom>
            <a:solidFill>
              <a:srgbClr val="0AC1F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8" name="Rectangle 62">
              <a:extLst>
                <a:ext uri="{FF2B5EF4-FFF2-40B4-BE49-F238E27FC236}">
                  <a16:creationId xmlns:a16="http://schemas.microsoft.com/office/drawing/2014/main" id="{E78C731B-B6BF-46CE-B393-D0F67360AE5D}"/>
                </a:ext>
              </a:extLst>
            </p:cNvPr>
            <p:cNvSpPr/>
            <p:nvPr/>
          </p:nvSpPr>
          <p:spPr>
            <a:xfrm flipH="1">
              <a:off x="4043690" y="1956221"/>
              <a:ext cx="20789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2000" dirty="0">
                  <a:latin typeface="Dubai" panose="020B0503030403030204" pitchFamily="34" charset="-78"/>
                  <a:ea typeface="Adobe Fan Heiti Std B" panose="020B0700000000000000" pitchFamily="34" charset="-128"/>
                  <a:cs typeface="Dubai" panose="020B0503030403030204" pitchFamily="34" charset="-78"/>
                </a:rPr>
                <a:t>مقدمة</a:t>
              </a:r>
              <a:endParaRPr lang="en-US" sz="2000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78" name="Rectangle: Rounded Corners 118">
              <a:extLst>
                <a:ext uri="{FF2B5EF4-FFF2-40B4-BE49-F238E27FC236}">
                  <a16:creationId xmlns:a16="http://schemas.microsoft.com/office/drawing/2014/main" id="{C234F653-D39E-480D-84C0-386EFB4530D2}"/>
                </a:ext>
              </a:extLst>
            </p:cNvPr>
            <p:cNvSpPr/>
            <p:nvPr/>
          </p:nvSpPr>
          <p:spPr>
            <a:xfrm flipH="1">
              <a:off x="6130573" y="2557860"/>
              <a:ext cx="648000" cy="576000"/>
            </a:xfrm>
            <a:prstGeom prst="homePlate">
              <a:avLst>
                <a:gd name="adj" fmla="val 24487"/>
              </a:avLst>
            </a:prstGeom>
            <a:solidFill>
              <a:srgbClr val="B1F269"/>
            </a:solidFill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61">
              <a:extLst>
                <a:ext uri="{FF2B5EF4-FFF2-40B4-BE49-F238E27FC236}">
                  <a16:creationId xmlns:a16="http://schemas.microsoft.com/office/drawing/2014/main" id="{1220BFAC-2287-4C6F-894F-0B1BE7A9300E}"/>
                </a:ext>
              </a:extLst>
            </p:cNvPr>
            <p:cNvSpPr/>
            <p:nvPr/>
          </p:nvSpPr>
          <p:spPr>
            <a:xfrm flipH="1">
              <a:off x="6235978" y="2615028"/>
              <a:ext cx="513390" cy="461664"/>
            </a:xfrm>
            <a:prstGeom prst="rect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سهم: خماسي 23">
              <a:extLst>
                <a:ext uri="{FF2B5EF4-FFF2-40B4-BE49-F238E27FC236}">
                  <a16:creationId xmlns:a16="http://schemas.microsoft.com/office/drawing/2014/main" id="{579E34BE-CF09-40C9-9209-6AFA47D2B643}"/>
                </a:ext>
              </a:extLst>
            </p:cNvPr>
            <p:cNvSpPr/>
            <p:nvPr/>
          </p:nvSpPr>
          <p:spPr>
            <a:xfrm flipH="1">
              <a:off x="3035094" y="2560827"/>
              <a:ext cx="3240000" cy="576000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396 w 10396"/>
                <a:gd name="connsiteY0" fmla="*/ 5000 h 10000"/>
                <a:gd name="connsiteX1" fmla="*/ 0 w 10396"/>
                <a:gd name="connsiteY1" fmla="*/ 0 h 10000"/>
                <a:gd name="connsiteX2" fmla="*/ 8729 w 10396"/>
                <a:gd name="connsiteY2" fmla="*/ 0 h 10000"/>
                <a:gd name="connsiteX3" fmla="*/ 10396 w 10396"/>
                <a:gd name="connsiteY3" fmla="*/ 5000 h 10000"/>
                <a:gd name="connsiteX4" fmla="*/ 8729 w 10396"/>
                <a:gd name="connsiteY4" fmla="*/ 10000 h 10000"/>
                <a:gd name="connsiteX5" fmla="*/ 2063 w 10396"/>
                <a:gd name="connsiteY5" fmla="*/ 10000 h 10000"/>
                <a:gd name="connsiteX6" fmla="*/ 396 w 10396"/>
                <a:gd name="connsiteY6" fmla="*/ 5000 h 10000"/>
                <a:gd name="connsiteX0" fmla="*/ 487 w 10487"/>
                <a:gd name="connsiteY0" fmla="*/ 5000 h 10000"/>
                <a:gd name="connsiteX1" fmla="*/ 91 w 10487"/>
                <a:gd name="connsiteY1" fmla="*/ 0 h 10000"/>
                <a:gd name="connsiteX2" fmla="*/ 8820 w 10487"/>
                <a:gd name="connsiteY2" fmla="*/ 0 h 10000"/>
                <a:gd name="connsiteX3" fmla="*/ 10487 w 10487"/>
                <a:gd name="connsiteY3" fmla="*/ 5000 h 10000"/>
                <a:gd name="connsiteX4" fmla="*/ 8820 w 10487"/>
                <a:gd name="connsiteY4" fmla="*/ 10000 h 10000"/>
                <a:gd name="connsiteX5" fmla="*/ 0 w 10487"/>
                <a:gd name="connsiteY5" fmla="*/ 9811 h 10000"/>
                <a:gd name="connsiteX6" fmla="*/ 487 w 10487"/>
                <a:gd name="connsiteY6" fmla="*/ 5000 h 10000"/>
                <a:gd name="connsiteX0" fmla="*/ 487 w 10487"/>
                <a:gd name="connsiteY0" fmla="*/ 5142 h 10142"/>
                <a:gd name="connsiteX1" fmla="*/ 3 w 10487"/>
                <a:gd name="connsiteY1" fmla="*/ 0 h 10142"/>
                <a:gd name="connsiteX2" fmla="*/ 8820 w 10487"/>
                <a:gd name="connsiteY2" fmla="*/ 142 h 10142"/>
                <a:gd name="connsiteX3" fmla="*/ 10487 w 10487"/>
                <a:gd name="connsiteY3" fmla="*/ 5142 h 10142"/>
                <a:gd name="connsiteX4" fmla="*/ 8820 w 10487"/>
                <a:gd name="connsiteY4" fmla="*/ 10142 h 10142"/>
                <a:gd name="connsiteX5" fmla="*/ 0 w 10487"/>
                <a:gd name="connsiteY5" fmla="*/ 9953 h 10142"/>
                <a:gd name="connsiteX6" fmla="*/ 487 w 10487"/>
                <a:gd name="connsiteY6" fmla="*/ 5142 h 10142"/>
                <a:gd name="connsiteX0" fmla="*/ 533 w 10533"/>
                <a:gd name="connsiteY0" fmla="*/ 5142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533 w 10533"/>
                <a:gd name="connsiteY6" fmla="*/ 5142 h 10142"/>
                <a:gd name="connsiteX0" fmla="*/ 461 w 10533"/>
                <a:gd name="connsiteY0" fmla="*/ 5030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461 w 10533"/>
                <a:gd name="connsiteY6" fmla="*/ 5030 h 10142"/>
                <a:gd name="connsiteX0" fmla="*/ 461 w 10368"/>
                <a:gd name="connsiteY0" fmla="*/ 5030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461 w 10368"/>
                <a:gd name="connsiteY6" fmla="*/ 5030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8" h="10142">
                  <a:moveTo>
                    <a:pt x="461" y="5030"/>
                  </a:moveTo>
                  <a:cubicBezTo>
                    <a:pt x="300" y="3316"/>
                    <a:pt x="161" y="1714"/>
                    <a:pt x="0" y="0"/>
                  </a:cubicBezTo>
                  <a:lnTo>
                    <a:pt x="8866" y="142"/>
                  </a:lnTo>
                  <a:cubicBezTo>
                    <a:pt x="9787" y="142"/>
                    <a:pt x="10368" y="2381"/>
                    <a:pt x="10368" y="5142"/>
                  </a:cubicBezTo>
                  <a:cubicBezTo>
                    <a:pt x="10368" y="7903"/>
                    <a:pt x="9787" y="10142"/>
                    <a:pt x="8866" y="10142"/>
                  </a:cubicBezTo>
                  <a:lnTo>
                    <a:pt x="46" y="9953"/>
                  </a:lnTo>
                  <a:cubicBezTo>
                    <a:pt x="208" y="8349"/>
                    <a:pt x="299" y="6634"/>
                    <a:pt x="461" y="5030"/>
                  </a:cubicBezTo>
                  <a:close/>
                </a:path>
              </a:pathLst>
            </a:custGeom>
            <a:solidFill>
              <a:srgbClr val="B1F269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id="{0974A253-6AD3-4F8A-877E-A2685593090E}"/>
                </a:ext>
              </a:extLst>
            </p:cNvPr>
            <p:cNvSpPr/>
            <p:nvPr/>
          </p:nvSpPr>
          <p:spPr>
            <a:xfrm flipH="1">
              <a:off x="3064916" y="2641255"/>
              <a:ext cx="30577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sz="2000" dirty="0" smtClean="0">
                  <a:latin typeface="Dubai" panose="020B0503030403030204" pitchFamily="34" charset="-78"/>
                  <a:ea typeface="Adobe Fan Heiti Std B" panose="020B0700000000000000" pitchFamily="34" charset="-128"/>
                  <a:cs typeface="Dubai" panose="020B0503030403030204" pitchFamily="34" charset="-78"/>
                </a:rPr>
                <a:t>تعريف فكرة المشروع</a:t>
              </a:r>
              <a:endParaRPr lang="en-US" sz="2000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85" name="Rectangle: Rounded Corners 118">
              <a:extLst>
                <a:ext uri="{FF2B5EF4-FFF2-40B4-BE49-F238E27FC236}">
                  <a16:creationId xmlns:a16="http://schemas.microsoft.com/office/drawing/2014/main" id="{2B3F99FB-3AD2-4CFB-86BE-B194C617D931}"/>
                </a:ext>
              </a:extLst>
            </p:cNvPr>
            <p:cNvSpPr/>
            <p:nvPr/>
          </p:nvSpPr>
          <p:spPr>
            <a:xfrm flipH="1">
              <a:off x="6130573" y="3330151"/>
              <a:ext cx="648000" cy="576000"/>
            </a:xfrm>
            <a:prstGeom prst="homePlate">
              <a:avLst>
                <a:gd name="adj" fmla="val 24487"/>
              </a:avLst>
            </a:prstGeom>
            <a:solidFill>
              <a:srgbClr val="FFE213"/>
            </a:solidFill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Rectangle 61">
              <a:extLst>
                <a:ext uri="{FF2B5EF4-FFF2-40B4-BE49-F238E27FC236}">
                  <a16:creationId xmlns:a16="http://schemas.microsoft.com/office/drawing/2014/main" id="{E71B99C2-056F-439A-ABC9-F9BA5E0E87DF}"/>
                </a:ext>
              </a:extLst>
            </p:cNvPr>
            <p:cNvSpPr/>
            <p:nvPr/>
          </p:nvSpPr>
          <p:spPr>
            <a:xfrm flipH="1">
              <a:off x="6235978" y="3387319"/>
              <a:ext cx="513390" cy="461664"/>
            </a:xfrm>
            <a:prstGeom prst="rect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سهم: خماسي 23">
              <a:extLst>
                <a:ext uri="{FF2B5EF4-FFF2-40B4-BE49-F238E27FC236}">
                  <a16:creationId xmlns:a16="http://schemas.microsoft.com/office/drawing/2014/main" id="{ABE5DD69-6FC8-47D0-945A-F7D68AE9009A}"/>
                </a:ext>
              </a:extLst>
            </p:cNvPr>
            <p:cNvSpPr/>
            <p:nvPr/>
          </p:nvSpPr>
          <p:spPr>
            <a:xfrm flipH="1">
              <a:off x="2554506" y="3374681"/>
              <a:ext cx="3604186" cy="576000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396 w 10396"/>
                <a:gd name="connsiteY0" fmla="*/ 5000 h 10000"/>
                <a:gd name="connsiteX1" fmla="*/ 0 w 10396"/>
                <a:gd name="connsiteY1" fmla="*/ 0 h 10000"/>
                <a:gd name="connsiteX2" fmla="*/ 8729 w 10396"/>
                <a:gd name="connsiteY2" fmla="*/ 0 h 10000"/>
                <a:gd name="connsiteX3" fmla="*/ 10396 w 10396"/>
                <a:gd name="connsiteY3" fmla="*/ 5000 h 10000"/>
                <a:gd name="connsiteX4" fmla="*/ 8729 w 10396"/>
                <a:gd name="connsiteY4" fmla="*/ 10000 h 10000"/>
                <a:gd name="connsiteX5" fmla="*/ 2063 w 10396"/>
                <a:gd name="connsiteY5" fmla="*/ 10000 h 10000"/>
                <a:gd name="connsiteX6" fmla="*/ 396 w 10396"/>
                <a:gd name="connsiteY6" fmla="*/ 5000 h 10000"/>
                <a:gd name="connsiteX0" fmla="*/ 487 w 10487"/>
                <a:gd name="connsiteY0" fmla="*/ 5000 h 10000"/>
                <a:gd name="connsiteX1" fmla="*/ 91 w 10487"/>
                <a:gd name="connsiteY1" fmla="*/ 0 h 10000"/>
                <a:gd name="connsiteX2" fmla="*/ 8820 w 10487"/>
                <a:gd name="connsiteY2" fmla="*/ 0 h 10000"/>
                <a:gd name="connsiteX3" fmla="*/ 10487 w 10487"/>
                <a:gd name="connsiteY3" fmla="*/ 5000 h 10000"/>
                <a:gd name="connsiteX4" fmla="*/ 8820 w 10487"/>
                <a:gd name="connsiteY4" fmla="*/ 10000 h 10000"/>
                <a:gd name="connsiteX5" fmla="*/ 0 w 10487"/>
                <a:gd name="connsiteY5" fmla="*/ 9811 h 10000"/>
                <a:gd name="connsiteX6" fmla="*/ 487 w 10487"/>
                <a:gd name="connsiteY6" fmla="*/ 5000 h 10000"/>
                <a:gd name="connsiteX0" fmla="*/ 487 w 10487"/>
                <a:gd name="connsiteY0" fmla="*/ 5142 h 10142"/>
                <a:gd name="connsiteX1" fmla="*/ 3 w 10487"/>
                <a:gd name="connsiteY1" fmla="*/ 0 h 10142"/>
                <a:gd name="connsiteX2" fmla="*/ 8820 w 10487"/>
                <a:gd name="connsiteY2" fmla="*/ 142 h 10142"/>
                <a:gd name="connsiteX3" fmla="*/ 10487 w 10487"/>
                <a:gd name="connsiteY3" fmla="*/ 5142 h 10142"/>
                <a:gd name="connsiteX4" fmla="*/ 8820 w 10487"/>
                <a:gd name="connsiteY4" fmla="*/ 10142 h 10142"/>
                <a:gd name="connsiteX5" fmla="*/ 0 w 10487"/>
                <a:gd name="connsiteY5" fmla="*/ 9953 h 10142"/>
                <a:gd name="connsiteX6" fmla="*/ 487 w 10487"/>
                <a:gd name="connsiteY6" fmla="*/ 5142 h 10142"/>
                <a:gd name="connsiteX0" fmla="*/ 533 w 10533"/>
                <a:gd name="connsiteY0" fmla="*/ 5142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533 w 10533"/>
                <a:gd name="connsiteY6" fmla="*/ 5142 h 10142"/>
                <a:gd name="connsiteX0" fmla="*/ 461 w 10533"/>
                <a:gd name="connsiteY0" fmla="*/ 5030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461 w 10533"/>
                <a:gd name="connsiteY6" fmla="*/ 5030 h 10142"/>
                <a:gd name="connsiteX0" fmla="*/ 461 w 10368"/>
                <a:gd name="connsiteY0" fmla="*/ 5030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461 w 10368"/>
                <a:gd name="connsiteY6" fmla="*/ 5030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8" h="10142">
                  <a:moveTo>
                    <a:pt x="461" y="5030"/>
                  </a:moveTo>
                  <a:cubicBezTo>
                    <a:pt x="300" y="3316"/>
                    <a:pt x="161" y="1714"/>
                    <a:pt x="0" y="0"/>
                  </a:cubicBezTo>
                  <a:lnTo>
                    <a:pt x="8866" y="142"/>
                  </a:lnTo>
                  <a:cubicBezTo>
                    <a:pt x="9787" y="142"/>
                    <a:pt x="10368" y="2381"/>
                    <a:pt x="10368" y="5142"/>
                  </a:cubicBezTo>
                  <a:cubicBezTo>
                    <a:pt x="10368" y="7903"/>
                    <a:pt x="9787" y="10142"/>
                    <a:pt x="8866" y="10142"/>
                  </a:cubicBezTo>
                  <a:lnTo>
                    <a:pt x="46" y="9953"/>
                  </a:lnTo>
                  <a:cubicBezTo>
                    <a:pt x="208" y="8349"/>
                    <a:pt x="299" y="6634"/>
                    <a:pt x="461" y="5030"/>
                  </a:cubicBezTo>
                  <a:close/>
                </a:path>
              </a:pathLst>
            </a:custGeom>
            <a:solidFill>
              <a:srgbClr val="FFE213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Rectangle 62">
              <a:extLst>
                <a:ext uri="{FF2B5EF4-FFF2-40B4-BE49-F238E27FC236}">
                  <a16:creationId xmlns:a16="http://schemas.microsoft.com/office/drawing/2014/main" id="{90B38485-3E44-4AF1-8A9E-CA66AA5A9FF2}"/>
                </a:ext>
              </a:extLst>
            </p:cNvPr>
            <p:cNvSpPr/>
            <p:nvPr/>
          </p:nvSpPr>
          <p:spPr>
            <a:xfrm flipH="1">
              <a:off x="2609924" y="3413546"/>
              <a:ext cx="3512746" cy="40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000" dirty="0" smtClean="0">
                  <a:latin typeface="Dubai" panose="020B0503030403030204" pitchFamily="34" charset="-78"/>
                  <a:ea typeface="Adobe Fan Heiti Std B" panose="020B0700000000000000" pitchFamily="34" charset="-128"/>
                  <a:cs typeface="Dubai" panose="020B0503030403030204" pitchFamily="34" charset="-78"/>
                </a:rPr>
                <a:t>العناصر المهمة في فكرة المشروع</a:t>
              </a:r>
              <a:endParaRPr lang="ar-DZ" sz="2000" dirty="0" smtClean="0"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endParaRPr>
            </a:p>
          </p:txBody>
        </p:sp>
        <p:sp>
          <p:nvSpPr>
            <p:cNvPr id="96" name="Rectangle: Rounded Corners 118">
              <a:extLst>
                <a:ext uri="{FF2B5EF4-FFF2-40B4-BE49-F238E27FC236}">
                  <a16:creationId xmlns:a16="http://schemas.microsoft.com/office/drawing/2014/main" id="{175A44B8-C4EE-4580-9D25-FA14F55DFB98}"/>
                </a:ext>
              </a:extLst>
            </p:cNvPr>
            <p:cNvSpPr/>
            <p:nvPr/>
          </p:nvSpPr>
          <p:spPr>
            <a:xfrm flipH="1">
              <a:off x="6130573" y="4065484"/>
              <a:ext cx="648000" cy="576000"/>
            </a:xfrm>
            <a:prstGeom prst="homePlate">
              <a:avLst>
                <a:gd name="adj" fmla="val 24487"/>
              </a:avLst>
            </a:prstGeom>
            <a:solidFill>
              <a:srgbClr val="FF8113"/>
            </a:solidFill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Rectangle 61">
              <a:extLst>
                <a:ext uri="{FF2B5EF4-FFF2-40B4-BE49-F238E27FC236}">
                  <a16:creationId xmlns:a16="http://schemas.microsoft.com/office/drawing/2014/main" id="{72215338-E767-41F2-9DF4-808FD06FEE55}"/>
                </a:ext>
              </a:extLst>
            </p:cNvPr>
            <p:cNvSpPr/>
            <p:nvPr/>
          </p:nvSpPr>
          <p:spPr>
            <a:xfrm flipH="1">
              <a:off x="6235978" y="4122652"/>
              <a:ext cx="513390" cy="461664"/>
            </a:xfrm>
            <a:prstGeom prst="rect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سهم: خماسي 23">
              <a:extLst>
                <a:ext uri="{FF2B5EF4-FFF2-40B4-BE49-F238E27FC236}">
                  <a16:creationId xmlns:a16="http://schemas.microsoft.com/office/drawing/2014/main" id="{30EF7590-DB85-443F-AD30-EE98F66F209F}"/>
                </a:ext>
              </a:extLst>
            </p:cNvPr>
            <p:cNvSpPr/>
            <p:nvPr/>
          </p:nvSpPr>
          <p:spPr>
            <a:xfrm flipH="1">
              <a:off x="2339564" y="4054596"/>
              <a:ext cx="3814834" cy="576000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396 w 10396"/>
                <a:gd name="connsiteY0" fmla="*/ 5000 h 10000"/>
                <a:gd name="connsiteX1" fmla="*/ 0 w 10396"/>
                <a:gd name="connsiteY1" fmla="*/ 0 h 10000"/>
                <a:gd name="connsiteX2" fmla="*/ 8729 w 10396"/>
                <a:gd name="connsiteY2" fmla="*/ 0 h 10000"/>
                <a:gd name="connsiteX3" fmla="*/ 10396 w 10396"/>
                <a:gd name="connsiteY3" fmla="*/ 5000 h 10000"/>
                <a:gd name="connsiteX4" fmla="*/ 8729 w 10396"/>
                <a:gd name="connsiteY4" fmla="*/ 10000 h 10000"/>
                <a:gd name="connsiteX5" fmla="*/ 2063 w 10396"/>
                <a:gd name="connsiteY5" fmla="*/ 10000 h 10000"/>
                <a:gd name="connsiteX6" fmla="*/ 396 w 10396"/>
                <a:gd name="connsiteY6" fmla="*/ 5000 h 10000"/>
                <a:gd name="connsiteX0" fmla="*/ 487 w 10487"/>
                <a:gd name="connsiteY0" fmla="*/ 5000 h 10000"/>
                <a:gd name="connsiteX1" fmla="*/ 91 w 10487"/>
                <a:gd name="connsiteY1" fmla="*/ 0 h 10000"/>
                <a:gd name="connsiteX2" fmla="*/ 8820 w 10487"/>
                <a:gd name="connsiteY2" fmla="*/ 0 h 10000"/>
                <a:gd name="connsiteX3" fmla="*/ 10487 w 10487"/>
                <a:gd name="connsiteY3" fmla="*/ 5000 h 10000"/>
                <a:gd name="connsiteX4" fmla="*/ 8820 w 10487"/>
                <a:gd name="connsiteY4" fmla="*/ 10000 h 10000"/>
                <a:gd name="connsiteX5" fmla="*/ 0 w 10487"/>
                <a:gd name="connsiteY5" fmla="*/ 9811 h 10000"/>
                <a:gd name="connsiteX6" fmla="*/ 487 w 10487"/>
                <a:gd name="connsiteY6" fmla="*/ 5000 h 10000"/>
                <a:gd name="connsiteX0" fmla="*/ 487 w 10487"/>
                <a:gd name="connsiteY0" fmla="*/ 5142 h 10142"/>
                <a:gd name="connsiteX1" fmla="*/ 3 w 10487"/>
                <a:gd name="connsiteY1" fmla="*/ 0 h 10142"/>
                <a:gd name="connsiteX2" fmla="*/ 8820 w 10487"/>
                <a:gd name="connsiteY2" fmla="*/ 142 h 10142"/>
                <a:gd name="connsiteX3" fmla="*/ 10487 w 10487"/>
                <a:gd name="connsiteY3" fmla="*/ 5142 h 10142"/>
                <a:gd name="connsiteX4" fmla="*/ 8820 w 10487"/>
                <a:gd name="connsiteY4" fmla="*/ 10142 h 10142"/>
                <a:gd name="connsiteX5" fmla="*/ 0 w 10487"/>
                <a:gd name="connsiteY5" fmla="*/ 9953 h 10142"/>
                <a:gd name="connsiteX6" fmla="*/ 487 w 10487"/>
                <a:gd name="connsiteY6" fmla="*/ 5142 h 10142"/>
                <a:gd name="connsiteX0" fmla="*/ 533 w 10533"/>
                <a:gd name="connsiteY0" fmla="*/ 5142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533 w 10533"/>
                <a:gd name="connsiteY6" fmla="*/ 5142 h 10142"/>
                <a:gd name="connsiteX0" fmla="*/ 461 w 10533"/>
                <a:gd name="connsiteY0" fmla="*/ 5030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461 w 10533"/>
                <a:gd name="connsiteY6" fmla="*/ 5030 h 10142"/>
                <a:gd name="connsiteX0" fmla="*/ 461 w 10368"/>
                <a:gd name="connsiteY0" fmla="*/ 5030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461 w 10368"/>
                <a:gd name="connsiteY6" fmla="*/ 5030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8" h="10142">
                  <a:moveTo>
                    <a:pt x="461" y="5030"/>
                  </a:moveTo>
                  <a:cubicBezTo>
                    <a:pt x="300" y="3316"/>
                    <a:pt x="161" y="1714"/>
                    <a:pt x="0" y="0"/>
                  </a:cubicBezTo>
                  <a:lnTo>
                    <a:pt x="8866" y="142"/>
                  </a:lnTo>
                  <a:cubicBezTo>
                    <a:pt x="9787" y="142"/>
                    <a:pt x="10368" y="2381"/>
                    <a:pt x="10368" y="5142"/>
                  </a:cubicBezTo>
                  <a:cubicBezTo>
                    <a:pt x="10368" y="7903"/>
                    <a:pt x="9787" y="10142"/>
                    <a:pt x="8866" y="10142"/>
                  </a:cubicBezTo>
                  <a:lnTo>
                    <a:pt x="46" y="9953"/>
                  </a:lnTo>
                  <a:cubicBezTo>
                    <a:pt x="208" y="8349"/>
                    <a:pt x="299" y="6634"/>
                    <a:pt x="461" y="5030"/>
                  </a:cubicBezTo>
                  <a:close/>
                </a:path>
              </a:pathLst>
            </a:custGeom>
            <a:solidFill>
              <a:srgbClr val="FF8113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9" name="Rectangle 62">
              <a:extLst>
                <a:ext uri="{FF2B5EF4-FFF2-40B4-BE49-F238E27FC236}">
                  <a16:creationId xmlns:a16="http://schemas.microsoft.com/office/drawing/2014/main" id="{E727C8FF-3498-4CB4-96F8-F41D5348EFBD}"/>
                </a:ext>
              </a:extLst>
            </p:cNvPr>
            <p:cNvSpPr/>
            <p:nvPr/>
          </p:nvSpPr>
          <p:spPr>
            <a:xfrm flipH="1">
              <a:off x="2737222" y="4134941"/>
              <a:ext cx="3332427" cy="40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SA" sz="2000" dirty="0" smtClean="0">
                  <a:latin typeface="Dubai" panose="020B0503030403030204" pitchFamily="34" charset="-78"/>
                  <a:ea typeface="Adobe Fan Heiti Std B" panose="020B0700000000000000" pitchFamily="34" charset="-128"/>
                  <a:cs typeface="Dubai" panose="020B0503030403030204" pitchFamily="34" charset="-78"/>
                </a:rPr>
                <a:t>تحويل الفكرة المبدئية إلى فكرة جيدة</a:t>
              </a:r>
              <a:endParaRPr lang="fr-FR" sz="2000" dirty="0" smtClean="0"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endParaRPr>
            </a:p>
          </p:txBody>
        </p:sp>
        <p:sp>
          <p:nvSpPr>
            <p:cNvPr id="104" name="Rectangle: Rounded Corners 118">
              <a:extLst>
                <a:ext uri="{FF2B5EF4-FFF2-40B4-BE49-F238E27FC236}">
                  <a16:creationId xmlns:a16="http://schemas.microsoft.com/office/drawing/2014/main" id="{9B6F1BB7-E018-4BAB-8E81-10807159E1B4}"/>
                </a:ext>
              </a:extLst>
            </p:cNvPr>
            <p:cNvSpPr/>
            <p:nvPr/>
          </p:nvSpPr>
          <p:spPr>
            <a:xfrm flipH="1">
              <a:off x="6157084" y="4777040"/>
              <a:ext cx="702521" cy="576000"/>
            </a:xfrm>
            <a:prstGeom prst="homePlate">
              <a:avLst>
                <a:gd name="adj" fmla="val 24487"/>
              </a:avLst>
            </a:prstGeom>
            <a:solidFill>
              <a:schemeClr val="accent1"/>
            </a:solidFill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61">
              <a:extLst>
                <a:ext uri="{FF2B5EF4-FFF2-40B4-BE49-F238E27FC236}">
                  <a16:creationId xmlns:a16="http://schemas.microsoft.com/office/drawing/2014/main" id="{E5E9544E-2EB7-4AD5-BC67-53F1E69A2605}"/>
                </a:ext>
              </a:extLst>
            </p:cNvPr>
            <p:cNvSpPr/>
            <p:nvPr/>
          </p:nvSpPr>
          <p:spPr>
            <a:xfrm flipH="1">
              <a:off x="6235978" y="4820272"/>
              <a:ext cx="513390" cy="461664"/>
            </a:xfrm>
            <a:prstGeom prst="rect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 extrusionH="63500"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سهم: خماسي 23">
              <a:extLst>
                <a:ext uri="{FF2B5EF4-FFF2-40B4-BE49-F238E27FC236}">
                  <a16:creationId xmlns:a16="http://schemas.microsoft.com/office/drawing/2014/main" id="{44007A32-75C8-47E8-BA18-BCB2AC76D038}"/>
                </a:ext>
              </a:extLst>
            </p:cNvPr>
            <p:cNvSpPr/>
            <p:nvPr/>
          </p:nvSpPr>
          <p:spPr>
            <a:xfrm flipH="1">
              <a:off x="1146593" y="4766071"/>
              <a:ext cx="5127286" cy="577193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396 w 10396"/>
                <a:gd name="connsiteY0" fmla="*/ 5000 h 10000"/>
                <a:gd name="connsiteX1" fmla="*/ 0 w 10396"/>
                <a:gd name="connsiteY1" fmla="*/ 0 h 10000"/>
                <a:gd name="connsiteX2" fmla="*/ 8729 w 10396"/>
                <a:gd name="connsiteY2" fmla="*/ 0 h 10000"/>
                <a:gd name="connsiteX3" fmla="*/ 10396 w 10396"/>
                <a:gd name="connsiteY3" fmla="*/ 5000 h 10000"/>
                <a:gd name="connsiteX4" fmla="*/ 8729 w 10396"/>
                <a:gd name="connsiteY4" fmla="*/ 10000 h 10000"/>
                <a:gd name="connsiteX5" fmla="*/ 2063 w 10396"/>
                <a:gd name="connsiteY5" fmla="*/ 10000 h 10000"/>
                <a:gd name="connsiteX6" fmla="*/ 396 w 10396"/>
                <a:gd name="connsiteY6" fmla="*/ 5000 h 10000"/>
                <a:gd name="connsiteX0" fmla="*/ 487 w 10487"/>
                <a:gd name="connsiteY0" fmla="*/ 5000 h 10000"/>
                <a:gd name="connsiteX1" fmla="*/ 91 w 10487"/>
                <a:gd name="connsiteY1" fmla="*/ 0 h 10000"/>
                <a:gd name="connsiteX2" fmla="*/ 8820 w 10487"/>
                <a:gd name="connsiteY2" fmla="*/ 0 h 10000"/>
                <a:gd name="connsiteX3" fmla="*/ 10487 w 10487"/>
                <a:gd name="connsiteY3" fmla="*/ 5000 h 10000"/>
                <a:gd name="connsiteX4" fmla="*/ 8820 w 10487"/>
                <a:gd name="connsiteY4" fmla="*/ 10000 h 10000"/>
                <a:gd name="connsiteX5" fmla="*/ 0 w 10487"/>
                <a:gd name="connsiteY5" fmla="*/ 9811 h 10000"/>
                <a:gd name="connsiteX6" fmla="*/ 487 w 10487"/>
                <a:gd name="connsiteY6" fmla="*/ 5000 h 10000"/>
                <a:gd name="connsiteX0" fmla="*/ 487 w 10487"/>
                <a:gd name="connsiteY0" fmla="*/ 5142 h 10142"/>
                <a:gd name="connsiteX1" fmla="*/ 3 w 10487"/>
                <a:gd name="connsiteY1" fmla="*/ 0 h 10142"/>
                <a:gd name="connsiteX2" fmla="*/ 8820 w 10487"/>
                <a:gd name="connsiteY2" fmla="*/ 142 h 10142"/>
                <a:gd name="connsiteX3" fmla="*/ 10487 w 10487"/>
                <a:gd name="connsiteY3" fmla="*/ 5142 h 10142"/>
                <a:gd name="connsiteX4" fmla="*/ 8820 w 10487"/>
                <a:gd name="connsiteY4" fmla="*/ 10142 h 10142"/>
                <a:gd name="connsiteX5" fmla="*/ 0 w 10487"/>
                <a:gd name="connsiteY5" fmla="*/ 9953 h 10142"/>
                <a:gd name="connsiteX6" fmla="*/ 487 w 10487"/>
                <a:gd name="connsiteY6" fmla="*/ 5142 h 10142"/>
                <a:gd name="connsiteX0" fmla="*/ 533 w 10533"/>
                <a:gd name="connsiteY0" fmla="*/ 5142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533 w 10533"/>
                <a:gd name="connsiteY6" fmla="*/ 5142 h 10142"/>
                <a:gd name="connsiteX0" fmla="*/ 461 w 10533"/>
                <a:gd name="connsiteY0" fmla="*/ 5030 h 10142"/>
                <a:gd name="connsiteX1" fmla="*/ 0 w 10533"/>
                <a:gd name="connsiteY1" fmla="*/ 0 h 10142"/>
                <a:gd name="connsiteX2" fmla="*/ 8866 w 10533"/>
                <a:gd name="connsiteY2" fmla="*/ 142 h 10142"/>
                <a:gd name="connsiteX3" fmla="*/ 10533 w 10533"/>
                <a:gd name="connsiteY3" fmla="*/ 5142 h 10142"/>
                <a:gd name="connsiteX4" fmla="*/ 8866 w 10533"/>
                <a:gd name="connsiteY4" fmla="*/ 10142 h 10142"/>
                <a:gd name="connsiteX5" fmla="*/ 46 w 10533"/>
                <a:gd name="connsiteY5" fmla="*/ 9953 h 10142"/>
                <a:gd name="connsiteX6" fmla="*/ 461 w 10533"/>
                <a:gd name="connsiteY6" fmla="*/ 5030 h 10142"/>
                <a:gd name="connsiteX0" fmla="*/ 461 w 10368"/>
                <a:gd name="connsiteY0" fmla="*/ 5030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461 w 10368"/>
                <a:gd name="connsiteY6" fmla="*/ 5030 h 10142"/>
                <a:gd name="connsiteX0" fmla="*/ 383 w 10368"/>
                <a:gd name="connsiteY0" fmla="*/ 4946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383 w 10368"/>
                <a:gd name="connsiteY6" fmla="*/ 4946 h 10142"/>
                <a:gd name="connsiteX0" fmla="*/ 383 w 10368"/>
                <a:gd name="connsiteY0" fmla="*/ 4946 h 10142"/>
                <a:gd name="connsiteX1" fmla="*/ 0 w 10368"/>
                <a:gd name="connsiteY1" fmla="*/ 0 h 10142"/>
                <a:gd name="connsiteX2" fmla="*/ 8866 w 10368"/>
                <a:gd name="connsiteY2" fmla="*/ 142 h 10142"/>
                <a:gd name="connsiteX3" fmla="*/ 10368 w 10368"/>
                <a:gd name="connsiteY3" fmla="*/ 5142 h 10142"/>
                <a:gd name="connsiteX4" fmla="*/ 8866 w 10368"/>
                <a:gd name="connsiteY4" fmla="*/ 10142 h 10142"/>
                <a:gd name="connsiteX5" fmla="*/ 46 w 10368"/>
                <a:gd name="connsiteY5" fmla="*/ 9953 h 10142"/>
                <a:gd name="connsiteX6" fmla="*/ 383 w 10368"/>
                <a:gd name="connsiteY6" fmla="*/ 4946 h 10142"/>
                <a:gd name="connsiteX0" fmla="*/ 383 w 10368"/>
                <a:gd name="connsiteY0" fmla="*/ 4946 h 10163"/>
                <a:gd name="connsiteX1" fmla="*/ 0 w 10368"/>
                <a:gd name="connsiteY1" fmla="*/ 0 h 10163"/>
                <a:gd name="connsiteX2" fmla="*/ 8866 w 10368"/>
                <a:gd name="connsiteY2" fmla="*/ 142 h 10163"/>
                <a:gd name="connsiteX3" fmla="*/ 10368 w 10368"/>
                <a:gd name="connsiteY3" fmla="*/ 5142 h 10163"/>
                <a:gd name="connsiteX4" fmla="*/ 8866 w 10368"/>
                <a:gd name="connsiteY4" fmla="*/ 10142 h 10163"/>
                <a:gd name="connsiteX5" fmla="*/ 46 w 10368"/>
                <a:gd name="connsiteY5" fmla="*/ 10163 h 10163"/>
                <a:gd name="connsiteX6" fmla="*/ 383 w 10368"/>
                <a:gd name="connsiteY6" fmla="*/ 4946 h 1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8" h="10163">
                  <a:moveTo>
                    <a:pt x="383" y="4946"/>
                  </a:moveTo>
                  <a:cubicBezTo>
                    <a:pt x="222" y="3232"/>
                    <a:pt x="161" y="1714"/>
                    <a:pt x="0" y="0"/>
                  </a:cubicBezTo>
                  <a:lnTo>
                    <a:pt x="8866" y="142"/>
                  </a:lnTo>
                  <a:cubicBezTo>
                    <a:pt x="9787" y="142"/>
                    <a:pt x="10368" y="2381"/>
                    <a:pt x="10368" y="5142"/>
                  </a:cubicBezTo>
                  <a:cubicBezTo>
                    <a:pt x="10368" y="7903"/>
                    <a:pt x="9787" y="10142"/>
                    <a:pt x="8866" y="10142"/>
                  </a:cubicBezTo>
                  <a:lnTo>
                    <a:pt x="46" y="10163"/>
                  </a:lnTo>
                  <a:cubicBezTo>
                    <a:pt x="208" y="8559"/>
                    <a:pt x="275" y="6844"/>
                    <a:pt x="383" y="4946"/>
                  </a:cubicBezTo>
                  <a:close/>
                </a:path>
              </a:pathLst>
            </a:custGeom>
            <a:solidFill>
              <a:srgbClr val="0AC1F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7" name="Rectangle: Rounded Corners 118">
            <a:extLst>
              <a:ext uri="{FF2B5EF4-FFF2-40B4-BE49-F238E27FC236}">
                <a16:creationId xmlns:a16="http://schemas.microsoft.com/office/drawing/2014/main" id="{9B6F1BB7-E018-4BAB-8E81-10807159E1B4}"/>
              </a:ext>
            </a:extLst>
          </p:cNvPr>
          <p:cNvSpPr/>
          <p:nvPr/>
        </p:nvSpPr>
        <p:spPr>
          <a:xfrm flipH="1">
            <a:off x="5070763" y="4840396"/>
            <a:ext cx="649596" cy="572581"/>
          </a:xfrm>
          <a:prstGeom prst="homePlate">
            <a:avLst>
              <a:gd name="adj" fmla="val 2448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perspectiveLeft"/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61">
            <a:extLst>
              <a:ext uri="{FF2B5EF4-FFF2-40B4-BE49-F238E27FC236}">
                <a16:creationId xmlns:a16="http://schemas.microsoft.com/office/drawing/2014/main" id="{E5E9544E-2EB7-4AD5-BC67-53F1E69A2605}"/>
              </a:ext>
            </a:extLst>
          </p:cNvPr>
          <p:cNvSpPr/>
          <p:nvPr/>
        </p:nvSpPr>
        <p:spPr>
          <a:xfrm flipH="1">
            <a:off x="5139378" y="4952648"/>
            <a:ext cx="536601" cy="458924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  <a:sp3d extrusionH="63500"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سهم: خماسي 23">
            <a:extLst>
              <a:ext uri="{FF2B5EF4-FFF2-40B4-BE49-F238E27FC236}">
                <a16:creationId xmlns:a16="http://schemas.microsoft.com/office/drawing/2014/main" id="{44007A32-75C8-47E8-BA18-BCB2AC76D038}"/>
              </a:ext>
            </a:extLst>
          </p:cNvPr>
          <p:cNvSpPr/>
          <p:nvPr/>
        </p:nvSpPr>
        <p:spPr>
          <a:xfrm flipH="1">
            <a:off x="0" y="4815652"/>
            <a:ext cx="5095864" cy="57376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396 w 10396"/>
              <a:gd name="connsiteY0" fmla="*/ 5000 h 10000"/>
              <a:gd name="connsiteX1" fmla="*/ 0 w 10396"/>
              <a:gd name="connsiteY1" fmla="*/ 0 h 10000"/>
              <a:gd name="connsiteX2" fmla="*/ 8729 w 10396"/>
              <a:gd name="connsiteY2" fmla="*/ 0 h 10000"/>
              <a:gd name="connsiteX3" fmla="*/ 10396 w 10396"/>
              <a:gd name="connsiteY3" fmla="*/ 5000 h 10000"/>
              <a:gd name="connsiteX4" fmla="*/ 8729 w 10396"/>
              <a:gd name="connsiteY4" fmla="*/ 10000 h 10000"/>
              <a:gd name="connsiteX5" fmla="*/ 2063 w 10396"/>
              <a:gd name="connsiteY5" fmla="*/ 10000 h 10000"/>
              <a:gd name="connsiteX6" fmla="*/ 396 w 10396"/>
              <a:gd name="connsiteY6" fmla="*/ 5000 h 10000"/>
              <a:gd name="connsiteX0" fmla="*/ 487 w 10487"/>
              <a:gd name="connsiteY0" fmla="*/ 5000 h 10000"/>
              <a:gd name="connsiteX1" fmla="*/ 91 w 10487"/>
              <a:gd name="connsiteY1" fmla="*/ 0 h 10000"/>
              <a:gd name="connsiteX2" fmla="*/ 8820 w 10487"/>
              <a:gd name="connsiteY2" fmla="*/ 0 h 10000"/>
              <a:gd name="connsiteX3" fmla="*/ 10487 w 10487"/>
              <a:gd name="connsiteY3" fmla="*/ 5000 h 10000"/>
              <a:gd name="connsiteX4" fmla="*/ 8820 w 10487"/>
              <a:gd name="connsiteY4" fmla="*/ 10000 h 10000"/>
              <a:gd name="connsiteX5" fmla="*/ 0 w 10487"/>
              <a:gd name="connsiteY5" fmla="*/ 9811 h 10000"/>
              <a:gd name="connsiteX6" fmla="*/ 487 w 10487"/>
              <a:gd name="connsiteY6" fmla="*/ 5000 h 10000"/>
              <a:gd name="connsiteX0" fmla="*/ 487 w 10487"/>
              <a:gd name="connsiteY0" fmla="*/ 5142 h 10142"/>
              <a:gd name="connsiteX1" fmla="*/ 3 w 10487"/>
              <a:gd name="connsiteY1" fmla="*/ 0 h 10142"/>
              <a:gd name="connsiteX2" fmla="*/ 8820 w 10487"/>
              <a:gd name="connsiteY2" fmla="*/ 142 h 10142"/>
              <a:gd name="connsiteX3" fmla="*/ 10487 w 10487"/>
              <a:gd name="connsiteY3" fmla="*/ 5142 h 10142"/>
              <a:gd name="connsiteX4" fmla="*/ 8820 w 10487"/>
              <a:gd name="connsiteY4" fmla="*/ 10142 h 10142"/>
              <a:gd name="connsiteX5" fmla="*/ 0 w 10487"/>
              <a:gd name="connsiteY5" fmla="*/ 9953 h 10142"/>
              <a:gd name="connsiteX6" fmla="*/ 487 w 10487"/>
              <a:gd name="connsiteY6" fmla="*/ 5142 h 10142"/>
              <a:gd name="connsiteX0" fmla="*/ 533 w 10533"/>
              <a:gd name="connsiteY0" fmla="*/ 5142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533 w 10533"/>
              <a:gd name="connsiteY6" fmla="*/ 5142 h 10142"/>
              <a:gd name="connsiteX0" fmla="*/ 461 w 10533"/>
              <a:gd name="connsiteY0" fmla="*/ 5030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461 w 10533"/>
              <a:gd name="connsiteY6" fmla="*/ 5030 h 10142"/>
              <a:gd name="connsiteX0" fmla="*/ 461 w 10368"/>
              <a:gd name="connsiteY0" fmla="*/ 5030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461 w 10368"/>
              <a:gd name="connsiteY6" fmla="*/ 5030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63"/>
              <a:gd name="connsiteX1" fmla="*/ 0 w 10368"/>
              <a:gd name="connsiteY1" fmla="*/ 0 h 10163"/>
              <a:gd name="connsiteX2" fmla="*/ 8866 w 10368"/>
              <a:gd name="connsiteY2" fmla="*/ 142 h 10163"/>
              <a:gd name="connsiteX3" fmla="*/ 10368 w 10368"/>
              <a:gd name="connsiteY3" fmla="*/ 5142 h 10163"/>
              <a:gd name="connsiteX4" fmla="*/ 8866 w 10368"/>
              <a:gd name="connsiteY4" fmla="*/ 10142 h 10163"/>
              <a:gd name="connsiteX5" fmla="*/ 46 w 10368"/>
              <a:gd name="connsiteY5" fmla="*/ 10163 h 10163"/>
              <a:gd name="connsiteX6" fmla="*/ 383 w 10368"/>
              <a:gd name="connsiteY6" fmla="*/ 4946 h 1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8" h="10163">
                <a:moveTo>
                  <a:pt x="383" y="4946"/>
                </a:moveTo>
                <a:cubicBezTo>
                  <a:pt x="222" y="3232"/>
                  <a:pt x="161" y="1714"/>
                  <a:pt x="0" y="0"/>
                </a:cubicBezTo>
                <a:lnTo>
                  <a:pt x="8866" y="142"/>
                </a:lnTo>
                <a:cubicBezTo>
                  <a:pt x="9787" y="142"/>
                  <a:pt x="10368" y="2381"/>
                  <a:pt x="10368" y="5142"/>
                </a:cubicBezTo>
                <a:cubicBezTo>
                  <a:pt x="10368" y="7903"/>
                  <a:pt x="9787" y="10142"/>
                  <a:pt x="8866" y="10142"/>
                </a:cubicBezTo>
                <a:lnTo>
                  <a:pt x="46" y="10163"/>
                </a:lnTo>
                <a:cubicBezTo>
                  <a:pt x="208" y="8559"/>
                  <a:pt x="275" y="6844"/>
                  <a:pt x="383" y="494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Rectangle: Rounded Corners 118">
            <a:extLst>
              <a:ext uri="{FF2B5EF4-FFF2-40B4-BE49-F238E27FC236}">
                <a16:creationId xmlns:a16="http://schemas.microsoft.com/office/drawing/2014/main" id="{9B6F1BB7-E018-4BAB-8E81-10807159E1B4}"/>
              </a:ext>
            </a:extLst>
          </p:cNvPr>
          <p:cNvSpPr/>
          <p:nvPr/>
        </p:nvSpPr>
        <p:spPr>
          <a:xfrm flipH="1">
            <a:off x="5084614" y="5491576"/>
            <a:ext cx="649596" cy="604424"/>
          </a:xfrm>
          <a:prstGeom prst="homePlate">
            <a:avLst>
              <a:gd name="adj" fmla="val 24487"/>
            </a:avLst>
          </a:prstGeom>
          <a:solidFill>
            <a:srgbClr val="47A76C"/>
          </a:solidFill>
          <a:ln>
            <a:noFill/>
          </a:ln>
          <a:scene3d>
            <a:camera prst="perspectiveLeft"/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2" name="سهم: خماسي 23">
            <a:extLst>
              <a:ext uri="{FF2B5EF4-FFF2-40B4-BE49-F238E27FC236}">
                <a16:creationId xmlns:a16="http://schemas.microsoft.com/office/drawing/2014/main" id="{44007A32-75C8-47E8-BA18-BCB2AC76D038}"/>
              </a:ext>
            </a:extLst>
          </p:cNvPr>
          <p:cNvSpPr/>
          <p:nvPr/>
        </p:nvSpPr>
        <p:spPr>
          <a:xfrm flipH="1">
            <a:off x="193963" y="5425252"/>
            <a:ext cx="4901900" cy="68460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396 w 10396"/>
              <a:gd name="connsiteY0" fmla="*/ 5000 h 10000"/>
              <a:gd name="connsiteX1" fmla="*/ 0 w 10396"/>
              <a:gd name="connsiteY1" fmla="*/ 0 h 10000"/>
              <a:gd name="connsiteX2" fmla="*/ 8729 w 10396"/>
              <a:gd name="connsiteY2" fmla="*/ 0 h 10000"/>
              <a:gd name="connsiteX3" fmla="*/ 10396 w 10396"/>
              <a:gd name="connsiteY3" fmla="*/ 5000 h 10000"/>
              <a:gd name="connsiteX4" fmla="*/ 8729 w 10396"/>
              <a:gd name="connsiteY4" fmla="*/ 10000 h 10000"/>
              <a:gd name="connsiteX5" fmla="*/ 2063 w 10396"/>
              <a:gd name="connsiteY5" fmla="*/ 10000 h 10000"/>
              <a:gd name="connsiteX6" fmla="*/ 396 w 10396"/>
              <a:gd name="connsiteY6" fmla="*/ 5000 h 10000"/>
              <a:gd name="connsiteX0" fmla="*/ 487 w 10487"/>
              <a:gd name="connsiteY0" fmla="*/ 5000 h 10000"/>
              <a:gd name="connsiteX1" fmla="*/ 91 w 10487"/>
              <a:gd name="connsiteY1" fmla="*/ 0 h 10000"/>
              <a:gd name="connsiteX2" fmla="*/ 8820 w 10487"/>
              <a:gd name="connsiteY2" fmla="*/ 0 h 10000"/>
              <a:gd name="connsiteX3" fmla="*/ 10487 w 10487"/>
              <a:gd name="connsiteY3" fmla="*/ 5000 h 10000"/>
              <a:gd name="connsiteX4" fmla="*/ 8820 w 10487"/>
              <a:gd name="connsiteY4" fmla="*/ 10000 h 10000"/>
              <a:gd name="connsiteX5" fmla="*/ 0 w 10487"/>
              <a:gd name="connsiteY5" fmla="*/ 9811 h 10000"/>
              <a:gd name="connsiteX6" fmla="*/ 487 w 10487"/>
              <a:gd name="connsiteY6" fmla="*/ 5000 h 10000"/>
              <a:gd name="connsiteX0" fmla="*/ 487 w 10487"/>
              <a:gd name="connsiteY0" fmla="*/ 5142 h 10142"/>
              <a:gd name="connsiteX1" fmla="*/ 3 w 10487"/>
              <a:gd name="connsiteY1" fmla="*/ 0 h 10142"/>
              <a:gd name="connsiteX2" fmla="*/ 8820 w 10487"/>
              <a:gd name="connsiteY2" fmla="*/ 142 h 10142"/>
              <a:gd name="connsiteX3" fmla="*/ 10487 w 10487"/>
              <a:gd name="connsiteY3" fmla="*/ 5142 h 10142"/>
              <a:gd name="connsiteX4" fmla="*/ 8820 w 10487"/>
              <a:gd name="connsiteY4" fmla="*/ 10142 h 10142"/>
              <a:gd name="connsiteX5" fmla="*/ 0 w 10487"/>
              <a:gd name="connsiteY5" fmla="*/ 9953 h 10142"/>
              <a:gd name="connsiteX6" fmla="*/ 487 w 10487"/>
              <a:gd name="connsiteY6" fmla="*/ 5142 h 10142"/>
              <a:gd name="connsiteX0" fmla="*/ 533 w 10533"/>
              <a:gd name="connsiteY0" fmla="*/ 5142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533 w 10533"/>
              <a:gd name="connsiteY6" fmla="*/ 5142 h 10142"/>
              <a:gd name="connsiteX0" fmla="*/ 461 w 10533"/>
              <a:gd name="connsiteY0" fmla="*/ 5030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461 w 10533"/>
              <a:gd name="connsiteY6" fmla="*/ 5030 h 10142"/>
              <a:gd name="connsiteX0" fmla="*/ 461 w 10368"/>
              <a:gd name="connsiteY0" fmla="*/ 5030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461 w 10368"/>
              <a:gd name="connsiteY6" fmla="*/ 5030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63"/>
              <a:gd name="connsiteX1" fmla="*/ 0 w 10368"/>
              <a:gd name="connsiteY1" fmla="*/ 0 h 10163"/>
              <a:gd name="connsiteX2" fmla="*/ 8866 w 10368"/>
              <a:gd name="connsiteY2" fmla="*/ 142 h 10163"/>
              <a:gd name="connsiteX3" fmla="*/ 10368 w 10368"/>
              <a:gd name="connsiteY3" fmla="*/ 5142 h 10163"/>
              <a:gd name="connsiteX4" fmla="*/ 8866 w 10368"/>
              <a:gd name="connsiteY4" fmla="*/ 10142 h 10163"/>
              <a:gd name="connsiteX5" fmla="*/ 46 w 10368"/>
              <a:gd name="connsiteY5" fmla="*/ 10163 h 10163"/>
              <a:gd name="connsiteX6" fmla="*/ 383 w 10368"/>
              <a:gd name="connsiteY6" fmla="*/ 4946 h 1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8" h="10163">
                <a:moveTo>
                  <a:pt x="383" y="4946"/>
                </a:moveTo>
                <a:cubicBezTo>
                  <a:pt x="222" y="3232"/>
                  <a:pt x="161" y="1714"/>
                  <a:pt x="0" y="0"/>
                </a:cubicBezTo>
                <a:lnTo>
                  <a:pt x="8866" y="142"/>
                </a:lnTo>
                <a:cubicBezTo>
                  <a:pt x="9787" y="142"/>
                  <a:pt x="10368" y="2381"/>
                  <a:pt x="10368" y="5142"/>
                </a:cubicBezTo>
                <a:cubicBezTo>
                  <a:pt x="10368" y="7903"/>
                  <a:pt x="9787" y="10142"/>
                  <a:pt x="8866" y="10142"/>
                </a:cubicBezTo>
                <a:lnTo>
                  <a:pt x="46" y="10163"/>
                </a:lnTo>
                <a:cubicBezTo>
                  <a:pt x="208" y="8559"/>
                  <a:pt x="275" y="6844"/>
                  <a:pt x="383" y="4946"/>
                </a:cubicBezTo>
                <a:close/>
              </a:path>
            </a:pathLst>
          </a:custGeom>
          <a:solidFill>
            <a:srgbClr val="47A76C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F14C612C-08B2-4353-BDB9-B86D5CF26759}"/>
              </a:ext>
            </a:extLst>
          </p:cNvPr>
          <p:cNvSpPr/>
          <p:nvPr/>
        </p:nvSpPr>
        <p:spPr>
          <a:xfrm flipH="1">
            <a:off x="665017" y="5546749"/>
            <a:ext cx="4134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rPr>
              <a:t>مصادر ايجاد الأفكار</a:t>
            </a:r>
            <a:endParaRPr lang="ar-SA" sz="2000" dirty="0">
              <a:latin typeface="Dubai" panose="020B0503030403030204" pitchFamily="34" charset="-78"/>
              <a:ea typeface="Adobe Fan Heiti Std B" panose="020B0700000000000000" pitchFamily="34" charset="-128"/>
              <a:cs typeface="Dubai" panose="020B0503030403030204" pitchFamily="34" charset="-78"/>
            </a:endParaRPr>
          </a:p>
        </p:txBody>
      </p:sp>
      <p:grpSp>
        <p:nvGrpSpPr>
          <p:cNvPr id="44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102436" y="6114419"/>
            <a:ext cx="2032320" cy="324381"/>
            <a:chOff x="9102436" y="6114419"/>
            <a:chExt cx="2032320" cy="324381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2436" y="6131023"/>
              <a:ext cx="19522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400" dirty="0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2 ليسانس علوم التسيير </a:t>
              </a:r>
              <a:r>
                <a:rPr lang="ar-SA" alt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2023 </a:t>
              </a:r>
              <a:r>
                <a:rPr lang="ar-SA" altLang="en-US" sz="1400" dirty="0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/2024</a:t>
              </a:r>
              <a:endParaRPr lang="ar-SA" altLang="en-US" sz="1400" b="1" dirty="0">
                <a:solidFill>
                  <a:schemeClr val="tx2">
                    <a:lumMod val="7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66256" y="4266383"/>
            <a:ext cx="50291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rPr>
              <a:t>الخصائص التي تمكن المقاول من الحصول على أفكار جيدة</a:t>
            </a:r>
            <a:endParaRPr lang="ar-DZ" dirty="0">
              <a:solidFill>
                <a:schemeClr val="tx1"/>
              </a:solidFill>
              <a:latin typeface="Dubai" panose="020B0503030403030204" pitchFamily="34" charset="-78"/>
              <a:ea typeface="Adobe Fan Heiti Std B" panose="020B0700000000000000" pitchFamily="34" charset="-128"/>
              <a:cs typeface="Dubai" panose="020B0503030403030204" pitchFamily="34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08363" y="4875984"/>
            <a:ext cx="378229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rPr>
              <a:t>تفكيك وإعادة تشكيل الفكرة الأولية</a:t>
            </a:r>
            <a:endParaRPr lang="ar-DZ" dirty="0">
              <a:solidFill>
                <a:schemeClr val="tx1"/>
              </a:solidFill>
              <a:latin typeface="Dubai" panose="020B0503030403030204" pitchFamily="34" charset="-78"/>
              <a:ea typeface="Adobe Fan Heiti Std B" panose="020B0700000000000000" pitchFamily="34" charset="-128"/>
              <a:cs typeface="Dubai" panose="020B0503030403030204" pitchFamily="34" charset="-78"/>
            </a:endParaRPr>
          </a:p>
        </p:txBody>
      </p:sp>
      <p:sp>
        <p:nvSpPr>
          <p:cNvPr id="50" name="Rectangle: Rounded Corners 118">
            <a:extLst>
              <a:ext uri="{FF2B5EF4-FFF2-40B4-BE49-F238E27FC236}">
                <a16:creationId xmlns:a16="http://schemas.microsoft.com/office/drawing/2014/main" id="{9B6F1BB7-E018-4BAB-8E81-10807159E1B4}"/>
              </a:ext>
            </a:extLst>
          </p:cNvPr>
          <p:cNvSpPr/>
          <p:nvPr/>
        </p:nvSpPr>
        <p:spPr>
          <a:xfrm flipH="1">
            <a:off x="5140033" y="6142741"/>
            <a:ext cx="649596" cy="604424"/>
          </a:xfrm>
          <a:prstGeom prst="homePlate">
            <a:avLst>
              <a:gd name="adj" fmla="val 2448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08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2" name="سهم: خماسي 23">
            <a:extLst>
              <a:ext uri="{FF2B5EF4-FFF2-40B4-BE49-F238E27FC236}">
                <a16:creationId xmlns:a16="http://schemas.microsoft.com/office/drawing/2014/main" id="{44007A32-75C8-47E8-BA18-BCB2AC76D038}"/>
              </a:ext>
            </a:extLst>
          </p:cNvPr>
          <p:cNvSpPr/>
          <p:nvPr/>
        </p:nvSpPr>
        <p:spPr>
          <a:xfrm flipH="1">
            <a:off x="0" y="6187248"/>
            <a:ext cx="5095864" cy="57376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396 w 10396"/>
              <a:gd name="connsiteY0" fmla="*/ 5000 h 10000"/>
              <a:gd name="connsiteX1" fmla="*/ 0 w 10396"/>
              <a:gd name="connsiteY1" fmla="*/ 0 h 10000"/>
              <a:gd name="connsiteX2" fmla="*/ 8729 w 10396"/>
              <a:gd name="connsiteY2" fmla="*/ 0 h 10000"/>
              <a:gd name="connsiteX3" fmla="*/ 10396 w 10396"/>
              <a:gd name="connsiteY3" fmla="*/ 5000 h 10000"/>
              <a:gd name="connsiteX4" fmla="*/ 8729 w 10396"/>
              <a:gd name="connsiteY4" fmla="*/ 10000 h 10000"/>
              <a:gd name="connsiteX5" fmla="*/ 2063 w 10396"/>
              <a:gd name="connsiteY5" fmla="*/ 10000 h 10000"/>
              <a:gd name="connsiteX6" fmla="*/ 396 w 10396"/>
              <a:gd name="connsiteY6" fmla="*/ 5000 h 10000"/>
              <a:gd name="connsiteX0" fmla="*/ 487 w 10487"/>
              <a:gd name="connsiteY0" fmla="*/ 5000 h 10000"/>
              <a:gd name="connsiteX1" fmla="*/ 91 w 10487"/>
              <a:gd name="connsiteY1" fmla="*/ 0 h 10000"/>
              <a:gd name="connsiteX2" fmla="*/ 8820 w 10487"/>
              <a:gd name="connsiteY2" fmla="*/ 0 h 10000"/>
              <a:gd name="connsiteX3" fmla="*/ 10487 w 10487"/>
              <a:gd name="connsiteY3" fmla="*/ 5000 h 10000"/>
              <a:gd name="connsiteX4" fmla="*/ 8820 w 10487"/>
              <a:gd name="connsiteY4" fmla="*/ 10000 h 10000"/>
              <a:gd name="connsiteX5" fmla="*/ 0 w 10487"/>
              <a:gd name="connsiteY5" fmla="*/ 9811 h 10000"/>
              <a:gd name="connsiteX6" fmla="*/ 487 w 10487"/>
              <a:gd name="connsiteY6" fmla="*/ 5000 h 10000"/>
              <a:gd name="connsiteX0" fmla="*/ 487 w 10487"/>
              <a:gd name="connsiteY0" fmla="*/ 5142 h 10142"/>
              <a:gd name="connsiteX1" fmla="*/ 3 w 10487"/>
              <a:gd name="connsiteY1" fmla="*/ 0 h 10142"/>
              <a:gd name="connsiteX2" fmla="*/ 8820 w 10487"/>
              <a:gd name="connsiteY2" fmla="*/ 142 h 10142"/>
              <a:gd name="connsiteX3" fmla="*/ 10487 w 10487"/>
              <a:gd name="connsiteY3" fmla="*/ 5142 h 10142"/>
              <a:gd name="connsiteX4" fmla="*/ 8820 w 10487"/>
              <a:gd name="connsiteY4" fmla="*/ 10142 h 10142"/>
              <a:gd name="connsiteX5" fmla="*/ 0 w 10487"/>
              <a:gd name="connsiteY5" fmla="*/ 9953 h 10142"/>
              <a:gd name="connsiteX6" fmla="*/ 487 w 10487"/>
              <a:gd name="connsiteY6" fmla="*/ 5142 h 10142"/>
              <a:gd name="connsiteX0" fmla="*/ 533 w 10533"/>
              <a:gd name="connsiteY0" fmla="*/ 5142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533 w 10533"/>
              <a:gd name="connsiteY6" fmla="*/ 5142 h 10142"/>
              <a:gd name="connsiteX0" fmla="*/ 461 w 10533"/>
              <a:gd name="connsiteY0" fmla="*/ 5030 h 10142"/>
              <a:gd name="connsiteX1" fmla="*/ 0 w 10533"/>
              <a:gd name="connsiteY1" fmla="*/ 0 h 10142"/>
              <a:gd name="connsiteX2" fmla="*/ 8866 w 10533"/>
              <a:gd name="connsiteY2" fmla="*/ 142 h 10142"/>
              <a:gd name="connsiteX3" fmla="*/ 10533 w 10533"/>
              <a:gd name="connsiteY3" fmla="*/ 5142 h 10142"/>
              <a:gd name="connsiteX4" fmla="*/ 8866 w 10533"/>
              <a:gd name="connsiteY4" fmla="*/ 10142 h 10142"/>
              <a:gd name="connsiteX5" fmla="*/ 46 w 10533"/>
              <a:gd name="connsiteY5" fmla="*/ 9953 h 10142"/>
              <a:gd name="connsiteX6" fmla="*/ 461 w 10533"/>
              <a:gd name="connsiteY6" fmla="*/ 5030 h 10142"/>
              <a:gd name="connsiteX0" fmla="*/ 461 w 10368"/>
              <a:gd name="connsiteY0" fmla="*/ 5030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461 w 10368"/>
              <a:gd name="connsiteY6" fmla="*/ 5030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42"/>
              <a:gd name="connsiteX1" fmla="*/ 0 w 10368"/>
              <a:gd name="connsiteY1" fmla="*/ 0 h 10142"/>
              <a:gd name="connsiteX2" fmla="*/ 8866 w 10368"/>
              <a:gd name="connsiteY2" fmla="*/ 142 h 10142"/>
              <a:gd name="connsiteX3" fmla="*/ 10368 w 10368"/>
              <a:gd name="connsiteY3" fmla="*/ 5142 h 10142"/>
              <a:gd name="connsiteX4" fmla="*/ 8866 w 10368"/>
              <a:gd name="connsiteY4" fmla="*/ 10142 h 10142"/>
              <a:gd name="connsiteX5" fmla="*/ 46 w 10368"/>
              <a:gd name="connsiteY5" fmla="*/ 9953 h 10142"/>
              <a:gd name="connsiteX6" fmla="*/ 383 w 10368"/>
              <a:gd name="connsiteY6" fmla="*/ 4946 h 10142"/>
              <a:gd name="connsiteX0" fmla="*/ 383 w 10368"/>
              <a:gd name="connsiteY0" fmla="*/ 4946 h 10163"/>
              <a:gd name="connsiteX1" fmla="*/ 0 w 10368"/>
              <a:gd name="connsiteY1" fmla="*/ 0 h 10163"/>
              <a:gd name="connsiteX2" fmla="*/ 8866 w 10368"/>
              <a:gd name="connsiteY2" fmla="*/ 142 h 10163"/>
              <a:gd name="connsiteX3" fmla="*/ 10368 w 10368"/>
              <a:gd name="connsiteY3" fmla="*/ 5142 h 10163"/>
              <a:gd name="connsiteX4" fmla="*/ 8866 w 10368"/>
              <a:gd name="connsiteY4" fmla="*/ 10142 h 10163"/>
              <a:gd name="connsiteX5" fmla="*/ 46 w 10368"/>
              <a:gd name="connsiteY5" fmla="*/ 10163 h 10163"/>
              <a:gd name="connsiteX6" fmla="*/ 383 w 10368"/>
              <a:gd name="connsiteY6" fmla="*/ 4946 h 1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8" h="10163">
                <a:moveTo>
                  <a:pt x="383" y="4946"/>
                </a:moveTo>
                <a:cubicBezTo>
                  <a:pt x="222" y="3232"/>
                  <a:pt x="161" y="1714"/>
                  <a:pt x="0" y="0"/>
                </a:cubicBezTo>
                <a:lnTo>
                  <a:pt x="8866" y="142"/>
                </a:lnTo>
                <a:cubicBezTo>
                  <a:pt x="9787" y="142"/>
                  <a:pt x="10368" y="2381"/>
                  <a:pt x="10368" y="5142"/>
                </a:cubicBezTo>
                <a:cubicBezTo>
                  <a:pt x="10368" y="7903"/>
                  <a:pt x="9787" y="10142"/>
                  <a:pt x="8866" y="10142"/>
                </a:cubicBezTo>
                <a:lnTo>
                  <a:pt x="46" y="10163"/>
                </a:lnTo>
                <a:cubicBezTo>
                  <a:pt x="208" y="8559"/>
                  <a:pt x="275" y="6844"/>
                  <a:pt x="383" y="494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Rectangle 62">
            <a:extLst>
              <a:ext uri="{FF2B5EF4-FFF2-40B4-BE49-F238E27FC236}">
                <a16:creationId xmlns:a16="http://schemas.microsoft.com/office/drawing/2014/main" id="{F14C612C-08B2-4353-BDB9-B86D5CF26759}"/>
              </a:ext>
            </a:extLst>
          </p:cNvPr>
          <p:cNvSpPr/>
          <p:nvPr/>
        </p:nvSpPr>
        <p:spPr>
          <a:xfrm flipH="1">
            <a:off x="581883" y="6225624"/>
            <a:ext cx="4134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latin typeface="Dubai" panose="020B0503030403030204" pitchFamily="34" charset="-78"/>
                <a:ea typeface="Adobe Fan Heiti Std B" panose="020B0700000000000000" pitchFamily="34" charset="-128"/>
                <a:cs typeface="Dubai" panose="020B0503030403030204" pitchFamily="34" charset="-78"/>
              </a:rPr>
              <a:t>طرق توليد الأفكار</a:t>
            </a:r>
            <a:endParaRPr lang="ar-SA" sz="2000" dirty="0">
              <a:latin typeface="Dubai" panose="020B0503030403030204" pitchFamily="34" charset="-78"/>
              <a:ea typeface="Adobe Fan Heiti Std B" panose="020B0700000000000000" pitchFamily="34" charset="-128"/>
              <a:cs typeface="Dubai" panose="020B0503030403030204" pitchFamily="34" charset="-78"/>
            </a:endParaRPr>
          </a:p>
        </p:txBody>
      </p:sp>
      <p:pic>
        <p:nvPicPr>
          <p:cNvPr id="51" name="Picture 3" descr="C:\Users\Amira Informatique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8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5065650" y="1156854"/>
            <a:ext cx="6045696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/>
            </a:r>
            <a:b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</a:b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استغرق ضغط الزيت الكثير من الوقت والجهد، لذا يتعين على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توظيف شخص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لمساعدتها.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بدأ الكثير من المزارعين الآخرين في زراعة بذور عباد الشمس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أيضًا.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في الوقت الذي يكون فيه زيتها جاهزًا للبيع، لا تستطيع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العثور على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مشتر.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يجب على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بيع الزيت بسعر منخفض جدًا لمتجر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محلي.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ونتيجة لذلك، تكسب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القليل من المال وهي غير قادرة على تسديد القرض.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09" y="1674235"/>
            <a:ext cx="4027777" cy="42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5937975" y="455467"/>
            <a:ext cx="551411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نورية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20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6" name="Picture 6" descr="مهارة طرح الاسئلة كيف تغير طريقة تفكيرك ببساط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4" y="3310226"/>
            <a:ext cx="3768436" cy="3352801"/>
          </a:xfrm>
          <a:prstGeom prst="rect">
            <a:avLst/>
          </a:prstGeom>
          <a:noFill/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5166986" y="1288198"/>
            <a:ext cx="6045696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في رأيك ما الخطأ الذي ارتكبته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نورية؟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يرجى</a:t>
            </a:r>
            <a:r>
              <a:rPr kumimoji="0" lang="ar-SA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L-Mohanad Bold" pitchFamily="2" charset="-78"/>
                <a:sym typeface="Roboto"/>
              </a:rPr>
              <a:t> تحديد جميع الإجابات الصحيحة.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ar-SA" sz="3200" b="1" baseline="0" dirty="0" smtClean="0">
                <a:cs typeface="AL-Mohanad Bold" pitchFamily="2" charset="-78"/>
                <a:sym typeface="Roboto"/>
              </a:rPr>
              <a:t>لم</a:t>
            </a:r>
            <a:r>
              <a:rPr lang="ar-SA" sz="3200" b="1" dirty="0" smtClean="0">
                <a:cs typeface="AL-Mohanad Bold" pitchFamily="2" charset="-78"/>
                <a:sym typeface="Roboto"/>
              </a:rPr>
              <a:t> يكن لديها أي فكرة عن سوق زيت  عباد الشمس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ar-SA" sz="3200" b="1" dirty="0" smtClean="0">
                <a:cs typeface="AL-Mohanad Bold" pitchFamily="2" charset="-78"/>
                <a:sym typeface="Roboto"/>
              </a:rPr>
              <a:t>لم تكن لديها خبرة في إنتاج زيت عباد الشمس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ar-SA" sz="3200" b="1" dirty="0" smtClean="0">
                <a:cs typeface="AL-Mohanad Bold" pitchFamily="2" charset="-78"/>
                <a:sym typeface="Roboto"/>
              </a:rPr>
              <a:t>لم تخطط لكيفية بيع منتجها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ar-SA" sz="3200" b="1" dirty="0" smtClean="0">
                <a:cs typeface="AL-Mohanad Bold" pitchFamily="2" charset="-78"/>
                <a:sym typeface="Roboto"/>
              </a:rPr>
              <a:t>لم تكن على علم بالمواد الكيميائية الضارة التي كانت تستخدمها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ar-SA" sz="3200" b="1" dirty="0" smtClean="0">
                <a:cs typeface="AL-Mohanad Bold" pitchFamily="2" charset="-78"/>
                <a:sym typeface="Roboto"/>
              </a:rPr>
              <a:t>لم تكن تعرف من سيكون زبائنها النهائيين</a:t>
            </a:r>
          </a:p>
          <a:p>
            <a:pPr marL="228600" marR="0" lvl="0" indent="-228600" algn="just" defTabSz="914400" rtl="1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L-Mohanad Bold" pitchFamily="2" charset="-78"/>
              <a:sym typeface="Roboto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5827436" y="453815"/>
            <a:ext cx="5694219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نورية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1497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497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497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13102" y="138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1115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21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-154153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272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944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511637" y="0"/>
            <a:ext cx="46689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ليديا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3891" y="1734326"/>
            <a:ext cx="63869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كانت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تعمل في مصنع ملابس منذ أكثر من خمس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سنوات.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اشتكت صديقة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من أنها لم تتمكن من العثور على أي ملابس جيدة لابنتها البالغة من العمر 12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عامًا.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قررت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أن تتجول في متاجر الملابس في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بلدتها.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شاهدت فتيات مراهقات يتسوقن في المتاجر، لكنها لاحظت أن عدد وتنوع الملابس لهذا العمر محدود.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  <a:sym typeface="Roboto"/>
            </a:endParaRPr>
          </a:p>
        </p:txBody>
      </p:sp>
      <p:sp>
        <p:nvSpPr>
          <p:cNvPr id="29698" name="AutoShape 2" descr="ليل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699" name="Picture 3" descr="C:\Users\Amira Informatique\Pictures\z8Nj449E7jomL4Uq_1Zn3l2LJXT9HD5x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23" y="1491489"/>
            <a:ext cx="4270941" cy="443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1497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497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497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13102" y="138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1115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22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-154153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272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4" y="944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511637" y="0"/>
            <a:ext cx="46689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ليديا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7855" y="1484990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كانت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تفكر بالفعل في ترك وظيفتها وفتح مشروعها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الخاصة.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قررت تصميم بعض الملابس والفساتين الجميلة للفتيات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المراهقات.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تصمم بعض الرسومات للملابس التي تروق لتلك فئة من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العمر.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 تأخذ رسوماتها إلى متاجر الملابس المحلية، وتسأل أصحابها عما إذا كانوا سيشترون الفساتين في الرسومات، وكم سيدفعون ثمنها، وكم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Roboto"/>
              </a:rPr>
              <a:t>سيشتريون.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  <a:sym typeface="Roboto"/>
            </a:endParaRPr>
          </a:p>
        </p:txBody>
      </p:sp>
      <p:pic>
        <p:nvPicPr>
          <p:cNvPr id="28673" name="Picture 1" descr="C:\Users\Amira Informatique\Pictures\S5y5ydDdMpFaCL-W_-QFDoXoJ0fpRb2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33" y="1338331"/>
            <a:ext cx="4766086" cy="434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1497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497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497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54666" y="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1115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23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-154153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272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944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6511637" y="0"/>
            <a:ext cx="46689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ليديا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88182" y="15127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بدا أصحاب المحلات سعداء للغاية بتصاميمها وقالوا إنهم سيعرضون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ملابسها.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ثم استخدمت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مدخراتها لشراء ماكينة خياطة وبعض المواد لعمل أول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دفعة.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تعمل في المساء بعدما تخرج من مصنع الملابس.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fr-FR" dirty="0"/>
          </a:p>
        </p:txBody>
      </p:sp>
      <p:pic>
        <p:nvPicPr>
          <p:cNvPr id="27649" name="Picture 1" descr="C:\Users\Amira Informatique\Pictures\Ie5Ck7Ad0BTvJ1GQ_4hiXRNlTbRr-od1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42" y="1128391"/>
            <a:ext cx="4838314" cy="4601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24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6511637" y="0"/>
            <a:ext cx="466898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ليديا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4326" y="1623490"/>
            <a:ext cx="57773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جميع الفساتين التي تصنعها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تباع بشكل جيد للغاية والمحلات التجارية مستعدة لدفعها نقدًا عند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التسليم.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ثم قررت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ترك عملها للتركيز على أعمالها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الخاصة.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في غضون ستة أشهر، بدأت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في تلقي طلبات منتظمة من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المتاجر.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تخطط لشراء ماكينة خياطة أخرى وتوظيف احدى صديقاتها للعمل معها.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/>
            </a:endParaRPr>
          </a:p>
        </p:txBody>
      </p:sp>
      <p:pic>
        <p:nvPicPr>
          <p:cNvPr id="26625" name="Picture 1" descr="C:\Users\Amira Informatique\Pictures\J6PRTK6O9j1Q4jgO_ZbRWSwlkHmd6OOV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78" y="1477634"/>
            <a:ext cx="5116067" cy="4346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59688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596880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40811" y="61075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59688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25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927442" y="4554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314162" y="58149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1031015" y="619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061855" y="1156854"/>
            <a:ext cx="8894618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في رأيك ماذا فعلت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ليديا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بشكل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صحيح؟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 يرجى تحديد جميع الإجابات الصحيحة.</a:t>
            </a:r>
          </a:p>
          <a:p>
            <a:pPr algn="just" rtl="1"/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3200" dirty="0" smtClean="0">
                <a:cs typeface="AL-Mohanad Bold"/>
              </a:rPr>
              <a:t>قامت بأبحاث السوق</a:t>
            </a:r>
          </a:p>
          <a:p>
            <a:pPr algn="just" rtl="1">
              <a:buFont typeface="Wingdings" pitchFamily="2" charset="2"/>
              <a:buChar char="q"/>
            </a:pPr>
            <a:r>
              <a:rPr lang="ar-SA" sz="3200" dirty="0" smtClean="0">
                <a:cs typeface="AL-Mohanad Bold"/>
              </a:rPr>
              <a:t>كان لديها خبرة في صناعة الملابس</a:t>
            </a:r>
          </a:p>
          <a:p>
            <a:pPr algn="just" rtl="1">
              <a:buFont typeface="Wingdings" pitchFamily="2" charset="2"/>
              <a:buChar char="q"/>
            </a:pPr>
            <a:r>
              <a:rPr lang="ar-SA" sz="3200" dirty="0" smtClean="0">
                <a:cs typeface="AL-Mohanad Bold"/>
              </a:rPr>
              <a:t>اختبرت السوق قبل أن تبدأ عملها</a:t>
            </a:r>
          </a:p>
          <a:p>
            <a:pPr algn="just" rtl="1">
              <a:buFont typeface="Wingdings" pitchFamily="2" charset="2"/>
              <a:buChar char="q"/>
            </a:pPr>
            <a:r>
              <a:rPr lang="ar-SA" sz="3200" dirty="0" smtClean="0">
                <a:cs typeface="AL-Mohanad Bold"/>
              </a:rPr>
              <a:t>تحدثت إلى المؤسسات المالية</a:t>
            </a:r>
          </a:p>
          <a:p>
            <a:pPr algn="just" rtl="1">
              <a:buFont typeface="Wingdings" pitchFamily="2" charset="2"/>
              <a:buChar char="q"/>
            </a:pPr>
            <a:r>
              <a:rPr lang="ar-SA" sz="3200" dirty="0" smtClean="0">
                <a:cs typeface="AL-Mohanad Bold"/>
              </a:rPr>
              <a:t>كانت لديها فكرة واضحة عن هوية زبائنها النهائيين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832764" y="318655"/>
            <a:ext cx="5347855" cy="942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استمع إلى قصة </a:t>
            </a:r>
            <a:r>
              <a:rPr kumimoji="0" lang="ar-S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>ليديا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  <a:t/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/>
              </a:rPr>
            </a:b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L-Mohanad Bold"/>
            </a:endParaRPr>
          </a:p>
        </p:txBody>
      </p:sp>
    </p:spTree>
    <p:extLst>
      <p:ext uri="{BB962C8B-B14F-4D97-AF65-F5344CB8AC3E}">
        <p14:creationId xmlns:p14="http://schemas.microsoft.com/office/powerpoint/2010/main" val="221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1206500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20650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60096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370062" y="1206500"/>
            <a:ext cx="1307363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144811" y="1190340"/>
            <a:ext cx="1918262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مقدمة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73784" y="1206500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03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3326" y="120496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94644" y="1187120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oogle Shape;174;p32"/>
          <p:cNvGrpSpPr/>
          <p:nvPr/>
        </p:nvGrpSpPr>
        <p:grpSpPr>
          <a:xfrm flipH="1">
            <a:off x="665018" y="1664531"/>
            <a:ext cx="10697710" cy="4969478"/>
            <a:chOff x="608301" y="1561950"/>
            <a:chExt cx="2352769" cy="1371668"/>
          </a:xfrm>
        </p:grpSpPr>
        <p:sp>
          <p:nvSpPr>
            <p:cNvPr id="28" name="Google Shape;175;p32"/>
            <p:cNvSpPr/>
            <p:nvPr/>
          </p:nvSpPr>
          <p:spPr>
            <a:xfrm>
              <a:off x="632875" y="1840375"/>
              <a:ext cx="2328195" cy="1093243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6;p32"/>
            <p:cNvSpPr/>
            <p:nvPr/>
          </p:nvSpPr>
          <p:spPr>
            <a:xfrm>
              <a:off x="608301" y="1561950"/>
              <a:ext cx="530526" cy="487704"/>
            </a:xfrm>
            <a:custGeom>
              <a:avLst/>
              <a:gdLst/>
              <a:ahLst/>
              <a:cxnLst/>
              <a:rect l="l" t="t" r="r" b="b"/>
              <a:pathLst>
                <a:path w="19715" h="20900" extrusionOk="0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rgbClr val="FEC200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-Mohanad Bold" pitchFamily="2" charset="-78"/>
                  <a:sym typeface="Lato"/>
                </a:rPr>
                <a:t>الفرصة</a:t>
              </a:r>
              <a:endParaRPr lang="ar-SA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L-Mohanad Bold" pitchFamily="2" charset="-78"/>
              </a:endParaRPr>
            </a:p>
          </p:txBody>
        </p:sp>
      </p:grpSp>
      <p:sp>
        <p:nvSpPr>
          <p:cNvPr id="32" name="Google Shape;235;p32"/>
          <p:cNvSpPr txBox="1"/>
          <p:nvPr/>
        </p:nvSpPr>
        <p:spPr>
          <a:xfrm>
            <a:off x="1343891" y="3212976"/>
            <a:ext cx="9072589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يمكن تعريف فرصة الأعمال من خلال إمكانية أن يؤدي المشروع إلى نشاط مربح يخلق قيمة مع إمكانية التطوير أو الاستدامة، مع الأخذ في الاعتبار فرص السوق والموارد التي يحشدها</a:t>
            </a:r>
            <a:endParaRPr lang="fr-F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AL-Mohanad Bold"/>
            </a:endParaRPr>
          </a:p>
        </p:txBody>
      </p:sp>
      <p:sp>
        <p:nvSpPr>
          <p:cNvPr id="47106" name="AutoShape 2" descr="Aide entreprise images libres de droit, photos de Aide entreprise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7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9" y="0"/>
            <a:ext cx="11568546" cy="635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9627EF75-7463-48B3-AFC3-61A677C72238}"/>
              </a:ext>
            </a:extLst>
          </p:cNvPr>
          <p:cNvSpPr/>
          <p:nvPr/>
        </p:nvSpPr>
        <p:spPr>
          <a:xfrm>
            <a:off x="6242338" y="526472"/>
            <a:ext cx="5741844" cy="60821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49" y="789709"/>
            <a:ext cx="4813691" cy="540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272848" y="789710"/>
            <a:ext cx="767734" cy="54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35485" y="748145"/>
            <a:ext cx="622759" cy="56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26957" y="680028"/>
            <a:ext cx="622759" cy="553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165966" y="763149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04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691914" y="677154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75616" y="886308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6935" y="854610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Google Shape;235;p32"/>
          <p:cNvSpPr txBox="1"/>
          <p:nvPr/>
        </p:nvSpPr>
        <p:spPr>
          <a:xfrm>
            <a:off x="2512190" y="972523"/>
            <a:ext cx="8100392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L-Mohanad Bold" pitchFamily="2" charset="-78"/>
                <a:sym typeface="Roboto"/>
              </a:rPr>
              <a:t>ما هو الفرق بين الفكرة  وفرصة الأعمال؟</a:t>
            </a:r>
            <a:endParaRPr sz="3200" dirty="0">
              <a:solidFill>
                <a:srgbClr val="000000"/>
              </a:solidFill>
              <a:latin typeface="Sakkal Majalla" pitchFamily="2" charset="-78"/>
              <a:ea typeface="Roboto"/>
              <a:cs typeface="Sakkal Majalla" pitchFamily="2" charset="-78"/>
              <a:sym typeface="Roboto"/>
            </a:endParaRPr>
          </a:p>
        </p:txBody>
      </p:sp>
      <p:pic>
        <p:nvPicPr>
          <p:cNvPr id="25" name="Picture 2" descr="سؤال السؤا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400" y="2155095"/>
            <a:ext cx="6953250" cy="41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45" y="207818"/>
            <a:ext cx="11610109" cy="66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97476" y="818572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69830" y="818574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90903" y="832425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85393" y="804718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87639" y="818571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704867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89472" y="803186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86629" y="868466"/>
            <a:ext cx="51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5B5A8FF-E0F6-42A7-BA16-EF25BF8A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246" y="6114419"/>
            <a:ext cx="51351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endParaRPr lang="ar-SA" altLang="en-US" sz="1200" b="1" dirty="0">
              <a:solidFill>
                <a:schemeClr val="bg1">
                  <a:lumMod val="6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17300" y="733475"/>
            <a:ext cx="4000081" cy="547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90000"/>
              </a:lnSpc>
              <a:defRPr/>
            </a:pPr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L-Mohanad Bold"/>
              </a:rPr>
              <a:t>الفرق بين الفكرة وفرصة الأعمال</a:t>
            </a: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149" y="1476086"/>
            <a:ext cx="8105341" cy="42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272" y="5306291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1D8B1CFD-FBB9-40AA-9E56-65BA94E28B73}"/>
              </a:ext>
            </a:extLst>
          </p:cNvPr>
          <p:cNvSpPr/>
          <p:nvPr/>
        </p:nvSpPr>
        <p:spPr>
          <a:xfrm>
            <a:off x="486640" y="235527"/>
            <a:ext cx="5581650" cy="57818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445077" y="458355"/>
            <a:ext cx="4813691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14412" y="486064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21631" y="486063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1068521" y="541482"/>
            <a:ext cx="622759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7" name="مستطيل 286">
            <a:extLst>
              <a:ext uri="{FF2B5EF4-FFF2-40B4-BE49-F238E27FC236}">
                <a16:creationId xmlns:a16="http://schemas.microsoft.com/office/drawing/2014/main" id="{1201F972-4E30-4118-BDC7-71D62C0240E1}"/>
              </a:ext>
            </a:extLst>
          </p:cNvPr>
          <p:cNvSpPr/>
          <p:nvPr/>
        </p:nvSpPr>
        <p:spPr>
          <a:xfrm>
            <a:off x="1332220" y="444501"/>
            <a:ext cx="767734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6" name="دمعة 165">
            <a:extLst>
              <a:ext uri="{FF2B5EF4-FFF2-40B4-BE49-F238E27FC236}">
                <a16:creationId xmlns:a16="http://schemas.microsoft.com/office/drawing/2014/main" id="{F8C1C431-796B-49C4-BE4A-91A0FA210558}"/>
              </a:ext>
            </a:extLst>
          </p:cNvPr>
          <p:cNvSpPr/>
          <p:nvPr/>
        </p:nvSpPr>
        <p:spPr>
          <a:xfrm flipH="1">
            <a:off x="11177317" y="5862791"/>
            <a:ext cx="771218" cy="771218"/>
          </a:xfrm>
          <a:prstGeom prst="teardrop">
            <a:avLst>
              <a:gd name="adj" fmla="val 925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0" name="دائرة: مجوفة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678060" y="316939"/>
            <a:ext cx="771218" cy="771218"/>
          </a:xfrm>
          <a:prstGeom prst="donut">
            <a:avLst>
              <a:gd name="adj" fmla="val 1469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161763" y="456822"/>
            <a:ext cx="2089150" cy="443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58920" y="411265"/>
            <a:ext cx="51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102436" y="6114419"/>
            <a:ext cx="2032320" cy="324381"/>
            <a:chOff x="9102436" y="6114419"/>
            <a:chExt cx="2032320" cy="324381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2436" y="6131023"/>
              <a:ext cx="19522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400" dirty="0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2 ليسانس علوم التسيير </a:t>
              </a:r>
              <a:r>
                <a:rPr lang="ar-SA" alt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2023 </a:t>
              </a:r>
              <a:r>
                <a:rPr lang="ar-SA" altLang="en-US" sz="1400" dirty="0" smtClean="0">
                  <a:solidFill>
                    <a:schemeClr val="tx2">
                      <a:lumMod val="7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/2024</a:t>
              </a:r>
              <a:endParaRPr lang="ar-SA" altLang="en-US" sz="1400" b="1" dirty="0">
                <a:solidFill>
                  <a:schemeClr val="tx2">
                    <a:lumMod val="7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5989473" y="501971"/>
            <a:ext cx="5254158" cy="466725"/>
          </a:xfrm>
          <a:prstGeom prst="rect">
            <a:avLst/>
          </a:prstGeom>
          <a:noFill/>
          <a:ln>
            <a:noFill/>
          </a:ln>
        </p:spPr>
        <p:txBody>
          <a:bodyPr lIns="76810" tIns="38405" rIns="76810" bIns="38405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4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مراحل تحويل  الفكرة الى فرصة </a:t>
            </a:r>
            <a:endParaRPr lang="en-US" sz="4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grpSp>
        <p:nvGrpSpPr>
          <p:cNvPr id="21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1590522" y="1793877"/>
            <a:ext cx="9544234" cy="4957592"/>
            <a:chOff x="514350" y="609600"/>
            <a:chExt cx="11163300" cy="5781818"/>
          </a:xfrm>
        </p:grpSpPr>
        <p:sp>
          <p:nvSpPr>
            <p:cNvPr id="24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26" name="مجموعة 5">
            <a:extLst>
              <a:ext uri="{FF2B5EF4-FFF2-40B4-BE49-F238E27FC236}">
                <a16:creationId xmlns:a16="http://schemas.microsoft.com/office/drawing/2014/main" id="{9BC9DC88-DFEB-4CDE-AE39-B609F3936A38}"/>
              </a:ext>
            </a:extLst>
          </p:cNvPr>
          <p:cNvGrpSpPr/>
          <p:nvPr/>
        </p:nvGrpSpPr>
        <p:grpSpPr>
          <a:xfrm>
            <a:off x="1690254" y="2078182"/>
            <a:ext cx="8589819" cy="4146409"/>
            <a:chOff x="1606743" y="2650436"/>
            <a:chExt cx="9306704" cy="3158728"/>
          </a:xfrm>
        </p:grpSpPr>
        <p:grpSp>
          <p:nvGrpSpPr>
            <p:cNvPr id="27" name="مجموعة 59">
              <a:extLst>
                <a:ext uri="{FF2B5EF4-FFF2-40B4-BE49-F238E27FC236}">
                  <a16:creationId xmlns:a16="http://schemas.microsoft.com/office/drawing/2014/main" id="{54D59E85-573A-4CE9-9DC1-9FEA8807110F}"/>
                </a:ext>
              </a:extLst>
            </p:cNvPr>
            <p:cNvGrpSpPr/>
            <p:nvPr/>
          </p:nvGrpSpPr>
          <p:grpSpPr>
            <a:xfrm>
              <a:off x="9395562" y="2650436"/>
              <a:ext cx="1517885" cy="3158728"/>
              <a:chOff x="10226980" y="1792981"/>
              <a:chExt cx="1517885" cy="3158728"/>
            </a:xfrm>
          </p:grpSpPr>
          <p:grpSp>
            <p:nvGrpSpPr>
              <p:cNvPr id="86" name="Group 4">
                <a:extLst>
                  <a:ext uri="{FF2B5EF4-FFF2-40B4-BE49-F238E27FC236}">
                    <a16:creationId xmlns:a16="http://schemas.microsoft.com/office/drawing/2014/main" id="{6825E4DF-6797-4520-B315-B555BB1A35DF}"/>
                  </a:ext>
                </a:extLst>
              </p:cNvPr>
              <p:cNvGrpSpPr/>
              <p:nvPr/>
            </p:nvGrpSpPr>
            <p:grpSpPr>
              <a:xfrm>
                <a:off x="10226980" y="1792981"/>
                <a:ext cx="1517885" cy="3158728"/>
                <a:chOff x="8783967" y="1809750"/>
                <a:chExt cx="2023847" cy="4211637"/>
              </a:xfrm>
            </p:grpSpPr>
            <p:sp>
              <p:nvSpPr>
                <p:cNvPr id="92" name="Rectangle 31">
                  <a:extLst>
                    <a:ext uri="{FF2B5EF4-FFF2-40B4-BE49-F238E27FC236}">
                      <a16:creationId xmlns:a16="http://schemas.microsoft.com/office/drawing/2014/main" id="{99AF4BF6-70F1-4795-B2DB-4D71E95D3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8096" y="1809750"/>
                  <a:ext cx="1872540" cy="4211637"/>
                </a:xfrm>
                <a:prstGeom prst="roundRect">
                  <a:avLst>
                    <a:gd name="adj" fmla="val 4798"/>
                  </a:avLst>
                </a:prstGeom>
                <a:gradFill>
                  <a:gsLst>
                    <a:gs pos="1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solidFill>
                    <a:schemeClr val="bg1">
                      <a:lumMod val="65000"/>
                      <a:alpha val="5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C3E1DFAA-B4C7-4DB4-9B21-0CF6BF614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3967" y="4991094"/>
                  <a:ext cx="2023846" cy="875854"/>
                </a:xfrm>
                <a:custGeom>
                  <a:avLst/>
                  <a:gdLst>
                    <a:gd name="T0" fmla="*/ 0 w 843"/>
                    <a:gd name="T1" fmla="*/ 420 h 449"/>
                    <a:gd name="T2" fmla="*/ 32 w 843"/>
                    <a:gd name="T3" fmla="*/ 445 h 449"/>
                    <a:gd name="T4" fmla="*/ 811 w 843"/>
                    <a:gd name="T5" fmla="*/ 293 h 449"/>
                    <a:gd name="T6" fmla="*/ 843 w 843"/>
                    <a:gd name="T7" fmla="*/ 319 h 449"/>
                    <a:gd name="T8" fmla="*/ 843 w 843"/>
                    <a:gd name="T9" fmla="*/ 29 h 449"/>
                    <a:gd name="T10" fmla="*/ 811 w 843"/>
                    <a:gd name="T11" fmla="*/ 3 h 449"/>
                    <a:gd name="T12" fmla="*/ 32 w 843"/>
                    <a:gd name="T13" fmla="*/ 155 h 449"/>
                    <a:gd name="T14" fmla="*/ 0 w 843"/>
                    <a:gd name="T15" fmla="*/ 130 h 449"/>
                    <a:gd name="T16" fmla="*/ 0 w 843"/>
                    <a:gd name="T17" fmla="*/ 42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3" h="449">
                      <a:moveTo>
                        <a:pt x="0" y="420"/>
                      </a:moveTo>
                      <a:cubicBezTo>
                        <a:pt x="0" y="437"/>
                        <a:pt x="14" y="449"/>
                        <a:pt x="32" y="445"/>
                      </a:cubicBezTo>
                      <a:cubicBezTo>
                        <a:pt x="811" y="293"/>
                        <a:pt x="811" y="293"/>
                        <a:pt x="811" y="293"/>
                      </a:cubicBezTo>
                      <a:cubicBezTo>
                        <a:pt x="828" y="290"/>
                        <a:pt x="843" y="301"/>
                        <a:pt x="843" y="319"/>
                      </a:cubicBezTo>
                      <a:cubicBezTo>
                        <a:pt x="843" y="29"/>
                        <a:pt x="843" y="29"/>
                        <a:pt x="843" y="29"/>
                      </a:cubicBezTo>
                      <a:cubicBezTo>
                        <a:pt x="843" y="11"/>
                        <a:pt x="828" y="0"/>
                        <a:pt x="811" y="3"/>
                      </a:cubicBezTo>
                      <a:cubicBezTo>
                        <a:pt x="32" y="155"/>
                        <a:pt x="32" y="155"/>
                        <a:pt x="32" y="155"/>
                      </a:cubicBezTo>
                      <a:cubicBezTo>
                        <a:pt x="14" y="158"/>
                        <a:pt x="0" y="147"/>
                        <a:pt x="0" y="130"/>
                      </a:cubicBezTo>
                      <a:lnTo>
                        <a:pt x="0" y="42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5"/>
                    </a:gs>
                    <a:gs pos="0">
                      <a:schemeClr val="accent5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4" name="Freeform 7">
                  <a:extLst>
                    <a:ext uri="{FF2B5EF4-FFF2-40B4-BE49-F238E27FC236}">
                      <a16:creationId xmlns:a16="http://schemas.microsoft.com/office/drawing/2014/main" id="{91C92AF0-9A10-46F0-B7B6-E4839D478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30638" y="5556853"/>
                  <a:ext cx="77176" cy="131131"/>
                </a:xfrm>
                <a:custGeom>
                  <a:avLst/>
                  <a:gdLst>
                    <a:gd name="T0" fmla="*/ 0 w 32"/>
                    <a:gd name="T1" fmla="*/ 67 h 67"/>
                    <a:gd name="T2" fmla="*/ 32 w 32"/>
                    <a:gd name="T3" fmla="*/ 29 h 67"/>
                    <a:gd name="T4" fmla="*/ 0 w 32"/>
                    <a:gd name="T5" fmla="*/ 3 h 67"/>
                    <a:gd name="T6" fmla="*/ 0 w 32"/>
                    <a:gd name="T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7">
                      <a:moveTo>
                        <a:pt x="0" y="67"/>
                      </a:moveTo>
                      <a:cubicBezTo>
                        <a:pt x="17" y="63"/>
                        <a:pt x="32" y="46"/>
                        <a:pt x="32" y="29"/>
                      </a:cubicBezTo>
                      <a:cubicBezTo>
                        <a:pt x="32" y="11"/>
                        <a:pt x="17" y="0"/>
                        <a:pt x="0" y="3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5" name="Freeform 8">
                  <a:extLst>
                    <a:ext uri="{FF2B5EF4-FFF2-40B4-BE49-F238E27FC236}">
                      <a16:creationId xmlns:a16="http://schemas.microsoft.com/office/drawing/2014/main" id="{77628850-0CE7-4A54-82AE-794F20D9F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3967" y="5170883"/>
                  <a:ext cx="77176" cy="128657"/>
                </a:xfrm>
                <a:custGeom>
                  <a:avLst/>
                  <a:gdLst>
                    <a:gd name="T0" fmla="*/ 32 w 32"/>
                    <a:gd name="T1" fmla="*/ 63 h 66"/>
                    <a:gd name="T2" fmla="*/ 0 w 32"/>
                    <a:gd name="T3" fmla="*/ 38 h 66"/>
                    <a:gd name="T4" fmla="*/ 32 w 32"/>
                    <a:gd name="T5" fmla="*/ 0 h 66"/>
                    <a:gd name="T6" fmla="*/ 32 w 32"/>
                    <a:gd name="T7" fmla="*/ 6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6">
                      <a:moveTo>
                        <a:pt x="32" y="63"/>
                      </a:moveTo>
                      <a:cubicBezTo>
                        <a:pt x="14" y="66"/>
                        <a:pt x="0" y="55"/>
                        <a:pt x="0" y="38"/>
                      </a:cubicBezTo>
                      <a:cubicBezTo>
                        <a:pt x="0" y="20"/>
                        <a:pt x="14" y="3"/>
                        <a:pt x="32" y="0"/>
                      </a:cubicBezTo>
                      <a:lnTo>
                        <a:pt x="32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6" name="Freeform 9">
                  <a:extLst>
                    <a:ext uri="{FF2B5EF4-FFF2-40B4-BE49-F238E27FC236}">
                      <a16:creationId xmlns:a16="http://schemas.microsoft.com/office/drawing/2014/main" id="{3A9F0EF6-452E-4F12-8859-18F395888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3967" y="1989138"/>
                  <a:ext cx="2023846" cy="1343472"/>
                </a:xfrm>
                <a:custGeom>
                  <a:avLst/>
                  <a:gdLst>
                    <a:gd name="T0" fmla="*/ 0 w 843"/>
                    <a:gd name="T1" fmla="*/ 660 h 689"/>
                    <a:gd name="T2" fmla="*/ 32 w 843"/>
                    <a:gd name="T3" fmla="*/ 686 h 689"/>
                    <a:gd name="T4" fmla="*/ 811 w 843"/>
                    <a:gd name="T5" fmla="*/ 534 h 689"/>
                    <a:gd name="T6" fmla="*/ 843 w 843"/>
                    <a:gd name="T7" fmla="*/ 560 h 689"/>
                    <a:gd name="T8" fmla="*/ 843 w 843"/>
                    <a:gd name="T9" fmla="*/ 29 h 689"/>
                    <a:gd name="T10" fmla="*/ 811 w 843"/>
                    <a:gd name="T11" fmla="*/ 4 h 689"/>
                    <a:gd name="T12" fmla="*/ 32 w 843"/>
                    <a:gd name="T13" fmla="*/ 156 h 689"/>
                    <a:gd name="T14" fmla="*/ 0 w 843"/>
                    <a:gd name="T15" fmla="*/ 130 h 689"/>
                    <a:gd name="T16" fmla="*/ 0 w 843"/>
                    <a:gd name="T17" fmla="*/ 66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3" h="689">
                      <a:moveTo>
                        <a:pt x="0" y="660"/>
                      </a:moveTo>
                      <a:cubicBezTo>
                        <a:pt x="0" y="678"/>
                        <a:pt x="14" y="689"/>
                        <a:pt x="32" y="686"/>
                      </a:cubicBezTo>
                      <a:cubicBezTo>
                        <a:pt x="811" y="534"/>
                        <a:pt x="811" y="534"/>
                        <a:pt x="811" y="534"/>
                      </a:cubicBezTo>
                      <a:cubicBezTo>
                        <a:pt x="828" y="531"/>
                        <a:pt x="843" y="542"/>
                        <a:pt x="843" y="560"/>
                      </a:cubicBezTo>
                      <a:cubicBezTo>
                        <a:pt x="843" y="29"/>
                        <a:pt x="843" y="29"/>
                        <a:pt x="843" y="29"/>
                      </a:cubicBezTo>
                      <a:cubicBezTo>
                        <a:pt x="843" y="12"/>
                        <a:pt x="828" y="0"/>
                        <a:pt x="811" y="4"/>
                      </a:cubicBezTo>
                      <a:cubicBezTo>
                        <a:pt x="32" y="156"/>
                        <a:pt x="32" y="156"/>
                        <a:pt x="32" y="156"/>
                      </a:cubicBezTo>
                      <a:cubicBezTo>
                        <a:pt x="14" y="159"/>
                        <a:pt x="0" y="148"/>
                        <a:pt x="0" y="130"/>
                      </a:cubicBezTo>
                      <a:lnTo>
                        <a:pt x="0" y="66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5"/>
                    </a:gs>
                    <a:gs pos="0">
                      <a:schemeClr val="accent5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7" name="Freeform 10">
                  <a:extLst>
                    <a:ext uri="{FF2B5EF4-FFF2-40B4-BE49-F238E27FC236}">
                      <a16:creationId xmlns:a16="http://schemas.microsoft.com/office/drawing/2014/main" id="{6F7BD986-748B-43F7-9C0C-EB1BBE302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30638" y="3024164"/>
                  <a:ext cx="77176" cy="128657"/>
                </a:xfrm>
                <a:custGeom>
                  <a:avLst/>
                  <a:gdLst>
                    <a:gd name="T0" fmla="*/ 0 w 32"/>
                    <a:gd name="T1" fmla="*/ 66 h 66"/>
                    <a:gd name="T2" fmla="*/ 32 w 32"/>
                    <a:gd name="T3" fmla="*/ 29 h 66"/>
                    <a:gd name="T4" fmla="*/ 0 w 32"/>
                    <a:gd name="T5" fmla="*/ 3 h 66"/>
                    <a:gd name="T6" fmla="*/ 0 w 32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6">
                      <a:moveTo>
                        <a:pt x="0" y="66"/>
                      </a:moveTo>
                      <a:cubicBezTo>
                        <a:pt x="17" y="63"/>
                        <a:pt x="32" y="46"/>
                        <a:pt x="32" y="29"/>
                      </a:cubicBezTo>
                      <a:cubicBezTo>
                        <a:pt x="32" y="11"/>
                        <a:pt x="17" y="0"/>
                        <a:pt x="0" y="3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98" name="Freeform 11">
                  <a:extLst>
                    <a:ext uri="{FF2B5EF4-FFF2-40B4-BE49-F238E27FC236}">
                      <a16:creationId xmlns:a16="http://schemas.microsoft.com/office/drawing/2014/main" id="{82E849E7-04A1-4767-8C92-2CC61B7C3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3967" y="2168103"/>
                  <a:ext cx="77176" cy="131131"/>
                </a:xfrm>
                <a:custGeom>
                  <a:avLst/>
                  <a:gdLst>
                    <a:gd name="T0" fmla="*/ 32 w 32"/>
                    <a:gd name="T1" fmla="*/ 64 h 67"/>
                    <a:gd name="T2" fmla="*/ 0 w 32"/>
                    <a:gd name="T3" fmla="*/ 38 h 67"/>
                    <a:gd name="T4" fmla="*/ 32 w 32"/>
                    <a:gd name="T5" fmla="*/ 0 h 67"/>
                    <a:gd name="T6" fmla="*/ 32 w 32"/>
                    <a:gd name="T7" fmla="*/ 6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7">
                      <a:moveTo>
                        <a:pt x="32" y="64"/>
                      </a:moveTo>
                      <a:cubicBezTo>
                        <a:pt x="14" y="67"/>
                        <a:pt x="0" y="56"/>
                        <a:pt x="0" y="38"/>
                      </a:cubicBezTo>
                      <a:cubicBezTo>
                        <a:pt x="0" y="21"/>
                        <a:pt x="14" y="4"/>
                        <a:pt x="32" y="0"/>
                      </a:cubicBezTo>
                      <a:lnTo>
                        <a:pt x="32" y="6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</p:grpSp>
          <p:grpSp>
            <p:nvGrpSpPr>
              <p:cNvPr id="87" name="Group 56">
                <a:extLst>
                  <a:ext uri="{FF2B5EF4-FFF2-40B4-BE49-F238E27FC236}">
                    <a16:creationId xmlns:a16="http://schemas.microsoft.com/office/drawing/2014/main" id="{C95633E4-30BD-4FE0-84AF-11A1DEE6D7B3}"/>
                  </a:ext>
                </a:extLst>
              </p:cNvPr>
              <p:cNvGrpSpPr/>
              <p:nvPr/>
            </p:nvGrpSpPr>
            <p:grpSpPr>
              <a:xfrm>
                <a:off x="10317573" y="2991408"/>
                <a:ext cx="1309588" cy="913147"/>
                <a:chOff x="837088" y="2618991"/>
                <a:chExt cx="1746117" cy="1217538"/>
              </a:xfrm>
            </p:grpSpPr>
            <p:sp>
              <p:nvSpPr>
                <p:cNvPr id="90" name="TextBox 57">
                  <a:extLst>
                    <a:ext uri="{FF2B5EF4-FFF2-40B4-BE49-F238E27FC236}">
                      <a16:creationId xmlns:a16="http://schemas.microsoft.com/office/drawing/2014/main" id="{1E8488E3-F0FF-4A3B-9648-75DEC6DEC0C0}"/>
                    </a:ext>
                  </a:extLst>
                </p:cNvPr>
                <p:cNvSpPr txBox="1"/>
                <p:nvPr/>
              </p:nvSpPr>
              <p:spPr>
                <a:xfrm>
                  <a:off x="873246" y="2618991"/>
                  <a:ext cx="1709959" cy="442038"/>
                </a:xfrm>
                <a:prstGeom prst="rect">
                  <a:avLst/>
                </a:prstGeom>
                <a:noFill/>
              </p:spPr>
              <p:txBody>
                <a:bodyPr wrap="none" lIns="54000" tIns="27000" rIns="54000" bIns="27000" rtlCol="0" anchor="b">
                  <a:spAutoFit/>
                </a:bodyPr>
                <a:lstStyle/>
                <a:p>
                  <a:pPr algn="ctr" rtl="1"/>
                  <a:r>
                    <a:rPr lang="ar-SA" b="1" dirty="0">
                      <a:solidFill>
                        <a:schemeClr val="accent5"/>
                      </a:solidFill>
                      <a:latin typeface="Traditional Arabic" pitchFamily="18" charset="-78"/>
                      <a:cs typeface="Traditional Arabic" pitchFamily="18" charset="-78"/>
                    </a:rPr>
                    <a:t>المعيار المالي</a:t>
                  </a:r>
                  <a:endParaRPr lang="id-ID" b="1" dirty="0">
                    <a:solidFill>
                      <a:schemeClr val="accent5"/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sp>
              <p:nvSpPr>
                <p:cNvPr id="91" name="TextBox 58">
                  <a:extLst>
                    <a:ext uri="{FF2B5EF4-FFF2-40B4-BE49-F238E27FC236}">
                      <a16:creationId xmlns:a16="http://schemas.microsoft.com/office/drawing/2014/main" id="{A12ED05A-4774-4760-B26D-75E270C9EB93}"/>
                    </a:ext>
                  </a:extLst>
                </p:cNvPr>
                <p:cNvSpPr txBox="1"/>
                <p:nvPr/>
              </p:nvSpPr>
              <p:spPr>
                <a:xfrm>
                  <a:off x="837088" y="3189304"/>
                  <a:ext cx="1733282" cy="647225"/>
                </a:xfrm>
                <a:prstGeom prst="rect">
                  <a:avLst/>
                </a:prstGeom>
                <a:noFill/>
              </p:spPr>
              <p:txBody>
                <a:bodyPr wrap="square" lIns="54000" tIns="27000" rIns="54000" bIns="27000" rtlCol="0" anchor="t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Traditional Arabic" pitchFamily="18" charset="-78"/>
                      <a:cs typeface="Traditional Arabic" pitchFamily="18" charset="-78"/>
                    </a:rPr>
                    <a:t>مدى قدرتك المالية لانشاء المشروع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</p:grpSp>
          <p:sp>
            <p:nvSpPr>
              <p:cNvPr id="88" name="Freeform 63">
                <a:extLst>
                  <a:ext uri="{FF2B5EF4-FFF2-40B4-BE49-F238E27FC236}">
                    <a16:creationId xmlns:a16="http://schemas.microsoft.com/office/drawing/2014/main" id="{1F2C77CB-0CC4-4C32-85EB-D7527E82B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7900" y="2231967"/>
                <a:ext cx="336044" cy="354760"/>
              </a:xfrm>
              <a:custGeom>
                <a:avLst/>
                <a:gdLst>
                  <a:gd name="T0" fmla="*/ 0 w 395"/>
                  <a:gd name="T1" fmla="*/ 303 h 417"/>
                  <a:gd name="T2" fmla="*/ 86 w 395"/>
                  <a:gd name="T3" fmla="*/ 303 h 417"/>
                  <a:gd name="T4" fmla="*/ 86 w 395"/>
                  <a:gd name="T5" fmla="*/ 417 h 417"/>
                  <a:gd name="T6" fmla="*/ 0 w 395"/>
                  <a:gd name="T7" fmla="*/ 417 h 417"/>
                  <a:gd name="T8" fmla="*/ 0 w 395"/>
                  <a:gd name="T9" fmla="*/ 303 h 417"/>
                  <a:gd name="T10" fmla="*/ 156 w 395"/>
                  <a:gd name="T11" fmla="*/ 417 h 417"/>
                  <a:gd name="T12" fmla="*/ 241 w 395"/>
                  <a:gd name="T13" fmla="*/ 417 h 417"/>
                  <a:gd name="T14" fmla="*/ 241 w 395"/>
                  <a:gd name="T15" fmla="*/ 247 h 417"/>
                  <a:gd name="T16" fmla="*/ 156 w 395"/>
                  <a:gd name="T17" fmla="*/ 247 h 417"/>
                  <a:gd name="T18" fmla="*/ 156 w 395"/>
                  <a:gd name="T19" fmla="*/ 417 h 417"/>
                  <a:gd name="T20" fmla="*/ 310 w 395"/>
                  <a:gd name="T21" fmla="*/ 152 h 417"/>
                  <a:gd name="T22" fmla="*/ 310 w 395"/>
                  <a:gd name="T23" fmla="*/ 417 h 417"/>
                  <a:gd name="T24" fmla="*/ 395 w 395"/>
                  <a:gd name="T25" fmla="*/ 417 h 417"/>
                  <a:gd name="T26" fmla="*/ 395 w 395"/>
                  <a:gd name="T27" fmla="*/ 152 h 417"/>
                  <a:gd name="T28" fmla="*/ 310 w 395"/>
                  <a:gd name="T29" fmla="*/ 152 h 417"/>
                  <a:gd name="T30" fmla="*/ 319 w 395"/>
                  <a:gd name="T31" fmla="*/ 62 h 417"/>
                  <a:gd name="T32" fmla="*/ 338 w 395"/>
                  <a:gd name="T33" fmla="*/ 83 h 417"/>
                  <a:gd name="T34" fmla="*/ 360 w 395"/>
                  <a:gd name="T35" fmla="*/ 0 h 417"/>
                  <a:gd name="T36" fmla="*/ 279 w 395"/>
                  <a:gd name="T37" fmla="*/ 22 h 417"/>
                  <a:gd name="T38" fmla="*/ 298 w 395"/>
                  <a:gd name="T39" fmla="*/ 43 h 417"/>
                  <a:gd name="T40" fmla="*/ 190 w 395"/>
                  <a:gd name="T41" fmla="*/ 152 h 417"/>
                  <a:gd name="T42" fmla="*/ 119 w 395"/>
                  <a:gd name="T43" fmla="*/ 83 h 417"/>
                  <a:gd name="T44" fmla="*/ 12 w 395"/>
                  <a:gd name="T45" fmla="*/ 190 h 417"/>
                  <a:gd name="T46" fmla="*/ 34 w 395"/>
                  <a:gd name="T47" fmla="*/ 209 h 417"/>
                  <a:gd name="T48" fmla="*/ 119 w 395"/>
                  <a:gd name="T49" fmla="*/ 123 h 417"/>
                  <a:gd name="T50" fmla="*/ 190 w 395"/>
                  <a:gd name="T51" fmla="*/ 192 h 417"/>
                  <a:gd name="T52" fmla="*/ 319 w 395"/>
                  <a:gd name="T53" fmla="*/ 6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5" h="417">
                    <a:moveTo>
                      <a:pt x="0" y="303"/>
                    </a:moveTo>
                    <a:lnTo>
                      <a:pt x="86" y="303"/>
                    </a:lnTo>
                    <a:lnTo>
                      <a:pt x="86" y="417"/>
                    </a:lnTo>
                    <a:lnTo>
                      <a:pt x="0" y="417"/>
                    </a:lnTo>
                    <a:lnTo>
                      <a:pt x="0" y="303"/>
                    </a:lnTo>
                    <a:close/>
                    <a:moveTo>
                      <a:pt x="156" y="417"/>
                    </a:moveTo>
                    <a:lnTo>
                      <a:pt x="241" y="417"/>
                    </a:lnTo>
                    <a:lnTo>
                      <a:pt x="241" y="247"/>
                    </a:lnTo>
                    <a:lnTo>
                      <a:pt x="156" y="247"/>
                    </a:lnTo>
                    <a:lnTo>
                      <a:pt x="156" y="417"/>
                    </a:lnTo>
                    <a:close/>
                    <a:moveTo>
                      <a:pt x="310" y="152"/>
                    </a:moveTo>
                    <a:lnTo>
                      <a:pt x="310" y="417"/>
                    </a:lnTo>
                    <a:lnTo>
                      <a:pt x="395" y="417"/>
                    </a:lnTo>
                    <a:lnTo>
                      <a:pt x="395" y="152"/>
                    </a:lnTo>
                    <a:lnTo>
                      <a:pt x="310" y="152"/>
                    </a:lnTo>
                    <a:close/>
                    <a:moveTo>
                      <a:pt x="319" y="62"/>
                    </a:moveTo>
                    <a:lnTo>
                      <a:pt x="338" y="83"/>
                    </a:lnTo>
                    <a:lnTo>
                      <a:pt x="360" y="0"/>
                    </a:lnTo>
                    <a:lnTo>
                      <a:pt x="279" y="22"/>
                    </a:lnTo>
                    <a:lnTo>
                      <a:pt x="298" y="43"/>
                    </a:lnTo>
                    <a:lnTo>
                      <a:pt x="190" y="152"/>
                    </a:lnTo>
                    <a:lnTo>
                      <a:pt x="119" y="83"/>
                    </a:lnTo>
                    <a:lnTo>
                      <a:pt x="12" y="190"/>
                    </a:lnTo>
                    <a:lnTo>
                      <a:pt x="34" y="209"/>
                    </a:lnTo>
                    <a:lnTo>
                      <a:pt x="119" y="123"/>
                    </a:lnTo>
                    <a:lnTo>
                      <a:pt x="190" y="192"/>
                    </a:lnTo>
                    <a:lnTo>
                      <a:pt x="319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cxnSp>
            <p:nvCxnSpPr>
              <p:cNvPr id="89" name="رابط مستقيم 76">
                <a:extLst>
                  <a:ext uri="{FF2B5EF4-FFF2-40B4-BE49-F238E27FC236}">
                    <a16:creationId xmlns:a16="http://schemas.microsoft.com/office/drawing/2014/main" id="{7D6CC275-DDDB-41A7-8D7A-14695B220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0825" y="3356277"/>
                <a:ext cx="1155700" cy="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مجموعة 86">
              <a:extLst>
                <a:ext uri="{FF2B5EF4-FFF2-40B4-BE49-F238E27FC236}">
                  <a16:creationId xmlns:a16="http://schemas.microsoft.com/office/drawing/2014/main" id="{170C67EA-0FAA-4B88-8D82-3CED7638DE7E}"/>
                </a:ext>
              </a:extLst>
            </p:cNvPr>
            <p:cNvGrpSpPr/>
            <p:nvPr/>
          </p:nvGrpSpPr>
          <p:grpSpPr>
            <a:xfrm>
              <a:off x="7447216" y="2650436"/>
              <a:ext cx="1517123" cy="3158728"/>
              <a:chOff x="7949641" y="1155103"/>
              <a:chExt cx="1517123" cy="3158728"/>
            </a:xfrm>
          </p:grpSpPr>
          <p:grpSp>
            <p:nvGrpSpPr>
              <p:cNvPr id="73" name="Group 12">
                <a:extLst>
                  <a:ext uri="{FF2B5EF4-FFF2-40B4-BE49-F238E27FC236}">
                    <a16:creationId xmlns:a16="http://schemas.microsoft.com/office/drawing/2014/main" id="{D589BF2A-24A3-4BB0-A544-0E98E35205F3}"/>
                  </a:ext>
                </a:extLst>
              </p:cNvPr>
              <p:cNvGrpSpPr/>
              <p:nvPr/>
            </p:nvGrpSpPr>
            <p:grpSpPr>
              <a:xfrm>
                <a:off x="7949641" y="1155103"/>
                <a:ext cx="1517123" cy="3158728"/>
                <a:chOff x="6933769" y="1809750"/>
                <a:chExt cx="2022830" cy="4211637"/>
              </a:xfrm>
            </p:grpSpPr>
            <p:sp>
              <p:nvSpPr>
                <p:cNvPr id="79" name="Rectangle 31">
                  <a:extLst>
                    <a:ext uri="{FF2B5EF4-FFF2-40B4-BE49-F238E27FC236}">
                      <a16:creationId xmlns:a16="http://schemas.microsoft.com/office/drawing/2014/main" id="{B1C3491B-EB20-44A8-916B-B9DEA177A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7899" y="1809750"/>
                  <a:ext cx="1872540" cy="4211637"/>
                </a:xfrm>
                <a:prstGeom prst="roundRect">
                  <a:avLst>
                    <a:gd name="adj" fmla="val 4798"/>
                  </a:avLst>
                </a:prstGeom>
                <a:gradFill>
                  <a:gsLst>
                    <a:gs pos="1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solidFill>
                    <a:schemeClr val="bg1">
                      <a:lumMod val="65000"/>
                      <a:alpha val="5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id="{FCF13C01-8864-4FA6-A08D-653E700D5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769" y="4991094"/>
                  <a:ext cx="2022830" cy="875854"/>
                </a:xfrm>
                <a:custGeom>
                  <a:avLst/>
                  <a:gdLst>
                    <a:gd name="T0" fmla="*/ 0 w 843"/>
                    <a:gd name="T1" fmla="*/ 420 h 449"/>
                    <a:gd name="T2" fmla="*/ 32 w 843"/>
                    <a:gd name="T3" fmla="*/ 445 h 449"/>
                    <a:gd name="T4" fmla="*/ 811 w 843"/>
                    <a:gd name="T5" fmla="*/ 293 h 449"/>
                    <a:gd name="T6" fmla="*/ 843 w 843"/>
                    <a:gd name="T7" fmla="*/ 319 h 449"/>
                    <a:gd name="T8" fmla="*/ 843 w 843"/>
                    <a:gd name="T9" fmla="*/ 29 h 449"/>
                    <a:gd name="T10" fmla="*/ 811 w 843"/>
                    <a:gd name="T11" fmla="*/ 3 h 449"/>
                    <a:gd name="T12" fmla="*/ 32 w 843"/>
                    <a:gd name="T13" fmla="*/ 155 h 449"/>
                    <a:gd name="T14" fmla="*/ 0 w 843"/>
                    <a:gd name="T15" fmla="*/ 130 h 449"/>
                    <a:gd name="T16" fmla="*/ 0 w 843"/>
                    <a:gd name="T17" fmla="*/ 42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3" h="449">
                      <a:moveTo>
                        <a:pt x="0" y="420"/>
                      </a:moveTo>
                      <a:cubicBezTo>
                        <a:pt x="0" y="437"/>
                        <a:pt x="15" y="449"/>
                        <a:pt x="32" y="445"/>
                      </a:cubicBezTo>
                      <a:cubicBezTo>
                        <a:pt x="811" y="293"/>
                        <a:pt x="811" y="293"/>
                        <a:pt x="811" y="293"/>
                      </a:cubicBezTo>
                      <a:cubicBezTo>
                        <a:pt x="829" y="290"/>
                        <a:pt x="843" y="301"/>
                        <a:pt x="843" y="319"/>
                      </a:cubicBezTo>
                      <a:cubicBezTo>
                        <a:pt x="843" y="29"/>
                        <a:pt x="843" y="29"/>
                        <a:pt x="843" y="29"/>
                      </a:cubicBezTo>
                      <a:cubicBezTo>
                        <a:pt x="843" y="11"/>
                        <a:pt x="829" y="0"/>
                        <a:pt x="811" y="3"/>
                      </a:cubicBezTo>
                      <a:cubicBezTo>
                        <a:pt x="32" y="155"/>
                        <a:pt x="32" y="155"/>
                        <a:pt x="32" y="155"/>
                      </a:cubicBezTo>
                      <a:cubicBezTo>
                        <a:pt x="15" y="158"/>
                        <a:pt x="0" y="147"/>
                        <a:pt x="0" y="130"/>
                      </a:cubicBezTo>
                      <a:lnTo>
                        <a:pt x="0" y="42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4"/>
                    </a:gs>
                    <a:gs pos="0">
                      <a:schemeClr val="accent4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1" name="Freeform 19">
                  <a:extLst>
                    <a:ext uri="{FF2B5EF4-FFF2-40B4-BE49-F238E27FC236}">
                      <a16:creationId xmlns:a16="http://schemas.microsoft.com/office/drawing/2014/main" id="{BCE9C7A8-BDA2-4223-B745-2DD64B950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0438" y="5556853"/>
                  <a:ext cx="76161" cy="131131"/>
                </a:xfrm>
                <a:custGeom>
                  <a:avLst/>
                  <a:gdLst>
                    <a:gd name="T0" fmla="*/ 0 w 32"/>
                    <a:gd name="T1" fmla="*/ 67 h 67"/>
                    <a:gd name="T2" fmla="*/ 32 w 32"/>
                    <a:gd name="T3" fmla="*/ 29 h 67"/>
                    <a:gd name="T4" fmla="*/ 0 w 32"/>
                    <a:gd name="T5" fmla="*/ 3 h 67"/>
                    <a:gd name="T6" fmla="*/ 0 w 32"/>
                    <a:gd name="T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7">
                      <a:moveTo>
                        <a:pt x="0" y="67"/>
                      </a:moveTo>
                      <a:cubicBezTo>
                        <a:pt x="18" y="63"/>
                        <a:pt x="32" y="46"/>
                        <a:pt x="32" y="29"/>
                      </a:cubicBezTo>
                      <a:cubicBezTo>
                        <a:pt x="32" y="11"/>
                        <a:pt x="18" y="0"/>
                        <a:pt x="0" y="3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2" name="Freeform 20">
                  <a:extLst>
                    <a:ext uri="{FF2B5EF4-FFF2-40B4-BE49-F238E27FC236}">
                      <a16:creationId xmlns:a16="http://schemas.microsoft.com/office/drawing/2014/main" id="{9B093457-1B03-4894-A5A8-583A4F75B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769" y="5170883"/>
                  <a:ext cx="76161" cy="128657"/>
                </a:xfrm>
                <a:custGeom>
                  <a:avLst/>
                  <a:gdLst>
                    <a:gd name="T0" fmla="*/ 32 w 32"/>
                    <a:gd name="T1" fmla="*/ 63 h 66"/>
                    <a:gd name="T2" fmla="*/ 0 w 32"/>
                    <a:gd name="T3" fmla="*/ 38 h 66"/>
                    <a:gd name="T4" fmla="*/ 32 w 32"/>
                    <a:gd name="T5" fmla="*/ 0 h 66"/>
                    <a:gd name="T6" fmla="*/ 32 w 32"/>
                    <a:gd name="T7" fmla="*/ 6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6">
                      <a:moveTo>
                        <a:pt x="32" y="63"/>
                      </a:moveTo>
                      <a:cubicBezTo>
                        <a:pt x="15" y="66"/>
                        <a:pt x="0" y="55"/>
                        <a:pt x="0" y="38"/>
                      </a:cubicBezTo>
                      <a:cubicBezTo>
                        <a:pt x="0" y="20"/>
                        <a:pt x="15" y="3"/>
                        <a:pt x="32" y="0"/>
                      </a:cubicBezTo>
                      <a:lnTo>
                        <a:pt x="32" y="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3" name="Freeform 21">
                  <a:extLst>
                    <a:ext uri="{FF2B5EF4-FFF2-40B4-BE49-F238E27FC236}">
                      <a16:creationId xmlns:a16="http://schemas.microsoft.com/office/drawing/2014/main" id="{3A441BC0-6815-43BA-9CEB-5BF54C530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769" y="1989138"/>
                  <a:ext cx="2022830" cy="1343472"/>
                </a:xfrm>
                <a:custGeom>
                  <a:avLst/>
                  <a:gdLst>
                    <a:gd name="T0" fmla="*/ 0 w 843"/>
                    <a:gd name="T1" fmla="*/ 660 h 689"/>
                    <a:gd name="T2" fmla="*/ 32 w 843"/>
                    <a:gd name="T3" fmla="*/ 686 h 689"/>
                    <a:gd name="T4" fmla="*/ 811 w 843"/>
                    <a:gd name="T5" fmla="*/ 534 h 689"/>
                    <a:gd name="T6" fmla="*/ 843 w 843"/>
                    <a:gd name="T7" fmla="*/ 560 h 689"/>
                    <a:gd name="T8" fmla="*/ 843 w 843"/>
                    <a:gd name="T9" fmla="*/ 29 h 689"/>
                    <a:gd name="T10" fmla="*/ 811 w 843"/>
                    <a:gd name="T11" fmla="*/ 4 h 689"/>
                    <a:gd name="T12" fmla="*/ 32 w 843"/>
                    <a:gd name="T13" fmla="*/ 156 h 689"/>
                    <a:gd name="T14" fmla="*/ 0 w 843"/>
                    <a:gd name="T15" fmla="*/ 130 h 689"/>
                    <a:gd name="T16" fmla="*/ 0 w 843"/>
                    <a:gd name="T17" fmla="*/ 66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3" h="689">
                      <a:moveTo>
                        <a:pt x="0" y="660"/>
                      </a:moveTo>
                      <a:cubicBezTo>
                        <a:pt x="0" y="678"/>
                        <a:pt x="15" y="689"/>
                        <a:pt x="32" y="686"/>
                      </a:cubicBezTo>
                      <a:cubicBezTo>
                        <a:pt x="811" y="534"/>
                        <a:pt x="811" y="534"/>
                        <a:pt x="811" y="534"/>
                      </a:cubicBezTo>
                      <a:cubicBezTo>
                        <a:pt x="829" y="531"/>
                        <a:pt x="843" y="542"/>
                        <a:pt x="843" y="560"/>
                      </a:cubicBezTo>
                      <a:cubicBezTo>
                        <a:pt x="843" y="29"/>
                        <a:pt x="843" y="29"/>
                        <a:pt x="843" y="29"/>
                      </a:cubicBezTo>
                      <a:cubicBezTo>
                        <a:pt x="843" y="12"/>
                        <a:pt x="829" y="0"/>
                        <a:pt x="811" y="4"/>
                      </a:cubicBezTo>
                      <a:cubicBezTo>
                        <a:pt x="32" y="156"/>
                        <a:pt x="32" y="156"/>
                        <a:pt x="32" y="156"/>
                      </a:cubicBezTo>
                      <a:cubicBezTo>
                        <a:pt x="15" y="159"/>
                        <a:pt x="0" y="148"/>
                        <a:pt x="0" y="130"/>
                      </a:cubicBezTo>
                      <a:lnTo>
                        <a:pt x="0" y="66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4"/>
                    </a:gs>
                    <a:gs pos="0">
                      <a:schemeClr val="accent4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4" name="Freeform 22">
                  <a:extLst>
                    <a:ext uri="{FF2B5EF4-FFF2-40B4-BE49-F238E27FC236}">
                      <a16:creationId xmlns:a16="http://schemas.microsoft.com/office/drawing/2014/main" id="{8C72C683-57CA-4E6D-B62D-CF9C75D9D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0438" y="3024164"/>
                  <a:ext cx="76161" cy="128657"/>
                </a:xfrm>
                <a:custGeom>
                  <a:avLst/>
                  <a:gdLst>
                    <a:gd name="T0" fmla="*/ 0 w 32"/>
                    <a:gd name="T1" fmla="*/ 66 h 66"/>
                    <a:gd name="T2" fmla="*/ 32 w 32"/>
                    <a:gd name="T3" fmla="*/ 29 h 66"/>
                    <a:gd name="T4" fmla="*/ 0 w 32"/>
                    <a:gd name="T5" fmla="*/ 3 h 66"/>
                    <a:gd name="T6" fmla="*/ 0 w 32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6">
                      <a:moveTo>
                        <a:pt x="0" y="66"/>
                      </a:moveTo>
                      <a:cubicBezTo>
                        <a:pt x="18" y="63"/>
                        <a:pt x="32" y="46"/>
                        <a:pt x="32" y="29"/>
                      </a:cubicBezTo>
                      <a:cubicBezTo>
                        <a:pt x="32" y="11"/>
                        <a:pt x="18" y="0"/>
                        <a:pt x="0" y="3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85" name="Freeform 23">
                  <a:extLst>
                    <a:ext uri="{FF2B5EF4-FFF2-40B4-BE49-F238E27FC236}">
                      <a16:creationId xmlns:a16="http://schemas.microsoft.com/office/drawing/2014/main" id="{30B9B59F-F777-4C49-B1AB-2F9D4B3D5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3769" y="2168103"/>
                  <a:ext cx="76161" cy="131131"/>
                </a:xfrm>
                <a:custGeom>
                  <a:avLst/>
                  <a:gdLst>
                    <a:gd name="T0" fmla="*/ 32 w 32"/>
                    <a:gd name="T1" fmla="*/ 64 h 67"/>
                    <a:gd name="T2" fmla="*/ 0 w 32"/>
                    <a:gd name="T3" fmla="*/ 38 h 67"/>
                    <a:gd name="T4" fmla="*/ 32 w 32"/>
                    <a:gd name="T5" fmla="*/ 0 h 67"/>
                    <a:gd name="T6" fmla="*/ 32 w 32"/>
                    <a:gd name="T7" fmla="*/ 6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7">
                      <a:moveTo>
                        <a:pt x="32" y="64"/>
                      </a:moveTo>
                      <a:cubicBezTo>
                        <a:pt x="15" y="67"/>
                        <a:pt x="0" y="56"/>
                        <a:pt x="0" y="38"/>
                      </a:cubicBezTo>
                      <a:cubicBezTo>
                        <a:pt x="0" y="21"/>
                        <a:pt x="15" y="4"/>
                        <a:pt x="32" y="0"/>
                      </a:cubicBezTo>
                      <a:lnTo>
                        <a:pt x="32" y="6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</p:grpSp>
          <p:grpSp>
            <p:nvGrpSpPr>
              <p:cNvPr id="74" name="Group 53">
                <a:extLst>
                  <a:ext uri="{FF2B5EF4-FFF2-40B4-BE49-F238E27FC236}">
                    <a16:creationId xmlns:a16="http://schemas.microsoft.com/office/drawing/2014/main" id="{42AEB268-9471-4A7C-B289-6D10496BBB50}"/>
                  </a:ext>
                </a:extLst>
              </p:cNvPr>
              <p:cNvGrpSpPr/>
              <p:nvPr/>
            </p:nvGrpSpPr>
            <p:grpSpPr>
              <a:xfrm>
                <a:off x="8017027" y="2353549"/>
                <a:ext cx="1382925" cy="1045302"/>
                <a:chOff x="806272" y="2618993"/>
                <a:chExt cx="1843900" cy="1393736"/>
              </a:xfrm>
            </p:grpSpPr>
            <p:sp>
              <p:nvSpPr>
                <p:cNvPr id="77" name="TextBox 54">
                  <a:extLst>
                    <a:ext uri="{FF2B5EF4-FFF2-40B4-BE49-F238E27FC236}">
                      <a16:creationId xmlns:a16="http://schemas.microsoft.com/office/drawing/2014/main" id="{5F59BCFC-6844-4D17-A132-CE9C60D2CAE0}"/>
                    </a:ext>
                  </a:extLst>
                </p:cNvPr>
                <p:cNvSpPr txBox="1"/>
                <p:nvPr/>
              </p:nvSpPr>
              <p:spPr>
                <a:xfrm>
                  <a:off x="806272" y="2618993"/>
                  <a:ext cx="1843900" cy="442035"/>
                </a:xfrm>
                <a:prstGeom prst="rect">
                  <a:avLst/>
                </a:prstGeom>
                <a:noFill/>
              </p:spPr>
              <p:txBody>
                <a:bodyPr wrap="none" lIns="54000" tIns="27000" rIns="54000" bIns="27000" rtlCol="0" anchor="b">
                  <a:spAutoFit/>
                </a:bodyPr>
                <a:lstStyle/>
                <a:p>
                  <a:pPr algn="ctr"/>
                  <a:r>
                    <a:rPr lang="ar-SA" b="1" dirty="0">
                      <a:solidFill>
                        <a:schemeClr val="accent4"/>
                      </a:solidFill>
                      <a:latin typeface="Traditional Arabic" pitchFamily="18" charset="-78"/>
                      <a:cs typeface="Traditional Arabic" pitchFamily="18" charset="-78"/>
                    </a:rPr>
                    <a:t>المعيار البشري</a:t>
                  </a:r>
                  <a:endParaRPr lang="id-ID" b="1" dirty="0">
                    <a:solidFill>
                      <a:schemeClr val="accent4"/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sp>
              <p:nvSpPr>
                <p:cNvPr id="78" name="TextBox 55">
                  <a:extLst>
                    <a:ext uri="{FF2B5EF4-FFF2-40B4-BE49-F238E27FC236}">
                      <a16:creationId xmlns:a16="http://schemas.microsoft.com/office/drawing/2014/main" id="{19B40946-C50B-430B-BED9-C317830F427E}"/>
                    </a:ext>
                  </a:extLst>
                </p:cNvPr>
                <p:cNvSpPr txBox="1"/>
                <p:nvPr/>
              </p:nvSpPr>
              <p:spPr>
                <a:xfrm>
                  <a:off x="817120" y="3365509"/>
                  <a:ext cx="1789767" cy="647220"/>
                </a:xfrm>
                <a:prstGeom prst="rect">
                  <a:avLst/>
                </a:prstGeom>
                <a:noFill/>
              </p:spPr>
              <p:txBody>
                <a:bodyPr wrap="square" lIns="54000" tIns="27000" rIns="54000" bIns="27000" rtlCol="0" anchor="t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Traditional Arabic" pitchFamily="18" charset="-78"/>
                      <a:cs typeface="Traditional Arabic" pitchFamily="18" charset="-78"/>
                    </a:rPr>
                    <a:t>توافر الكفاءات البشرية</a:t>
                  </a:r>
                  <a:endParaRPr lang="en-US" sz="1400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</p:grp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399463E1-814C-4087-B9D7-AFFC5B91D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4442" y="1587282"/>
                <a:ext cx="367521" cy="368372"/>
              </a:xfrm>
              <a:custGeom>
                <a:avLst/>
                <a:gdLst>
                  <a:gd name="T0" fmla="*/ 183 w 183"/>
                  <a:gd name="T1" fmla="*/ 79 h 183"/>
                  <a:gd name="T2" fmla="*/ 168 w 183"/>
                  <a:gd name="T3" fmla="*/ 81 h 183"/>
                  <a:gd name="T4" fmla="*/ 166 w 183"/>
                  <a:gd name="T5" fmla="*/ 78 h 183"/>
                  <a:gd name="T6" fmla="*/ 149 w 183"/>
                  <a:gd name="T7" fmla="*/ 17 h 183"/>
                  <a:gd name="T8" fmla="*/ 130 w 183"/>
                  <a:gd name="T9" fmla="*/ 34 h 183"/>
                  <a:gd name="T10" fmla="*/ 142 w 183"/>
                  <a:gd name="T11" fmla="*/ 95 h 183"/>
                  <a:gd name="T12" fmla="*/ 144 w 183"/>
                  <a:gd name="T13" fmla="*/ 98 h 183"/>
                  <a:gd name="T14" fmla="*/ 113 w 183"/>
                  <a:gd name="T15" fmla="*/ 79 h 183"/>
                  <a:gd name="T16" fmla="*/ 147 w 183"/>
                  <a:gd name="T17" fmla="*/ 0 h 183"/>
                  <a:gd name="T18" fmla="*/ 183 w 183"/>
                  <a:gd name="T19" fmla="*/ 34 h 183"/>
                  <a:gd name="T20" fmla="*/ 136 w 183"/>
                  <a:gd name="T21" fmla="*/ 69 h 183"/>
                  <a:gd name="T22" fmla="*/ 139 w 183"/>
                  <a:gd name="T23" fmla="*/ 86 h 183"/>
                  <a:gd name="T24" fmla="*/ 149 w 183"/>
                  <a:gd name="T25" fmla="*/ 95 h 183"/>
                  <a:gd name="T26" fmla="*/ 117 w 183"/>
                  <a:gd name="T27" fmla="*/ 137 h 183"/>
                  <a:gd name="T28" fmla="*/ 118 w 183"/>
                  <a:gd name="T29" fmla="*/ 149 h 183"/>
                  <a:gd name="T30" fmla="*/ 154 w 183"/>
                  <a:gd name="T31" fmla="*/ 132 h 183"/>
                  <a:gd name="T32" fmla="*/ 162 w 183"/>
                  <a:gd name="T33" fmla="*/ 83 h 183"/>
                  <a:gd name="T34" fmla="*/ 82 w 183"/>
                  <a:gd name="T35" fmla="*/ 159 h 183"/>
                  <a:gd name="T36" fmla="*/ 89 w 183"/>
                  <a:gd name="T37" fmla="*/ 147 h 183"/>
                  <a:gd name="T38" fmla="*/ 84 w 183"/>
                  <a:gd name="T39" fmla="*/ 139 h 183"/>
                  <a:gd name="T40" fmla="*/ 87 w 183"/>
                  <a:gd name="T41" fmla="*/ 114 h 183"/>
                  <a:gd name="T42" fmla="*/ 107 w 183"/>
                  <a:gd name="T43" fmla="*/ 80 h 183"/>
                  <a:gd name="T44" fmla="*/ 69 w 183"/>
                  <a:gd name="T45" fmla="*/ 147 h 183"/>
                  <a:gd name="T46" fmla="*/ 94 w 183"/>
                  <a:gd name="T47" fmla="*/ 117 h 183"/>
                  <a:gd name="T48" fmla="*/ 88 w 183"/>
                  <a:gd name="T49" fmla="*/ 133 h 183"/>
                  <a:gd name="T50" fmla="*/ 95 w 183"/>
                  <a:gd name="T51" fmla="*/ 149 h 183"/>
                  <a:gd name="T52" fmla="*/ 33 w 183"/>
                  <a:gd name="T53" fmla="*/ 166 h 183"/>
                  <a:gd name="T54" fmla="*/ 16 w 183"/>
                  <a:gd name="T55" fmla="*/ 147 h 183"/>
                  <a:gd name="T56" fmla="*/ 57 w 183"/>
                  <a:gd name="T57" fmla="*/ 130 h 183"/>
                  <a:gd name="T58" fmla="*/ 33 w 183"/>
                  <a:gd name="T59" fmla="*/ 113 h 183"/>
                  <a:gd name="T60" fmla="*/ 0 w 183"/>
                  <a:gd name="T61" fmla="*/ 149 h 183"/>
                  <a:gd name="T62" fmla="*/ 78 w 183"/>
                  <a:gd name="T63" fmla="*/ 183 h 183"/>
                  <a:gd name="T64" fmla="*/ 112 w 183"/>
                  <a:gd name="T65" fmla="*/ 14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3" h="183">
                    <a:moveTo>
                      <a:pt x="183" y="34"/>
                    </a:move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87"/>
                      <a:pt x="180" y="95"/>
                      <a:pt x="175" y="100"/>
                    </a:cubicBezTo>
                    <a:cubicBezTo>
                      <a:pt x="174" y="94"/>
                      <a:pt x="172" y="87"/>
                      <a:pt x="168" y="81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67" y="79"/>
                      <a:pt x="166" y="79"/>
                      <a:pt x="166" y="78"/>
                    </a:cubicBezTo>
                    <a:cubicBezTo>
                      <a:pt x="166" y="34"/>
                      <a:pt x="166" y="34"/>
                      <a:pt x="166" y="34"/>
                    </a:cubicBezTo>
                    <a:cubicBezTo>
                      <a:pt x="166" y="25"/>
                      <a:pt x="158" y="17"/>
                      <a:pt x="14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37" y="17"/>
                      <a:pt x="130" y="25"/>
                      <a:pt x="130" y="34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0" y="87"/>
                      <a:pt x="135" y="93"/>
                      <a:pt x="142" y="95"/>
                    </a:cubicBezTo>
                    <a:cubicBezTo>
                      <a:pt x="142" y="96"/>
                      <a:pt x="142" y="96"/>
                      <a:pt x="143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7" y="103"/>
                      <a:pt x="146" y="109"/>
                      <a:pt x="142" y="112"/>
                    </a:cubicBezTo>
                    <a:cubicBezTo>
                      <a:pt x="125" y="110"/>
                      <a:pt x="113" y="96"/>
                      <a:pt x="113" y="79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16"/>
                      <a:pt x="128" y="0"/>
                      <a:pt x="147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7" y="0"/>
                      <a:pt x="183" y="16"/>
                      <a:pt x="183" y="34"/>
                    </a:cubicBezTo>
                    <a:close/>
                    <a:moveTo>
                      <a:pt x="162" y="83"/>
                    </a:moveTo>
                    <a:cubicBezTo>
                      <a:pt x="156" y="75"/>
                      <a:pt x="146" y="69"/>
                      <a:pt x="136" y="69"/>
                    </a:cubicBezTo>
                    <a:cubicBezTo>
                      <a:pt x="136" y="79"/>
                      <a:pt x="136" y="79"/>
                      <a:pt x="136" y="79"/>
                    </a:cubicBezTo>
                    <a:cubicBezTo>
                      <a:pt x="136" y="82"/>
                      <a:pt x="137" y="84"/>
                      <a:pt x="139" y="86"/>
                    </a:cubicBezTo>
                    <a:cubicBezTo>
                      <a:pt x="142" y="87"/>
                      <a:pt x="146" y="90"/>
                      <a:pt x="148" y="93"/>
                    </a:cubicBezTo>
                    <a:cubicBezTo>
                      <a:pt x="149" y="95"/>
                      <a:pt x="149" y="95"/>
                      <a:pt x="149" y="95"/>
                    </a:cubicBezTo>
                    <a:cubicBezTo>
                      <a:pt x="154" y="102"/>
                      <a:pt x="152" y="113"/>
                      <a:pt x="145" y="118"/>
                    </a:cubicBezTo>
                    <a:cubicBezTo>
                      <a:pt x="117" y="137"/>
                      <a:pt x="117" y="137"/>
                      <a:pt x="117" y="137"/>
                    </a:cubicBezTo>
                    <a:cubicBezTo>
                      <a:pt x="118" y="140"/>
                      <a:pt x="118" y="144"/>
                      <a:pt x="118" y="147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18" y="152"/>
                      <a:pt x="118" y="155"/>
                      <a:pt x="118" y="157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70" y="121"/>
                      <a:pt x="174" y="100"/>
                      <a:pt x="163" y="85"/>
                    </a:cubicBezTo>
                    <a:lnTo>
                      <a:pt x="162" y="83"/>
                    </a:lnTo>
                    <a:close/>
                    <a:moveTo>
                      <a:pt x="70" y="149"/>
                    </a:moveTo>
                    <a:cubicBezTo>
                      <a:pt x="73" y="153"/>
                      <a:pt x="77" y="157"/>
                      <a:pt x="82" y="159"/>
                    </a:cubicBezTo>
                    <a:cubicBezTo>
                      <a:pt x="86" y="158"/>
                      <a:pt x="89" y="154"/>
                      <a:pt x="89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6"/>
                      <a:pt x="89" y="144"/>
                      <a:pt x="88" y="143"/>
                    </a:cubicBezTo>
                    <a:cubicBezTo>
                      <a:pt x="87" y="142"/>
                      <a:pt x="85" y="141"/>
                      <a:pt x="84" y="139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78" y="130"/>
                      <a:pt x="80" y="119"/>
                      <a:pt x="87" y="114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08" y="92"/>
                      <a:pt x="107" y="86"/>
                      <a:pt x="107" y="8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62" y="111"/>
                      <a:pt x="59" y="132"/>
                      <a:pt x="69" y="147"/>
                    </a:cubicBezTo>
                    <a:lnTo>
                      <a:pt x="70" y="149"/>
                    </a:lnTo>
                    <a:close/>
                    <a:moveTo>
                      <a:pt x="94" y="117"/>
                    </a:moveTo>
                    <a:cubicBezTo>
                      <a:pt x="91" y="119"/>
                      <a:pt x="91" y="119"/>
                      <a:pt x="91" y="119"/>
                    </a:cubicBezTo>
                    <a:cubicBezTo>
                      <a:pt x="86" y="122"/>
                      <a:pt x="85" y="128"/>
                      <a:pt x="88" y="133"/>
                    </a:cubicBezTo>
                    <a:cubicBezTo>
                      <a:pt x="92" y="136"/>
                      <a:pt x="95" y="141"/>
                      <a:pt x="95" y="147"/>
                    </a:cubicBezTo>
                    <a:cubicBezTo>
                      <a:pt x="95" y="149"/>
                      <a:pt x="95" y="149"/>
                      <a:pt x="95" y="149"/>
                    </a:cubicBezTo>
                    <a:cubicBezTo>
                      <a:pt x="95" y="159"/>
                      <a:pt x="88" y="166"/>
                      <a:pt x="78" y="166"/>
                    </a:cubicBezTo>
                    <a:cubicBezTo>
                      <a:pt x="33" y="166"/>
                      <a:pt x="33" y="166"/>
                      <a:pt x="33" y="166"/>
                    </a:cubicBezTo>
                    <a:cubicBezTo>
                      <a:pt x="24" y="166"/>
                      <a:pt x="16" y="159"/>
                      <a:pt x="16" y="149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6" y="138"/>
                      <a:pt x="24" y="130"/>
                      <a:pt x="33" y="13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24"/>
                      <a:pt x="57" y="119"/>
                      <a:pt x="60" y="113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15" y="113"/>
                      <a:pt x="0" y="128"/>
                      <a:pt x="0" y="147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68"/>
                      <a:pt x="15" y="183"/>
                      <a:pt x="33" y="183"/>
                    </a:cubicBezTo>
                    <a:cubicBezTo>
                      <a:pt x="78" y="183"/>
                      <a:pt x="78" y="183"/>
                      <a:pt x="78" y="183"/>
                    </a:cubicBezTo>
                    <a:cubicBezTo>
                      <a:pt x="97" y="183"/>
                      <a:pt x="112" y="168"/>
                      <a:pt x="112" y="149"/>
                    </a:cubicBezTo>
                    <a:cubicBezTo>
                      <a:pt x="112" y="147"/>
                      <a:pt x="112" y="147"/>
                      <a:pt x="112" y="147"/>
                    </a:cubicBezTo>
                    <a:cubicBezTo>
                      <a:pt x="112" y="134"/>
                      <a:pt x="105" y="123"/>
                      <a:pt x="94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cxnSp>
            <p:nvCxnSpPr>
              <p:cNvPr id="76" name="رابط مستقيم 90">
                <a:extLst>
                  <a:ext uri="{FF2B5EF4-FFF2-40B4-BE49-F238E27FC236}">
                    <a16:creationId xmlns:a16="http://schemas.microsoft.com/office/drawing/2014/main" id="{F68A8DD4-6E7F-4700-B506-885D9565A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5300" y="2722151"/>
                <a:ext cx="1162050" cy="0"/>
              </a:xfrm>
              <a:prstGeom prst="line">
                <a:avLst/>
              </a:prstGeom>
              <a:ln w="19050">
                <a:solidFill>
                  <a:srgbClr val="FF66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40E62A59-7BC5-4DAB-A712-933543E6EF14}"/>
                </a:ext>
              </a:extLst>
            </p:cNvPr>
            <p:cNvGrpSpPr/>
            <p:nvPr/>
          </p:nvGrpSpPr>
          <p:grpSpPr>
            <a:xfrm>
              <a:off x="5500391" y="2650436"/>
              <a:ext cx="1515600" cy="3158728"/>
              <a:chOff x="5367229" y="2430860"/>
              <a:chExt cx="1515600" cy="3158728"/>
            </a:xfrm>
          </p:grpSpPr>
          <p:grpSp>
            <p:nvGrpSpPr>
              <p:cNvPr id="60" name="Group 20">
                <a:extLst>
                  <a:ext uri="{FF2B5EF4-FFF2-40B4-BE49-F238E27FC236}">
                    <a16:creationId xmlns:a16="http://schemas.microsoft.com/office/drawing/2014/main" id="{C2FD30FE-EC56-47CB-AE1E-45D87C8996C3}"/>
                  </a:ext>
                </a:extLst>
              </p:cNvPr>
              <p:cNvGrpSpPr/>
              <p:nvPr/>
            </p:nvGrpSpPr>
            <p:grpSpPr>
              <a:xfrm>
                <a:off x="5367229" y="2430860"/>
                <a:ext cx="1515600" cy="3158728"/>
                <a:chOff x="5085600" y="1809750"/>
                <a:chExt cx="2020800" cy="4211637"/>
              </a:xfrm>
            </p:grpSpPr>
            <p:sp>
              <p:nvSpPr>
                <p:cNvPr id="66" name="Rectangle 31">
                  <a:extLst>
                    <a:ext uri="{FF2B5EF4-FFF2-40B4-BE49-F238E27FC236}">
                      <a16:creationId xmlns:a16="http://schemas.microsoft.com/office/drawing/2014/main" id="{CE5F8CD5-33FE-43FE-8B0E-8AFF8D55A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6683" y="1809750"/>
                  <a:ext cx="1872540" cy="4211637"/>
                </a:xfrm>
                <a:prstGeom prst="roundRect">
                  <a:avLst>
                    <a:gd name="adj" fmla="val 4798"/>
                  </a:avLst>
                </a:prstGeom>
                <a:gradFill>
                  <a:gsLst>
                    <a:gs pos="1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solidFill>
                    <a:schemeClr val="bg1">
                      <a:lumMod val="65000"/>
                      <a:alpha val="5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D6ADED7B-DC1F-4A2D-B513-885DB5717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5600" y="4991094"/>
                  <a:ext cx="2020799" cy="875854"/>
                </a:xfrm>
                <a:custGeom>
                  <a:avLst/>
                  <a:gdLst>
                    <a:gd name="T0" fmla="*/ 0 w 842"/>
                    <a:gd name="T1" fmla="*/ 420 h 449"/>
                    <a:gd name="T2" fmla="*/ 31 w 842"/>
                    <a:gd name="T3" fmla="*/ 445 h 449"/>
                    <a:gd name="T4" fmla="*/ 810 w 842"/>
                    <a:gd name="T5" fmla="*/ 293 h 449"/>
                    <a:gd name="T6" fmla="*/ 842 w 842"/>
                    <a:gd name="T7" fmla="*/ 319 h 449"/>
                    <a:gd name="T8" fmla="*/ 842 w 842"/>
                    <a:gd name="T9" fmla="*/ 29 h 449"/>
                    <a:gd name="T10" fmla="*/ 810 w 842"/>
                    <a:gd name="T11" fmla="*/ 3 h 449"/>
                    <a:gd name="T12" fmla="*/ 31 w 842"/>
                    <a:gd name="T13" fmla="*/ 155 h 449"/>
                    <a:gd name="T14" fmla="*/ 0 w 842"/>
                    <a:gd name="T15" fmla="*/ 130 h 449"/>
                    <a:gd name="T16" fmla="*/ 0 w 842"/>
                    <a:gd name="T17" fmla="*/ 42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449">
                      <a:moveTo>
                        <a:pt x="0" y="420"/>
                      </a:moveTo>
                      <a:cubicBezTo>
                        <a:pt x="0" y="437"/>
                        <a:pt x="14" y="449"/>
                        <a:pt x="31" y="445"/>
                      </a:cubicBezTo>
                      <a:cubicBezTo>
                        <a:pt x="810" y="293"/>
                        <a:pt x="810" y="293"/>
                        <a:pt x="810" y="293"/>
                      </a:cubicBezTo>
                      <a:cubicBezTo>
                        <a:pt x="828" y="290"/>
                        <a:pt x="842" y="301"/>
                        <a:pt x="842" y="319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1"/>
                        <a:pt x="828" y="0"/>
                        <a:pt x="810" y="3"/>
                      </a:cubicBez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14" y="158"/>
                        <a:pt x="0" y="147"/>
                        <a:pt x="0" y="130"/>
                      </a:cubicBez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974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2221F1D0-5BC8-43E7-A000-202165404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9224" y="5556853"/>
                  <a:ext cx="77176" cy="131131"/>
                </a:xfrm>
                <a:custGeom>
                  <a:avLst/>
                  <a:gdLst>
                    <a:gd name="T0" fmla="*/ 0 w 32"/>
                    <a:gd name="T1" fmla="*/ 67 h 67"/>
                    <a:gd name="T2" fmla="*/ 32 w 32"/>
                    <a:gd name="T3" fmla="*/ 29 h 67"/>
                    <a:gd name="T4" fmla="*/ 0 w 32"/>
                    <a:gd name="T5" fmla="*/ 3 h 67"/>
                    <a:gd name="T6" fmla="*/ 0 w 32"/>
                    <a:gd name="T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7">
                      <a:moveTo>
                        <a:pt x="0" y="67"/>
                      </a:moveTo>
                      <a:cubicBezTo>
                        <a:pt x="18" y="63"/>
                        <a:pt x="32" y="46"/>
                        <a:pt x="32" y="29"/>
                      </a:cubicBezTo>
                      <a:cubicBezTo>
                        <a:pt x="32" y="11"/>
                        <a:pt x="18" y="0"/>
                        <a:pt x="0" y="3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D5187022-CEB2-4859-900C-123F915AC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5600" y="5170883"/>
                  <a:ext cx="74130" cy="128657"/>
                </a:xfrm>
                <a:custGeom>
                  <a:avLst/>
                  <a:gdLst>
                    <a:gd name="T0" fmla="*/ 31 w 31"/>
                    <a:gd name="T1" fmla="*/ 63 h 66"/>
                    <a:gd name="T2" fmla="*/ 0 w 31"/>
                    <a:gd name="T3" fmla="*/ 38 h 66"/>
                    <a:gd name="T4" fmla="*/ 31 w 31"/>
                    <a:gd name="T5" fmla="*/ 0 h 66"/>
                    <a:gd name="T6" fmla="*/ 31 w 31"/>
                    <a:gd name="T7" fmla="*/ 6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6">
                      <a:moveTo>
                        <a:pt x="31" y="63"/>
                      </a:moveTo>
                      <a:cubicBezTo>
                        <a:pt x="14" y="66"/>
                        <a:pt x="0" y="55"/>
                        <a:pt x="0" y="38"/>
                      </a:cubicBezTo>
                      <a:cubicBezTo>
                        <a:pt x="0" y="20"/>
                        <a:pt x="14" y="3"/>
                        <a:pt x="31" y="0"/>
                      </a:cubicBezTo>
                      <a:lnTo>
                        <a:pt x="31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21B1BC25-2038-420D-B391-21B91C70C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5600" y="1989138"/>
                  <a:ext cx="2020799" cy="1343472"/>
                </a:xfrm>
                <a:custGeom>
                  <a:avLst/>
                  <a:gdLst>
                    <a:gd name="T0" fmla="*/ 0 w 842"/>
                    <a:gd name="T1" fmla="*/ 660 h 689"/>
                    <a:gd name="T2" fmla="*/ 31 w 842"/>
                    <a:gd name="T3" fmla="*/ 686 h 689"/>
                    <a:gd name="T4" fmla="*/ 810 w 842"/>
                    <a:gd name="T5" fmla="*/ 534 h 689"/>
                    <a:gd name="T6" fmla="*/ 842 w 842"/>
                    <a:gd name="T7" fmla="*/ 560 h 689"/>
                    <a:gd name="T8" fmla="*/ 842 w 842"/>
                    <a:gd name="T9" fmla="*/ 29 h 689"/>
                    <a:gd name="T10" fmla="*/ 810 w 842"/>
                    <a:gd name="T11" fmla="*/ 4 h 689"/>
                    <a:gd name="T12" fmla="*/ 31 w 842"/>
                    <a:gd name="T13" fmla="*/ 156 h 689"/>
                    <a:gd name="T14" fmla="*/ 0 w 842"/>
                    <a:gd name="T15" fmla="*/ 130 h 689"/>
                    <a:gd name="T16" fmla="*/ 0 w 842"/>
                    <a:gd name="T17" fmla="*/ 66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689">
                      <a:moveTo>
                        <a:pt x="0" y="660"/>
                      </a:moveTo>
                      <a:cubicBezTo>
                        <a:pt x="0" y="678"/>
                        <a:pt x="14" y="689"/>
                        <a:pt x="31" y="686"/>
                      </a:cubicBezTo>
                      <a:cubicBezTo>
                        <a:pt x="810" y="534"/>
                        <a:pt x="810" y="534"/>
                        <a:pt x="810" y="534"/>
                      </a:cubicBezTo>
                      <a:cubicBezTo>
                        <a:pt x="828" y="531"/>
                        <a:pt x="842" y="542"/>
                        <a:pt x="842" y="560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2"/>
                        <a:pt x="828" y="0"/>
                        <a:pt x="810" y="4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14" y="159"/>
                        <a:pt x="0" y="148"/>
                        <a:pt x="0" y="130"/>
                      </a:cubicBezTo>
                      <a:lnTo>
                        <a:pt x="0" y="660"/>
                      </a:lnTo>
                      <a:close/>
                    </a:path>
                  </a:pathLst>
                </a:custGeom>
                <a:solidFill>
                  <a:srgbClr val="F974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01F9C8CE-BBC6-46EB-AAD9-E18E30820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9224" y="3024164"/>
                  <a:ext cx="77176" cy="128657"/>
                </a:xfrm>
                <a:custGeom>
                  <a:avLst/>
                  <a:gdLst>
                    <a:gd name="T0" fmla="*/ 0 w 32"/>
                    <a:gd name="T1" fmla="*/ 66 h 66"/>
                    <a:gd name="T2" fmla="*/ 32 w 32"/>
                    <a:gd name="T3" fmla="*/ 29 h 66"/>
                    <a:gd name="T4" fmla="*/ 0 w 32"/>
                    <a:gd name="T5" fmla="*/ 3 h 66"/>
                    <a:gd name="T6" fmla="*/ 0 w 32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66">
                      <a:moveTo>
                        <a:pt x="0" y="66"/>
                      </a:moveTo>
                      <a:cubicBezTo>
                        <a:pt x="18" y="63"/>
                        <a:pt x="32" y="46"/>
                        <a:pt x="32" y="29"/>
                      </a:cubicBezTo>
                      <a:cubicBezTo>
                        <a:pt x="32" y="11"/>
                        <a:pt x="18" y="0"/>
                        <a:pt x="0" y="3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34D3CAD4-396B-424B-86EF-F84C0B078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5600" y="2168103"/>
                  <a:ext cx="74130" cy="131131"/>
                </a:xfrm>
                <a:custGeom>
                  <a:avLst/>
                  <a:gdLst>
                    <a:gd name="T0" fmla="*/ 31 w 31"/>
                    <a:gd name="T1" fmla="*/ 64 h 67"/>
                    <a:gd name="T2" fmla="*/ 0 w 31"/>
                    <a:gd name="T3" fmla="*/ 38 h 67"/>
                    <a:gd name="T4" fmla="*/ 31 w 31"/>
                    <a:gd name="T5" fmla="*/ 0 h 67"/>
                    <a:gd name="T6" fmla="*/ 31 w 31"/>
                    <a:gd name="T7" fmla="*/ 6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7">
                      <a:moveTo>
                        <a:pt x="31" y="64"/>
                      </a:moveTo>
                      <a:cubicBezTo>
                        <a:pt x="14" y="67"/>
                        <a:pt x="0" y="56"/>
                        <a:pt x="0" y="38"/>
                      </a:cubicBezTo>
                      <a:cubicBezTo>
                        <a:pt x="0" y="21"/>
                        <a:pt x="14" y="4"/>
                        <a:pt x="31" y="0"/>
                      </a:cubicBez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</p:grpSp>
          <p:grpSp>
            <p:nvGrpSpPr>
              <p:cNvPr id="61" name="Group 50">
                <a:extLst>
                  <a:ext uri="{FF2B5EF4-FFF2-40B4-BE49-F238E27FC236}">
                    <a16:creationId xmlns:a16="http://schemas.microsoft.com/office/drawing/2014/main" id="{17AFF213-70BB-45B0-AB66-324A1723D834}"/>
                  </a:ext>
                </a:extLst>
              </p:cNvPr>
              <p:cNvGrpSpPr/>
              <p:nvPr/>
            </p:nvGrpSpPr>
            <p:grpSpPr>
              <a:xfrm>
                <a:off x="5513185" y="3612189"/>
                <a:ext cx="1224283" cy="915099"/>
                <a:chOff x="913189" y="2596168"/>
                <a:chExt cx="1632377" cy="1220132"/>
              </a:xfrm>
            </p:grpSpPr>
            <p:sp>
              <p:nvSpPr>
                <p:cNvPr id="64" name="TextBox 51">
                  <a:extLst>
                    <a:ext uri="{FF2B5EF4-FFF2-40B4-BE49-F238E27FC236}">
                      <a16:creationId xmlns:a16="http://schemas.microsoft.com/office/drawing/2014/main" id="{7F4785C5-ACD2-4FAC-82B1-739D61FDEDD5}"/>
                    </a:ext>
                  </a:extLst>
                </p:cNvPr>
                <p:cNvSpPr txBox="1"/>
                <p:nvPr/>
              </p:nvSpPr>
              <p:spPr>
                <a:xfrm>
                  <a:off x="983932" y="2596168"/>
                  <a:ext cx="1507627" cy="339443"/>
                </a:xfrm>
                <a:prstGeom prst="rect">
                  <a:avLst/>
                </a:prstGeom>
                <a:noFill/>
              </p:spPr>
              <p:txBody>
                <a:bodyPr wrap="none" lIns="54000" tIns="27000" rIns="54000" bIns="27000" rtlCol="0" anchor="b">
                  <a:spAutoFit/>
                </a:bodyPr>
                <a:lstStyle/>
                <a:p>
                  <a:pPr algn="ctr"/>
                  <a:r>
                    <a:rPr lang="x-none" sz="1300" b="1" dirty="0">
                      <a:solidFill>
                        <a:srgbClr val="FFC000"/>
                      </a:solidFill>
                      <a:latin typeface="Traditional Arabic" pitchFamily="18" charset="-78"/>
                      <a:cs typeface="Traditional Arabic" pitchFamily="18" charset="-78"/>
                    </a:rPr>
                    <a:t>المعيار التسويقي</a:t>
                  </a:r>
                  <a:endParaRPr lang="id-ID" sz="1300" b="1" dirty="0">
                    <a:solidFill>
                      <a:srgbClr val="FFC000"/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sp>
              <p:nvSpPr>
                <p:cNvPr id="65" name="TextBox 52">
                  <a:extLst>
                    <a:ext uri="{FF2B5EF4-FFF2-40B4-BE49-F238E27FC236}">
                      <a16:creationId xmlns:a16="http://schemas.microsoft.com/office/drawing/2014/main" id="{41AFA4FD-58AA-4A4A-BCBC-724B1C3142E0}"/>
                    </a:ext>
                  </a:extLst>
                </p:cNvPr>
                <p:cNvSpPr txBox="1"/>
                <p:nvPr/>
              </p:nvSpPr>
              <p:spPr>
                <a:xfrm>
                  <a:off x="913189" y="3169080"/>
                  <a:ext cx="1632377" cy="647220"/>
                </a:xfrm>
                <a:prstGeom prst="rect">
                  <a:avLst/>
                </a:prstGeom>
                <a:noFill/>
              </p:spPr>
              <p:txBody>
                <a:bodyPr wrap="square" lIns="54000" tIns="27000" rIns="54000" bIns="27000" rtlCol="0" anchor="t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Traditional Arabic" pitchFamily="18" charset="-78"/>
                      <a:cs typeface="Traditional Arabic" pitchFamily="18" charset="-78"/>
                    </a:rPr>
                    <a:t>وجود طلب كافٍ في السوق</a:t>
                  </a:r>
                  <a:endParaRPr lang="en-US" sz="1400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</p:grp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61889BA-774A-4CAC-B5E8-48C7AFDAE7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1702" y="2853682"/>
                <a:ext cx="406655" cy="387088"/>
              </a:xfrm>
              <a:custGeom>
                <a:avLst/>
                <a:gdLst>
                  <a:gd name="T0" fmla="*/ 43 w 202"/>
                  <a:gd name="T1" fmla="*/ 118 h 192"/>
                  <a:gd name="T2" fmla="*/ 29 w 202"/>
                  <a:gd name="T3" fmla="*/ 88 h 192"/>
                  <a:gd name="T4" fmla="*/ 69 w 202"/>
                  <a:gd name="T5" fmla="*/ 77 h 192"/>
                  <a:gd name="T6" fmla="*/ 49 w 202"/>
                  <a:gd name="T7" fmla="*/ 145 h 192"/>
                  <a:gd name="T8" fmla="*/ 49 w 202"/>
                  <a:gd name="T9" fmla="*/ 47 h 192"/>
                  <a:gd name="T10" fmla="*/ 49 w 202"/>
                  <a:gd name="T11" fmla="*/ 145 h 192"/>
                  <a:gd name="T12" fmla="*/ 86 w 202"/>
                  <a:gd name="T13" fmla="*/ 96 h 192"/>
                  <a:gd name="T14" fmla="*/ 12 w 202"/>
                  <a:gd name="T15" fmla="*/ 96 h 192"/>
                  <a:gd name="T16" fmla="*/ 177 w 202"/>
                  <a:gd name="T17" fmla="*/ 76 h 192"/>
                  <a:gd name="T18" fmla="*/ 102 w 202"/>
                  <a:gd name="T19" fmla="*/ 84 h 192"/>
                  <a:gd name="T20" fmla="*/ 177 w 202"/>
                  <a:gd name="T21" fmla="*/ 76 h 192"/>
                  <a:gd name="T22" fmla="*/ 94 w 202"/>
                  <a:gd name="T23" fmla="*/ 51 h 192"/>
                  <a:gd name="T24" fmla="*/ 153 w 202"/>
                  <a:gd name="T25" fmla="*/ 59 h 192"/>
                  <a:gd name="T26" fmla="*/ 202 w 202"/>
                  <a:gd name="T27" fmla="*/ 49 h 192"/>
                  <a:gd name="T28" fmla="*/ 192 w 202"/>
                  <a:gd name="T29" fmla="*/ 192 h 192"/>
                  <a:gd name="T30" fmla="*/ 45 w 202"/>
                  <a:gd name="T31" fmla="*/ 182 h 192"/>
                  <a:gd name="T32" fmla="*/ 49 w 202"/>
                  <a:gd name="T33" fmla="*/ 151 h 192"/>
                  <a:gd name="T34" fmla="*/ 57 w 202"/>
                  <a:gd name="T35" fmla="*/ 180 h 192"/>
                  <a:gd name="T36" fmla="*/ 190 w 202"/>
                  <a:gd name="T37" fmla="*/ 55 h 192"/>
                  <a:gd name="T38" fmla="*/ 147 w 202"/>
                  <a:gd name="T39" fmla="*/ 39 h 192"/>
                  <a:gd name="T40" fmla="*/ 57 w 202"/>
                  <a:gd name="T41" fmla="*/ 12 h 192"/>
                  <a:gd name="T42" fmla="*/ 49 w 202"/>
                  <a:gd name="T43" fmla="*/ 41 h 192"/>
                  <a:gd name="T44" fmla="*/ 45 w 202"/>
                  <a:gd name="T45" fmla="*/ 10 h 192"/>
                  <a:gd name="T46" fmla="*/ 153 w 202"/>
                  <a:gd name="T47" fmla="*/ 0 h 192"/>
                  <a:gd name="T48" fmla="*/ 157 w 202"/>
                  <a:gd name="T49" fmla="*/ 1 h 192"/>
                  <a:gd name="T50" fmla="*/ 202 w 202"/>
                  <a:gd name="T51" fmla="*/ 49 h 192"/>
                  <a:gd name="T52" fmla="*/ 182 w 202"/>
                  <a:gd name="T53" fmla="*/ 43 h 192"/>
                  <a:gd name="T54" fmla="*/ 159 w 202"/>
                  <a:gd name="T55" fmla="*/ 39 h 192"/>
                  <a:gd name="T56" fmla="*/ 182 w 202"/>
                  <a:gd name="T57" fmla="*/ 43 h 192"/>
                  <a:gd name="T58" fmla="*/ 137 w 202"/>
                  <a:gd name="T59" fmla="*/ 158 h 192"/>
                  <a:gd name="T60" fmla="*/ 70 w 202"/>
                  <a:gd name="T61" fmla="*/ 150 h 192"/>
                  <a:gd name="T62" fmla="*/ 177 w 202"/>
                  <a:gd name="T63" fmla="*/ 101 h 192"/>
                  <a:gd name="T64" fmla="*/ 102 w 202"/>
                  <a:gd name="T65" fmla="*/ 109 h 192"/>
                  <a:gd name="T66" fmla="*/ 177 w 202"/>
                  <a:gd name="T67" fmla="*/ 101 h 192"/>
                  <a:gd name="T68" fmla="*/ 95 w 202"/>
                  <a:gd name="T69" fmla="*/ 125 h 192"/>
                  <a:gd name="T70" fmla="*/ 177 w 202"/>
                  <a:gd name="T71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2" h="192">
                    <a:moveTo>
                      <a:pt x="78" y="87"/>
                    </a:moveTo>
                    <a:cubicBezTo>
                      <a:pt x="43" y="118"/>
                      <a:pt x="43" y="118"/>
                      <a:pt x="43" y="118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69" y="77"/>
                      <a:pt x="69" y="77"/>
                      <a:pt x="69" y="77"/>
                    </a:cubicBezTo>
                    <a:lnTo>
                      <a:pt x="78" y="87"/>
                    </a:lnTo>
                    <a:close/>
                    <a:moveTo>
                      <a:pt x="49" y="145"/>
                    </a:moveTo>
                    <a:cubicBezTo>
                      <a:pt x="22" y="145"/>
                      <a:pt x="0" y="123"/>
                      <a:pt x="0" y="96"/>
                    </a:cubicBezTo>
                    <a:cubicBezTo>
                      <a:pt x="0" y="69"/>
                      <a:pt x="22" y="47"/>
                      <a:pt x="49" y="47"/>
                    </a:cubicBezTo>
                    <a:cubicBezTo>
                      <a:pt x="76" y="47"/>
                      <a:pt x="98" y="69"/>
                      <a:pt x="98" y="96"/>
                    </a:cubicBezTo>
                    <a:cubicBezTo>
                      <a:pt x="98" y="123"/>
                      <a:pt x="76" y="145"/>
                      <a:pt x="49" y="145"/>
                    </a:cubicBezTo>
                    <a:moveTo>
                      <a:pt x="49" y="133"/>
                    </a:moveTo>
                    <a:cubicBezTo>
                      <a:pt x="69" y="133"/>
                      <a:pt x="86" y="116"/>
                      <a:pt x="86" y="96"/>
                    </a:cubicBezTo>
                    <a:cubicBezTo>
                      <a:pt x="86" y="76"/>
                      <a:pt x="69" y="59"/>
                      <a:pt x="49" y="59"/>
                    </a:cubicBezTo>
                    <a:cubicBezTo>
                      <a:pt x="29" y="59"/>
                      <a:pt x="12" y="76"/>
                      <a:pt x="12" y="96"/>
                    </a:cubicBezTo>
                    <a:cubicBezTo>
                      <a:pt x="12" y="116"/>
                      <a:pt x="29" y="133"/>
                      <a:pt x="49" y="133"/>
                    </a:cubicBezTo>
                    <a:moveTo>
                      <a:pt x="177" y="76"/>
                    </a:move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9"/>
                      <a:pt x="102" y="81"/>
                      <a:pt x="102" y="84"/>
                    </a:cubicBezTo>
                    <a:cubicBezTo>
                      <a:pt x="177" y="84"/>
                      <a:pt x="177" y="84"/>
                      <a:pt x="177" y="84"/>
                    </a:cubicBezTo>
                    <a:lnTo>
                      <a:pt x="177" y="76"/>
                    </a:lnTo>
                    <a:close/>
                    <a:moveTo>
                      <a:pt x="144" y="51"/>
                    </a:move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0" y="58"/>
                      <a:pt x="147" y="55"/>
                      <a:pt x="144" y="51"/>
                    </a:cubicBezTo>
                    <a:moveTo>
                      <a:pt x="202" y="49"/>
                    </a:moveTo>
                    <a:cubicBezTo>
                      <a:pt x="202" y="182"/>
                      <a:pt x="202" y="182"/>
                      <a:pt x="202" y="182"/>
                    </a:cubicBezTo>
                    <a:cubicBezTo>
                      <a:pt x="202" y="188"/>
                      <a:pt x="198" y="192"/>
                      <a:pt x="192" y="192"/>
                    </a:cubicBezTo>
                    <a:cubicBezTo>
                      <a:pt x="55" y="192"/>
                      <a:pt x="55" y="192"/>
                      <a:pt x="55" y="192"/>
                    </a:cubicBezTo>
                    <a:cubicBezTo>
                      <a:pt x="49" y="192"/>
                      <a:pt x="45" y="188"/>
                      <a:pt x="45" y="182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6" y="151"/>
                      <a:pt x="48" y="151"/>
                      <a:pt x="49" y="151"/>
                    </a:cubicBezTo>
                    <a:cubicBezTo>
                      <a:pt x="52" y="151"/>
                      <a:pt x="54" y="150"/>
                      <a:pt x="57" y="150"/>
                    </a:cubicBezTo>
                    <a:cubicBezTo>
                      <a:pt x="57" y="180"/>
                      <a:pt x="57" y="180"/>
                      <a:pt x="57" y="180"/>
                    </a:cubicBezTo>
                    <a:cubicBezTo>
                      <a:pt x="190" y="180"/>
                      <a:pt x="190" y="180"/>
                      <a:pt x="190" y="180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54" y="55"/>
                      <a:pt x="147" y="48"/>
                      <a:pt x="147" y="39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4" y="42"/>
                      <a:pt x="52" y="41"/>
                      <a:pt x="49" y="41"/>
                    </a:cubicBezTo>
                    <a:cubicBezTo>
                      <a:pt x="48" y="41"/>
                      <a:pt x="46" y="41"/>
                      <a:pt x="45" y="42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4"/>
                      <a:pt x="49" y="0"/>
                      <a:pt x="55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5" y="0"/>
                      <a:pt x="156" y="0"/>
                      <a:pt x="157" y="1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202" y="46"/>
                      <a:pt x="202" y="46"/>
                      <a:pt x="202" y="49"/>
                    </a:cubicBezTo>
                    <a:cubicBezTo>
                      <a:pt x="202" y="49"/>
                      <a:pt x="202" y="49"/>
                      <a:pt x="202" y="49"/>
                    </a:cubicBezTo>
                    <a:moveTo>
                      <a:pt x="182" y="43"/>
                    </a:move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9" y="42"/>
                      <a:pt x="161" y="43"/>
                      <a:pt x="163" y="43"/>
                    </a:cubicBezTo>
                    <a:lnTo>
                      <a:pt x="182" y="43"/>
                    </a:lnTo>
                    <a:close/>
                    <a:moveTo>
                      <a:pt x="70" y="158"/>
                    </a:moveTo>
                    <a:cubicBezTo>
                      <a:pt x="137" y="158"/>
                      <a:pt x="137" y="158"/>
                      <a:pt x="137" y="158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70" y="150"/>
                      <a:pt x="70" y="150"/>
                      <a:pt x="70" y="150"/>
                    </a:cubicBezTo>
                    <a:lnTo>
                      <a:pt x="70" y="158"/>
                    </a:lnTo>
                    <a:close/>
                    <a:moveTo>
                      <a:pt x="177" y="101"/>
                    </a:move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3"/>
                      <a:pt x="103" y="106"/>
                      <a:pt x="102" y="109"/>
                    </a:cubicBezTo>
                    <a:cubicBezTo>
                      <a:pt x="177" y="109"/>
                      <a:pt x="177" y="109"/>
                      <a:pt x="177" y="109"/>
                    </a:cubicBezTo>
                    <a:lnTo>
                      <a:pt x="177" y="101"/>
                    </a:lnTo>
                    <a:close/>
                    <a:moveTo>
                      <a:pt x="177" y="125"/>
                    </a:moveTo>
                    <a:cubicBezTo>
                      <a:pt x="95" y="125"/>
                      <a:pt x="95" y="125"/>
                      <a:pt x="95" y="125"/>
                    </a:cubicBezTo>
                    <a:cubicBezTo>
                      <a:pt x="93" y="128"/>
                      <a:pt x="91" y="131"/>
                      <a:pt x="89" y="133"/>
                    </a:cubicBezTo>
                    <a:cubicBezTo>
                      <a:pt x="177" y="133"/>
                      <a:pt x="177" y="133"/>
                      <a:pt x="177" y="133"/>
                    </a:cubicBezTo>
                    <a:lnTo>
                      <a:pt x="177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cxnSp>
            <p:nvCxnSpPr>
              <p:cNvPr id="63" name="رابط مستقيم 105">
                <a:extLst>
                  <a:ext uri="{FF2B5EF4-FFF2-40B4-BE49-F238E27FC236}">
                    <a16:creationId xmlns:a16="http://schemas.microsoft.com/office/drawing/2014/main" id="{D17FAC26-4040-4361-BE7B-427B3E623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5419" y="3949126"/>
                <a:ext cx="1162050" cy="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115">
              <a:extLst>
                <a:ext uri="{FF2B5EF4-FFF2-40B4-BE49-F238E27FC236}">
                  <a16:creationId xmlns:a16="http://schemas.microsoft.com/office/drawing/2014/main" id="{0378B2FD-762B-4BAF-8222-5BBCEEA24079}"/>
                </a:ext>
              </a:extLst>
            </p:cNvPr>
            <p:cNvGrpSpPr/>
            <p:nvPr/>
          </p:nvGrpSpPr>
          <p:grpSpPr>
            <a:xfrm>
              <a:off x="1606743" y="2650436"/>
              <a:ext cx="1515599" cy="3158728"/>
              <a:chOff x="2591170" y="2430860"/>
              <a:chExt cx="1515599" cy="3158728"/>
            </a:xfrm>
          </p:grpSpPr>
          <p:grpSp>
            <p:nvGrpSpPr>
              <p:cNvPr id="47" name="Group 36">
                <a:extLst>
                  <a:ext uri="{FF2B5EF4-FFF2-40B4-BE49-F238E27FC236}">
                    <a16:creationId xmlns:a16="http://schemas.microsoft.com/office/drawing/2014/main" id="{90625940-D125-4A4F-995C-0A2176BAFC3C}"/>
                  </a:ext>
                </a:extLst>
              </p:cNvPr>
              <p:cNvGrpSpPr/>
              <p:nvPr/>
            </p:nvGrpSpPr>
            <p:grpSpPr>
              <a:xfrm>
                <a:off x="2591170" y="2430860"/>
                <a:ext cx="1515599" cy="3158728"/>
                <a:chOff x="1944798" y="650051"/>
                <a:chExt cx="2215310" cy="5684930"/>
              </a:xfrm>
            </p:grpSpPr>
            <p:sp>
              <p:nvSpPr>
                <p:cNvPr id="53" name="Rectangle 31">
                  <a:extLst>
                    <a:ext uri="{FF2B5EF4-FFF2-40B4-BE49-F238E27FC236}">
                      <a16:creationId xmlns:a16="http://schemas.microsoft.com/office/drawing/2014/main" id="{AE7857E1-4F0A-4929-B82C-067A528A0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063" y="650051"/>
                  <a:ext cx="2052780" cy="5684930"/>
                </a:xfrm>
                <a:prstGeom prst="roundRect">
                  <a:avLst>
                    <a:gd name="adj" fmla="val 4798"/>
                  </a:avLst>
                </a:prstGeom>
                <a:gradFill>
                  <a:gsLst>
                    <a:gs pos="1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solidFill>
                    <a:schemeClr val="bg1">
                      <a:lumMod val="65000"/>
                      <a:alpha val="5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153831EC-2E30-4281-BE39-155B5B743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798" y="4944275"/>
                  <a:ext cx="2215310" cy="1182241"/>
                </a:xfrm>
                <a:custGeom>
                  <a:avLst/>
                  <a:gdLst>
                    <a:gd name="T0" fmla="*/ 0 w 842"/>
                    <a:gd name="T1" fmla="*/ 420 h 449"/>
                    <a:gd name="T2" fmla="*/ 31 w 842"/>
                    <a:gd name="T3" fmla="*/ 445 h 449"/>
                    <a:gd name="T4" fmla="*/ 811 w 842"/>
                    <a:gd name="T5" fmla="*/ 293 h 449"/>
                    <a:gd name="T6" fmla="*/ 842 w 842"/>
                    <a:gd name="T7" fmla="*/ 319 h 449"/>
                    <a:gd name="T8" fmla="*/ 842 w 842"/>
                    <a:gd name="T9" fmla="*/ 29 h 449"/>
                    <a:gd name="T10" fmla="*/ 811 w 842"/>
                    <a:gd name="T11" fmla="*/ 3 h 449"/>
                    <a:gd name="T12" fmla="*/ 31 w 842"/>
                    <a:gd name="T13" fmla="*/ 155 h 449"/>
                    <a:gd name="T14" fmla="*/ 0 w 842"/>
                    <a:gd name="T15" fmla="*/ 130 h 449"/>
                    <a:gd name="T16" fmla="*/ 0 w 842"/>
                    <a:gd name="T17" fmla="*/ 42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449">
                      <a:moveTo>
                        <a:pt x="0" y="420"/>
                      </a:moveTo>
                      <a:cubicBezTo>
                        <a:pt x="0" y="437"/>
                        <a:pt x="14" y="449"/>
                        <a:pt x="31" y="445"/>
                      </a:cubicBezTo>
                      <a:cubicBezTo>
                        <a:pt x="811" y="293"/>
                        <a:pt x="811" y="293"/>
                        <a:pt x="811" y="293"/>
                      </a:cubicBezTo>
                      <a:cubicBezTo>
                        <a:pt x="828" y="290"/>
                        <a:pt x="842" y="301"/>
                        <a:pt x="842" y="319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1"/>
                        <a:pt x="828" y="0"/>
                        <a:pt x="811" y="3"/>
                      </a:cubicBez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14" y="158"/>
                        <a:pt x="0" y="147"/>
                        <a:pt x="0" y="130"/>
                      </a:cubicBezTo>
                      <a:lnTo>
                        <a:pt x="0" y="42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2432BB25-BA28-4583-84CE-235B1C8A6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843" y="5707945"/>
                  <a:ext cx="81265" cy="177002"/>
                </a:xfrm>
                <a:custGeom>
                  <a:avLst/>
                  <a:gdLst>
                    <a:gd name="T0" fmla="*/ 0 w 31"/>
                    <a:gd name="T1" fmla="*/ 67 h 67"/>
                    <a:gd name="T2" fmla="*/ 31 w 31"/>
                    <a:gd name="T3" fmla="*/ 29 h 67"/>
                    <a:gd name="T4" fmla="*/ 0 w 31"/>
                    <a:gd name="T5" fmla="*/ 3 h 67"/>
                    <a:gd name="T6" fmla="*/ 0 w 31"/>
                    <a:gd name="T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7">
                      <a:moveTo>
                        <a:pt x="0" y="67"/>
                      </a:moveTo>
                      <a:cubicBezTo>
                        <a:pt x="17" y="63"/>
                        <a:pt x="31" y="46"/>
                        <a:pt x="31" y="29"/>
                      </a:cubicBezTo>
                      <a:cubicBezTo>
                        <a:pt x="31" y="11"/>
                        <a:pt x="17" y="0"/>
                        <a:pt x="0" y="3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6" name="Freeform 34">
                  <a:extLst>
                    <a:ext uri="{FF2B5EF4-FFF2-40B4-BE49-F238E27FC236}">
                      <a16:creationId xmlns:a16="http://schemas.microsoft.com/office/drawing/2014/main" id="{73845FA1-3D25-444B-9EA1-6AA3EE5D9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798" y="5186957"/>
                  <a:ext cx="81265" cy="173663"/>
                </a:xfrm>
                <a:custGeom>
                  <a:avLst/>
                  <a:gdLst>
                    <a:gd name="T0" fmla="*/ 31 w 31"/>
                    <a:gd name="T1" fmla="*/ 63 h 66"/>
                    <a:gd name="T2" fmla="*/ 0 w 31"/>
                    <a:gd name="T3" fmla="*/ 38 h 66"/>
                    <a:gd name="T4" fmla="*/ 31 w 31"/>
                    <a:gd name="T5" fmla="*/ 0 h 66"/>
                    <a:gd name="T6" fmla="*/ 31 w 31"/>
                    <a:gd name="T7" fmla="*/ 6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6">
                      <a:moveTo>
                        <a:pt x="31" y="63"/>
                      </a:moveTo>
                      <a:cubicBezTo>
                        <a:pt x="14" y="66"/>
                        <a:pt x="0" y="55"/>
                        <a:pt x="0" y="38"/>
                      </a:cubicBezTo>
                      <a:cubicBezTo>
                        <a:pt x="0" y="20"/>
                        <a:pt x="14" y="3"/>
                        <a:pt x="31" y="0"/>
                      </a:cubicBezTo>
                      <a:lnTo>
                        <a:pt x="31" y="6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7" name="Freeform 35">
                  <a:extLst>
                    <a:ext uri="{FF2B5EF4-FFF2-40B4-BE49-F238E27FC236}">
                      <a16:creationId xmlns:a16="http://schemas.microsoft.com/office/drawing/2014/main" id="{F48666CE-9834-40CA-ABE8-1194F932C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798" y="892191"/>
                  <a:ext cx="2215310" cy="1813438"/>
                </a:xfrm>
                <a:custGeom>
                  <a:avLst/>
                  <a:gdLst>
                    <a:gd name="T0" fmla="*/ 0 w 842"/>
                    <a:gd name="T1" fmla="*/ 660 h 689"/>
                    <a:gd name="T2" fmla="*/ 31 w 842"/>
                    <a:gd name="T3" fmla="*/ 686 h 689"/>
                    <a:gd name="T4" fmla="*/ 811 w 842"/>
                    <a:gd name="T5" fmla="*/ 534 h 689"/>
                    <a:gd name="T6" fmla="*/ 842 w 842"/>
                    <a:gd name="T7" fmla="*/ 560 h 689"/>
                    <a:gd name="T8" fmla="*/ 842 w 842"/>
                    <a:gd name="T9" fmla="*/ 29 h 689"/>
                    <a:gd name="T10" fmla="*/ 811 w 842"/>
                    <a:gd name="T11" fmla="*/ 4 h 689"/>
                    <a:gd name="T12" fmla="*/ 31 w 842"/>
                    <a:gd name="T13" fmla="*/ 156 h 689"/>
                    <a:gd name="T14" fmla="*/ 0 w 842"/>
                    <a:gd name="T15" fmla="*/ 130 h 689"/>
                    <a:gd name="T16" fmla="*/ 0 w 842"/>
                    <a:gd name="T17" fmla="*/ 66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689">
                      <a:moveTo>
                        <a:pt x="0" y="660"/>
                      </a:moveTo>
                      <a:cubicBezTo>
                        <a:pt x="0" y="678"/>
                        <a:pt x="14" y="689"/>
                        <a:pt x="31" y="686"/>
                      </a:cubicBezTo>
                      <a:cubicBezTo>
                        <a:pt x="811" y="534"/>
                        <a:pt x="811" y="534"/>
                        <a:pt x="811" y="534"/>
                      </a:cubicBezTo>
                      <a:cubicBezTo>
                        <a:pt x="828" y="531"/>
                        <a:pt x="842" y="542"/>
                        <a:pt x="842" y="560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2"/>
                        <a:pt x="828" y="0"/>
                        <a:pt x="811" y="4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14" y="159"/>
                        <a:pt x="0" y="148"/>
                        <a:pt x="0" y="130"/>
                      </a:cubicBezTo>
                      <a:lnTo>
                        <a:pt x="0" y="660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8" name="Freeform 36">
                  <a:extLst>
                    <a:ext uri="{FF2B5EF4-FFF2-40B4-BE49-F238E27FC236}">
                      <a16:creationId xmlns:a16="http://schemas.microsoft.com/office/drawing/2014/main" id="{3163A33B-9BFF-4641-9ABE-BB8CF1DC9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843" y="2289284"/>
                  <a:ext cx="81265" cy="173663"/>
                </a:xfrm>
                <a:custGeom>
                  <a:avLst/>
                  <a:gdLst>
                    <a:gd name="T0" fmla="*/ 0 w 31"/>
                    <a:gd name="T1" fmla="*/ 66 h 66"/>
                    <a:gd name="T2" fmla="*/ 31 w 31"/>
                    <a:gd name="T3" fmla="*/ 29 h 66"/>
                    <a:gd name="T4" fmla="*/ 0 w 31"/>
                    <a:gd name="T5" fmla="*/ 3 h 66"/>
                    <a:gd name="T6" fmla="*/ 0 w 31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6">
                      <a:moveTo>
                        <a:pt x="0" y="66"/>
                      </a:moveTo>
                      <a:cubicBezTo>
                        <a:pt x="17" y="63"/>
                        <a:pt x="31" y="46"/>
                        <a:pt x="31" y="29"/>
                      </a:cubicBezTo>
                      <a:cubicBezTo>
                        <a:pt x="31" y="11"/>
                        <a:pt x="17" y="0"/>
                        <a:pt x="0" y="3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AF796835-C921-4A5C-9C0C-FC1CCE75C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798" y="1133760"/>
                  <a:ext cx="81265" cy="177002"/>
                </a:xfrm>
                <a:custGeom>
                  <a:avLst/>
                  <a:gdLst>
                    <a:gd name="T0" fmla="*/ 31 w 31"/>
                    <a:gd name="T1" fmla="*/ 64 h 67"/>
                    <a:gd name="T2" fmla="*/ 0 w 31"/>
                    <a:gd name="T3" fmla="*/ 38 h 67"/>
                    <a:gd name="T4" fmla="*/ 31 w 31"/>
                    <a:gd name="T5" fmla="*/ 0 h 67"/>
                    <a:gd name="T6" fmla="*/ 31 w 31"/>
                    <a:gd name="T7" fmla="*/ 6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7">
                      <a:moveTo>
                        <a:pt x="31" y="64"/>
                      </a:moveTo>
                      <a:cubicBezTo>
                        <a:pt x="14" y="67"/>
                        <a:pt x="0" y="56"/>
                        <a:pt x="0" y="38"/>
                      </a:cubicBezTo>
                      <a:cubicBezTo>
                        <a:pt x="0" y="21"/>
                        <a:pt x="14" y="4"/>
                        <a:pt x="31" y="0"/>
                      </a:cubicBez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1128CF0B-97B7-4C66-9F8E-B4FA10C6C36F}"/>
                  </a:ext>
                </a:extLst>
              </p:cNvPr>
              <p:cNvGrpSpPr/>
              <p:nvPr/>
            </p:nvGrpSpPr>
            <p:grpSpPr>
              <a:xfrm>
                <a:off x="2611509" y="3560997"/>
                <a:ext cx="1417123" cy="841243"/>
                <a:chOff x="744939" y="2527917"/>
                <a:chExt cx="1889498" cy="1121659"/>
              </a:xfrm>
            </p:grpSpPr>
            <p:sp>
              <p:nvSpPr>
                <p:cNvPr id="51" name="TextBox 45">
                  <a:extLst>
                    <a:ext uri="{FF2B5EF4-FFF2-40B4-BE49-F238E27FC236}">
                      <a16:creationId xmlns:a16="http://schemas.microsoft.com/office/drawing/2014/main" id="{FEFA8FDD-12A0-4E68-923F-3C9FF175010E}"/>
                    </a:ext>
                  </a:extLst>
                </p:cNvPr>
                <p:cNvSpPr txBox="1"/>
                <p:nvPr/>
              </p:nvSpPr>
              <p:spPr>
                <a:xfrm>
                  <a:off x="744939" y="2527917"/>
                  <a:ext cx="1889498" cy="442035"/>
                </a:xfrm>
                <a:prstGeom prst="rect">
                  <a:avLst/>
                </a:prstGeom>
                <a:noFill/>
              </p:spPr>
              <p:txBody>
                <a:bodyPr wrap="none" lIns="54000" tIns="27000" rIns="54000" bIns="27000" rtlCol="0" anchor="b">
                  <a:spAutoFit/>
                </a:bodyPr>
                <a:lstStyle/>
                <a:p>
                  <a:pPr algn="ctr"/>
                  <a:r>
                    <a:rPr lang="x-none" b="1" dirty="0">
                      <a:solidFill>
                        <a:srgbClr val="00B0F0"/>
                      </a:solidFill>
                      <a:latin typeface="Traditional Arabic" pitchFamily="18" charset="-78"/>
                      <a:cs typeface="Traditional Arabic" pitchFamily="18" charset="-78"/>
                    </a:rPr>
                    <a:t>المعيار المعرفي</a:t>
                  </a:r>
                  <a:endParaRPr lang="id-ID" b="1" dirty="0">
                    <a:solidFill>
                      <a:srgbClr val="00B0F0"/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sp>
              <p:nvSpPr>
                <p:cNvPr id="52" name="TextBox 46">
                  <a:extLst>
                    <a:ext uri="{FF2B5EF4-FFF2-40B4-BE49-F238E27FC236}">
                      <a16:creationId xmlns:a16="http://schemas.microsoft.com/office/drawing/2014/main" id="{04BFF02A-C723-4CBB-B9D8-926371D649D6}"/>
                    </a:ext>
                  </a:extLst>
                </p:cNvPr>
                <p:cNvSpPr txBox="1"/>
                <p:nvPr/>
              </p:nvSpPr>
              <p:spPr>
                <a:xfrm>
                  <a:off x="824089" y="3002355"/>
                  <a:ext cx="1808262" cy="647221"/>
                </a:xfrm>
                <a:prstGeom prst="rect">
                  <a:avLst/>
                </a:prstGeom>
                <a:noFill/>
              </p:spPr>
              <p:txBody>
                <a:bodyPr wrap="square" lIns="54000" tIns="27000" rIns="54000" bIns="27000" rtlCol="0" anchor="t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Traditional Arabic" pitchFamily="18" charset="-78"/>
                      <a:cs typeface="Traditional Arabic" pitchFamily="18" charset="-78"/>
                    </a:rPr>
                    <a:t>خبراتك و معرفتك في مجال المشروع</a:t>
                  </a:r>
                  <a:endParaRPr lang="en-US" sz="1400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</p:grpSp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B510ECF9-2E59-4B8F-9DB4-C465BF9F3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2151" y="2935794"/>
                <a:ext cx="493636" cy="222865"/>
              </a:xfrm>
              <a:custGeom>
                <a:avLst/>
                <a:gdLst>
                  <a:gd name="T0" fmla="*/ 1273 w 1288"/>
                  <a:gd name="T1" fmla="*/ 251 h 580"/>
                  <a:gd name="T2" fmla="*/ 1024 w 1288"/>
                  <a:gd name="T3" fmla="*/ 102 h 580"/>
                  <a:gd name="T4" fmla="*/ 644 w 1288"/>
                  <a:gd name="T5" fmla="*/ 0 h 580"/>
                  <a:gd name="T6" fmla="*/ 264 w 1288"/>
                  <a:gd name="T7" fmla="*/ 102 h 580"/>
                  <a:gd name="T8" fmla="*/ 15 w 1288"/>
                  <a:gd name="T9" fmla="*/ 251 h 580"/>
                  <a:gd name="T10" fmla="*/ 0 w 1288"/>
                  <a:gd name="T11" fmla="*/ 278 h 580"/>
                  <a:gd name="T12" fmla="*/ 0 w 1288"/>
                  <a:gd name="T13" fmla="*/ 282 h 580"/>
                  <a:gd name="T14" fmla="*/ 12 w 1288"/>
                  <a:gd name="T15" fmla="*/ 306 h 580"/>
                  <a:gd name="T16" fmla="*/ 264 w 1288"/>
                  <a:gd name="T17" fmla="*/ 480 h 580"/>
                  <a:gd name="T18" fmla="*/ 644 w 1288"/>
                  <a:gd name="T19" fmla="*/ 580 h 580"/>
                  <a:gd name="T20" fmla="*/ 1024 w 1288"/>
                  <a:gd name="T21" fmla="*/ 480 h 580"/>
                  <a:gd name="T22" fmla="*/ 1276 w 1288"/>
                  <a:gd name="T23" fmla="*/ 306 h 580"/>
                  <a:gd name="T24" fmla="*/ 1288 w 1288"/>
                  <a:gd name="T25" fmla="*/ 282 h 580"/>
                  <a:gd name="T26" fmla="*/ 1288 w 1288"/>
                  <a:gd name="T27" fmla="*/ 278 h 580"/>
                  <a:gd name="T28" fmla="*/ 1273 w 1288"/>
                  <a:gd name="T29" fmla="*/ 251 h 580"/>
                  <a:gd name="T30" fmla="*/ 296 w 1288"/>
                  <a:gd name="T31" fmla="*/ 424 h 580"/>
                  <a:gd name="T32" fmla="*/ 85 w 1288"/>
                  <a:gd name="T33" fmla="*/ 282 h 580"/>
                  <a:gd name="T34" fmla="*/ 296 w 1288"/>
                  <a:gd name="T35" fmla="*/ 157 h 580"/>
                  <a:gd name="T36" fmla="*/ 558 w 1288"/>
                  <a:gd name="T37" fmla="*/ 70 h 580"/>
                  <a:gd name="T38" fmla="*/ 402 w 1288"/>
                  <a:gd name="T39" fmla="*/ 298 h 580"/>
                  <a:gd name="T40" fmla="*/ 512 w 1288"/>
                  <a:gd name="T41" fmla="*/ 503 h 580"/>
                  <a:gd name="T42" fmla="*/ 296 w 1288"/>
                  <a:gd name="T43" fmla="*/ 424 h 580"/>
                  <a:gd name="T44" fmla="*/ 647 w 1288"/>
                  <a:gd name="T45" fmla="*/ 479 h 580"/>
                  <a:gd name="T46" fmla="*/ 466 w 1288"/>
                  <a:gd name="T47" fmla="*/ 298 h 580"/>
                  <a:gd name="T48" fmla="*/ 647 w 1288"/>
                  <a:gd name="T49" fmla="*/ 117 h 580"/>
                  <a:gd name="T50" fmla="*/ 828 w 1288"/>
                  <a:gd name="T51" fmla="*/ 298 h 580"/>
                  <a:gd name="T52" fmla="*/ 647 w 1288"/>
                  <a:gd name="T53" fmla="*/ 479 h 580"/>
                  <a:gd name="T54" fmla="*/ 992 w 1288"/>
                  <a:gd name="T55" fmla="*/ 424 h 580"/>
                  <a:gd name="T56" fmla="*/ 784 w 1288"/>
                  <a:gd name="T57" fmla="*/ 501 h 580"/>
                  <a:gd name="T58" fmla="*/ 892 w 1288"/>
                  <a:gd name="T59" fmla="*/ 298 h 580"/>
                  <a:gd name="T60" fmla="*/ 740 w 1288"/>
                  <a:gd name="T61" fmla="*/ 71 h 580"/>
                  <a:gd name="T62" fmla="*/ 992 w 1288"/>
                  <a:gd name="T63" fmla="*/ 157 h 580"/>
                  <a:gd name="T64" fmla="*/ 1203 w 1288"/>
                  <a:gd name="T65" fmla="*/ 282 h 580"/>
                  <a:gd name="T66" fmla="*/ 992 w 1288"/>
                  <a:gd name="T67" fmla="*/ 424 h 580"/>
                  <a:gd name="T68" fmla="*/ 743 w 1288"/>
                  <a:gd name="T69" fmla="*/ 218 h 580"/>
                  <a:gd name="T70" fmla="*/ 772 w 1288"/>
                  <a:gd name="T71" fmla="*/ 298 h 580"/>
                  <a:gd name="T72" fmla="*/ 647 w 1288"/>
                  <a:gd name="T73" fmla="*/ 423 h 580"/>
                  <a:gd name="T74" fmla="*/ 522 w 1288"/>
                  <a:gd name="T75" fmla="*/ 298 h 580"/>
                  <a:gd name="T76" fmla="*/ 647 w 1288"/>
                  <a:gd name="T77" fmla="*/ 173 h 580"/>
                  <a:gd name="T78" fmla="*/ 693 w 1288"/>
                  <a:gd name="T79" fmla="*/ 182 h 580"/>
                  <a:gd name="T80" fmla="*/ 647 w 1288"/>
                  <a:gd name="T81" fmla="*/ 298 h 580"/>
                  <a:gd name="T82" fmla="*/ 743 w 1288"/>
                  <a:gd name="T83" fmla="*/ 21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8" h="580">
                    <a:moveTo>
                      <a:pt x="1273" y="251"/>
                    </a:moveTo>
                    <a:cubicBezTo>
                      <a:pt x="1272" y="250"/>
                      <a:pt x="1150" y="173"/>
                      <a:pt x="1024" y="102"/>
                    </a:cubicBezTo>
                    <a:cubicBezTo>
                      <a:pt x="912" y="38"/>
                      <a:pt x="770" y="0"/>
                      <a:pt x="644" y="0"/>
                    </a:cubicBezTo>
                    <a:cubicBezTo>
                      <a:pt x="518" y="0"/>
                      <a:pt x="376" y="38"/>
                      <a:pt x="264" y="102"/>
                    </a:cubicBezTo>
                    <a:cubicBezTo>
                      <a:pt x="138" y="173"/>
                      <a:pt x="16" y="250"/>
                      <a:pt x="15" y="251"/>
                    </a:cubicBezTo>
                    <a:cubicBezTo>
                      <a:pt x="6" y="257"/>
                      <a:pt x="0" y="267"/>
                      <a:pt x="0" y="27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91"/>
                      <a:pt x="4" y="300"/>
                      <a:pt x="12" y="306"/>
                    </a:cubicBezTo>
                    <a:cubicBezTo>
                      <a:pt x="17" y="311"/>
                      <a:pt x="136" y="407"/>
                      <a:pt x="264" y="480"/>
                    </a:cubicBezTo>
                    <a:cubicBezTo>
                      <a:pt x="375" y="543"/>
                      <a:pt x="517" y="580"/>
                      <a:pt x="644" y="580"/>
                    </a:cubicBezTo>
                    <a:cubicBezTo>
                      <a:pt x="771" y="580"/>
                      <a:pt x="913" y="543"/>
                      <a:pt x="1024" y="480"/>
                    </a:cubicBezTo>
                    <a:cubicBezTo>
                      <a:pt x="1152" y="407"/>
                      <a:pt x="1271" y="311"/>
                      <a:pt x="1276" y="306"/>
                    </a:cubicBezTo>
                    <a:cubicBezTo>
                      <a:pt x="1284" y="300"/>
                      <a:pt x="1288" y="291"/>
                      <a:pt x="1288" y="282"/>
                    </a:cubicBezTo>
                    <a:cubicBezTo>
                      <a:pt x="1288" y="278"/>
                      <a:pt x="1288" y="278"/>
                      <a:pt x="1288" y="278"/>
                    </a:cubicBezTo>
                    <a:cubicBezTo>
                      <a:pt x="1288" y="267"/>
                      <a:pt x="1283" y="257"/>
                      <a:pt x="1273" y="251"/>
                    </a:cubicBezTo>
                    <a:close/>
                    <a:moveTo>
                      <a:pt x="296" y="424"/>
                    </a:moveTo>
                    <a:cubicBezTo>
                      <a:pt x="212" y="376"/>
                      <a:pt x="129" y="316"/>
                      <a:pt x="85" y="282"/>
                    </a:cubicBezTo>
                    <a:cubicBezTo>
                      <a:pt x="130" y="255"/>
                      <a:pt x="212" y="205"/>
                      <a:pt x="296" y="157"/>
                    </a:cubicBezTo>
                    <a:cubicBezTo>
                      <a:pt x="374" y="113"/>
                      <a:pt x="467" y="82"/>
                      <a:pt x="558" y="70"/>
                    </a:cubicBezTo>
                    <a:cubicBezTo>
                      <a:pt x="467" y="106"/>
                      <a:pt x="402" y="195"/>
                      <a:pt x="402" y="298"/>
                    </a:cubicBezTo>
                    <a:cubicBezTo>
                      <a:pt x="402" y="384"/>
                      <a:pt x="446" y="459"/>
                      <a:pt x="512" y="503"/>
                    </a:cubicBezTo>
                    <a:cubicBezTo>
                      <a:pt x="436" y="488"/>
                      <a:pt x="360" y="461"/>
                      <a:pt x="296" y="424"/>
                    </a:cubicBezTo>
                    <a:close/>
                    <a:moveTo>
                      <a:pt x="647" y="479"/>
                    </a:moveTo>
                    <a:cubicBezTo>
                      <a:pt x="547" y="479"/>
                      <a:pt x="466" y="398"/>
                      <a:pt x="466" y="298"/>
                    </a:cubicBezTo>
                    <a:cubicBezTo>
                      <a:pt x="466" y="198"/>
                      <a:pt x="547" y="117"/>
                      <a:pt x="647" y="117"/>
                    </a:cubicBezTo>
                    <a:cubicBezTo>
                      <a:pt x="747" y="117"/>
                      <a:pt x="828" y="198"/>
                      <a:pt x="828" y="298"/>
                    </a:cubicBezTo>
                    <a:cubicBezTo>
                      <a:pt x="828" y="398"/>
                      <a:pt x="747" y="479"/>
                      <a:pt x="647" y="479"/>
                    </a:cubicBezTo>
                    <a:close/>
                    <a:moveTo>
                      <a:pt x="992" y="424"/>
                    </a:moveTo>
                    <a:cubicBezTo>
                      <a:pt x="931" y="459"/>
                      <a:pt x="858" y="486"/>
                      <a:pt x="784" y="501"/>
                    </a:cubicBezTo>
                    <a:cubicBezTo>
                      <a:pt x="849" y="457"/>
                      <a:pt x="892" y="382"/>
                      <a:pt x="892" y="298"/>
                    </a:cubicBezTo>
                    <a:cubicBezTo>
                      <a:pt x="892" y="196"/>
                      <a:pt x="829" y="108"/>
                      <a:pt x="740" y="71"/>
                    </a:cubicBezTo>
                    <a:cubicBezTo>
                      <a:pt x="827" y="85"/>
                      <a:pt x="917" y="115"/>
                      <a:pt x="992" y="157"/>
                    </a:cubicBezTo>
                    <a:cubicBezTo>
                      <a:pt x="1076" y="205"/>
                      <a:pt x="1158" y="255"/>
                      <a:pt x="1203" y="282"/>
                    </a:cubicBezTo>
                    <a:cubicBezTo>
                      <a:pt x="1159" y="316"/>
                      <a:pt x="1077" y="376"/>
                      <a:pt x="992" y="424"/>
                    </a:cubicBezTo>
                    <a:close/>
                    <a:moveTo>
                      <a:pt x="743" y="218"/>
                    </a:moveTo>
                    <a:cubicBezTo>
                      <a:pt x="761" y="240"/>
                      <a:pt x="772" y="268"/>
                      <a:pt x="772" y="298"/>
                    </a:cubicBezTo>
                    <a:cubicBezTo>
                      <a:pt x="772" y="367"/>
                      <a:pt x="716" y="423"/>
                      <a:pt x="647" y="423"/>
                    </a:cubicBezTo>
                    <a:cubicBezTo>
                      <a:pt x="578" y="423"/>
                      <a:pt x="522" y="367"/>
                      <a:pt x="522" y="298"/>
                    </a:cubicBezTo>
                    <a:cubicBezTo>
                      <a:pt x="522" y="229"/>
                      <a:pt x="578" y="173"/>
                      <a:pt x="647" y="173"/>
                    </a:cubicBezTo>
                    <a:cubicBezTo>
                      <a:pt x="663" y="173"/>
                      <a:pt x="679" y="176"/>
                      <a:pt x="693" y="182"/>
                    </a:cubicBezTo>
                    <a:cubicBezTo>
                      <a:pt x="647" y="298"/>
                      <a:pt x="647" y="298"/>
                      <a:pt x="647" y="298"/>
                    </a:cubicBezTo>
                    <a:lnTo>
                      <a:pt x="743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cxnSp>
            <p:nvCxnSpPr>
              <p:cNvPr id="50" name="رابط مستقيم 119">
                <a:extLst>
                  <a:ext uri="{FF2B5EF4-FFF2-40B4-BE49-F238E27FC236}">
                    <a16:creationId xmlns:a16="http://schemas.microsoft.com/office/drawing/2014/main" id="{2F45C04C-B7B1-4E74-B203-120AE57AB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44" y="3885201"/>
                <a:ext cx="116205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مجموعة 129">
              <a:extLst>
                <a:ext uri="{FF2B5EF4-FFF2-40B4-BE49-F238E27FC236}">
                  <a16:creationId xmlns:a16="http://schemas.microsoft.com/office/drawing/2014/main" id="{63E8F078-25F1-434E-B7B6-A9C1CA0D3538}"/>
                </a:ext>
              </a:extLst>
            </p:cNvPr>
            <p:cNvGrpSpPr/>
            <p:nvPr/>
          </p:nvGrpSpPr>
          <p:grpSpPr>
            <a:xfrm>
              <a:off x="3553567" y="2650436"/>
              <a:ext cx="1515599" cy="3158728"/>
              <a:chOff x="3978819" y="2430860"/>
              <a:chExt cx="1515599" cy="3158728"/>
            </a:xfrm>
          </p:grpSpPr>
          <p:grpSp>
            <p:nvGrpSpPr>
              <p:cNvPr id="34" name="Group 28">
                <a:extLst>
                  <a:ext uri="{FF2B5EF4-FFF2-40B4-BE49-F238E27FC236}">
                    <a16:creationId xmlns:a16="http://schemas.microsoft.com/office/drawing/2014/main" id="{C6B8F2D2-BE60-47EE-9301-B005FF827DC0}"/>
                  </a:ext>
                </a:extLst>
              </p:cNvPr>
              <p:cNvGrpSpPr/>
              <p:nvPr/>
            </p:nvGrpSpPr>
            <p:grpSpPr>
              <a:xfrm>
                <a:off x="3978819" y="2430860"/>
                <a:ext cx="1515599" cy="3158728"/>
                <a:chOff x="3234386" y="1809750"/>
                <a:chExt cx="2020799" cy="4211637"/>
              </a:xfrm>
            </p:grpSpPr>
            <p:sp>
              <p:nvSpPr>
                <p:cNvPr id="40" name="Rectangle 31">
                  <a:extLst>
                    <a:ext uri="{FF2B5EF4-FFF2-40B4-BE49-F238E27FC236}">
                      <a16:creationId xmlns:a16="http://schemas.microsoft.com/office/drawing/2014/main" id="{F8ADF48D-716D-4D86-8EBF-B34A51CBC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8516" y="1809750"/>
                  <a:ext cx="1872540" cy="4211637"/>
                </a:xfrm>
                <a:prstGeom prst="roundRect">
                  <a:avLst>
                    <a:gd name="adj" fmla="val 4798"/>
                  </a:avLst>
                </a:prstGeom>
                <a:gradFill>
                  <a:gsLst>
                    <a:gs pos="1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solidFill>
                    <a:schemeClr val="bg1">
                      <a:lumMod val="65000"/>
                      <a:alpha val="5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1" name="Freeform 32">
                  <a:extLst>
                    <a:ext uri="{FF2B5EF4-FFF2-40B4-BE49-F238E27FC236}">
                      <a16:creationId xmlns:a16="http://schemas.microsoft.com/office/drawing/2014/main" id="{AEF35824-7FDA-421C-AA07-B2D3DA120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4386" y="4991094"/>
                  <a:ext cx="2020799" cy="875854"/>
                </a:xfrm>
                <a:custGeom>
                  <a:avLst/>
                  <a:gdLst>
                    <a:gd name="T0" fmla="*/ 0 w 842"/>
                    <a:gd name="T1" fmla="*/ 420 h 449"/>
                    <a:gd name="T2" fmla="*/ 31 w 842"/>
                    <a:gd name="T3" fmla="*/ 445 h 449"/>
                    <a:gd name="T4" fmla="*/ 811 w 842"/>
                    <a:gd name="T5" fmla="*/ 293 h 449"/>
                    <a:gd name="T6" fmla="*/ 842 w 842"/>
                    <a:gd name="T7" fmla="*/ 319 h 449"/>
                    <a:gd name="T8" fmla="*/ 842 w 842"/>
                    <a:gd name="T9" fmla="*/ 29 h 449"/>
                    <a:gd name="T10" fmla="*/ 811 w 842"/>
                    <a:gd name="T11" fmla="*/ 3 h 449"/>
                    <a:gd name="T12" fmla="*/ 31 w 842"/>
                    <a:gd name="T13" fmla="*/ 155 h 449"/>
                    <a:gd name="T14" fmla="*/ 0 w 842"/>
                    <a:gd name="T15" fmla="*/ 130 h 449"/>
                    <a:gd name="T16" fmla="*/ 0 w 842"/>
                    <a:gd name="T17" fmla="*/ 42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449">
                      <a:moveTo>
                        <a:pt x="0" y="420"/>
                      </a:moveTo>
                      <a:cubicBezTo>
                        <a:pt x="0" y="437"/>
                        <a:pt x="14" y="449"/>
                        <a:pt x="31" y="445"/>
                      </a:cubicBezTo>
                      <a:cubicBezTo>
                        <a:pt x="811" y="293"/>
                        <a:pt x="811" y="293"/>
                        <a:pt x="811" y="293"/>
                      </a:cubicBezTo>
                      <a:cubicBezTo>
                        <a:pt x="828" y="290"/>
                        <a:pt x="842" y="301"/>
                        <a:pt x="842" y="319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1"/>
                        <a:pt x="828" y="0"/>
                        <a:pt x="811" y="3"/>
                      </a:cubicBez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14" y="158"/>
                        <a:pt x="0" y="147"/>
                        <a:pt x="0" y="130"/>
                      </a:cubicBez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50B487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2" name="Freeform 33">
                  <a:extLst>
                    <a:ext uri="{FF2B5EF4-FFF2-40B4-BE49-F238E27FC236}">
                      <a16:creationId xmlns:a16="http://schemas.microsoft.com/office/drawing/2014/main" id="{988FB771-D86D-45D2-A847-BF996514E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1055" y="5556853"/>
                  <a:ext cx="74130" cy="131131"/>
                </a:xfrm>
                <a:custGeom>
                  <a:avLst/>
                  <a:gdLst>
                    <a:gd name="T0" fmla="*/ 0 w 31"/>
                    <a:gd name="T1" fmla="*/ 67 h 67"/>
                    <a:gd name="T2" fmla="*/ 31 w 31"/>
                    <a:gd name="T3" fmla="*/ 29 h 67"/>
                    <a:gd name="T4" fmla="*/ 0 w 31"/>
                    <a:gd name="T5" fmla="*/ 3 h 67"/>
                    <a:gd name="T6" fmla="*/ 0 w 31"/>
                    <a:gd name="T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7">
                      <a:moveTo>
                        <a:pt x="0" y="67"/>
                      </a:moveTo>
                      <a:cubicBezTo>
                        <a:pt x="17" y="63"/>
                        <a:pt x="31" y="46"/>
                        <a:pt x="31" y="29"/>
                      </a:cubicBezTo>
                      <a:cubicBezTo>
                        <a:pt x="31" y="11"/>
                        <a:pt x="17" y="0"/>
                        <a:pt x="0" y="3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3" name="Freeform 34">
                  <a:extLst>
                    <a:ext uri="{FF2B5EF4-FFF2-40B4-BE49-F238E27FC236}">
                      <a16:creationId xmlns:a16="http://schemas.microsoft.com/office/drawing/2014/main" id="{D8EA8FB3-2885-4758-94E5-065485E17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4386" y="5170883"/>
                  <a:ext cx="74130" cy="128657"/>
                </a:xfrm>
                <a:custGeom>
                  <a:avLst/>
                  <a:gdLst>
                    <a:gd name="T0" fmla="*/ 31 w 31"/>
                    <a:gd name="T1" fmla="*/ 63 h 66"/>
                    <a:gd name="T2" fmla="*/ 0 w 31"/>
                    <a:gd name="T3" fmla="*/ 38 h 66"/>
                    <a:gd name="T4" fmla="*/ 31 w 31"/>
                    <a:gd name="T5" fmla="*/ 0 h 66"/>
                    <a:gd name="T6" fmla="*/ 31 w 31"/>
                    <a:gd name="T7" fmla="*/ 6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6">
                      <a:moveTo>
                        <a:pt x="31" y="63"/>
                      </a:moveTo>
                      <a:cubicBezTo>
                        <a:pt x="14" y="66"/>
                        <a:pt x="0" y="55"/>
                        <a:pt x="0" y="38"/>
                      </a:cubicBezTo>
                      <a:cubicBezTo>
                        <a:pt x="0" y="20"/>
                        <a:pt x="14" y="3"/>
                        <a:pt x="31" y="0"/>
                      </a:cubicBezTo>
                      <a:lnTo>
                        <a:pt x="31" y="6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4" name="Freeform 35">
                  <a:extLst>
                    <a:ext uri="{FF2B5EF4-FFF2-40B4-BE49-F238E27FC236}">
                      <a16:creationId xmlns:a16="http://schemas.microsoft.com/office/drawing/2014/main" id="{6E739ED9-F4DC-4B4F-ADB6-3462A6CBC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4386" y="1989138"/>
                  <a:ext cx="2020799" cy="1343472"/>
                </a:xfrm>
                <a:custGeom>
                  <a:avLst/>
                  <a:gdLst>
                    <a:gd name="T0" fmla="*/ 0 w 842"/>
                    <a:gd name="T1" fmla="*/ 660 h 689"/>
                    <a:gd name="T2" fmla="*/ 31 w 842"/>
                    <a:gd name="T3" fmla="*/ 686 h 689"/>
                    <a:gd name="T4" fmla="*/ 811 w 842"/>
                    <a:gd name="T5" fmla="*/ 534 h 689"/>
                    <a:gd name="T6" fmla="*/ 842 w 842"/>
                    <a:gd name="T7" fmla="*/ 560 h 689"/>
                    <a:gd name="T8" fmla="*/ 842 w 842"/>
                    <a:gd name="T9" fmla="*/ 29 h 689"/>
                    <a:gd name="T10" fmla="*/ 811 w 842"/>
                    <a:gd name="T11" fmla="*/ 4 h 689"/>
                    <a:gd name="T12" fmla="*/ 31 w 842"/>
                    <a:gd name="T13" fmla="*/ 156 h 689"/>
                    <a:gd name="T14" fmla="*/ 0 w 842"/>
                    <a:gd name="T15" fmla="*/ 130 h 689"/>
                    <a:gd name="T16" fmla="*/ 0 w 842"/>
                    <a:gd name="T17" fmla="*/ 66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2" h="689">
                      <a:moveTo>
                        <a:pt x="0" y="660"/>
                      </a:moveTo>
                      <a:cubicBezTo>
                        <a:pt x="0" y="678"/>
                        <a:pt x="14" y="689"/>
                        <a:pt x="31" y="686"/>
                      </a:cubicBezTo>
                      <a:cubicBezTo>
                        <a:pt x="811" y="534"/>
                        <a:pt x="811" y="534"/>
                        <a:pt x="811" y="534"/>
                      </a:cubicBezTo>
                      <a:cubicBezTo>
                        <a:pt x="828" y="531"/>
                        <a:pt x="842" y="542"/>
                        <a:pt x="842" y="560"/>
                      </a:cubicBezTo>
                      <a:cubicBezTo>
                        <a:pt x="842" y="29"/>
                        <a:pt x="842" y="29"/>
                        <a:pt x="842" y="29"/>
                      </a:cubicBezTo>
                      <a:cubicBezTo>
                        <a:pt x="842" y="12"/>
                        <a:pt x="828" y="0"/>
                        <a:pt x="811" y="4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14" y="159"/>
                        <a:pt x="0" y="148"/>
                        <a:pt x="0" y="130"/>
                      </a:cubicBezTo>
                      <a:lnTo>
                        <a:pt x="0" y="660"/>
                      </a:lnTo>
                      <a:close/>
                    </a:path>
                  </a:pathLst>
                </a:custGeom>
                <a:solidFill>
                  <a:srgbClr val="50B487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5" name="Freeform 36">
                  <a:extLst>
                    <a:ext uri="{FF2B5EF4-FFF2-40B4-BE49-F238E27FC236}">
                      <a16:creationId xmlns:a16="http://schemas.microsoft.com/office/drawing/2014/main" id="{4F8AF2A7-C09A-4080-9408-9071BE34F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1055" y="3024164"/>
                  <a:ext cx="74130" cy="128657"/>
                </a:xfrm>
                <a:custGeom>
                  <a:avLst/>
                  <a:gdLst>
                    <a:gd name="T0" fmla="*/ 0 w 31"/>
                    <a:gd name="T1" fmla="*/ 66 h 66"/>
                    <a:gd name="T2" fmla="*/ 31 w 31"/>
                    <a:gd name="T3" fmla="*/ 29 h 66"/>
                    <a:gd name="T4" fmla="*/ 0 w 31"/>
                    <a:gd name="T5" fmla="*/ 3 h 66"/>
                    <a:gd name="T6" fmla="*/ 0 w 31"/>
                    <a:gd name="T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6">
                      <a:moveTo>
                        <a:pt x="0" y="66"/>
                      </a:moveTo>
                      <a:cubicBezTo>
                        <a:pt x="17" y="63"/>
                        <a:pt x="31" y="46"/>
                        <a:pt x="31" y="29"/>
                      </a:cubicBezTo>
                      <a:cubicBezTo>
                        <a:pt x="31" y="11"/>
                        <a:pt x="17" y="0"/>
                        <a:pt x="0" y="3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  <p:sp>
              <p:nvSpPr>
                <p:cNvPr id="46" name="Freeform 37">
                  <a:extLst>
                    <a:ext uri="{FF2B5EF4-FFF2-40B4-BE49-F238E27FC236}">
                      <a16:creationId xmlns:a16="http://schemas.microsoft.com/office/drawing/2014/main" id="{774ABD34-FCCF-4B33-A0EB-E8D08741F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4386" y="2168103"/>
                  <a:ext cx="74130" cy="131131"/>
                </a:xfrm>
                <a:custGeom>
                  <a:avLst/>
                  <a:gdLst>
                    <a:gd name="T0" fmla="*/ 31 w 31"/>
                    <a:gd name="T1" fmla="*/ 64 h 67"/>
                    <a:gd name="T2" fmla="*/ 0 w 31"/>
                    <a:gd name="T3" fmla="*/ 38 h 67"/>
                    <a:gd name="T4" fmla="*/ 31 w 31"/>
                    <a:gd name="T5" fmla="*/ 0 h 67"/>
                    <a:gd name="T6" fmla="*/ 31 w 31"/>
                    <a:gd name="T7" fmla="*/ 6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67">
                      <a:moveTo>
                        <a:pt x="31" y="64"/>
                      </a:moveTo>
                      <a:cubicBezTo>
                        <a:pt x="14" y="67"/>
                        <a:pt x="0" y="56"/>
                        <a:pt x="0" y="38"/>
                      </a:cubicBezTo>
                      <a:cubicBezTo>
                        <a:pt x="0" y="21"/>
                        <a:pt x="14" y="4"/>
                        <a:pt x="31" y="0"/>
                      </a:cubicBez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/>
                </a:p>
              </p:txBody>
            </p:sp>
          </p:grpSp>
          <p:grpSp>
            <p:nvGrpSpPr>
              <p:cNvPr id="35" name="Group 47">
                <a:extLst>
                  <a:ext uri="{FF2B5EF4-FFF2-40B4-BE49-F238E27FC236}">
                    <a16:creationId xmlns:a16="http://schemas.microsoft.com/office/drawing/2014/main" id="{84A147F8-8507-4990-A4A0-1962B6981170}"/>
                  </a:ext>
                </a:extLst>
              </p:cNvPr>
              <p:cNvGrpSpPr/>
              <p:nvPr/>
            </p:nvGrpSpPr>
            <p:grpSpPr>
              <a:xfrm>
                <a:off x="4036895" y="3586652"/>
                <a:ext cx="1399642" cy="1031033"/>
                <a:chOff x="795127" y="2562122"/>
                <a:chExt cx="1866189" cy="1374711"/>
              </a:xfrm>
            </p:grpSpPr>
            <p:sp>
              <p:nvSpPr>
                <p:cNvPr id="38" name="TextBox 48">
                  <a:extLst>
                    <a:ext uri="{FF2B5EF4-FFF2-40B4-BE49-F238E27FC236}">
                      <a16:creationId xmlns:a16="http://schemas.microsoft.com/office/drawing/2014/main" id="{6C315197-CE91-4051-8EBF-B593B29C10A6}"/>
                    </a:ext>
                  </a:extLst>
                </p:cNvPr>
                <p:cNvSpPr txBox="1"/>
                <p:nvPr/>
              </p:nvSpPr>
              <p:spPr>
                <a:xfrm>
                  <a:off x="959801" y="2562122"/>
                  <a:ext cx="1558923" cy="339443"/>
                </a:xfrm>
                <a:prstGeom prst="rect">
                  <a:avLst/>
                </a:prstGeom>
                <a:noFill/>
              </p:spPr>
              <p:txBody>
                <a:bodyPr wrap="none" lIns="54000" tIns="27000" rIns="54000" bIns="27000" rtlCol="0" anchor="b">
                  <a:spAutoFit/>
                </a:bodyPr>
                <a:lstStyle/>
                <a:p>
                  <a:pPr algn="ctr"/>
                  <a:r>
                    <a:rPr lang="x-none" sz="1300" b="1" dirty="0">
                      <a:solidFill>
                        <a:srgbClr val="50B487"/>
                      </a:solidFill>
                      <a:latin typeface="Traditional Arabic" pitchFamily="18" charset="-78"/>
                      <a:cs typeface="Traditional Arabic" pitchFamily="18" charset="-78"/>
                    </a:rPr>
                    <a:t>المعيار الشخصي</a:t>
                  </a:r>
                  <a:endParaRPr lang="id-ID" sz="1300" b="1" dirty="0">
                    <a:solidFill>
                      <a:srgbClr val="50B487"/>
                    </a:solidFill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sp>
              <p:nvSpPr>
                <p:cNvPr id="39" name="TextBox 49">
                  <a:extLst>
                    <a:ext uri="{FF2B5EF4-FFF2-40B4-BE49-F238E27FC236}">
                      <a16:creationId xmlns:a16="http://schemas.microsoft.com/office/drawing/2014/main" id="{EFD157FD-38CA-4E35-811B-A11F69E2F623}"/>
                    </a:ext>
                  </a:extLst>
                </p:cNvPr>
                <p:cNvSpPr txBox="1"/>
                <p:nvPr/>
              </p:nvSpPr>
              <p:spPr>
                <a:xfrm>
                  <a:off x="795127" y="3002355"/>
                  <a:ext cx="1866189" cy="934478"/>
                </a:xfrm>
                <a:prstGeom prst="rect">
                  <a:avLst/>
                </a:prstGeom>
                <a:noFill/>
              </p:spPr>
              <p:txBody>
                <a:bodyPr wrap="square" lIns="54000" tIns="27000" rIns="54000" bIns="27000" rtlCol="0" anchor="t">
                  <a:spAutoFit/>
                </a:bodyPr>
                <a:lstStyle/>
                <a:p>
                  <a:pPr algn="ctr"/>
                  <a:r>
                    <a:rPr lang="x-none" sz="1400" dirty="0">
                      <a:latin typeface="Traditional Arabic" pitchFamily="18" charset="-78"/>
                      <a:cs typeface="Traditional Arabic" pitchFamily="18" charset="-78"/>
                    </a:rPr>
                    <a:t>مدى حماسك و رغبتك في القيام بالمشروع</a:t>
                  </a:r>
                  <a:endParaRPr lang="en-US" sz="1400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</p:grp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1B5FDE80-5F5B-4B9B-BBC8-05BF95C88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5660" y="2876750"/>
                <a:ext cx="341916" cy="340950"/>
              </a:xfrm>
              <a:custGeom>
                <a:avLst/>
                <a:gdLst>
                  <a:gd name="T0" fmla="*/ 131 w 150"/>
                  <a:gd name="T1" fmla="*/ 19 h 149"/>
                  <a:gd name="T2" fmla="*/ 62 w 150"/>
                  <a:gd name="T3" fmla="*/ 19 h 149"/>
                  <a:gd name="T4" fmla="*/ 49 w 150"/>
                  <a:gd name="T5" fmla="*/ 65 h 149"/>
                  <a:gd name="T6" fmla="*/ 36 w 150"/>
                  <a:gd name="T7" fmla="*/ 78 h 149"/>
                  <a:gd name="T8" fmla="*/ 40 w 150"/>
                  <a:gd name="T9" fmla="*/ 81 h 149"/>
                  <a:gd name="T10" fmla="*/ 37 w 150"/>
                  <a:gd name="T11" fmla="*/ 84 h 149"/>
                  <a:gd name="T12" fmla="*/ 41 w 150"/>
                  <a:gd name="T13" fmla="*/ 88 h 149"/>
                  <a:gd name="T14" fmla="*/ 34 w 150"/>
                  <a:gd name="T15" fmla="*/ 95 h 149"/>
                  <a:gd name="T16" fmla="*/ 30 w 150"/>
                  <a:gd name="T17" fmla="*/ 91 h 149"/>
                  <a:gd name="T18" fmla="*/ 16 w 150"/>
                  <a:gd name="T19" fmla="*/ 105 h 149"/>
                  <a:gd name="T20" fmla="*/ 20 w 150"/>
                  <a:gd name="T21" fmla="*/ 109 h 149"/>
                  <a:gd name="T22" fmla="*/ 13 w 150"/>
                  <a:gd name="T23" fmla="*/ 116 h 149"/>
                  <a:gd name="T24" fmla="*/ 9 w 150"/>
                  <a:gd name="T25" fmla="*/ 112 h 149"/>
                  <a:gd name="T26" fmla="*/ 2 w 150"/>
                  <a:gd name="T27" fmla="*/ 119 h 149"/>
                  <a:gd name="T28" fmla="*/ 0 w 150"/>
                  <a:gd name="T29" fmla="*/ 143 h 149"/>
                  <a:gd name="T30" fmla="*/ 6 w 150"/>
                  <a:gd name="T31" fmla="*/ 149 h 149"/>
                  <a:gd name="T32" fmla="*/ 30 w 150"/>
                  <a:gd name="T33" fmla="*/ 147 h 149"/>
                  <a:gd name="T34" fmla="*/ 44 w 150"/>
                  <a:gd name="T35" fmla="*/ 133 h 149"/>
                  <a:gd name="T36" fmla="*/ 40 w 150"/>
                  <a:gd name="T37" fmla="*/ 129 h 149"/>
                  <a:gd name="T38" fmla="*/ 54 w 150"/>
                  <a:gd name="T39" fmla="*/ 115 h 149"/>
                  <a:gd name="T40" fmla="*/ 58 w 150"/>
                  <a:gd name="T41" fmla="*/ 119 h 149"/>
                  <a:gd name="T42" fmla="*/ 68 w 150"/>
                  <a:gd name="T43" fmla="*/ 109 h 149"/>
                  <a:gd name="T44" fmla="*/ 71 w 150"/>
                  <a:gd name="T45" fmla="*/ 113 h 149"/>
                  <a:gd name="T46" fmla="*/ 84 w 150"/>
                  <a:gd name="T47" fmla="*/ 100 h 149"/>
                  <a:gd name="T48" fmla="*/ 131 w 150"/>
                  <a:gd name="T49" fmla="*/ 87 h 149"/>
                  <a:gd name="T50" fmla="*/ 131 w 150"/>
                  <a:gd name="T51" fmla="*/ 19 h 149"/>
                  <a:gd name="T52" fmla="*/ 17 w 150"/>
                  <a:gd name="T53" fmla="*/ 134 h 149"/>
                  <a:gd name="T54" fmla="*/ 15 w 150"/>
                  <a:gd name="T55" fmla="*/ 132 h 149"/>
                  <a:gd name="T56" fmla="*/ 53 w 150"/>
                  <a:gd name="T57" fmla="*/ 94 h 149"/>
                  <a:gd name="T58" fmla="*/ 55 w 150"/>
                  <a:gd name="T59" fmla="*/ 97 h 149"/>
                  <a:gd name="T60" fmla="*/ 17 w 150"/>
                  <a:gd name="T61" fmla="*/ 134 h 149"/>
                  <a:gd name="T62" fmla="*/ 117 w 150"/>
                  <a:gd name="T63" fmla="*/ 48 h 149"/>
                  <a:gd name="T64" fmla="*/ 101 w 150"/>
                  <a:gd name="T65" fmla="*/ 48 h 149"/>
                  <a:gd name="T66" fmla="*/ 101 w 150"/>
                  <a:gd name="T67" fmla="*/ 32 h 149"/>
                  <a:gd name="T68" fmla="*/ 117 w 150"/>
                  <a:gd name="T69" fmla="*/ 32 h 149"/>
                  <a:gd name="T70" fmla="*/ 117 w 150"/>
                  <a:gd name="T71" fmla="*/ 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0" h="149">
                    <a:moveTo>
                      <a:pt x="131" y="19"/>
                    </a:moveTo>
                    <a:cubicBezTo>
                      <a:pt x="112" y="0"/>
                      <a:pt x="81" y="0"/>
                      <a:pt x="62" y="19"/>
                    </a:cubicBezTo>
                    <a:cubicBezTo>
                      <a:pt x="49" y="31"/>
                      <a:pt x="45" y="49"/>
                      <a:pt x="49" y="65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0" y="129"/>
                      <a:pt x="40" y="129"/>
                      <a:pt x="40" y="129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1" y="104"/>
                      <a:pt x="118" y="100"/>
                      <a:pt x="131" y="87"/>
                    </a:cubicBezTo>
                    <a:cubicBezTo>
                      <a:pt x="150" y="68"/>
                      <a:pt x="150" y="38"/>
                      <a:pt x="131" y="19"/>
                    </a:cubicBezTo>
                    <a:close/>
                    <a:moveTo>
                      <a:pt x="17" y="134"/>
                    </a:moveTo>
                    <a:cubicBezTo>
                      <a:pt x="15" y="132"/>
                      <a:pt x="15" y="132"/>
                      <a:pt x="15" y="132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5" y="97"/>
                      <a:pt x="55" y="97"/>
                      <a:pt x="55" y="97"/>
                    </a:cubicBezTo>
                    <a:lnTo>
                      <a:pt x="17" y="134"/>
                    </a:lnTo>
                    <a:close/>
                    <a:moveTo>
                      <a:pt x="117" y="48"/>
                    </a:moveTo>
                    <a:cubicBezTo>
                      <a:pt x="112" y="53"/>
                      <a:pt x="105" y="53"/>
                      <a:pt x="101" y="48"/>
                    </a:cubicBezTo>
                    <a:cubicBezTo>
                      <a:pt x="97" y="44"/>
                      <a:pt x="97" y="37"/>
                      <a:pt x="101" y="32"/>
                    </a:cubicBezTo>
                    <a:cubicBezTo>
                      <a:pt x="105" y="28"/>
                      <a:pt x="112" y="28"/>
                      <a:pt x="117" y="32"/>
                    </a:cubicBezTo>
                    <a:cubicBezTo>
                      <a:pt x="121" y="37"/>
                      <a:pt x="121" y="44"/>
                      <a:pt x="117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/>
              </a:p>
            </p:txBody>
          </p:sp>
          <p:cxnSp>
            <p:nvCxnSpPr>
              <p:cNvPr id="37" name="رابط مستقيم 133">
                <a:extLst>
                  <a:ext uri="{FF2B5EF4-FFF2-40B4-BE49-F238E27FC236}">
                    <a16:creationId xmlns:a16="http://schemas.microsoft.com/office/drawing/2014/main" id="{2C01DF81-4523-48E2-8DF4-7F5BA340E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5593" y="3899952"/>
                <a:ext cx="1162050" cy="0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ctangle 240">
            <a:extLst>
              <a:ext uri="{FF2B5EF4-FFF2-40B4-BE49-F238E27FC236}">
                <a16:creationId xmlns:a16="http://schemas.microsoft.com/office/drawing/2014/main" id="{8A13EF8F-0A2E-437F-8343-38898328EA1E}"/>
              </a:ext>
            </a:extLst>
          </p:cNvPr>
          <p:cNvSpPr/>
          <p:nvPr/>
        </p:nvSpPr>
        <p:spPr>
          <a:xfrm>
            <a:off x="1853411" y="969651"/>
            <a:ext cx="9022407" cy="723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AL-Mohanad Bold"/>
              </a:rPr>
              <a:t>هناك عدة معايير تستخدم لتقييم أفكار المشروعات التجارية الناشئة منها : </a:t>
            </a:r>
          </a:p>
        </p:txBody>
      </p:sp>
    </p:spTree>
    <p:extLst>
      <p:ext uri="{BB962C8B-B14F-4D97-AF65-F5344CB8AC3E}">
        <p14:creationId xmlns:p14="http://schemas.microsoft.com/office/powerpoint/2010/main" val="3956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22838</TotalTime>
  <Words>750</Words>
  <Application>Microsoft Office PowerPoint</Application>
  <PresentationFormat>Grand écran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43" baseType="lpstr">
      <vt:lpstr>Adobe Fan Heiti Std B</vt:lpstr>
      <vt:lpstr>ae_Cortoba</vt:lpstr>
      <vt:lpstr>Al-Kharashi 3</vt:lpstr>
      <vt:lpstr>AL-Mohanad Bold</vt:lpstr>
      <vt:lpstr>Arial</vt:lpstr>
      <vt:lpstr>Bodoni MT</vt:lpstr>
      <vt:lpstr>Calibri</vt:lpstr>
      <vt:lpstr>Calibri Light</vt:lpstr>
      <vt:lpstr>Dubai</vt:lpstr>
      <vt:lpstr>Lato</vt:lpstr>
      <vt:lpstr>Lucida Sans Unicode</vt:lpstr>
      <vt:lpstr>Roboto</vt:lpstr>
      <vt:lpstr>Sakkal Majalla</vt:lpstr>
      <vt:lpstr>Times New Roman</vt:lpstr>
      <vt:lpstr>Traditional Arabic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ZEID</cp:lastModifiedBy>
  <cp:revision>947</cp:revision>
  <dcterms:created xsi:type="dcterms:W3CDTF">2017-10-15T03:42:53Z</dcterms:created>
  <dcterms:modified xsi:type="dcterms:W3CDTF">2025-04-06T03:58:49Z</dcterms:modified>
</cp:coreProperties>
</file>