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70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90F6"/>
    <a:srgbClr val="FF99FF"/>
    <a:srgbClr val="F688FE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59832" y="1340768"/>
            <a:ext cx="4320480" cy="792088"/>
          </a:xfrm>
        </p:spPr>
        <p:txBody>
          <a:bodyPr>
            <a:noAutofit/>
          </a:bodyPr>
          <a:lstStyle/>
          <a:p>
            <a:pPr algn="ctr" rtl="1"/>
            <a:r>
              <a:rPr lang="ar-DZ" sz="40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المحاضرة الثالثة</a:t>
            </a:r>
            <a:endParaRPr lang="fr-FR" sz="4000" dirty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07704" y="2348880"/>
            <a:ext cx="5688632" cy="720080"/>
          </a:xfrm>
        </p:spPr>
        <p:txBody>
          <a:bodyPr>
            <a:normAutofit/>
          </a:bodyPr>
          <a:lstStyle/>
          <a:p>
            <a:pPr algn="ctr" rtl="1"/>
            <a:r>
              <a:rPr lang="ar-DZ" sz="32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خامسا- </a:t>
            </a:r>
            <a:r>
              <a:rPr lang="ar-DZ" sz="32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العرض والطلب في سوق العمل</a:t>
            </a:r>
            <a:endParaRPr lang="fr-FR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6084168" y="3429000"/>
            <a:ext cx="2664296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D290F6"/>
                </a:solidFill>
                <a:latin typeface="Simplified Arabic" pitchFamily="18" charset="-78"/>
                <a:cs typeface="Simplified Arabic" pitchFamily="18" charset="-78"/>
              </a:rPr>
              <a:t>1- عرض العمل</a:t>
            </a:r>
            <a:endParaRPr lang="fr-FR" sz="3200" dirty="0">
              <a:solidFill>
                <a:srgbClr val="D290F6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83568" y="197024"/>
            <a:ext cx="8064896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المحور الاول: مدخل مفاهيمي حول سوق العمل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5364088" y="4437112"/>
            <a:ext cx="3384376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3200" dirty="0" smtClean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2- الطلب على العمل</a:t>
            </a:r>
            <a:endParaRPr lang="fr-FR" sz="3200" dirty="0">
              <a:solidFill>
                <a:srgbClr val="00B0F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56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050611" y="692696"/>
            <a:ext cx="3580370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1- عرض العمل</a:t>
            </a:r>
            <a:endParaRPr lang="fr-FR" sz="36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755576" y="1916832"/>
            <a:ext cx="7299469" cy="309634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lnSpc>
                <a:spcPct val="150000"/>
              </a:lnSpc>
            </a:pPr>
            <a:r>
              <a:rPr lang="ar-DZ" sz="3200" dirty="0"/>
              <a:t>يقصد بعرض العمل </a:t>
            </a:r>
            <a:r>
              <a:rPr lang="ar-DZ" sz="3200" dirty="0" smtClean="0"/>
              <a:t>عدد </a:t>
            </a:r>
            <a:r>
              <a:rPr lang="ar-DZ" sz="3200" dirty="0"/>
              <a:t>الايدي العاملة المتمثلة بالجهد المعروض فعلا </a:t>
            </a:r>
            <a:r>
              <a:rPr lang="ar-DZ" sz="3200" dirty="0" smtClean="0"/>
              <a:t>او </a:t>
            </a:r>
            <a:r>
              <a:rPr lang="ar-DZ" sz="3200" dirty="0"/>
              <a:t>المستعد للعمل، خلال فترة زمنية معينة، وهو يمثل ذلك الجزء من المجموع الكلي للسكان الذي تقع اعمارهم ما بين 15 الى 65 سنة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433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778694"/>
            <a:ext cx="4936976" cy="706090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rgbClr val="FF0000"/>
                </a:solidFill>
              </a:rPr>
              <a:t>تقسيم عرض العمل</a:t>
            </a:r>
            <a:endParaRPr lang="fr-FR" sz="3600" b="1" dirty="0">
              <a:solidFill>
                <a:srgbClr val="FF0000"/>
              </a:solidFill>
            </a:endParaRPr>
          </a:p>
        </p:txBody>
      </p:sp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6583101" y="2329716"/>
            <a:ext cx="216024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أصحاب العمل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84168" y="2905780"/>
            <a:ext cx="216024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العاملون لحسابهم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80112" y="3481844"/>
            <a:ext cx="216024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الأجراء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55976" y="4057908"/>
            <a:ext cx="2717333" cy="523220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العمال العائليون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563888" y="4623519"/>
            <a:ext cx="2160240" cy="523220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آخرون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88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03848" y="332656"/>
            <a:ext cx="3852428" cy="634082"/>
          </a:xfrm>
        </p:spPr>
        <p:txBody>
          <a:bodyPr/>
          <a:lstStyle/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العوامل المحددة لعرض العمل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5" name="AutoShape 10" descr="الإحصاء: سوق العمل الأكثر تأثرا خلال العام الماضي بسبب كورونا - وكالة وطن  للأنباء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5" name="Picture 11" descr="E:\ملف الترقية الى بروفيسور\السنة الجامعية 2023.2024\ثانية ماستر علج تنظيم\061220052728747513380712028713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6" y="2708919"/>
            <a:ext cx="7703640" cy="293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Pensées 15"/>
          <p:cNvSpPr/>
          <p:nvPr/>
        </p:nvSpPr>
        <p:spPr>
          <a:xfrm>
            <a:off x="7524328" y="2614034"/>
            <a:ext cx="1260140" cy="958981"/>
          </a:xfrm>
          <a:prstGeom prst="cloudCallout">
            <a:avLst>
              <a:gd name="adj1" fmla="val -2664"/>
              <a:gd name="adj2" fmla="val 9363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حجم السكان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7" name="Pensées 16"/>
          <p:cNvSpPr/>
          <p:nvPr/>
        </p:nvSpPr>
        <p:spPr>
          <a:xfrm>
            <a:off x="4788024" y="2187349"/>
            <a:ext cx="1368152" cy="853372"/>
          </a:xfrm>
          <a:prstGeom prst="cloudCallout">
            <a:avLst>
              <a:gd name="adj1" fmla="val 5633"/>
              <a:gd name="adj2" fmla="val 13269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/>
              <a:t>دور النقابات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8" name="Pensées 17"/>
          <p:cNvSpPr/>
          <p:nvPr/>
        </p:nvSpPr>
        <p:spPr>
          <a:xfrm>
            <a:off x="3083624" y="1484912"/>
            <a:ext cx="1920424" cy="1584176"/>
          </a:xfrm>
          <a:prstGeom prst="cloudCallout">
            <a:avLst>
              <a:gd name="adj1" fmla="val -16605"/>
              <a:gd name="adj2" fmla="val 8863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نسبة السكان في سن العمل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9" name="Pensées 18"/>
          <p:cNvSpPr/>
          <p:nvPr/>
        </p:nvSpPr>
        <p:spPr>
          <a:xfrm>
            <a:off x="5746536" y="2548177"/>
            <a:ext cx="1129719" cy="952649"/>
          </a:xfrm>
          <a:prstGeom prst="cloudCallout">
            <a:avLst>
              <a:gd name="adj1" fmla="val 6415"/>
              <a:gd name="adj2" fmla="val 10053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1600" b="1" dirty="0" smtClean="0">
                <a:latin typeface="Simplified Arabic" pitchFamily="18" charset="-78"/>
                <a:cs typeface="Simplified Arabic" pitchFamily="18" charset="-78"/>
              </a:rPr>
              <a:t>الانتقال المهني</a:t>
            </a:r>
            <a:endParaRPr lang="fr-FR" sz="16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" name="Pensées 19"/>
          <p:cNvSpPr/>
          <p:nvPr/>
        </p:nvSpPr>
        <p:spPr>
          <a:xfrm>
            <a:off x="1619672" y="883487"/>
            <a:ext cx="2016224" cy="2141014"/>
          </a:xfrm>
          <a:prstGeom prst="cloudCallout">
            <a:avLst>
              <a:gd name="adj1" fmla="val 17673"/>
              <a:gd name="adj2" fmla="val 8038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1900" b="1" dirty="0" smtClean="0">
                <a:latin typeface="Simplified Arabic" pitchFamily="18" charset="-78"/>
                <a:cs typeface="Simplified Arabic" pitchFamily="18" charset="-78"/>
              </a:rPr>
              <a:t>حرية اختيار العمل وظروف وطبيعة العمل وكفاءة العامل</a:t>
            </a:r>
            <a:endParaRPr lang="fr-FR" sz="19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1" name="Pensées 20"/>
          <p:cNvSpPr/>
          <p:nvPr/>
        </p:nvSpPr>
        <p:spPr>
          <a:xfrm>
            <a:off x="6588224" y="2276871"/>
            <a:ext cx="1224136" cy="1152127"/>
          </a:xfrm>
          <a:prstGeom prst="cloudCallout">
            <a:avLst>
              <a:gd name="adj1" fmla="val 2335"/>
              <a:gd name="adj2" fmla="val 986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ساعات العمل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2" name="Pensées 21"/>
          <p:cNvSpPr/>
          <p:nvPr/>
        </p:nvSpPr>
        <p:spPr>
          <a:xfrm>
            <a:off x="963823" y="2400994"/>
            <a:ext cx="1311697" cy="1247013"/>
          </a:xfrm>
          <a:prstGeom prst="cloudCallout">
            <a:avLst>
              <a:gd name="adj1" fmla="val 29349"/>
              <a:gd name="adj2" fmla="val 8602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التركيب النوعي للسكان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Pensées 2"/>
          <p:cNvSpPr/>
          <p:nvPr/>
        </p:nvSpPr>
        <p:spPr>
          <a:xfrm>
            <a:off x="155575" y="2873093"/>
            <a:ext cx="1167681" cy="1224318"/>
          </a:xfrm>
          <a:prstGeom prst="cloudCallout">
            <a:avLst>
              <a:gd name="adj1" fmla="val 20538"/>
              <a:gd name="adj2" fmla="val 56863"/>
            </a:avLst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الهجرة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835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050611" y="548680"/>
            <a:ext cx="3580370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2- الطلب على العمل</a:t>
            </a:r>
            <a:endParaRPr lang="fr-FR" sz="36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755576" y="2132856"/>
            <a:ext cx="7299469" cy="158417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lnSpc>
                <a:spcPct val="150000"/>
              </a:lnSpc>
            </a:pPr>
            <a:r>
              <a:rPr lang="ar-DZ" sz="3200" dirty="0"/>
              <a:t>هو عبارة عن كمية الجهود البشرية المطلوبة من قبل اصحاب العمل مقابل اجر معين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235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07635" y="476672"/>
            <a:ext cx="5856745" cy="634082"/>
          </a:xfrm>
        </p:spPr>
        <p:txBody>
          <a:bodyPr>
            <a:no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</a:rPr>
              <a:t>العوامل المؤثرة في الطلب على  العمل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15" name="AutoShape 10" descr="الإحصاء: سوق العمل الأكثر تأثرا خلال العام الماضي بسبب كورونا - وكالة وطن  للأنباء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5" name="Picture 11" descr="E:\ملف الترقية الى بروفيسور\السنة الجامعية 2023.2024\ثانية ماستر علج تنظيم\061220052728747513380712028713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6" y="2708919"/>
            <a:ext cx="7703640" cy="293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Pensées 17"/>
          <p:cNvSpPr/>
          <p:nvPr/>
        </p:nvSpPr>
        <p:spPr>
          <a:xfrm>
            <a:off x="4932040" y="1440324"/>
            <a:ext cx="2232248" cy="1584176"/>
          </a:xfrm>
          <a:prstGeom prst="cloudCallout">
            <a:avLst>
              <a:gd name="adj1" fmla="val -16605"/>
              <a:gd name="adj2" fmla="val 8863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الاسلوب الفني والتقني في الانتاج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0" name="Pensées 19"/>
          <p:cNvSpPr/>
          <p:nvPr/>
        </p:nvSpPr>
        <p:spPr>
          <a:xfrm>
            <a:off x="2821214" y="1543016"/>
            <a:ext cx="1656184" cy="1467709"/>
          </a:xfrm>
          <a:prstGeom prst="cloudCallout">
            <a:avLst>
              <a:gd name="adj1" fmla="val -16703"/>
              <a:gd name="adj2" fmla="val 10389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1900" b="1" dirty="0" smtClean="0">
                <a:latin typeface="Simplified Arabic" pitchFamily="18" charset="-78"/>
                <a:cs typeface="Simplified Arabic" pitchFamily="18" charset="-78"/>
              </a:rPr>
              <a:t>نوع النشاط الاقتصادي</a:t>
            </a:r>
            <a:endParaRPr lang="fr-FR" sz="19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1" name="Pensées 20"/>
          <p:cNvSpPr/>
          <p:nvPr/>
        </p:nvSpPr>
        <p:spPr>
          <a:xfrm>
            <a:off x="6444208" y="2276871"/>
            <a:ext cx="1872208" cy="1152127"/>
          </a:xfrm>
          <a:prstGeom prst="cloudCallout">
            <a:avLst>
              <a:gd name="adj1" fmla="val 2335"/>
              <a:gd name="adj2" fmla="val 9861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درجة التطور والتخلف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2" name="Pensées 21"/>
          <p:cNvSpPr/>
          <p:nvPr/>
        </p:nvSpPr>
        <p:spPr>
          <a:xfrm>
            <a:off x="995635" y="1890088"/>
            <a:ext cx="2024001" cy="1659167"/>
          </a:xfrm>
          <a:prstGeom prst="cloudCallout">
            <a:avLst>
              <a:gd name="adj1" fmla="val 30201"/>
              <a:gd name="adj2" fmla="val 7250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زيادة وانخفاض للسكان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Pensées 2"/>
          <p:cNvSpPr/>
          <p:nvPr/>
        </p:nvSpPr>
        <p:spPr>
          <a:xfrm>
            <a:off x="155575" y="2873093"/>
            <a:ext cx="1680121" cy="1224318"/>
          </a:xfrm>
          <a:prstGeom prst="cloudCallout">
            <a:avLst>
              <a:gd name="adj1" fmla="val 31834"/>
              <a:gd name="adj2" fmla="val 52635"/>
            </a:avLst>
          </a:prstGeom>
          <a:solidFill>
            <a:srgbClr val="66FF99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000" b="1" dirty="0" smtClean="0">
                <a:latin typeface="Simplified Arabic" pitchFamily="18" charset="-78"/>
                <a:cs typeface="Simplified Arabic" pitchFamily="18" charset="-78"/>
              </a:rPr>
              <a:t>التغيرات في حجم الدخل ,,</a:t>
            </a:r>
            <a:endParaRPr lang="fr-FR" sz="20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693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  <p:bldP spid="20" grpId="0" animBg="1"/>
      <p:bldP spid="21" grpId="0" animBg="1"/>
      <p:bldP spid="22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3070</TotalTime>
  <Words>145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Oriel</vt:lpstr>
      <vt:lpstr>المحاضرة الثالثة</vt:lpstr>
      <vt:lpstr>Présentation PowerPoint</vt:lpstr>
      <vt:lpstr>تقسيم عرض العمل</vt:lpstr>
      <vt:lpstr>العوامل المحددة لعرض العمل</vt:lpstr>
      <vt:lpstr>Présentation PowerPoint</vt:lpstr>
      <vt:lpstr>العوامل المؤثرة في الطلب على  العمل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32</cp:revision>
  <dcterms:created xsi:type="dcterms:W3CDTF">2024-01-03T10:13:51Z</dcterms:created>
  <dcterms:modified xsi:type="dcterms:W3CDTF">2025-10-25T20:09:16Z</dcterms:modified>
</cp:coreProperties>
</file>