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293" r:id="rId4"/>
    <p:sldId id="292"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08/03/2026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08/03/2026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08/03/2026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08/03/2026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08/03/2026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08/03/2026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08/03/2026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08/03/2026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08/03/2026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08/03/2026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925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أ - بداية الشخصية  المعنوية </a:t>
            </a:r>
            <a:r>
              <a:rPr lang="ar-DZ" sz="4400" b="1" dirty="0">
                <a:solidFill>
                  <a:srgbClr val="C00000"/>
                </a:solidFill>
                <a:latin typeface="Arabic Typesetting" panose="03020402040406030203" pitchFamily="66" charset="-78"/>
                <a:cs typeface="Arabic Typesetting" panose="03020402040406030203" pitchFamily="66" charset="-78"/>
              </a:rPr>
              <a:t>:</a:t>
            </a:r>
            <a:endParaRPr lang="ar-DZ" sz="3600" b="1" dirty="0">
              <a:solidFill>
                <a:schemeClr val="tx1"/>
              </a:solidFill>
              <a:latin typeface="Arabic Typesetting" panose="03020402040406030203" pitchFamily="66" charset="-78"/>
              <a:cs typeface="Arabic Typesetting" panose="03020402040406030203" pitchFamily="66" charset="-78"/>
            </a:endParaRPr>
          </a:p>
          <a:p>
            <a:pPr algn="just" rtl="1"/>
            <a:r>
              <a:rPr lang="ar-DZ" sz="4300" b="1" dirty="0">
                <a:solidFill>
                  <a:srgbClr val="FF0000"/>
                </a:solidFill>
                <a:latin typeface="Arabic Typesetting" panose="03020402040406030203" pitchFamily="66" charset="-78"/>
                <a:cs typeface="Arabic Typesetting" panose="03020402040406030203" pitchFamily="66" charset="-78"/>
              </a:rPr>
              <a:t>1- وجوب توفر هدف و غرض للشخص المعنوي :</a:t>
            </a:r>
          </a:p>
          <a:p>
            <a:pPr algn="just" rtl="1"/>
            <a:r>
              <a:rPr lang="ar-DZ" sz="36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لاكتساب الشخصية القانونية للشخص المعنوي يتعين أن يكون لهذا الشخص هدف و غرض معين مستقل عن أهداف الأشخاص المكونين له ، حيث أنه و باختلاف الأغراض و الأهداف لدى الأشخاص المعنوية تختلف أنواعها ،</a:t>
            </a:r>
            <a:endParaRPr lang="en-GB"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chemeClr val="tx1"/>
                </a:solidFill>
                <a:latin typeface="Arabic Typesetting" panose="03020402040406030203" pitchFamily="66" charset="-78"/>
                <a:cs typeface="Arabic Typesetting" panose="03020402040406030203" pitchFamily="66" charset="-78"/>
              </a:rPr>
              <a:t> فإذا كان الهدف الذي يسعى إليه هدفا عاما فإن الشخص المعنوي يعتبر شخصا معنويا عاما  و يتمتع  بنصيب من امتيازات السلطة العامة ، أما إذا كان الهدف خاصا بأن يهدف إلى تحقيق مصالح خاصة فنكون أمام شخص معنوي خاص .</a:t>
            </a:r>
            <a:endParaRPr lang="ar-DZ" sz="36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51858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lnSpcReduction="100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أ - بداية الشخصية  المعنوية </a:t>
            </a:r>
            <a:r>
              <a:rPr lang="ar-DZ" sz="44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300" b="1" dirty="0">
                <a:solidFill>
                  <a:srgbClr val="FF0000"/>
                </a:solidFill>
                <a:latin typeface="Arabic Typesetting" panose="03020402040406030203" pitchFamily="66" charset="-78"/>
                <a:cs typeface="Arabic Typesetting" panose="03020402040406030203" pitchFamily="66" charset="-78"/>
              </a:rPr>
              <a:t>2- وجوب اجتماع إرادة عدة أشخاص على تحقيق ذلك الهدف : </a:t>
            </a:r>
          </a:p>
          <a:p>
            <a:pPr algn="just" rtl="1"/>
            <a:r>
              <a:rPr lang="ar-DZ" sz="4300" b="1" dirty="0">
                <a:solidFill>
                  <a:schemeClr val="tx1"/>
                </a:solidFill>
                <a:latin typeface="Arabic Typesetting" panose="03020402040406030203" pitchFamily="66" charset="-78"/>
                <a:cs typeface="Arabic Typesetting" panose="03020402040406030203" pitchFamily="66" charset="-78"/>
              </a:rPr>
              <a:t>ينشأ الشخص المعنوي كأصل عام من تجمع لمجموعة من الأشخاص يزيد عددهم أو يقل بحسب طبيعة الشخص المعنوي المكونين له ، أو بحسب الغرض المستهدف من إنشائه ، </a:t>
            </a:r>
          </a:p>
          <a:p>
            <a:pPr algn="just" rtl="1"/>
            <a:r>
              <a:rPr lang="ar-DZ" sz="4300" b="1" dirty="0">
                <a:solidFill>
                  <a:schemeClr val="tx1"/>
                </a:solidFill>
                <a:latin typeface="Arabic Typesetting" panose="03020402040406030203" pitchFamily="66" charset="-78"/>
                <a:cs typeface="Arabic Typesetting" panose="03020402040406030203" pitchFamily="66" charset="-78"/>
              </a:rPr>
              <a:t>و وجود هؤلاء الأشخاص في حد ذاته ليس هو الغاية و لكن المطلوب هو  إراداتهم التي هي من تحدد الهدف من إنشاء ذلك الشخص المعنوي و كذا هي التي تحدد وسائل و كيفيات تحقيق ذلك الهدف ، حيث تشكل إرادات هؤلاء الأشخاص في مجموعها و اتحادها إرادة للشخص المعنوي .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24204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925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أ - بداية الشخصية  المعنوية </a:t>
            </a:r>
            <a:r>
              <a:rPr lang="ar-DZ" sz="44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300" b="1" dirty="0">
                <a:solidFill>
                  <a:srgbClr val="FF0000"/>
                </a:solidFill>
                <a:latin typeface="Arabic Typesetting" panose="03020402040406030203" pitchFamily="66" charset="-78"/>
                <a:cs typeface="Arabic Typesetting" panose="03020402040406030203" pitchFamily="66" charset="-78"/>
              </a:rPr>
              <a:t>3 - وجوب تخصيص أموال لتحقيق ذلك الهدف </a:t>
            </a:r>
            <a:r>
              <a:rPr lang="ar-DZ" sz="4300" b="1" dirty="0">
                <a:solidFill>
                  <a:schemeClr val="tx1"/>
                </a:solidFill>
                <a:latin typeface="Arabic Typesetting" panose="03020402040406030203" pitchFamily="66" charset="-78"/>
                <a:cs typeface="Arabic Typesetting" panose="03020402040406030203" pitchFamily="66" charset="-78"/>
              </a:rPr>
              <a:t>: لا يكفي عنصر تجمع الأشخاص و تفعيل إراداتهم لوحده من أجل تحقيق أهداف الشخص المعنوي ، و لكن يتعين أيضا دعم إرادة هؤلاء الأشخاص بوسائل مالية أو مادية ، تختلف قيمتها و حجمها بحسب طبيعة الشخص المعنوي  و كذا طبيعة أهدافه  المرجو  تحقيقها . </a:t>
            </a:r>
          </a:p>
          <a:p>
            <a:pPr algn="just" rtl="1"/>
            <a:r>
              <a:rPr lang="ar-DZ" sz="4300" b="1" dirty="0">
                <a:solidFill>
                  <a:schemeClr val="tx1"/>
                </a:solidFill>
                <a:latin typeface="Arabic Typesetting" panose="03020402040406030203" pitchFamily="66" charset="-78"/>
                <a:cs typeface="Arabic Typesetting" panose="03020402040406030203" pitchFamily="66" charset="-78"/>
              </a:rPr>
              <a:t>هذا و نشير أيضا إلى ذلك الاختلاف في طبيعة الأموال التي يتعين توفيرها و رصدها لتحقيق أهداف الشخص المعنوي، حيث ترصد أموال عامة لتحقيق الهدف، إذا كانت الشخص من فئة الأشخاص المعنوية العامة ، في حين ترصد أموال خاصة إذا كانت الشخص من فئة الأشخاص المعنوية الخاصة .</a:t>
            </a:r>
          </a:p>
        </p:txBody>
      </p:sp>
    </p:spTree>
    <p:extLst>
      <p:ext uri="{BB962C8B-B14F-4D97-AF65-F5344CB8AC3E}">
        <p14:creationId xmlns:p14="http://schemas.microsoft.com/office/powerpoint/2010/main" val="246517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lnSpcReduction="100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أ - بداية الشخصية  المعنوية </a:t>
            </a:r>
            <a:r>
              <a:rPr lang="ar-DZ" sz="44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300" b="1" dirty="0">
                <a:solidFill>
                  <a:srgbClr val="FF0000"/>
                </a:solidFill>
                <a:latin typeface="Arabic Typesetting" panose="03020402040406030203" pitchFamily="66" charset="-78"/>
                <a:cs typeface="Arabic Typesetting" panose="03020402040406030203" pitchFamily="66" charset="-78"/>
              </a:rPr>
              <a:t>4- 	 وجوب توثيق عقد إنشاء الشخص المعنوي :  </a:t>
            </a:r>
            <a:r>
              <a:rPr lang="ar-DZ" sz="4300" b="1" dirty="0">
                <a:solidFill>
                  <a:schemeClr val="tx1"/>
                </a:solidFill>
                <a:latin typeface="Arabic Typesetting" panose="03020402040406030203" pitchFamily="66" charset="-78"/>
                <a:cs typeface="Arabic Typesetting" panose="03020402040406030203" pitchFamily="66" charset="-78"/>
              </a:rPr>
              <a:t>يستلزم المشرع توثيق و تسجيل عقود إنشاء الأشخاص المعنوية ، غير أن هذا الالتزام المتعلق بالتوثيق غير مطلوب بالنسبة لكل الأشخاص المعنوية ، حيث ينصرف هذا الالتزام فقط بالنسبة للأشخاص المعنوية الخاصة على نحو  الشركات و الوقف و الجمعيات . </a:t>
            </a:r>
          </a:p>
          <a:p>
            <a:pPr algn="just" rtl="1"/>
            <a:r>
              <a:rPr lang="ar-DZ" sz="4300" b="1" dirty="0">
                <a:solidFill>
                  <a:schemeClr val="tx1"/>
                </a:solidFill>
                <a:latin typeface="Arabic Typesetting" panose="03020402040406030203" pitchFamily="66" charset="-78"/>
                <a:cs typeface="Arabic Typesetting" panose="03020402040406030203" pitchFamily="66" charset="-78"/>
              </a:rPr>
              <a:t> في حين تخضع الأشخاص المعنوية العامة كالولايات و البلديات و المؤسسات العمومية ، إلى نظام مختلف في إنشائها ، حيث تنشأ كأصل عام أما بنص قانوني أو نص تنظيمي من قبل السلطات العمومية المختصة . </a:t>
            </a:r>
          </a:p>
        </p:txBody>
      </p:sp>
    </p:spTree>
    <p:extLst>
      <p:ext uri="{BB962C8B-B14F-4D97-AF65-F5344CB8AC3E}">
        <p14:creationId xmlns:p14="http://schemas.microsoft.com/office/powerpoint/2010/main" val="27893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أ - بداية الشخصية  المعنوية </a:t>
            </a:r>
            <a:r>
              <a:rPr lang="ar-DZ" sz="44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300" b="1" dirty="0">
                <a:solidFill>
                  <a:srgbClr val="FF0000"/>
                </a:solidFill>
                <a:latin typeface="Arabic Typesetting" panose="03020402040406030203" pitchFamily="66" charset="-78"/>
                <a:cs typeface="Arabic Typesetting" panose="03020402040406030203" pitchFamily="66" charset="-78"/>
              </a:rPr>
              <a:t>5- وجوب الاعتراف القانوني من طرف الدولة بالشخصية المعنوية :</a:t>
            </a:r>
          </a:p>
          <a:p>
            <a:pPr algn="just" rtl="1"/>
            <a:r>
              <a:rPr lang="ar-DZ" sz="43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يتخذ الاعتراف القانوني من طرف الدولة بالشخصية المعنوية صورتين تختلفان بحسب طبيعة الشخص المعنوي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حيث تتمثل الصورة الأولى في </a:t>
            </a:r>
            <a:r>
              <a:rPr lang="ar-DZ" sz="4400" b="1" dirty="0">
                <a:solidFill>
                  <a:srgbClr val="FF0000"/>
                </a:solidFill>
                <a:latin typeface="Arabic Typesetting" panose="03020402040406030203" pitchFamily="66" charset="-78"/>
                <a:cs typeface="Arabic Typesetting" panose="03020402040406030203" pitchFamily="66" charset="-78"/>
              </a:rPr>
              <a:t>الاعتراف القانوني العام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أما الصورة  الثانية فتتمثل في </a:t>
            </a:r>
            <a:r>
              <a:rPr lang="ar-DZ" sz="4400" b="1" dirty="0">
                <a:solidFill>
                  <a:srgbClr val="FF0000"/>
                </a:solidFill>
                <a:latin typeface="Arabic Typesetting" panose="03020402040406030203" pitchFamily="66" charset="-78"/>
                <a:cs typeface="Arabic Typesetting" panose="03020402040406030203" pitchFamily="66" charset="-78"/>
              </a:rPr>
              <a:t>الاعتراف القانوني الخاص </a:t>
            </a:r>
            <a:r>
              <a:rPr lang="ar-DZ" sz="4400" b="1" dirty="0">
                <a:solidFill>
                  <a:schemeClr val="tx1"/>
                </a:solidFill>
                <a:latin typeface="Arabic Typesetting" panose="03020402040406030203" pitchFamily="66" charset="-78"/>
                <a:cs typeface="Arabic Typesetting" panose="03020402040406030203" pitchFamily="66" charset="-78"/>
              </a:rPr>
              <a:t>. </a:t>
            </a:r>
            <a:endParaRPr lang="ar-DZ" sz="43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39719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lnSpcReduction="100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أ - بداية الشخصية  المعنوية </a:t>
            </a:r>
            <a:r>
              <a:rPr lang="ar-DZ" sz="44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300" b="1" dirty="0">
                <a:solidFill>
                  <a:srgbClr val="FF0000"/>
                </a:solidFill>
                <a:latin typeface="Arabic Typesetting" panose="03020402040406030203" pitchFamily="66" charset="-78"/>
                <a:cs typeface="Arabic Typesetting" panose="03020402040406030203" pitchFamily="66" charset="-78"/>
              </a:rPr>
              <a:t>5- وجوب الاعتراف القانوني من طرف الدولة بالشخصية المعنوية :</a:t>
            </a:r>
          </a:p>
          <a:p>
            <a:pPr algn="just" rtl="1"/>
            <a:r>
              <a:rPr lang="ar-DZ" sz="4300" b="1" dirty="0">
                <a:solidFill>
                  <a:srgbClr val="7030A0"/>
                </a:solidFill>
                <a:latin typeface="Arabic Typesetting" panose="03020402040406030203" pitchFamily="66" charset="-78"/>
                <a:cs typeface="Arabic Typesetting" panose="03020402040406030203" pitchFamily="66" charset="-78"/>
              </a:rPr>
              <a:t>5 – 1 الاعتراف القانوني العام </a:t>
            </a:r>
            <a:r>
              <a:rPr lang="ar-DZ" sz="4300" b="1" dirty="0">
                <a:solidFill>
                  <a:schemeClr val="tx1"/>
                </a:solidFill>
                <a:latin typeface="Arabic Typesetting" panose="03020402040406030203" pitchFamily="66" charset="-78"/>
                <a:cs typeface="Arabic Typesetting" panose="03020402040406030203" pitchFamily="66" charset="-78"/>
              </a:rPr>
              <a:t>: يتحقق الاعتراف العام بوضع المشرع لمجموعة من الضوابط الواجب توفرها في مجموعة الأشخاص أو الأموال التي تستهدف اكتساب الشخصية القانونية ، و متى تحققت هذه الأخيرة  في مجموعة الأشخاص و الأموال تلك ، تكتسب و بقوة القانون الشخصية المعنوية من دون الحاجة إلى ترخيص خاص لكل واحدة منها على حدى على نحو</a:t>
            </a:r>
            <a:r>
              <a:rPr lang="ar-DZ" sz="4300" b="1" dirty="0">
                <a:solidFill>
                  <a:srgbClr val="FF0000"/>
                </a:solidFill>
                <a:latin typeface="Arabic Typesetting" panose="03020402040406030203" pitchFamily="66" charset="-78"/>
                <a:cs typeface="Arabic Typesetting" panose="03020402040406030203" pitchFamily="66" charset="-78"/>
              </a:rPr>
              <a:t> الشركات </a:t>
            </a:r>
            <a:r>
              <a:rPr lang="ar-DZ" sz="4300" b="1" dirty="0">
                <a:solidFill>
                  <a:schemeClr val="tx1"/>
                </a:solidFill>
                <a:latin typeface="Arabic Typesetting" panose="03020402040406030203" pitchFamily="66" charset="-78"/>
                <a:cs typeface="Arabic Typesetting" panose="03020402040406030203" pitchFamily="66" charset="-78"/>
              </a:rPr>
              <a:t>حيث يكفي توفرها على الشروط الموضوعية و الشكلية لاكتسابها الشخصية المعنوية . </a:t>
            </a:r>
          </a:p>
        </p:txBody>
      </p:sp>
    </p:spTree>
    <p:extLst>
      <p:ext uri="{BB962C8B-B14F-4D97-AF65-F5344CB8AC3E}">
        <p14:creationId xmlns:p14="http://schemas.microsoft.com/office/powerpoint/2010/main" val="110598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70000" lnSpcReduction="20000"/>
          </a:bodyPr>
          <a:lstStyle/>
          <a:p>
            <a:pPr algn="just" rtl="1"/>
            <a:r>
              <a:rPr lang="ar-DZ" sz="51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 </a:t>
            </a:r>
          </a:p>
          <a:p>
            <a:pPr algn="just" rtl="1"/>
            <a:r>
              <a:rPr lang="ar-DZ" sz="6300" b="1" dirty="0">
                <a:solidFill>
                  <a:srgbClr val="00B050"/>
                </a:solidFill>
                <a:latin typeface="Arabic Typesetting" panose="03020402040406030203" pitchFamily="66" charset="-78"/>
                <a:cs typeface="Arabic Typesetting" panose="03020402040406030203" pitchFamily="66" charset="-78"/>
              </a:rPr>
              <a:t>أ - بداية الشخصية  المعنوية </a:t>
            </a:r>
            <a:r>
              <a:rPr lang="ar-DZ" sz="6300" b="1" dirty="0">
                <a:solidFill>
                  <a:srgbClr val="C00000"/>
                </a:solidFill>
                <a:latin typeface="Arabic Typesetting" panose="03020402040406030203" pitchFamily="66" charset="-78"/>
                <a:cs typeface="Arabic Typesetting" panose="03020402040406030203" pitchFamily="66" charset="-78"/>
              </a:rPr>
              <a:t>: </a:t>
            </a:r>
          </a:p>
          <a:p>
            <a:pPr algn="just" rtl="1"/>
            <a:r>
              <a:rPr lang="ar-DZ" sz="5700" b="1" dirty="0">
                <a:solidFill>
                  <a:srgbClr val="FF0000"/>
                </a:solidFill>
                <a:latin typeface="Arabic Typesetting" panose="03020402040406030203" pitchFamily="66" charset="-78"/>
                <a:cs typeface="Arabic Typesetting" panose="03020402040406030203" pitchFamily="66" charset="-78"/>
              </a:rPr>
              <a:t>5- وجوب الاعتراف القانوني من طرف الدولة بالشخصية المعنوية :</a:t>
            </a:r>
          </a:p>
          <a:p>
            <a:pPr algn="just" rtl="1"/>
            <a:r>
              <a:rPr lang="ar-DZ" sz="5700" b="1" dirty="0">
                <a:solidFill>
                  <a:srgbClr val="7030A0"/>
                </a:solidFill>
                <a:latin typeface="Arabic Typesetting" panose="03020402040406030203" pitchFamily="66" charset="-78"/>
                <a:cs typeface="Arabic Typesetting" panose="03020402040406030203" pitchFamily="66" charset="-78"/>
              </a:rPr>
              <a:t>5 – 2 الاعتراف القانوني الخاص </a:t>
            </a:r>
            <a:r>
              <a:rPr lang="ar-DZ" sz="5700" b="1" dirty="0">
                <a:solidFill>
                  <a:schemeClr val="tx1"/>
                </a:solidFill>
                <a:latin typeface="Arabic Typesetting" panose="03020402040406030203" pitchFamily="66" charset="-78"/>
                <a:cs typeface="Arabic Typesetting" panose="03020402040406030203" pitchFamily="66" charset="-78"/>
              </a:rPr>
              <a:t>: تحتاج بعض الأشخاص و الأموال من أجل اكتساب الشخصية القانونية إلى الحصول على اعتراف خاص من قبل السلطات العمومية للدولة ، حيث لا يكفي لقيامها استنفاذ الشروط العامة ، و لكن تحتاج إلى ترخيص خاص في شكل نص قانوني أو نص تنظيمي ، حيث يتطلب إنشاء أشخاص معنوية محلية  مثلا من ولايات و بلديات  جديدة وجوب إصدار تشريع من البرلمان يحدد هذه الهيئات الجديدة بصفة خاصة و محددة  و دقيقة ،</a:t>
            </a:r>
          </a:p>
          <a:p>
            <a:pPr algn="just" rtl="1"/>
            <a:r>
              <a:rPr lang="ar-DZ" sz="5700" b="1" dirty="0">
                <a:solidFill>
                  <a:schemeClr val="tx1"/>
                </a:solidFill>
                <a:latin typeface="Arabic Typesetting" panose="03020402040406030203" pitchFamily="66" charset="-78"/>
                <a:cs typeface="Arabic Typesetting" panose="03020402040406030203" pitchFamily="66" charset="-78"/>
              </a:rPr>
              <a:t> أما إنشاء الأشخاص المعنوية المرفقية على نحو المؤسسات الجامعية و المؤسسات الاستشفائية مثلا ، فيتطلب إنشاؤها ترخيص في شكل نص تنظيمي ( مرسوم تنفيذي )، يقضي بإنشائها بشكل محدد و دقيق  . </a:t>
            </a:r>
          </a:p>
        </p:txBody>
      </p:sp>
    </p:spTree>
    <p:extLst>
      <p:ext uri="{BB962C8B-B14F-4D97-AF65-F5344CB8AC3E}">
        <p14:creationId xmlns:p14="http://schemas.microsoft.com/office/powerpoint/2010/main" val="371055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a:t>
            </a:r>
            <a:r>
              <a:rPr lang="ar-DZ" sz="4400" b="1" dirty="0">
                <a:solidFill>
                  <a:srgbClr val="C00000"/>
                </a:solidFill>
                <a:latin typeface="Arabic Typesetting" panose="03020402040406030203" pitchFamily="66" charset="-78"/>
                <a:cs typeface="Arabic Typesetting" panose="03020402040406030203" pitchFamily="66" charset="-78"/>
              </a:rPr>
              <a:t>: </a:t>
            </a:r>
          </a:p>
          <a:p>
            <a:pPr algn="just" rtl="1"/>
            <a:r>
              <a:rPr lang="ar-DZ" sz="5100" b="1" dirty="0">
                <a:solidFill>
                  <a:srgbClr val="00B050"/>
                </a:solidFill>
                <a:latin typeface="Arabic Typesetting" panose="03020402040406030203" pitchFamily="66" charset="-78"/>
                <a:cs typeface="Arabic Typesetting" panose="03020402040406030203" pitchFamily="66" charset="-78"/>
              </a:rPr>
              <a:t>ب- نهاية الشخصية المعنوية : </a:t>
            </a:r>
          </a:p>
          <a:p>
            <a:pPr algn="just" rtl="1"/>
            <a:r>
              <a:rPr lang="ar-DZ" sz="5100" b="1" dirty="0">
                <a:solidFill>
                  <a:schemeClr val="tx1"/>
                </a:solidFill>
                <a:latin typeface="Arabic Typesetting" panose="03020402040406030203" pitchFamily="66" charset="-78"/>
                <a:cs typeface="Arabic Typesetting" panose="03020402040406030203" pitchFamily="66" charset="-78"/>
              </a:rPr>
              <a:t>باستثناء الشخصية المعنوية للدولة التي لا تنتهي ما دامت موجودة ، و كذا باستثناء الشخصية المعنوية للجماعات الإقليمية ( الولايات و البلديات ) التي لا تنتهي إلا  بقانون يصدر  من طرف البرلمان ، تنتهي الشخصية القانونية لباقي الكيانات الأخرى بإحدى الأسباب التالية : </a:t>
            </a:r>
            <a:endParaRPr lang="ar-DZ" sz="57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81218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85000"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a:t>
            </a:r>
            <a:r>
              <a:rPr lang="ar-DZ" sz="4400" b="1" dirty="0">
                <a:solidFill>
                  <a:srgbClr val="C00000"/>
                </a:solidFill>
                <a:latin typeface="Arabic Typesetting" panose="03020402040406030203" pitchFamily="66" charset="-78"/>
                <a:cs typeface="Arabic Typesetting" panose="03020402040406030203" pitchFamily="66" charset="-78"/>
              </a:rPr>
              <a:t>: </a:t>
            </a:r>
          </a:p>
          <a:p>
            <a:pPr algn="just" rtl="1"/>
            <a:r>
              <a:rPr lang="ar-DZ" sz="5100" b="1" dirty="0">
                <a:solidFill>
                  <a:srgbClr val="00B050"/>
                </a:solidFill>
                <a:latin typeface="Arabic Typesetting" panose="03020402040406030203" pitchFamily="66" charset="-78"/>
                <a:cs typeface="Arabic Typesetting" panose="03020402040406030203" pitchFamily="66" charset="-78"/>
              </a:rPr>
              <a:t>ب- نهاية الشخصية المعنوية : </a:t>
            </a:r>
          </a:p>
          <a:p>
            <a:pPr algn="just" rtl="1"/>
            <a:r>
              <a:rPr lang="ar-DZ" sz="5100" b="1" dirty="0">
                <a:solidFill>
                  <a:srgbClr val="FF0000"/>
                </a:solidFill>
                <a:latin typeface="Arabic Typesetting" panose="03020402040406030203" pitchFamily="66" charset="-78"/>
                <a:cs typeface="Arabic Typesetting" panose="03020402040406030203" pitchFamily="66" charset="-78"/>
              </a:rPr>
              <a:t>1-	انتهاء الشخصية المعنوية بانتهاء الأجل </a:t>
            </a:r>
            <a:r>
              <a:rPr lang="ar-DZ" sz="5100" b="1" dirty="0">
                <a:solidFill>
                  <a:schemeClr val="tx1"/>
                </a:solidFill>
                <a:latin typeface="Arabic Typesetting" panose="03020402040406030203" pitchFamily="66" charset="-78"/>
                <a:cs typeface="Arabic Typesetting" panose="03020402040406030203" pitchFamily="66" charset="-78"/>
              </a:rPr>
              <a:t>: ترتبط غالبية الأشخاص المعنوية الخاصة ( الشركات ) عند قيامها و تأسيسها على آجال معينة يتم تحديدها إما من قبل الشركاء المؤسسين لهذا الشخص المعنوي أو بناء على تحديد من المشرع عند الاقتضاء و الذي لا يتعدى كقاعدة عامة 99 سنة . </a:t>
            </a:r>
          </a:p>
          <a:p>
            <a:pPr algn="just" rtl="1"/>
            <a:r>
              <a:rPr lang="ar-DZ" sz="5100" b="1" dirty="0">
                <a:solidFill>
                  <a:schemeClr val="tx1"/>
                </a:solidFill>
                <a:latin typeface="Arabic Typesetting" panose="03020402040406030203" pitchFamily="66" charset="-78"/>
                <a:cs typeface="Arabic Typesetting" panose="03020402040406030203" pitchFamily="66" charset="-78"/>
              </a:rPr>
              <a:t>و بالتالي فانتهاء الأجل المحدد من قبل الشركاء المؤسسين، أو من قبل المشرع يترتب عليه بالضرورة انتهاء الشخصية القانونية للشخص المعنوي ، ما لم يقرر الشركاء المشكلين لهذا الشخص المعنوي  تمديد مدة استمرار الشركة إلى تاريخ آخر ، مع مراعاة الشروط القانونية المطلوبة في هكذا أحوال و أوضاع . </a:t>
            </a:r>
          </a:p>
        </p:txBody>
      </p:sp>
    </p:spTree>
    <p:extLst>
      <p:ext uri="{BB962C8B-B14F-4D97-AF65-F5344CB8AC3E}">
        <p14:creationId xmlns:p14="http://schemas.microsoft.com/office/powerpoint/2010/main" val="330563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124239"/>
            <a:ext cx="9114181" cy="6609522"/>
          </a:xfrm>
        </p:spPr>
        <p:txBody>
          <a:bodyPr>
            <a:normAutofit fontScale="62500" lnSpcReduction="20000"/>
          </a:bodyPr>
          <a:lstStyle/>
          <a:p>
            <a:pPr algn="just" rtl="1"/>
            <a:r>
              <a:rPr lang="ar-DZ" sz="70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a:t>
            </a:r>
            <a:r>
              <a:rPr lang="ar-DZ" sz="6400" b="1" dirty="0">
                <a:solidFill>
                  <a:srgbClr val="C00000"/>
                </a:solidFill>
                <a:latin typeface="Arabic Typesetting" panose="03020402040406030203" pitchFamily="66" charset="-78"/>
                <a:cs typeface="Arabic Typesetting" panose="03020402040406030203" pitchFamily="66" charset="-78"/>
              </a:rPr>
              <a:t>: </a:t>
            </a:r>
          </a:p>
          <a:p>
            <a:pPr algn="just" rtl="1"/>
            <a:r>
              <a:rPr lang="ar-DZ" sz="7000" b="1" dirty="0">
                <a:solidFill>
                  <a:srgbClr val="00B050"/>
                </a:solidFill>
                <a:latin typeface="Arabic Typesetting" panose="03020402040406030203" pitchFamily="66" charset="-78"/>
                <a:cs typeface="Arabic Typesetting" panose="03020402040406030203" pitchFamily="66" charset="-78"/>
              </a:rPr>
              <a:t>ب- نهاية الشخصية المعنوية </a:t>
            </a:r>
            <a:r>
              <a:rPr lang="ar-DZ" sz="5100" b="1" dirty="0">
                <a:solidFill>
                  <a:srgbClr val="00B050"/>
                </a:solidFill>
                <a:latin typeface="Arabic Typesetting" panose="03020402040406030203" pitchFamily="66" charset="-78"/>
                <a:cs typeface="Arabic Typesetting" panose="03020402040406030203" pitchFamily="66" charset="-78"/>
              </a:rPr>
              <a:t>: </a:t>
            </a:r>
          </a:p>
          <a:p>
            <a:pPr algn="just" rtl="1"/>
            <a:r>
              <a:rPr lang="ar-DZ" sz="6400" b="1" dirty="0">
                <a:solidFill>
                  <a:srgbClr val="FF0000"/>
                </a:solidFill>
                <a:latin typeface="Arabic Typesetting" panose="03020402040406030203" pitchFamily="66" charset="-78"/>
                <a:cs typeface="Arabic Typesetting" panose="03020402040406030203" pitchFamily="66" charset="-78"/>
              </a:rPr>
              <a:t>2-	انتهاء الشخصية المعنوية بوفاة كل الشركاء :</a:t>
            </a:r>
          </a:p>
          <a:p>
            <a:pPr algn="just" rtl="1"/>
            <a:r>
              <a:rPr lang="ar-DZ" sz="7700" b="1" dirty="0">
                <a:solidFill>
                  <a:srgbClr val="FF0000"/>
                </a:solidFill>
                <a:latin typeface="Arabic Typesetting" panose="03020402040406030203" pitchFamily="66" charset="-78"/>
                <a:cs typeface="Arabic Typesetting" panose="03020402040406030203" pitchFamily="66" charset="-78"/>
              </a:rPr>
              <a:t> </a:t>
            </a:r>
            <a:r>
              <a:rPr lang="ar-DZ" sz="7700" b="1" dirty="0">
                <a:solidFill>
                  <a:schemeClr val="tx1"/>
                </a:solidFill>
                <a:latin typeface="Arabic Typesetting" panose="03020402040406030203" pitchFamily="66" charset="-78"/>
                <a:cs typeface="Arabic Typesetting" panose="03020402040406030203" pitchFamily="66" charset="-78"/>
              </a:rPr>
              <a:t>يرتبط قيام بعض الأشخاص المعنوية لا سيما الخاصة منها </a:t>
            </a:r>
            <a:r>
              <a:rPr lang="ar-DZ" sz="7700" b="1" dirty="0">
                <a:solidFill>
                  <a:srgbClr val="FF0000"/>
                </a:solidFill>
                <a:latin typeface="Arabic Typesetting" panose="03020402040406030203" pitchFamily="66" charset="-78"/>
                <a:cs typeface="Arabic Typesetting" panose="03020402040406030203" pitchFamily="66" charset="-78"/>
              </a:rPr>
              <a:t>(شركة التضامن)</a:t>
            </a:r>
            <a:r>
              <a:rPr lang="ar-DZ" sz="7700" b="1" dirty="0">
                <a:solidFill>
                  <a:schemeClr val="tx1"/>
                </a:solidFill>
                <a:latin typeface="Arabic Typesetting" panose="03020402040406030203" pitchFamily="66" charset="-78"/>
                <a:cs typeface="Arabic Typesetting" panose="03020402040406030203" pitchFamily="66" charset="-78"/>
              </a:rPr>
              <a:t>  على وجود أشخاص يشكلون ما يسمى بالشركاء الذين يكون وجودهم ضمن إطار هذا الشخص المعنوي محل اعتبار ، </a:t>
            </a:r>
          </a:p>
          <a:p>
            <a:pPr algn="just" rtl="1"/>
            <a:r>
              <a:rPr lang="ar-DZ" sz="7700" b="1" dirty="0">
                <a:solidFill>
                  <a:schemeClr val="tx1"/>
                </a:solidFill>
                <a:latin typeface="Arabic Typesetting" panose="03020402040406030203" pitchFamily="66" charset="-78"/>
                <a:cs typeface="Arabic Typesetting" panose="03020402040406030203" pitchFamily="66" charset="-78"/>
              </a:rPr>
              <a:t>و بالتالي فغياب هؤلاء الأشخاص عن تشكيل هذا الشخص المعنوي  و انقضاء أهليتهم جميعا بالوفاة يجعل من استمرار هذا الشخص المعنوي من دون جدوى ، و تأسيسا عليه تنتهي الشخصية القانونية لهذا الشخص المعنوي . </a:t>
            </a:r>
          </a:p>
        </p:txBody>
      </p:sp>
    </p:spTree>
    <p:extLst>
      <p:ext uri="{BB962C8B-B14F-4D97-AF65-F5344CB8AC3E}">
        <p14:creationId xmlns:p14="http://schemas.microsoft.com/office/powerpoint/2010/main" val="143825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الثالث : أركان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أشخاص الحق</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موضوع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850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a:t>
            </a:r>
            <a:r>
              <a:rPr lang="ar-DZ" sz="4400" b="1" dirty="0">
                <a:solidFill>
                  <a:srgbClr val="C00000"/>
                </a:solidFill>
                <a:latin typeface="Arabic Typesetting" panose="03020402040406030203" pitchFamily="66" charset="-78"/>
                <a:cs typeface="Arabic Typesetting" panose="03020402040406030203" pitchFamily="66" charset="-78"/>
              </a:rPr>
              <a:t>: </a:t>
            </a:r>
          </a:p>
          <a:p>
            <a:pPr algn="just" rtl="1"/>
            <a:r>
              <a:rPr lang="ar-DZ" sz="5100" b="1" dirty="0">
                <a:solidFill>
                  <a:srgbClr val="00B050"/>
                </a:solidFill>
                <a:latin typeface="Arabic Typesetting" panose="03020402040406030203" pitchFamily="66" charset="-78"/>
                <a:cs typeface="Arabic Typesetting" panose="03020402040406030203" pitchFamily="66" charset="-78"/>
              </a:rPr>
              <a:t>ب- نهاية الشخصية المعنوية : </a:t>
            </a:r>
          </a:p>
          <a:p>
            <a:pPr algn="just" rtl="1"/>
            <a:r>
              <a:rPr lang="ar-DZ" sz="5100" b="1" dirty="0">
                <a:solidFill>
                  <a:srgbClr val="FF0000"/>
                </a:solidFill>
                <a:latin typeface="Arabic Typesetting" panose="03020402040406030203" pitchFamily="66" charset="-78"/>
                <a:cs typeface="Arabic Typesetting" panose="03020402040406030203" pitchFamily="66" charset="-78"/>
              </a:rPr>
              <a:t>3-	انتهاء الشخصية المعنوية بالحل :  </a:t>
            </a:r>
          </a:p>
          <a:p>
            <a:pPr algn="just" rtl="1"/>
            <a:r>
              <a:rPr lang="ar-DZ" sz="5100" b="1" dirty="0">
                <a:solidFill>
                  <a:schemeClr val="tx1"/>
                </a:solidFill>
                <a:latin typeface="Arabic Typesetting" panose="03020402040406030203" pitchFamily="66" charset="-78"/>
                <a:cs typeface="Arabic Typesetting" panose="03020402040406030203" pitchFamily="66" charset="-78"/>
              </a:rPr>
              <a:t> </a:t>
            </a:r>
            <a:r>
              <a:rPr lang="ar-DZ" sz="5200" b="1" dirty="0">
                <a:solidFill>
                  <a:schemeClr val="tx1"/>
                </a:solidFill>
                <a:latin typeface="Arabic Typesetting" panose="03020402040406030203" pitchFamily="66" charset="-78"/>
                <a:cs typeface="Arabic Typesetting" panose="03020402040406030203" pitchFamily="66" charset="-78"/>
              </a:rPr>
              <a:t>تنتهي الشخصية القانونية للشخص المعنوي من خلال أسلوب الحل ، سواء  كان هذا الحل إرادي اتفاقي بين الأشخاص المنشئين لهذا الشخص المعنوي  إذا ما قدروا أنه لم يعد هناك من جدوى تدعوا  للاستمرار في بقاء  هذا الشخص المعنوي  مع وجوب مراعاة الأحكام القانونية و التنظيمية المعمول به في هذا النوع من الحل ، </a:t>
            </a:r>
          </a:p>
          <a:p>
            <a:pPr algn="just" rtl="1"/>
            <a:r>
              <a:rPr lang="ar-DZ" sz="5200" b="1" dirty="0">
                <a:solidFill>
                  <a:schemeClr val="tx1"/>
                </a:solidFill>
                <a:latin typeface="Arabic Typesetting" panose="03020402040406030203" pitchFamily="66" charset="-78"/>
                <a:cs typeface="Arabic Typesetting" panose="03020402040406030203" pitchFamily="66" charset="-78"/>
              </a:rPr>
              <a:t> أو كان هذا الحل  بشكل قضائي ناجم عن دواعي تأديبية بالنظر إلى إخلال هذا الشخص المعنوي بالنظام العام ، أو بالنظر إلى توقف هذا الشخص عن الوفاء بالتزاماته المهنية و المالية . </a:t>
            </a:r>
          </a:p>
        </p:txBody>
      </p:sp>
    </p:spTree>
    <p:extLst>
      <p:ext uri="{BB962C8B-B14F-4D97-AF65-F5344CB8AC3E}">
        <p14:creationId xmlns:p14="http://schemas.microsoft.com/office/powerpoint/2010/main" val="3707028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a:bodyPr>
          <a:lstStyle/>
          <a:p>
            <a:pPr algn="r" rtl="1"/>
            <a:br>
              <a:rPr lang="ar-DZ" sz="5300" b="1" dirty="0">
                <a:solidFill>
                  <a:srgbClr val="FF0000"/>
                </a:solidFill>
                <a:latin typeface="Arabic Typesetting" panose="03020402040406030203" pitchFamily="66" charset="-78"/>
                <a:cs typeface="Arabic Typesetting" panose="03020402040406030203" pitchFamily="66" charset="-78"/>
              </a:rPr>
            </a:br>
            <a:r>
              <a:rPr lang="ar-DZ" sz="5300" b="1" dirty="0">
                <a:solidFill>
                  <a:srgbClr val="FF0000"/>
                </a:solidFill>
                <a:latin typeface="Arabic Typesetting" panose="03020402040406030203" pitchFamily="66" charset="-78"/>
                <a:cs typeface="Arabic Typesetting" panose="03020402040406030203" pitchFamily="66" charset="-78"/>
              </a:rPr>
              <a:t>المطلب الأول : أشخاص الحق : </a:t>
            </a:r>
            <a:br>
              <a:rPr lang="ar-DZ" sz="5300" b="1" dirty="0">
                <a:solidFill>
                  <a:srgbClr val="FF0000"/>
                </a:solidFill>
                <a:latin typeface="Arabic Typesetting" panose="03020402040406030203" pitchFamily="66" charset="-78"/>
                <a:cs typeface="Arabic Typesetting" panose="03020402040406030203" pitchFamily="66" charset="-78"/>
              </a:rPr>
            </a:br>
            <a:r>
              <a:rPr lang="ar-DZ" sz="5300" b="1" dirty="0">
                <a:solidFill>
                  <a:srgbClr val="FF0000"/>
                </a:solidFill>
                <a:latin typeface="Arabic Typesetting" panose="03020402040406030203" pitchFamily="66" charset="-78"/>
                <a:cs typeface="Arabic Typesetting" panose="03020402040406030203" pitchFamily="66" charset="-78"/>
              </a:rPr>
              <a:t>              </a:t>
            </a:r>
            <a:r>
              <a:rPr lang="ar-DZ" sz="5300" b="1" dirty="0">
                <a:solidFill>
                  <a:srgbClr val="00B050"/>
                </a:solidFill>
                <a:latin typeface="Arabic Typesetting" panose="03020402040406030203" pitchFamily="66" charset="-78"/>
                <a:cs typeface="Arabic Typesetting" panose="03020402040406030203" pitchFamily="66" charset="-78"/>
              </a:rPr>
              <a:t>الفرع الأول:  الشخص الطبيعي </a:t>
            </a:r>
            <a:br>
              <a:rPr lang="ar-DZ" sz="5300" b="1" dirty="0">
                <a:solidFill>
                  <a:srgbClr val="00B050"/>
                </a:solidFill>
                <a:latin typeface="Arabic Typesetting" panose="03020402040406030203" pitchFamily="66" charset="-78"/>
                <a:cs typeface="Arabic Typesetting" panose="03020402040406030203" pitchFamily="66" charset="-78"/>
              </a:rPr>
            </a:br>
            <a:r>
              <a:rPr lang="ar-DZ" sz="5300" b="1" dirty="0">
                <a:solidFill>
                  <a:srgbClr val="00B050"/>
                </a:solidFill>
                <a:latin typeface="Arabic Typesetting" panose="03020402040406030203" pitchFamily="66" charset="-78"/>
                <a:cs typeface="Arabic Typesetting" panose="03020402040406030203" pitchFamily="66" charset="-78"/>
              </a:rPr>
              <a:t>                  الفرع الثاني : الشخص المعنوي </a:t>
            </a:r>
            <a:br>
              <a:rPr lang="ar-DZ" sz="4400" dirty="0">
                <a:latin typeface="Arabic Typesetting" panose="03020402040406030203" pitchFamily="66" charset="-78"/>
                <a:cs typeface="Arabic Typesetting" panose="03020402040406030203" pitchFamily="66" charset="-78"/>
              </a:rPr>
            </a:br>
            <a:r>
              <a:rPr lang="en-GB" sz="4000" b="1" dirty="0">
                <a:solidFill>
                  <a:srgbClr val="0070C0"/>
                </a:solidFill>
                <a:latin typeface="Arabic Typesetting" panose="03020402040406030203" pitchFamily="66" charset="-78"/>
                <a:cs typeface="Arabic Typesetting" panose="03020402040406030203" pitchFamily="66" charset="-78"/>
              </a:rPr>
              <a:t> </a:t>
            </a:r>
            <a:br>
              <a:rPr lang="ar-DZ" sz="4400" b="1" dirty="0">
                <a:solidFill>
                  <a:srgbClr val="0070C0"/>
                </a:solidFill>
                <a:latin typeface="Arabic Typesetting" panose="03020402040406030203" pitchFamily="66" charset="-78"/>
                <a:cs typeface="Arabic Typesetting" panose="03020402040406030203" pitchFamily="66" charset="-78"/>
              </a:rPr>
            </a:b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6720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الطبيعة القانونية للشخصية المعنوية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ثالثا : خصائص الشخص </a:t>
            </a:r>
            <a:r>
              <a:rPr lang="ar-DZ" sz="4400" b="1">
                <a:solidFill>
                  <a:srgbClr val="C00000"/>
                </a:solidFill>
                <a:latin typeface="Arabic Typesetting" panose="03020402040406030203" pitchFamily="66" charset="-78"/>
                <a:cs typeface="Arabic Typesetting" panose="03020402040406030203" pitchFamily="66" charset="-78"/>
              </a:rPr>
              <a:t>المعنوي </a:t>
            </a:r>
            <a:endParaRPr lang="ar-DZ" sz="4400" b="1" dirty="0">
              <a:solidFill>
                <a:srgbClr val="C0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56993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الطبيعة القانونية للشخصية المعنوية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اختلف فقهاء القانون في تحديد الطبيعة القانونية للشخصية المعنوية ، حيث ذهبوا في تأصيلهم لفكرة هذه الشخصية إلى وضع عدة نظريات و التي  من أهمها نذكر  النظريات الثلاث التالية : </a:t>
            </a:r>
          </a:p>
        </p:txBody>
      </p:sp>
    </p:spTree>
    <p:extLst>
      <p:ext uri="{BB962C8B-B14F-4D97-AF65-F5344CB8AC3E}">
        <p14:creationId xmlns:p14="http://schemas.microsoft.com/office/powerpoint/2010/main" val="318608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الطبيعة القانونية للشخصية المعنوية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أ - نظرية الافتراض القانوني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يذهب أصحاب هذه النظرية إلى القول أن الشخصية المعنوية ما هي إلا افتراض أو مجاز قانوني مخالف لواقع الحقيقة ، لجأ إليه المشرع لتمكين التجمعات          و الهيئات لتحقيق أهدافها و أغراضها ، و في المقابل تسهيل التعامل معها من خلال افتراض ما يسمى بالشخصية المعنوية ، حتى يكون لها أهلية اكتساب الحقوق و التحمل بالالتزامات و مباشرة التصرفات القانونية .</a:t>
            </a:r>
          </a:p>
        </p:txBody>
      </p:sp>
    </p:spTree>
    <p:extLst>
      <p:ext uri="{BB962C8B-B14F-4D97-AF65-F5344CB8AC3E}">
        <p14:creationId xmlns:p14="http://schemas.microsoft.com/office/powerpoint/2010/main" val="369569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الطبيعة القانونية للشخصية المعنوية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ب - نظرية الإرادة الحقيقية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تعتبر هذه النظرية الشخصية المعنوية حقيقية أساسها اجتماع عدة أفراد لتحقيق غرض معين ، و هذا الاجتماع يؤدي إلى نشوء إرادة مشتركة منفصلة عن إرادة المكونين له ، و هي أساس فكرة الشخصية المعنوية ، و حتى و إن تدخلت الدولة فإن تدخلها لا يعني أنها هي التي أنشأت الشخص المعنوي ، بل لا يتجاوز الأمر حد الاعتراف به </a:t>
            </a:r>
          </a:p>
        </p:txBody>
      </p:sp>
    </p:spTree>
    <p:extLst>
      <p:ext uri="{BB962C8B-B14F-4D97-AF65-F5344CB8AC3E}">
        <p14:creationId xmlns:p14="http://schemas.microsoft.com/office/powerpoint/2010/main" val="135534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الطبيعة القانونية للشخصية المعنوية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ج - نظرية  الملكية المشتركة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تنطلق هذه النظرية من انكار  وجود فكرة الشخصية المعنوية أساسا ، حيث يعتقد أصحاب هذه النظرية أن فكرة الشخصية القانونية بالأساس  تعد حكرا على الشخص الطبيعي دون سواه  ، </a:t>
            </a:r>
            <a:endParaRPr lang="en-GB"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chemeClr val="tx1"/>
                </a:solidFill>
                <a:latin typeface="Arabic Typesetting" panose="03020402040406030203" pitchFamily="66" charset="-78"/>
                <a:cs typeface="Arabic Typesetting" panose="03020402040406030203" pitchFamily="66" charset="-78"/>
              </a:rPr>
              <a:t>و عليه فالشخص المعنوي لا يعد صاحب الحق ، بل إن هذا الأخير  يعود للأشخاص الطبيعيين الذين يتشكل منهم هذا الشخص المعنوي ، حيث أن أصحاب الحق في الجمعية هم جميع الأشخاص الذين تتكون منهم هذه الجمعية ، و أصحاب الحق في الشركات و المؤسسات هم كل الشركاء  و جميع المنتفعون </a:t>
            </a:r>
          </a:p>
        </p:txBody>
      </p:sp>
    </p:spTree>
    <p:extLst>
      <p:ext uri="{BB962C8B-B14F-4D97-AF65-F5344CB8AC3E}">
        <p14:creationId xmlns:p14="http://schemas.microsoft.com/office/powerpoint/2010/main" val="383202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كما هو الحال بالنسبة للشخصية القانونية للشخص الطبيعي ،               تعرف الشخصية القانونية للشخص المعنوي بداية  و نهاية ، حيث تبدأ باستكمال جملة من المقومات الموضوعية و الشكلية و تنتهي بجملة من الأسباب القانونية . </a:t>
            </a:r>
          </a:p>
        </p:txBody>
      </p:sp>
    </p:spTree>
    <p:extLst>
      <p:ext uri="{BB962C8B-B14F-4D97-AF65-F5344CB8AC3E}">
        <p14:creationId xmlns:p14="http://schemas.microsoft.com/office/powerpoint/2010/main" val="184164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954</TotalTime>
  <Words>1592</Words>
  <Application>Microsoft Office PowerPoint</Application>
  <PresentationFormat>شاشة عريضة</PresentationFormat>
  <Paragraphs>114</Paragraphs>
  <Slides>20</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20</vt:i4>
      </vt:variant>
    </vt:vector>
  </HeadingPairs>
  <TitlesOfParts>
    <vt:vector size="25"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                                  المبحث الثالث : أركان الحق   المطلب الأول : أشخاص الحق المطلب الثاني : موضوع الحق    </vt:lpstr>
      <vt:lpstr> المطلب الأول : أشخاص الحق :                الفرع الأول:  الشخص الطبيعي                    الفرع الثاني : الشخص المعنوي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216</cp:revision>
  <dcterms:created xsi:type="dcterms:W3CDTF">2025-09-29T18:29:53Z</dcterms:created>
  <dcterms:modified xsi:type="dcterms:W3CDTF">2026-03-09T05:10:34Z</dcterms:modified>
</cp:coreProperties>
</file>