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59" r:id="rId6"/>
    <p:sldId id="260" r:id="rId7"/>
    <p:sldId id="261" r:id="rId8"/>
    <p:sldId id="266" r:id="rId9"/>
    <p:sldId id="267" r:id="rId10"/>
    <p:sldId id="268" r:id="rId11"/>
    <p:sldId id="269" r:id="rId12"/>
    <p:sldId id="270" r:id="rId13"/>
    <p:sldId id="271" r:id="rId14"/>
    <p:sldId id="272" r:id="rId15"/>
    <p:sldId id="262" r:id="rId16"/>
    <p:sldId id="263" r:id="rId17"/>
    <p:sldId id="264"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B488D-5D70-4E7A-89DC-4BFBF40131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D34F5AD0-BC83-48EC-92CD-74892A2B7A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96846E31-88F1-471D-9E74-6E465AF482BB}"/>
              </a:ext>
            </a:extLst>
          </p:cNvPr>
          <p:cNvSpPr>
            <a:spLocks noGrp="1"/>
          </p:cNvSpPr>
          <p:nvPr>
            <p:ph type="dt" sz="half" idx="10"/>
          </p:nvPr>
        </p:nvSpPr>
        <p:spPr/>
        <p:txBody>
          <a:bodyPr/>
          <a:lstStyle/>
          <a:p>
            <a:fld id="{5044E2E9-2CBE-4DD9-B27B-0336D05ED0A9}" type="datetimeFigureOut">
              <a:rPr lang="fr-FR" smtClean="0"/>
              <a:t>25/11/2024</a:t>
            </a:fld>
            <a:endParaRPr lang="fr-FR"/>
          </a:p>
        </p:txBody>
      </p:sp>
      <p:sp>
        <p:nvSpPr>
          <p:cNvPr id="5" name="Footer Placeholder 4">
            <a:extLst>
              <a:ext uri="{FF2B5EF4-FFF2-40B4-BE49-F238E27FC236}">
                <a16:creationId xmlns:a16="http://schemas.microsoft.com/office/drawing/2014/main" id="{78B30183-E70E-4272-B4B5-A50A561A433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BE5FAC89-BCCD-4831-9178-10524919DADE}"/>
              </a:ext>
            </a:extLst>
          </p:cNvPr>
          <p:cNvSpPr>
            <a:spLocks noGrp="1"/>
          </p:cNvSpPr>
          <p:nvPr>
            <p:ph type="sldNum" sz="quarter" idx="12"/>
          </p:nvPr>
        </p:nvSpPr>
        <p:spPr/>
        <p:txBody>
          <a:bodyPr/>
          <a:lstStyle/>
          <a:p>
            <a:fld id="{D5949EA5-68C7-4D97-9E95-E6DC45D16C0C}" type="slidenum">
              <a:rPr lang="fr-FR" smtClean="0"/>
              <a:t>‹#›</a:t>
            </a:fld>
            <a:endParaRPr lang="fr-FR"/>
          </a:p>
        </p:txBody>
      </p:sp>
    </p:spTree>
    <p:extLst>
      <p:ext uri="{BB962C8B-B14F-4D97-AF65-F5344CB8AC3E}">
        <p14:creationId xmlns:p14="http://schemas.microsoft.com/office/powerpoint/2010/main" val="317729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9B907-C747-476A-A53C-D70DF217E844}"/>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73157C35-BF90-4D41-B419-8E612A48DB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C5CF7C7F-4CBA-49C6-9CA6-A7B00586BB5F}"/>
              </a:ext>
            </a:extLst>
          </p:cNvPr>
          <p:cNvSpPr>
            <a:spLocks noGrp="1"/>
          </p:cNvSpPr>
          <p:nvPr>
            <p:ph type="dt" sz="half" idx="10"/>
          </p:nvPr>
        </p:nvSpPr>
        <p:spPr/>
        <p:txBody>
          <a:bodyPr/>
          <a:lstStyle/>
          <a:p>
            <a:fld id="{5044E2E9-2CBE-4DD9-B27B-0336D05ED0A9}" type="datetimeFigureOut">
              <a:rPr lang="fr-FR" smtClean="0"/>
              <a:t>25/11/2024</a:t>
            </a:fld>
            <a:endParaRPr lang="fr-FR"/>
          </a:p>
        </p:txBody>
      </p:sp>
      <p:sp>
        <p:nvSpPr>
          <p:cNvPr id="5" name="Footer Placeholder 4">
            <a:extLst>
              <a:ext uri="{FF2B5EF4-FFF2-40B4-BE49-F238E27FC236}">
                <a16:creationId xmlns:a16="http://schemas.microsoft.com/office/drawing/2014/main" id="{F253074D-4842-414E-ADAE-582FAA5F9E0F}"/>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E755BA2E-D597-471C-82C3-3E9C46FD7294}"/>
              </a:ext>
            </a:extLst>
          </p:cNvPr>
          <p:cNvSpPr>
            <a:spLocks noGrp="1"/>
          </p:cNvSpPr>
          <p:nvPr>
            <p:ph type="sldNum" sz="quarter" idx="12"/>
          </p:nvPr>
        </p:nvSpPr>
        <p:spPr/>
        <p:txBody>
          <a:bodyPr/>
          <a:lstStyle/>
          <a:p>
            <a:fld id="{D5949EA5-68C7-4D97-9E95-E6DC45D16C0C}" type="slidenum">
              <a:rPr lang="fr-FR" smtClean="0"/>
              <a:t>‹#›</a:t>
            </a:fld>
            <a:endParaRPr lang="fr-FR"/>
          </a:p>
        </p:txBody>
      </p:sp>
    </p:spTree>
    <p:extLst>
      <p:ext uri="{BB962C8B-B14F-4D97-AF65-F5344CB8AC3E}">
        <p14:creationId xmlns:p14="http://schemas.microsoft.com/office/powerpoint/2010/main" val="2669063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54E757-5536-4638-822C-7228102B2C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73B10EEE-A18F-4776-8D07-9C6E609769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C0282D53-0B99-47BA-A04A-932C3AD50560}"/>
              </a:ext>
            </a:extLst>
          </p:cNvPr>
          <p:cNvSpPr>
            <a:spLocks noGrp="1"/>
          </p:cNvSpPr>
          <p:nvPr>
            <p:ph type="dt" sz="half" idx="10"/>
          </p:nvPr>
        </p:nvSpPr>
        <p:spPr/>
        <p:txBody>
          <a:bodyPr/>
          <a:lstStyle/>
          <a:p>
            <a:fld id="{5044E2E9-2CBE-4DD9-B27B-0336D05ED0A9}" type="datetimeFigureOut">
              <a:rPr lang="fr-FR" smtClean="0"/>
              <a:t>25/11/2024</a:t>
            </a:fld>
            <a:endParaRPr lang="fr-FR"/>
          </a:p>
        </p:txBody>
      </p:sp>
      <p:sp>
        <p:nvSpPr>
          <p:cNvPr id="5" name="Footer Placeholder 4">
            <a:extLst>
              <a:ext uri="{FF2B5EF4-FFF2-40B4-BE49-F238E27FC236}">
                <a16:creationId xmlns:a16="http://schemas.microsoft.com/office/drawing/2014/main" id="{3E8ED2CA-1823-47D9-A9AA-7934838479A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E757C715-FB7A-4D19-888A-2FB0C4DFA922}"/>
              </a:ext>
            </a:extLst>
          </p:cNvPr>
          <p:cNvSpPr>
            <a:spLocks noGrp="1"/>
          </p:cNvSpPr>
          <p:nvPr>
            <p:ph type="sldNum" sz="quarter" idx="12"/>
          </p:nvPr>
        </p:nvSpPr>
        <p:spPr/>
        <p:txBody>
          <a:bodyPr/>
          <a:lstStyle/>
          <a:p>
            <a:fld id="{D5949EA5-68C7-4D97-9E95-E6DC45D16C0C}" type="slidenum">
              <a:rPr lang="fr-FR" smtClean="0"/>
              <a:t>‹#›</a:t>
            </a:fld>
            <a:endParaRPr lang="fr-FR"/>
          </a:p>
        </p:txBody>
      </p:sp>
    </p:spTree>
    <p:extLst>
      <p:ext uri="{BB962C8B-B14F-4D97-AF65-F5344CB8AC3E}">
        <p14:creationId xmlns:p14="http://schemas.microsoft.com/office/powerpoint/2010/main" val="281910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43A82-7688-48EB-ACAD-6D8A0F2CC356}"/>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195F4A71-029C-42BD-BF2C-D6E360C962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D5CCC39C-AECE-4BF9-875D-7804062DCD38}"/>
              </a:ext>
            </a:extLst>
          </p:cNvPr>
          <p:cNvSpPr>
            <a:spLocks noGrp="1"/>
          </p:cNvSpPr>
          <p:nvPr>
            <p:ph type="dt" sz="half" idx="10"/>
          </p:nvPr>
        </p:nvSpPr>
        <p:spPr/>
        <p:txBody>
          <a:bodyPr/>
          <a:lstStyle/>
          <a:p>
            <a:fld id="{5044E2E9-2CBE-4DD9-B27B-0336D05ED0A9}" type="datetimeFigureOut">
              <a:rPr lang="fr-FR" smtClean="0"/>
              <a:t>25/11/2024</a:t>
            </a:fld>
            <a:endParaRPr lang="fr-FR"/>
          </a:p>
        </p:txBody>
      </p:sp>
      <p:sp>
        <p:nvSpPr>
          <p:cNvPr id="5" name="Footer Placeholder 4">
            <a:extLst>
              <a:ext uri="{FF2B5EF4-FFF2-40B4-BE49-F238E27FC236}">
                <a16:creationId xmlns:a16="http://schemas.microsoft.com/office/drawing/2014/main" id="{6C40208F-3739-4031-9D1E-9D1B162CA115}"/>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B980E60-2A60-48B6-B353-152E066030E8}"/>
              </a:ext>
            </a:extLst>
          </p:cNvPr>
          <p:cNvSpPr>
            <a:spLocks noGrp="1"/>
          </p:cNvSpPr>
          <p:nvPr>
            <p:ph type="sldNum" sz="quarter" idx="12"/>
          </p:nvPr>
        </p:nvSpPr>
        <p:spPr/>
        <p:txBody>
          <a:bodyPr/>
          <a:lstStyle/>
          <a:p>
            <a:fld id="{D5949EA5-68C7-4D97-9E95-E6DC45D16C0C}" type="slidenum">
              <a:rPr lang="fr-FR" smtClean="0"/>
              <a:t>‹#›</a:t>
            </a:fld>
            <a:endParaRPr lang="fr-FR"/>
          </a:p>
        </p:txBody>
      </p:sp>
    </p:spTree>
    <p:extLst>
      <p:ext uri="{BB962C8B-B14F-4D97-AF65-F5344CB8AC3E}">
        <p14:creationId xmlns:p14="http://schemas.microsoft.com/office/powerpoint/2010/main" val="39091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6F323-C4C4-4920-934E-8FD1374656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CC2C34FB-EE56-4BA2-8BAE-4DFED38915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0248E6-01FF-43EF-AF82-CF4243EA0109}"/>
              </a:ext>
            </a:extLst>
          </p:cNvPr>
          <p:cNvSpPr>
            <a:spLocks noGrp="1"/>
          </p:cNvSpPr>
          <p:nvPr>
            <p:ph type="dt" sz="half" idx="10"/>
          </p:nvPr>
        </p:nvSpPr>
        <p:spPr/>
        <p:txBody>
          <a:bodyPr/>
          <a:lstStyle/>
          <a:p>
            <a:fld id="{5044E2E9-2CBE-4DD9-B27B-0336D05ED0A9}" type="datetimeFigureOut">
              <a:rPr lang="fr-FR" smtClean="0"/>
              <a:t>25/11/2024</a:t>
            </a:fld>
            <a:endParaRPr lang="fr-FR"/>
          </a:p>
        </p:txBody>
      </p:sp>
      <p:sp>
        <p:nvSpPr>
          <p:cNvPr id="5" name="Footer Placeholder 4">
            <a:extLst>
              <a:ext uri="{FF2B5EF4-FFF2-40B4-BE49-F238E27FC236}">
                <a16:creationId xmlns:a16="http://schemas.microsoft.com/office/drawing/2014/main" id="{26A7990D-637D-46F2-8B6F-2203FE9620B3}"/>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2FF623D-CAE3-4E58-8E12-2B0FBA145B0C}"/>
              </a:ext>
            </a:extLst>
          </p:cNvPr>
          <p:cNvSpPr>
            <a:spLocks noGrp="1"/>
          </p:cNvSpPr>
          <p:nvPr>
            <p:ph type="sldNum" sz="quarter" idx="12"/>
          </p:nvPr>
        </p:nvSpPr>
        <p:spPr/>
        <p:txBody>
          <a:bodyPr/>
          <a:lstStyle/>
          <a:p>
            <a:fld id="{D5949EA5-68C7-4D97-9E95-E6DC45D16C0C}" type="slidenum">
              <a:rPr lang="fr-FR" smtClean="0"/>
              <a:t>‹#›</a:t>
            </a:fld>
            <a:endParaRPr lang="fr-FR"/>
          </a:p>
        </p:txBody>
      </p:sp>
    </p:spTree>
    <p:extLst>
      <p:ext uri="{BB962C8B-B14F-4D97-AF65-F5344CB8AC3E}">
        <p14:creationId xmlns:p14="http://schemas.microsoft.com/office/powerpoint/2010/main" val="1911404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BB775-FAF3-4EB4-9606-38011E882087}"/>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AD030B0A-5F9A-4511-9120-09821B7D48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CD9746C6-E9B7-4010-B329-324C00FA59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F1430EEB-B1BE-479C-A633-9847347C6F75}"/>
              </a:ext>
            </a:extLst>
          </p:cNvPr>
          <p:cNvSpPr>
            <a:spLocks noGrp="1"/>
          </p:cNvSpPr>
          <p:nvPr>
            <p:ph type="dt" sz="half" idx="10"/>
          </p:nvPr>
        </p:nvSpPr>
        <p:spPr/>
        <p:txBody>
          <a:bodyPr/>
          <a:lstStyle/>
          <a:p>
            <a:fld id="{5044E2E9-2CBE-4DD9-B27B-0336D05ED0A9}" type="datetimeFigureOut">
              <a:rPr lang="fr-FR" smtClean="0"/>
              <a:t>25/11/2024</a:t>
            </a:fld>
            <a:endParaRPr lang="fr-FR"/>
          </a:p>
        </p:txBody>
      </p:sp>
      <p:sp>
        <p:nvSpPr>
          <p:cNvPr id="6" name="Footer Placeholder 5">
            <a:extLst>
              <a:ext uri="{FF2B5EF4-FFF2-40B4-BE49-F238E27FC236}">
                <a16:creationId xmlns:a16="http://schemas.microsoft.com/office/drawing/2014/main" id="{4C0B8EB8-3B8C-4031-8DB4-8DEDF3F51DA9}"/>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B76D4996-B267-4AF7-BDCC-B399BDF5C17A}"/>
              </a:ext>
            </a:extLst>
          </p:cNvPr>
          <p:cNvSpPr>
            <a:spLocks noGrp="1"/>
          </p:cNvSpPr>
          <p:nvPr>
            <p:ph type="sldNum" sz="quarter" idx="12"/>
          </p:nvPr>
        </p:nvSpPr>
        <p:spPr/>
        <p:txBody>
          <a:bodyPr/>
          <a:lstStyle/>
          <a:p>
            <a:fld id="{D5949EA5-68C7-4D97-9E95-E6DC45D16C0C}" type="slidenum">
              <a:rPr lang="fr-FR" smtClean="0"/>
              <a:t>‹#›</a:t>
            </a:fld>
            <a:endParaRPr lang="fr-FR"/>
          </a:p>
        </p:txBody>
      </p:sp>
    </p:spTree>
    <p:extLst>
      <p:ext uri="{BB962C8B-B14F-4D97-AF65-F5344CB8AC3E}">
        <p14:creationId xmlns:p14="http://schemas.microsoft.com/office/powerpoint/2010/main" val="92644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98389-6DFA-440F-A130-C8C0023ED5F0}"/>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4ACC11D2-DD19-4751-B3C9-EF519153B2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1084C3-044C-492E-B4D6-FC9BB39411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0EAF093F-9268-4C51-8F11-BA62A3192B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8FA6BB-A2C0-4BED-9143-D6FB187CF5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0E85AA9D-4A82-4512-BE2C-5DCEF2DE69D9}"/>
              </a:ext>
            </a:extLst>
          </p:cNvPr>
          <p:cNvSpPr>
            <a:spLocks noGrp="1"/>
          </p:cNvSpPr>
          <p:nvPr>
            <p:ph type="dt" sz="half" idx="10"/>
          </p:nvPr>
        </p:nvSpPr>
        <p:spPr/>
        <p:txBody>
          <a:bodyPr/>
          <a:lstStyle/>
          <a:p>
            <a:fld id="{5044E2E9-2CBE-4DD9-B27B-0336D05ED0A9}" type="datetimeFigureOut">
              <a:rPr lang="fr-FR" smtClean="0"/>
              <a:t>25/11/2024</a:t>
            </a:fld>
            <a:endParaRPr lang="fr-FR"/>
          </a:p>
        </p:txBody>
      </p:sp>
      <p:sp>
        <p:nvSpPr>
          <p:cNvPr id="8" name="Footer Placeholder 7">
            <a:extLst>
              <a:ext uri="{FF2B5EF4-FFF2-40B4-BE49-F238E27FC236}">
                <a16:creationId xmlns:a16="http://schemas.microsoft.com/office/drawing/2014/main" id="{97BD28BF-4199-46A3-B316-BD3496B38C18}"/>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B3CEC1E6-3D44-40CD-857B-0E9F404C0110}"/>
              </a:ext>
            </a:extLst>
          </p:cNvPr>
          <p:cNvSpPr>
            <a:spLocks noGrp="1"/>
          </p:cNvSpPr>
          <p:nvPr>
            <p:ph type="sldNum" sz="quarter" idx="12"/>
          </p:nvPr>
        </p:nvSpPr>
        <p:spPr/>
        <p:txBody>
          <a:bodyPr/>
          <a:lstStyle/>
          <a:p>
            <a:fld id="{D5949EA5-68C7-4D97-9E95-E6DC45D16C0C}" type="slidenum">
              <a:rPr lang="fr-FR" smtClean="0"/>
              <a:t>‹#›</a:t>
            </a:fld>
            <a:endParaRPr lang="fr-FR"/>
          </a:p>
        </p:txBody>
      </p:sp>
    </p:spTree>
    <p:extLst>
      <p:ext uri="{BB962C8B-B14F-4D97-AF65-F5344CB8AC3E}">
        <p14:creationId xmlns:p14="http://schemas.microsoft.com/office/powerpoint/2010/main" val="253556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BE6CE-283E-4D08-9D4C-01380B9A7308}"/>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2E7E472D-BA03-4BA5-A1C1-DAC45699B559}"/>
              </a:ext>
            </a:extLst>
          </p:cNvPr>
          <p:cNvSpPr>
            <a:spLocks noGrp="1"/>
          </p:cNvSpPr>
          <p:nvPr>
            <p:ph type="dt" sz="half" idx="10"/>
          </p:nvPr>
        </p:nvSpPr>
        <p:spPr/>
        <p:txBody>
          <a:bodyPr/>
          <a:lstStyle/>
          <a:p>
            <a:fld id="{5044E2E9-2CBE-4DD9-B27B-0336D05ED0A9}" type="datetimeFigureOut">
              <a:rPr lang="fr-FR" smtClean="0"/>
              <a:t>25/11/2024</a:t>
            </a:fld>
            <a:endParaRPr lang="fr-FR"/>
          </a:p>
        </p:txBody>
      </p:sp>
      <p:sp>
        <p:nvSpPr>
          <p:cNvPr id="4" name="Footer Placeholder 3">
            <a:extLst>
              <a:ext uri="{FF2B5EF4-FFF2-40B4-BE49-F238E27FC236}">
                <a16:creationId xmlns:a16="http://schemas.microsoft.com/office/drawing/2014/main" id="{5E1E2014-EBEB-48D8-BD77-69949186849A}"/>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A40885FC-2917-4314-A4E8-D90029B5BE42}"/>
              </a:ext>
            </a:extLst>
          </p:cNvPr>
          <p:cNvSpPr>
            <a:spLocks noGrp="1"/>
          </p:cNvSpPr>
          <p:nvPr>
            <p:ph type="sldNum" sz="quarter" idx="12"/>
          </p:nvPr>
        </p:nvSpPr>
        <p:spPr/>
        <p:txBody>
          <a:bodyPr/>
          <a:lstStyle/>
          <a:p>
            <a:fld id="{D5949EA5-68C7-4D97-9E95-E6DC45D16C0C}" type="slidenum">
              <a:rPr lang="fr-FR" smtClean="0"/>
              <a:t>‹#›</a:t>
            </a:fld>
            <a:endParaRPr lang="fr-FR"/>
          </a:p>
        </p:txBody>
      </p:sp>
    </p:spTree>
    <p:extLst>
      <p:ext uri="{BB962C8B-B14F-4D97-AF65-F5344CB8AC3E}">
        <p14:creationId xmlns:p14="http://schemas.microsoft.com/office/powerpoint/2010/main" val="1427687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89B229-0BE3-46B0-8316-F20B97240F03}"/>
              </a:ext>
            </a:extLst>
          </p:cNvPr>
          <p:cNvSpPr>
            <a:spLocks noGrp="1"/>
          </p:cNvSpPr>
          <p:nvPr>
            <p:ph type="dt" sz="half" idx="10"/>
          </p:nvPr>
        </p:nvSpPr>
        <p:spPr/>
        <p:txBody>
          <a:bodyPr/>
          <a:lstStyle/>
          <a:p>
            <a:fld id="{5044E2E9-2CBE-4DD9-B27B-0336D05ED0A9}" type="datetimeFigureOut">
              <a:rPr lang="fr-FR" smtClean="0"/>
              <a:t>25/11/2024</a:t>
            </a:fld>
            <a:endParaRPr lang="fr-FR"/>
          </a:p>
        </p:txBody>
      </p:sp>
      <p:sp>
        <p:nvSpPr>
          <p:cNvPr id="3" name="Footer Placeholder 2">
            <a:extLst>
              <a:ext uri="{FF2B5EF4-FFF2-40B4-BE49-F238E27FC236}">
                <a16:creationId xmlns:a16="http://schemas.microsoft.com/office/drawing/2014/main" id="{D0FF2AE4-BA45-4DC7-872C-53D98720A279}"/>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4B988214-0F39-4ECE-ADD7-E182783EAF0B}"/>
              </a:ext>
            </a:extLst>
          </p:cNvPr>
          <p:cNvSpPr>
            <a:spLocks noGrp="1"/>
          </p:cNvSpPr>
          <p:nvPr>
            <p:ph type="sldNum" sz="quarter" idx="12"/>
          </p:nvPr>
        </p:nvSpPr>
        <p:spPr/>
        <p:txBody>
          <a:bodyPr/>
          <a:lstStyle/>
          <a:p>
            <a:fld id="{D5949EA5-68C7-4D97-9E95-E6DC45D16C0C}" type="slidenum">
              <a:rPr lang="fr-FR" smtClean="0"/>
              <a:t>‹#›</a:t>
            </a:fld>
            <a:endParaRPr lang="fr-FR"/>
          </a:p>
        </p:txBody>
      </p:sp>
    </p:spTree>
    <p:extLst>
      <p:ext uri="{BB962C8B-B14F-4D97-AF65-F5344CB8AC3E}">
        <p14:creationId xmlns:p14="http://schemas.microsoft.com/office/powerpoint/2010/main" val="178756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A6575-AFCB-4AFC-9086-B1F904AE6B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3082AFBC-42C1-4304-ABE5-5114DC630E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9D39382A-D32D-4F86-82A6-3CA820A82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7462E-4F82-484E-92D3-531A687ECD91}"/>
              </a:ext>
            </a:extLst>
          </p:cNvPr>
          <p:cNvSpPr>
            <a:spLocks noGrp="1"/>
          </p:cNvSpPr>
          <p:nvPr>
            <p:ph type="dt" sz="half" idx="10"/>
          </p:nvPr>
        </p:nvSpPr>
        <p:spPr/>
        <p:txBody>
          <a:bodyPr/>
          <a:lstStyle/>
          <a:p>
            <a:fld id="{5044E2E9-2CBE-4DD9-B27B-0336D05ED0A9}" type="datetimeFigureOut">
              <a:rPr lang="fr-FR" smtClean="0"/>
              <a:t>25/11/2024</a:t>
            </a:fld>
            <a:endParaRPr lang="fr-FR"/>
          </a:p>
        </p:txBody>
      </p:sp>
      <p:sp>
        <p:nvSpPr>
          <p:cNvPr id="6" name="Footer Placeholder 5">
            <a:extLst>
              <a:ext uri="{FF2B5EF4-FFF2-40B4-BE49-F238E27FC236}">
                <a16:creationId xmlns:a16="http://schemas.microsoft.com/office/drawing/2014/main" id="{7F666458-0326-4229-8000-37E78422B30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2B760C26-E310-4234-8A1E-680DB794678B}"/>
              </a:ext>
            </a:extLst>
          </p:cNvPr>
          <p:cNvSpPr>
            <a:spLocks noGrp="1"/>
          </p:cNvSpPr>
          <p:nvPr>
            <p:ph type="sldNum" sz="quarter" idx="12"/>
          </p:nvPr>
        </p:nvSpPr>
        <p:spPr/>
        <p:txBody>
          <a:bodyPr/>
          <a:lstStyle/>
          <a:p>
            <a:fld id="{D5949EA5-68C7-4D97-9E95-E6DC45D16C0C}" type="slidenum">
              <a:rPr lang="fr-FR" smtClean="0"/>
              <a:t>‹#›</a:t>
            </a:fld>
            <a:endParaRPr lang="fr-FR"/>
          </a:p>
        </p:txBody>
      </p:sp>
    </p:spTree>
    <p:extLst>
      <p:ext uri="{BB962C8B-B14F-4D97-AF65-F5344CB8AC3E}">
        <p14:creationId xmlns:p14="http://schemas.microsoft.com/office/powerpoint/2010/main" val="159924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01DD4-53BD-4661-942E-67270C0D24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0B260BF7-0147-4038-95E1-54BD4B0ACC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30D4B8D7-C4B5-4984-ACF6-321911E917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AAD560-DDBD-4836-97B0-D317BDE690EA}"/>
              </a:ext>
            </a:extLst>
          </p:cNvPr>
          <p:cNvSpPr>
            <a:spLocks noGrp="1"/>
          </p:cNvSpPr>
          <p:nvPr>
            <p:ph type="dt" sz="half" idx="10"/>
          </p:nvPr>
        </p:nvSpPr>
        <p:spPr/>
        <p:txBody>
          <a:bodyPr/>
          <a:lstStyle/>
          <a:p>
            <a:fld id="{5044E2E9-2CBE-4DD9-B27B-0336D05ED0A9}" type="datetimeFigureOut">
              <a:rPr lang="fr-FR" smtClean="0"/>
              <a:t>25/11/2024</a:t>
            </a:fld>
            <a:endParaRPr lang="fr-FR"/>
          </a:p>
        </p:txBody>
      </p:sp>
      <p:sp>
        <p:nvSpPr>
          <p:cNvPr id="6" name="Footer Placeholder 5">
            <a:extLst>
              <a:ext uri="{FF2B5EF4-FFF2-40B4-BE49-F238E27FC236}">
                <a16:creationId xmlns:a16="http://schemas.microsoft.com/office/drawing/2014/main" id="{3C8C4685-6AA2-4079-8985-1E6F9046344A}"/>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55A2D65D-BBE3-47B2-A6F8-39E8BD014986}"/>
              </a:ext>
            </a:extLst>
          </p:cNvPr>
          <p:cNvSpPr>
            <a:spLocks noGrp="1"/>
          </p:cNvSpPr>
          <p:nvPr>
            <p:ph type="sldNum" sz="quarter" idx="12"/>
          </p:nvPr>
        </p:nvSpPr>
        <p:spPr/>
        <p:txBody>
          <a:bodyPr/>
          <a:lstStyle/>
          <a:p>
            <a:fld id="{D5949EA5-68C7-4D97-9E95-E6DC45D16C0C}" type="slidenum">
              <a:rPr lang="fr-FR" smtClean="0"/>
              <a:t>‹#›</a:t>
            </a:fld>
            <a:endParaRPr lang="fr-FR"/>
          </a:p>
        </p:txBody>
      </p:sp>
    </p:spTree>
    <p:extLst>
      <p:ext uri="{BB962C8B-B14F-4D97-AF65-F5344CB8AC3E}">
        <p14:creationId xmlns:p14="http://schemas.microsoft.com/office/powerpoint/2010/main" val="269606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91DC53-14FE-473C-90EC-6E248209C9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2A1DFF2C-B408-438A-AB02-04C3E84D42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539DDF90-1367-4E8F-8905-BE98E5685C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4E2E9-2CBE-4DD9-B27B-0336D05ED0A9}" type="datetimeFigureOut">
              <a:rPr lang="fr-FR" smtClean="0"/>
              <a:t>25/11/2024</a:t>
            </a:fld>
            <a:endParaRPr lang="fr-FR"/>
          </a:p>
        </p:txBody>
      </p:sp>
      <p:sp>
        <p:nvSpPr>
          <p:cNvPr id="5" name="Footer Placeholder 4">
            <a:extLst>
              <a:ext uri="{FF2B5EF4-FFF2-40B4-BE49-F238E27FC236}">
                <a16:creationId xmlns:a16="http://schemas.microsoft.com/office/drawing/2014/main" id="{2592AF0B-2E18-497B-BC50-F390A8ABF0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42DEDC99-D4C8-41C3-BC9A-DFB4DA4A54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49EA5-68C7-4D97-9E95-E6DC45D16C0C}" type="slidenum">
              <a:rPr lang="fr-FR" smtClean="0"/>
              <a:t>‹#›</a:t>
            </a:fld>
            <a:endParaRPr lang="fr-FR"/>
          </a:p>
        </p:txBody>
      </p:sp>
    </p:spTree>
    <p:extLst>
      <p:ext uri="{BB962C8B-B14F-4D97-AF65-F5344CB8AC3E}">
        <p14:creationId xmlns:p14="http://schemas.microsoft.com/office/powerpoint/2010/main" val="229374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l="-8000" r="-8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349207-E494-492D-B687-AF82C0CAC0CD}"/>
              </a:ext>
            </a:extLst>
          </p:cNvPr>
          <p:cNvPicPr>
            <a:picLocks noChangeAspect="1"/>
          </p:cNvPicPr>
          <p:nvPr/>
        </p:nvPicPr>
        <p:blipFill>
          <a:blip r:embed="rId3"/>
          <a:stretch>
            <a:fillRect/>
          </a:stretch>
        </p:blipFill>
        <p:spPr>
          <a:xfrm>
            <a:off x="6043127" y="1435067"/>
            <a:ext cx="1095375" cy="1095375"/>
          </a:xfrm>
          <a:prstGeom prst="rect">
            <a:avLst/>
          </a:prstGeom>
        </p:spPr>
      </p:pic>
      <p:sp>
        <p:nvSpPr>
          <p:cNvPr id="5" name="Rectangle 4">
            <a:extLst>
              <a:ext uri="{FF2B5EF4-FFF2-40B4-BE49-F238E27FC236}">
                <a16:creationId xmlns:a16="http://schemas.microsoft.com/office/drawing/2014/main" id="{7C9513D7-7582-480A-97E9-0B3B7362ECF8}"/>
              </a:ext>
            </a:extLst>
          </p:cNvPr>
          <p:cNvSpPr/>
          <p:nvPr/>
        </p:nvSpPr>
        <p:spPr>
          <a:xfrm>
            <a:off x="5160658" y="2530442"/>
            <a:ext cx="2654894" cy="769441"/>
          </a:xfrm>
          <a:prstGeom prst="rect">
            <a:avLst/>
          </a:prstGeom>
        </p:spPr>
        <p:txBody>
          <a:bodyPr wrap="none">
            <a:spAutoFit/>
          </a:bodyPr>
          <a:lstStyle/>
          <a:p>
            <a:r>
              <a:rPr lang="fr-FR" sz="4400" b="1" dirty="0">
                <a:solidFill>
                  <a:srgbClr val="7030A0"/>
                </a:solidFill>
              </a:rPr>
              <a:t>INSIGHTIQ</a:t>
            </a:r>
          </a:p>
        </p:txBody>
      </p:sp>
      <p:sp>
        <p:nvSpPr>
          <p:cNvPr id="6" name="Rectangle: Rounded Corners 5">
            <a:extLst>
              <a:ext uri="{FF2B5EF4-FFF2-40B4-BE49-F238E27FC236}">
                <a16:creationId xmlns:a16="http://schemas.microsoft.com/office/drawing/2014/main" id="{090E0FA4-6CC6-4DE1-8AD6-DE41762723AD}"/>
              </a:ext>
            </a:extLst>
          </p:cNvPr>
          <p:cNvSpPr/>
          <p:nvPr/>
        </p:nvSpPr>
        <p:spPr>
          <a:xfrm>
            <a:off x="541175" y="5038531"/>
            <a:ext cx="3051110" cy="998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rgbClr val="FF0000"/>
                </a:solidFill>
              </a:rPr>
              <a:t>من إعداد:</a:t>
            </a:r>
          </a:p>
          <a:p>
            <a:pPr algn="ctr"/>
            <a:r>
              <a:rPr lang="ar-DZ" dirty="0"/>
              <a:t> </a:t>
            </a:r>
          </a:p>
          <a:p>
            <a:pPr algn="ctr"/>
            <a:endParaRPr lang="fr-FR" dirty="0"/>
          </a:p>
        </p:txBody>
      </p:sp>
      <p:sp>
        <p:nvSpPr>
          <p:cNvPr id="7" name="Rectangle: Rounded Corners 6">
            <a:extLst>
              <a:ext uri="{FF2B5EF4-FFF2-40B4-BE49-F238E27FC236}">
                <a16:creationId xmlns:a16="http://schemas.microsoft.com/office/drawing/2014/main" id="{9D0B23CC-0796-4CB4-9A9A-D0D77EC677BE}"/>
              </a:ext>
            </a:extLst>
          </p:cNvPr>
          <p:cNvSpPr/>
          <p:nvPr/>
        </p:nvSpPr>
        <p:spPr>
          <a:xfrm>
            <a:off x="8745894" y="4817706"/>
            <a:ext cx="3051110" cy="998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rgbClr val="FF0000"/>
                </a:solidFill>
              </a:rPr>
              <a:t>تحت إشراف:</a:t>
            </a:r>
          </a:p>
          <a:p>
            <a:pPr algn="ctr"/>
            <a:r>
              <a:rPr lang="ar-DZ" dirty="0"/>
              <a:t> </a:t>
            </a:r>
          </a:p>
          <a:p>
            <a:pPr algn="ctr"/>
            <a:endParaRPr lang="fr-FR" dirty="0"/>
          </a:p>
        </p:txBody>
      </p:sp>
      <p:sp>
        <p:nvSpPr>
          <p:cNvPr id="8" name="Rectangle: Rounded Corners 7">
            <a:extLst>
              <a:ext uri="{FF2B5EF4-FFF2-40B4-BE49-F238E27FC236}">
                <a16:creationId xmlns:a16="http://schemas.microsoft.com/office/drawing/2014/main" id="{8C8E66F6-C729-4A76-92DE-8DC84DF89239}"/>
              </a:ext>
            </a:extLst>
          </p:cNvPr>
          <p:cNvSpPr/>
          <p:nvPr/>
        </p:nvSpPr>
        <p:spPr>
          <a:xfrm>
            <a:off x="5597031" y="893891"/>
            <a:ext cx="1782147" cy="54117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a:t>الموضوع</a:t>
            </a:r>
            <a:r>
              <a:rPr lang="ar-DZ" dirty="0"/>
              <a:t> </a:t>
            </a:r>
            <a:endParaRPr lang="fr-FR" dirty="0"/>
          </a:p>
        </p:txBody>
      </p:sp>
    </p:spTree>
    <p:extLst>
      <p:ext uri="{BB962C8B-B14F-4D97-AF65-F5344CB8AC3E}">
        <p14:creationId xmlns:p14="http://schemas.microsoft.com/office/powerpoint/2010/main" val="190964263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l="-8000" r="-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88DD3E-2EC5-4D09-A914-E8E750A33B03}"/>
              </a:ext>
            </a:extLst>
          </p:cNvPr>
          <p:cNvSpPr/>
          <p:nvPr/>
        </p:nvSpPr>
        <p:spPr>
          <a:xfrm>
            <a:off x="10496738" y="258539"/>
            <a:ext cx="1194558" cy="461665"/>
          </a:xfrm>
          <a:prstGeom prst="rect">
            <a:avLst/>
          </a:prstGeom>
        </p:spPr>
        <p:txBody>
          <a:bodyPr wrap="none">
            <a:spAutoFit/>
          </a:bodyPr>
          <a:lstStyle/>
          <a:p>
            <a:r>
              <a:rPr lang="ar-DZ" sz="2400" b="1" dirty="0">
                <a:solidFill>
                  <a:srgbClr val="FF0000"/>
                </a:solidFill>
              </a:rPr>
              <a:t>التهديدات</a:t>
            </a:r>
            <a:r>
              <a:rPr lang="ar-DZ" sz="2400" dirty="0">
                <a:solidFill>
                  <a:srgbClr val="FF0000"/>
                </a:solidFill>
              </a:rPr>
              <a:t>:</a:t>
            </a:r>
            <a:endParaRPr lang="fr-FR" sz="2400" dirty="0">
              <a:solidFill>
                <a:srgbClr val="FF0000"/>
              </a:solidFill>
            </a:endParaRPr>
          </a:p>
        </p:txBody>
      </p:sp>
      <p:sp>
        <p:nvSpPr>
          <p:cNvPr id="5" name="Rectangle 4">
            <a:extLst>
              <a:ext uri="{FF2B5EF4-FFF2-40B4-BE49-F238E27FC236}">
                <a16:creationId xmlns:a16="http://schemas.microsoft.com/office/drawing/2014/main" id="{DDE62703-C763-4F3D-86CC-15582172DAA0}"/>
              </a:ext>
            </a:extLst>
          </p:cNvPr>
          <p:cNvSpPr/>
          <p:nvPr/>
        </p:nvSpPr>
        <p:spPr>
          <a:xfrm>
            <a:off x="457200" y="1224280"/>
            <a:ext cx="10440955" cy="923330"/>
          </a:xfrm>
          <a:prstGeom prst="rect">
            <a:avLst/>
          </a:prstGeom>
        </p:spPr>
        <p:txBody>
          <a:bodyPr wrap="square">
            <a:spAutoFit/>
          </a:bodyPr>
          <a:lstStyle/>
          <a:p>
            <a:pPr algn="r"/>
            <a:r>
              <a:rPr lang="ar-DZ" b="1" dirty="0"/>
              <a:t>التنافس القوي</a:t>
            </a:r>
            <a:r>
              <a:rPr lang="ar-DZ" dirty="0"/>
              <a:t>: يوجد العديد من الشركات الكبرى التي تقدم حلولًا مشابهة في مجال </a:t>
            </a:r>
            <a:r>
              <a:rPr lang="ar-DZ" b="1" dirty="0"/>
              <a:t>تحليل البيانات</a:t>
            </a:r>
            <a:r>
              <a:rPr lang="ar-DZ" dirty="0"/>
              <a:t> و </a:t>
            </a:r>
            <a:r>
              <a:rPr lang="ar-DZ" b="1" dirty="0"/>
              <a:t>الذكاء الاصطناعي</a:t>
            </a:r>
            <a:r>
              <a:rPr lang="ar-DZ" dirty="0"/>
              <a:t>. من أبرز المنافسين </a:t>
            </a:r>
            <a:r>
              <a:rPr lang="fr-FR" b="1" dirty="0"/>
              <a:t>Google</a:t>
            </a:r>
            <a:r>
              <a:rPr lang="fr-FR" dirty="0"/>
              <a:t>، </a:t>
            </a:r>
            <a:r>
              <a:rPr lang="fr-FR" b="1" dirty="0"/>
              <a:t>Microsoft Azure</a:t>
            </a:r>
            <a:r>
              <a:rPr lang="fr-FR" dirty="0"/>
              <a:t>، </a:t>
            </a:r>
            <a:r>
              <a:rPr lang="fr-FR" b="1" dirty="0"/>
              <a:t>Amazon Web Services (AWS)</a:t>
            </a:r>
            <a:r>
              <a:rPr lang="fr-FR" dirty="0"/>
              <a:t>، </a:t>
            </a:r>
            <a:r>
              <a:rPr lang="ar-DZ" dirty="0"/>
              <a:t>وكذلك الشركات المتخصصة مثل </a:t>
            </a:r>
            <a:r>
              <a:rPr lang="fr-FR" b="1" dirty="0" err="1"/>
              <a:t>Palantir</a:t>
            </a:r>
            <a:r>
              <a:rPr lang="fr-FR" dirty="0"/>
              <a:t> </a:t>
            </a:r>
            <a:r>
              <a:rPr lang="ar-DZ" dirty="0"/>
              <a:t>و </a:t>
            </a:r>
            <a:r>
              <a:rPr lang="fr-FR" b="1" dirty="0"/>
              <a:t>Tableau</a:t>
            </a:r>
            <a:r>
              <a:rPr lang="fr-FR" dirty="0"/>
              <a:t>. </a:t>
            </a:r>
            <a:r>
              <a:rPr lang="ar-DZ" dirty="0"/>
              <a:t>هذا التنافس قد يحد من قدرة </a:t>
            </a:r>
            <a:r>
              <a:rPr lang="fr-FR" dirty="0"/>
              <a:t>InsightIQ </a:t>
            </a:r>
            <a:r>
              <a:rPr lang="ar-DZ" dirty="0"/>
              <a:t>على اكتساب حصة سوقية كبيرة.</a:t>
            </a:r>
            <a:endParaRPr lang="fr-FR" dirty="0"/>
          </a:p>
        </p:txBody>
      </p:sp>
      <p:sp>
        <p:nvSpPr>
          <p:cNvPr id="6" name="Rectangle 5">
            <a:extLst>
              <a:ext uri="{FF2B5EF4-FFF2-40B4-BE49-F238E27FC236}">
                <a16:creationId xmlns:a16="http://schemas.microsoft.com/office/drawing/2014/main" id="{040EF948-F581-4938-AC42-04135BEC2C05}"/>
              </a:ext>
            </a:extLst>
          </p:cNvPr>
          <p:cNvSpPr/>
          <p:nvPr/>
        </p:nvSpPr>
        <p:spPr>
          <a:xfrm>
            <a:off x="74645" y="2147610"/>
            <a:ext cx="10823510" cy="923330"/>
          </a:xfrm>
          <a:prstGeom prst="rect">
            <a:avLst/>
          </a:prstGeom>
        </p:spPr>
        <p:txBody>
          <a:bodyPr wrap="square">
            <a:spAutoFit/>
          </a:bodyPr>
          <a:lstStyle/>
          <a:p>
            <a:pPr algn="r"/>
            <a:r>
              <a:rPr lang="ar-DZ" b="1" dirty="0"/>
              <a:t>التغيرات السريعة في التكنولوجيا</a:t>
            </a:r>
            <a:r>
              <a:rPr lang="ar-DZ" dirty="0"/>
              <a:t>: في صناعة التكنولوجيا، التغيرات سريعة للغاية. قد تواجه </a:t>
            </a:r>
          </a:p>
          <a:p>
            <a:pPr algn="r"/>
            <a:r>
              <a:rPr lang="fr-FR" b="1" dirty="0"/>
              <a:t>InsightIQ</a:t>
            </a:r>
            <a:r>
              <a:rPr lang="fr-FR" dirty="0"/>
              <a:t> </a:t>
            </a:r>
            <a:r>
              <a:rPr lang="ar-DZ" dirty="0"/>
              <a:t>تحديات في مواكبة أحدث التطورات في مجالات مثل </a:t>
            </a:r>
            <a:r>
              <a:rPr lang="ar-DZ" b="1" dirty="0"/>
              <a:t>التعلم العميق</a:t>
            </a:r>
            <a:r>
              <a:rPr lang="ar-DZ" dirty="0"/>
              <a:t> و </a:t>
            </a:r>
            <a:r>
              <a:rPr lang="ar-DZ" b="1" dirty="0"/>
              <a:t>الذكاء الاصطناعي</a:t>
            </a:r>
            <a:r>
              <a:rPr lang="ar-DZ" dirty="0"/>
              <a:t> إذا لم تواصل الابتكار والتحديث المستمر لمنتجاتها. فعدم الاستجابة السريعة للتغيرات قد يجعلها تتخلف عن المنافسين.</a:t>
            </a:r>
            <a:endParaRPr lang="fr-FR" dirty="0"/>
          </a:p>
        </p:txBody>
      </p:sp>
      <p:sp>
        <p:nvSpPr>
          <p:cNvPr id="7" name="Rectangle 6">
            <a:extLst>
              <a:ext uri="{FF2B5EF4-FFF2-40B4-BE49-F238E27FC236}">
                <a16:creationId xmlns:a16="http://schemas.microsoft.com/office/drawing/2014/main" id="{305C8E0A-2129-4A95-8D70-13BA65AFC95D}"/>
              </a:ext>
            </a:extLst>
          </p:cNvPr>
          <p:cNvSpPr/>
          <p:nvPr/>
        </p:nvSpPr>
        <p:spPr>
          <a:xfrm>
            <a:off x="562947" y="3218847"/>
            <a:ext cx="10440955" cy="646331"/>
          </a:xfrm>
          <a:prstGeom prst="rect">
            <a:avLst/>
          </a:prstGeom>
        </p:spPr>
        <p:txBody>
          <a:bodyPr wrap="square">
            <a:spAutoFit/>
          </a:bodyPr>
          <a:lstStyle/>
          <a:p>
            <a:pPr algn="r"/>
            <a:r>
              <a:rPr lang="ar-DZ" b="1" dirty="0"/>
              <a:t>مخاوف الخصوصية والأمان</a:t>
            </a:r>
            <a:r>
              <a:rPr lang="ar-DZ" dirty="0"/>
              <a:t>: مع تزايد الاهتمام بحماية البيانات، قد تكون هناك تحديات تتعلق بسياسات الأمان وحماية الخصوصية. الشركات والعملاء قد يكونون حذرين من استخدام أدوات تحليل البيانات إذا لم تكن هناك ضمانات كافية لحماية بياناتهم الحساسة.</a:t>
            </a:r>
            <a:endParaRPr lang="fr-FR" dirty="0"/>
          </a:p>
        </p:txBody>
      </p:sp>
      <p:sp>
        <p:nvSpPr>
          <p:cNvPr id="8" name="Rectangle 7">
            <a:extLst>
              <a:ext uri="{FF2B5EF4-FFF2-40B4-BE49-F238E27FC236}">
                <a16:creationId xmlns:a16="http://schemas.microsoft.com/office/drawing/2014/main" id="{277BF710-3C83-4C8C-8974-2BA8621AC926}"/>
              </a:ext>
            </a:extLst>
          </p:cNvPr>
          <p:cNvSpPr/>
          <p:nvPr/>
        </p:nvSpPr>
        <p:spPr>
          <a:xfrm>
            <a:off x="139959" y="4142177"/>
            <a:ext cx="10823510" cy="923330"/>
          </a:xfrm>
          <a:prstGeom prst="rect">
            <a:avLst/>
          </a:prstGeom>
        </p:spPr>
        <p:txBody>
          <a:bodyPr wrap="square">
            <a:spAutoFit/>
          </a:bodyPr>
          <a:lstStyle/>
          <a:p>
            <a:pPr algn="r"/>
            <a:r>
              <a:rPr lang="ar-DZ" b="1" dirty="0"/>
              <a:t>اعتماد الشركات على البيانات غير الكافية</a:t>
            </a:r>
            <a:r>
              <a:rPr lang="ar-DZ" dirty="0"/>
              <a:t>: إذا كانت البيانات التي توفرها الشركات التي تعتمد على </a:t>
            </a:r>
          </a:p>
          <a:p>
            <a:pPr algn="r"/>
            <a:r>
              <a:rPr lang="fr-FR" b="1" dirty="0"/>
              <a:t>InsightIQ</a:t>
            </a:r>
            <a:r>
              <a:rPr lang="fr-FR" dirty="0"/>
              <a:t> </a:t>
            </a:r>
            <a:r>
              <a:rPr lang="ar-DZ" dirty="0"/>
              <a:t>غير دقيقة أو غير كاملة، فقد تؤثر هذه المشكلة على دقة التحليلات. وبالتالي، يمكن أن تتأثر سمعة الشركة في حال تم اكتشاف نتائج خاطئة أو مضللة استنادًا إلى تحليلات غير دقيقة.</a:t>
            </a:r>
            <a:endParaRPr lang="fr-FR" dirty="0"/>
          </a:p>
        </p:txBody>
      </p:sp>
      <p:sp>
        <p:nvSpPr>
          <p:cNvPr id="9" name="Rectangle 8">
            <a:extLst>
              <a:ext uri="{FF2B5EF4-FFF2-40B4-BE49-F238E27FC236}">
                <a16:creationId xmlns:a16="http://schemas.microsoft.com/office/drawing/2014/main" id="{6E7BF8AA-3F45-4BB9-A878-EA7B43182422}"/>
              </a:ext>
            </a:extLst>
          </p:cNvPr>
          <p:cNvSpPr/>
          <p:nvPr/>
        </p:nvSpPr>
        <p:spPr>
          <a:xfrm>
            <a:off x="167870" y="5213414"/>
            <a:ext cx="10926147" cy="923330"/>
          </a:xfrm>
          <a:prstGeom prst="rect">
            <a:avLst/>
          </a:prstGeom>
        </p:spPr>
        <p:txBody>
          <a:bodyPr wrap="square">
            <a:spAutoFit/>
          </a:bodyPr>
          <a:lstStyle/>
          <a:p>
            <a:pPr algn="r"/>
            <a:r>
              <a:rPr lang="ar-DZ" b="1" dirty="0"/>
              <a:t>التحولات الاقتصادية والسياسية</a:t>
            </a:r>
            <a:r>
              <a:rPr lang="ar-DZ" dirty="0"/>
              <a:t>: أي تقلبات في الاقتصاد العالمي أو التغيرات في السياسات الحكومية قد تؤثر سلبًا على القدرة على جذب العملاء أو توسيع السوق. فعلى سبيل المثال، التوترات الجيوسياسية أو التغييرات في القوانين المحلية المتعلقة بحماية البيانات (مثل </a:t>
            </a:r>
            <a:r>
              <a:rPr lang="ar-DZ" b="1" dirty="0"/>
              <a:t>اللائحة العامة لحماية البيانات </a:t>
            </a:r>
            <a:r>
              <a:rPr lang="fr-FR" b="1" dirty="0"/>
              <a:t>GDPR</a:t>
            </a:r>
            <a:r>
              <a:rPr lang="fr-FR" dirty="0"/>
              <a:t> </a:t>
            </a:r>
            <a:r>
              <a:rPr lang="ar-DZ" dirty="0"/>
              <a:t>في الاتحاد الأوروبي) قد تفرض تحديات إضافية على الشركات التي تعتمد على جمع وتحليل البيانات.</a:t>
            </a:r>
            <a:endParaRPr lang="fr-FR" dirty="0"/>
          </a:p>
        </p:txBody>
      </p:sp>
      <p:sp>
        <p:nvSpPr>
          <p:cNvPr id="10" name="Arrow: Left 9">
            <a:extLst>
              <a:ext uri="{FF2B5EF4-FFF2-40B4-BE49-F238E27FC236}">
                <a16:creationId xmlns:a16="http://schemas.microsoft.com/office/drawing/2014/main" id="{6AEDA921-EE81-4627-AF21-C61D9CDE1EBC}"/>
              </a:ext>
            </a:extLst>
          </p:cNvPr>
          <p:cNvSpPr/>
          <p:nvPr/>
        </p:nvSpPr>
        <p:spPr>
          <a:xfrm>
            <a:off x="11094015" y="1284444"/>
            <a:ext cx="352679" cy="28869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Arrow: Left 10">
            <a:extLst>
              <a:ext uri="{FF2B5EF4-FFF2-40B4-BE49-F238E27FC236}">
                <a16:creationId xmlns:a16="http://schemas.microsoft.com/office/drawing/2014/main" id="{FD98A5D1-E58A-4C4E-9446-6A4B9B0D6FD0}"/>
              </a:ext>
            </a:extLst>
          </p:cNvPr>
          <p:cNvSpPr/>
          <p:nvPr/>
        </p:nvSpPr>
        <p:spPr>
          <a:xfrm>
            <a:off x="11094016" y="2171288"/>
            <a:ext cx="352679" cy="28869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Arrow: Left 11">
            <a:extLst>
              <a:ext uri="{FF2B5EF4-FFF2-40B4-BE49-F238E27FC236}">
                <a16:creationId xmlns:a16="http://schemas.microsoft.com/office/drawing/2014/main" id="{79A93823-B7C3-45A6-BEFD-E9E9305E74EE}"/>
              </a:ext>
            </a:extLst>
          </p:cNvPr>
          <p:cNvSpPr/>
          <p:nvPr/>
        </p:nvSpPr>
        <p:spPr>
          <a:xfrm>
            <a:off x="11094017" y="3218847"/>
            <a:ext cx="352679" cy="28869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Arrow: Left 12">
            <a:extLst>
              <a:ext uri="{FF2B5EF4-FFF2-40B4-BE49-F238E27FC236}">
                <a16:creationId xmlns:a16="http://schemas.microsoft.com/office/drawing/2014/main" id="{7860A5DC-6819-4ABF-8D7F-459F06374698}"/>
              </a:ext>
            </a:extLst>
          </p:cNvPr>
          <p:cNvSpPr/>
          <p:nvPr/>
        </p:nvSpPr>
        <p:spPr>
          <a:xfrm>
            <a:off x="11094017" y="4165855"/>
            <a:ext cx="352679" cy="28869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Arrow: Left 13">
            <a:extLst>
              <a:ext uri="{FF2B5EF4-FFF2-40B4-BE49-F238E27FC236}">
                <a16:creationId xmlns:a16="http://schemas.microsoft.com/office/drawing/2014/main" id="{4B36AEB1-D773-4CEE-AC02-D980A74DADB3}"/>
              </a:ext>
            </a:extLst>
          </p:cNvPr>
          <p:cNvSpPr/>
          <p:nvPr/>
        </p:nvSpPr>
        <p:spPr>
          <a:xfrm>
            <a:off x="11123314" y="5213414"/>
            <a:ext cx="352679" cy="28869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726688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8000" r="-8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7CBC792-775D-4CBD-B878-460861B208ED}"/>
              </a:ext>
            </a:extLst>
          </p:cNvPr>
          <p:cNvSpPr/>
          <p:nvPr/>
        </p:nvSpPr>
        <p:spPr>
          <a:xfrm>
            <a:off x="4767942" y="242596"/>
            <a:ext cx="3377682" cy="6064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a:t>الشركات المنافسة</a:t>
            </a:r>
            <a:endParaRPr lang="fr-FR" sz="2800" b="1" dirty="0"/>
          </a:p>
        </p:txBody>
      </p:sp>
      <p:sp>
        <p:nvSpPr>
          <p:cNvPr id="6" name="Rectangle 5">
            <a:extLst>
              <a:ext uri="{FF2B5EF4-FFF2-40B4-BE49-F238E27FC236}">
                <a16:creationId xmlns:a16="http://schemas.microsoft.com/office/drawing/2014/main" id="{21CD4DF8-67B5-4CD7-BC46-2DCE3E220974}"/>
              </a:ext>
            </a:extLst>
          </p:cNvPr>
          <p:cNvSpPr/>
          <p:nvPr/>
        </p:nvSpPr>
        <p:spPr>
          <a:xfrm>
            <a:off x="8833354" y="1493485"/>
            <a:ext cx="2769861" cy="369332"/>
          </a:xfrm>
          <a:prstGeom prst="rect">
            <a:avLst/>
          </a:prstGeom>
        </p:spPr>
        <p:txBody>
          <a:bodyPr wrap="none">
            <a:spAutoFit/>
          </a:bodyPr>
          <a:lstStyle/>
          <a:p>
            <a:r>
              <a:rPr lang="fr-FR" b="1" dirty="0">
                <a:solidFill>
                  <a:srgbClr val="FF0000"/>
                </a:solidFill>
              </a:rPr>
              <a:t>Tableau (</a:t>
            </a:r>
            <a:r>
              <a:rPr lang="ar-DZ" b="1" dirty="0">
                <a:solidFill>
                  <a:srgbClr val="FF0000"/>
                </a:solidFill>
              </a:rPr>
              <a:t>جزء من </a:t>
            </a:r>
            <a:r>
              <a:rPr lang="fr-FR" b="1" dirty="0">
                <a:solidFill>
                  <a:srgbClr val="FF0000"/>
                </a:solidFill>
              </a:rPr>
              <a:t>Salesforce)</a:t>
            </a:r>
            <a:endParaRPr lang="fr-FR" dirty="0">
              <a:solidFill>
                <a:srgbClr val="FF0000"/>
              </a:solidFill>
            </a:endParaRPr>
          </a:p>
        </p:txBody>
      </p:sp>
      <p:sp>
        <p:nvSpPr>
          <p:cNvPr id="8" name="Rectangle 7">
            <a:extLst>
              <a:ext uri="{FF2B5EF4-FFF2-40B4-BE49-F238E27FC236}">
                <a16:creationId xmlns:a16="http://schemas.microsoft.com/office/drawing/2014/main" id="{4558E753-D227-487E-B5EF-31CB87FB5E03}"/>
              </a:ext>
            </a:extLst>
          </p:cNvPr>
          <p:cNvSpPr/>
          <p:nvPr/>
        </p:nvSpPr>
        <p:spPr>
          <a:xfrm>
            <a:off x="8456446" y="2001820"/>
            <a:ext cx="3981804" cy="646331"/>
          </a:xfrm>
          <a:prstGeom prst="rect">
            <a:avLst/>
          </a:prstGeom>
        </p:spPr>
        <p:txBody>
          <a:bodyPr wrap="square">
            <a:spAutoFit/>
          </a:bodyPr>
          <a:lstStyle/>
          <a:p>
            <a:r>
              <a:rPr lang="ar-DZ" b="1" dirty="0"/>
              <a:t>المجال</a:t>
            </a:r>
            <a:r>
              <a:rPr lang="ar-DZ" dirty="0"/>
              <a:t>: تحليل البيانات، التصوير البياني، الذكاء الصناعي.</a:t>
            </a:r>
            <a:endParaRPr lang="fr-FR" dirty="0"/>
          </a:p>
        </p:txBody>
      </p:sp>
      <p:sp>
        <p:nvSpPr>
          <p:cNvPr id="9" name="Rectangle 8">
            <a:extLst>
              <a:ext uri="{FF2B5EF4-FFF2-40B4-BE49-F238E27FC236}">
                <a16:creationId xmlns:a16="http://schemas.microsoft.com/office/drawing/2014/main" id="{E1B50673-4897-4CDC-8B02-28D40C6BC97C}"/>
              </a:ext>
            </a:extLst>
          </p:cNvPr>
          <p:cNvSpPr/>
          <p:nvPr/>
        </p:nvSpPr>
        <p:spPr>
          <a:xfrm>
            <a:off x="8247351" y="2729784"/>
            <a:ext cx="3786684" cy="646331"/>
          </a:xfrm>
          <a:prstGeom prst="rect">
            <a:avLst/>
          </a:prstGeom>
        </p:spPr>
        <p:txBody>
          <a:bodyPr wrap="square">
            <a:spAutoFit/>
          </a:bodyPr>
          <a:lstStyle/>
          <a:p>
            <a:pPr algn="r"/>
            <a:r>
              <a:rPr lang="ar-DZ" b="1" dirty="0"/>
              <a:t>الوصف</a:t>
            </a:r>
            <a:r>
              <a:rPr lang="ar-DZ" dirty="0"/>
              <a:t>: تقدم حلولًا متقدمة لتحليل البيانات وتقديم تقارير مرئية.</a:t>
            </a:r>
            <a:endParaRPr lang="fr-FR" dirty="0"/>
          </a:p>
        </p:txBody>
      </p:sp>
      <p:sp>
        <p:nvSpPr>
          <p:cNvPr id="10" name="Rectangle 9">
            <a:extLst>
              <a:ext uri="{FF2B5EF4-FFF2-40B4-BE49-F238E27FC236}">
                <a16:creationId xmlns:a16="http://schemas.microsoft.com/office/drawing/2014/main" id="{7EC1BB34-C3F6-49EC-A6AE-D322595191C3}"/>
              </a:ext>
            </a:extLst>
          </p:cNvPr>
          <p:cNvSpPr/>
          <p:nvPr/>
        </p:nvSpPr>
        <p:spPr>
          <a:xfrm>
            <a:off x="5413024" y="1615234"/>
            <a:ext cx="2206758" cy="369332"/>
          </a:xfrm>
          <a:prstGeom prst="rect">
            <a:avLst/>
          </a:prstGeom>
        </p:spPr>
        <p:txBody>
          <a:bodyPr wrap="none">
            <a:spAutoFit/>
          </a:bodyPr>
          <a:lstStyle/>
          <a:p>
            <a:r>
              <a:rPr lang="fr-FR" b="1" dirty="0" err="1">
                <a:solidFill>
                  <a:srgbClr val="FF0000"/>
                </a:solidFill>
              </a:rPr>
              <a:t>Palantir</a:t>
            </a:r>
            <a:r>
              <a:rPr lang="fr-FR" b="1" dirty="0">
                <a:solidFill>
                  <a:srgbClr val="FF0000"/>
                </a:solidFill>
              </a:rPr>
              <a:t> Technologies</a:t>
            </a:r>
          </a:p>
        </p:txBody>
      </p:sp>
      <p:sp>
        <p:nvSpPr>
          <p:cNvPr id="11" name="Freeform: Shape 10">
            <a:extLst>
              <a:ext uri="{FF2B5EF4-FFF2-40B4-BE49-F238E27FC236}">
                <a16:creationId xmlns:a16="http://schemas.microsoft.com/office/drawing/2014/main" id="{DD66F585-EB30-4489-9B89-1A099E732CCB}"/>
              </a:ext>
            </a:extLst>
          </p:cNvPr>
          <p:cNvSpPr/>
          <p:nvPr/>
        </p:nvSpPr>
        <p:spPr>
          <a:xfrm>
            <a:off x="7732428" y="1634601"/>
            <a:ext cx="880539" cy="5150498"/>
          </a:xfrm>
          <a:custGeom>
            <a:avLst/>
            <a:gdLst>
              <a:gd name="connsiteX0" fmla="*/ 320702 w 880539"/>
              <a:gd name="connsiteY0" fmla="*/ 0 h 5150498"/>
              <a:gd name="connsiteX1" fmla="*/ 12792 w 880539"/>
              <a:gd name="connsiteY1" fmla="*/ 1371600 h 5150498"/>
              <a:gd name="connsiteX2" fmla="*/ 703257 w 880539"/>
              <a:gd name="connsiteY2" fmla="*/ 1698172 h 5150498"/>
              <a:gd name="connsiteX3" fmla="*/ 255388 w 880539"/>
              <a:gd name="connsiteY3" fmla="*/ 2687217 h 5150498"/>
              <a:gd name="connsiteX4" fmla="*/ 861878 w 880539"/>
              <a:gd name="connsiteY4" fmla="*/ 3228392 h 5150498"/>
              <a:gd name="connsiteX5" fmla="*/ 376686 w 880539"/>
              <a:gd name="connsiteY5" fmla="*/ 4413380 h 5150498"/>
              <a:gd name="connsiteX6" fmla="*/ 880539 w 880539"/>
              <a:gd name="connsiteY6" fmla="*/ 5150498 h 515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539" h="5150498">
                <a:moveTo>
                  <a:pt x="320702" y="0"/>
                </a:moveTo>
                <a:cubicBezTo>
                  <a:pt x="134867" y="544285"/>
                  <a:pt x="-50967" y="1088571"/>
                  <a:pt x="12792" y="1371600"/>
                </a:cubicBezTo>
                <a:cubicBezTo>
                  <a:pt x="76551" y="1654629"/>
                  <a:pt x="662824" y="1478903"/>
                  <a:pt x="703257" y="1698172"/>
                </a:cubicBezTo>
                <a:cubicBezTo>
                  <a:pt x="743690" y="1917441"/>
                  <a:pt x="228951" y="2432180"/>
                  <a:pt x="255388" y="2687217"/>
                </a:cubicBezTo>
                <a:cubicBezTo>
                  <a:pt x="281825" y="2942254"/>
                  <a:pt x="841662" y="2940698"/>
                  <a:pt x="861878" y="3228392"/>
                </a:cubicBezTo>
                <a:cubicBezTo>
                  <a:pt x="882094" y="3516086"/>
                  <a:pt x="373576" y="4093029"/>
                  <a:pt x="376686" y="4413380"/>
                </a:cubicBezTo>
                <a:cubicBezTo>
                  <a:pt x="379796" y="4733731"/>
                  <a:pt x="630167" y="4942114"/>
                  <a:pt x="880539" y="5150498"/>
                </a:cubicBezTo>
              </a:path>
            </a:pathLst>
          </a:custGeom>
        </p:spPr>
        <p:style>
          <a:lnRef idx="1">
            <a:schemeClr val="dk1"/>
          </a:lnRef>
          <a:fillRef idx="1002">
            <a:schemeClr val="dk2"/>
          </a:fillRef>
          <a:effectRef idx="0">
            <a:schemeClr val="dk1"/>
          </a:effectRef>
          <a:fontRef idx="minor">
            <a:schemeClr val="tx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3A2D424F-71DA-4A6C-9125-464F287F6CE3}"/>
              </a:ext>
            </a:extLst>
          </p:cNvPr>
          <p:cNvSpPr/>
          <p:nvPr/>
        </p:nvSpPr>
        <p:spPr>
          <a:xfrm>
            <a:off x="6719836" y="2144291"/>
            <a:ext cx="792205" cy="369332"/>
          </a:xfrm>
          <a:prstGeom prst="rect">
            <a:avLst/>
          </a:prstGeom>
        </p:spPr>
        <p:txBody>
          <a:bodyPr wrap="none">
            <a:spAutoFit/>
          </a:bodyPr>
          <a:lstStyle/>
          <a:p>
            <a:r>
              <a:rPr lang="ar-DZ" b="1" dirty="0"/>
              <a:t>المجال</a:t>
            </a:r>
            <a:r>
              <a:rPr lang="ar-DZ" dirty="0"/>
              <a:t>: </a:t>
            </a:r>
            <a:endParaRPr lang="fr-FR" dirty="0"/>
          </a:p>
        </p:txBody>
      </p:sp>
      <p:sp>
        <p:nvSpPr>
          <p:cNvPr id="14" name="Rectangle 13">
            <a:extLst>
              <a:ext uri="{FF2B5EF4-FFF2-40B4-BE49-F238E27FC236}">
                <a16:creationId xmlns:a16="http://schemas.microsoft.com/office/drawing/2014/main" id="{AC2C0074-9BF8-4EC6-9136-8B23F7B12254}"/>
              </a:ext>
            </a:extLst>
          </p:cNvPr>
          <p:cNvSpPr/>
          <p:nvPr/>
        </p:nvSpPr>
        <p:spPr>
          <a:xfrm>
            <a:off x="4167834" y="2587611"/>
            <a:ext cx="3389069" cy="369332"/>
          </a:xfrm>
          <a:prstGeom prst="rect">
            <a:avLst/>
          </a:prstGeom>
        </p:spPr>
        <p:txBody>
          <a:bodyPr wrap="none">
            <a:spAutoFit/>
          </a:bodyPr>
          <a:lstStyle/>
          <a:p>
            <a:r>
              <a:rPr lang="ar-DZ" dirty="0"/>
              <a:t>تحليل البيانات الضخمة، الذكاء الاصطناعي.</a:t>
            </a:r>
            <a:endParaRPr lang="fr-FR" dirty="0"/>
          </a:p>
        </p:txBody>
      </p:sp>
      <p:sp>
        <p:nvSpPr>
          <p:cNvPr id="15" name="Rectangle 14">
            <a:extLst>
              <a:ext uri="{FF2B5EF4-FFF2-40B4-BE49-F238E27FC236}">
                <a16:creationId xmlns:a16="http://schemas.microsoft.com/office/drawing/2014/main" id="{8B418E37-F671-4D75-A2AB-B4E280C4CF14}"/>
              </a:ext>
            </a:extLst>
          </p:cNvPr>
          <p:cNvSpPr/>
          <p:nvPr/>
        </p:nvSpPr>
        <p:spPr>
          <a:xfrm>
            <a:off x="6774791" y="2927293"/>
            <a:ext cx="809837" cy="369332"/>
          </a:xfrm>
          <a:prstGeom prst="rect">
            <a:avLst/>
          </a:prstGeom>
        </p:spPr>
        <p:txBody>
          <a:bodyPr wrap="none">
            <a:spAutoFit/>
          </a:bodyPr>
          <a:lstStyle/>
          <a:p>
            <a:r>
              <a:rPr lang="ar-DZ" b="1" dirty="0"/>
              <a:t>الوصف</a:t>
            </a:r>
            <a:r>
              <a:rPr lang="ar-DZ" dirty="0"/>
              <a:t>:</a:t>
            </a:r>
            <a:endParaRPr lang="fr-FR" dirty="0"/>
          </a:p>
        </p:txBody>
      </p:sp>
      <p:sp>
        <p:nvSpPr>
          <p:cNvPr id="16" name="Rectangle 15">
            <a:extLst>
              <a:ext uri="{FF2B5EF4-FFF2-40B4-BE49-F238E27FC236}">
                <a16:creationId xmlns:a16="http://schemas.microsoft.com/office/drawing/2014/main" id="{E5B8A55E-9E2D-4BAB-93C5-326D1320CFD3}"/>
              </a:ext>
            </a:extLst>
          </p:cNvPr>
          <p:cNvSpPr/>
          <p:nvPr/>
        </p:nvSpPr>
        <p:spPr>
          <a:xfrm>
            <a:off x="3537688" y="6123279"/>
            <a:ext cx="4450702" cy="646331"/>
          </a:xfrm>
          <a:prstGeom prst="rect">
            <a:avLst/>
          </a:prstGeom>
        </p:spPr>
        <p:txBody>
          <a:bodyPr wrap="square">
            <a:spAutoFit/>
          </a:bodyPr>
          <a:lstStyle/>
          <a:p>
            <a:pPr algn="r"/>
            <a:r>
              <a:rPr lang="ar-DZ" dirty="0"/>
              <a:t>هي شركة معروفة بتطوير برمجيات لتحليل البيانات الضخمة والتعامل مع الأنماط المعقدة في البيانات. </a:t>
            </a:r>
            <a:endParaRPr lang="fr-FR" dirty="0"/>
          </a:p>
        </p:txBody>
      </p:sp>
      <p:sp>
        <p:nvSpPr>
          <p:cNvPr id="17" name="Rectangle 16">
            <a:extLst>
              <a:ext uri="{FF2B5EF4-FFF2-40B4-BE49-F238E27FC236}">
                <a16:creationId xmlns:a16="http://schemas.microsoft.com/office/drawing/2014/main" id="{669475F1-67B0-426E-9520-721742C10E29}"/>
              </a:ext>
            </a:extLst>
          </p:cNvPr>
          <p:cNvSpPr/>
          <p:nvPr/>
        </p:nvSpPr>
        <p:spPr>
          <a:xfrm>
            <a:off x="5936203" y="4886453"/>
            <a:ext cx="609462" cy="400110"/>
          </a:xfrm>
          <a:prstGeom prst="rect">
            <a:avLst/>
          </a:prstGeom>
        </p:spPr>
        <p:txBody>
          <a:bodyPr wrap="none">
            <a:spAutoFit/>
          </a:bodyPr>
          <a:lstStyle/>
          <a:p>
            <a:pPr algn="ctr"/>
            <a:r>
              <a:rPr lang="fr-FR" sz="2000" b="1" dirty="0">
                <a:solidFill>
                  <a:srgbClr val="FF0000"/>
                </a:solidFill>
              </a:rPr>
              <a:t>Qlik</a:t>
            </a:r>
          </a:p>
        </p:txBody>
      </p:sp>
      <p:sp>
        <p:nvSpPr>
          <p:cNvPr id="19" name="Rectangle 18">
            <a:extLst>
              <a:ext uri="{FF2B5EF4-FFF2-40B4-BE49-F238E27FC236}">
                <a16:creationId xmlns:a16="http://schemas.microsoft.com/office/drawing/2014/main" id="{D2857D20-3DFA-4590-A7AF-8BF62E828911}"/>
              </a:ext>
            </a:extLst>
          </p:cNvPr>
          <p:cNvSpPr/>
          <p:nvPr/>
        </p:nvSpPr>
        <p:spPr>
          <a:xfrm>
            <a:off x="7400446" y="5348209"/>
            <a:ext cx="663964" cy="369332"/>
          </a:xfrm>
          <a:prstGeom prst="rect">
            <a:avLst/>
          </a:prstGeom>
        </p:spPr>
        <p:txBody>
          <a:bodyPr wrap="none">
            <a:spAutoFit/>
          </a:bodyPr>
          <a:lstStyle/>
          <a:p>
            <a:r>
              <a:rPr lang="ar-DZ" dirty="0"/>
              <a:t>المجال</a:t>
            </a:r>
            <a:endParaRPr lang="fr-FR" dirty="0"/>
          </a:p>
        </p:txBody>
      </p:sp>
      <p:sp>
        <p:nvSpPr>
          <p:cNvPr id="20" name="Rectangle 19">
            <a:extLst>
              <a:ext uri="{FF2B5EF4-FFF2-40B4-BE49-F238E27FC236}">
                <a16:creationId xmlns:a16="http://schemas.microsoft.com/office/drawing/2014/main" id="{53E79861-D200-4ABE-B2D9-FB5B6CEA736E}"/>
              </a:ext>
            </a:extLst>
          </p:cNvPr>
          <p:cNvSpPr/>
          <p:nvPr/>
        </p:nvSpPr>
        <p:spPr>
          <a:xfrm>
            <a:off x="4822980" y="5357969"/>
            <a:ext cx="2669320" cy="369332"/>
          </a:xfrm>
          <a:prstGeom prst="rect">
            <a:avLst/>
          </a:prstGeom>
        </p:spPr>
        <p:txBody>
          <a:bodyPr wrap="none">
            <a:spAutoFit/>
          </a:bodyPr>
          <a:lstStyle/>
          <a:p>
            <a:r>
              <a:rPr lang="ar-DZ" dirty="0"/>
              <a:t>تحليل البيانات، الذكاء الاصطناعي</a:t>
            </a:r>
            <a:endParaRPr lang="fr-FR" dirty="0"/>
          </a:p>
        </p:txBody>
      </p:sp>
      <p:sp>
        <p:nvSpPr>
          <p:cNvPr id="21" name="Rectangle 20">
            <a:extLst>
              <a:ext uri="{FF2B5EF4-FFF2-40B4-BE49-F238E27FC236}">
                <a16:creationId xmlns:a16="http://schemas.microsoft.com/office/drawing/2014/main" id="{21E86FE6-C591-470B-B185-640402DDD753}"/>
              </a:ext>
            </a:extLst>
          </p:cNvPr>
          <p:cNvSpPr/>
          <p:nvPr/>
        </p:nvSpPr>
        <p:spPr>
          <a:xfrm>
            <a:off x="7129459" y="5717541"/>
            <a:ext cx="873957" cy="369332"/>
          </a:xfrm>
          <a:prstGeom prst="rect">
            <a:avLst/>
          </a:prstGeom>
        </p:spPr>
        <p:txBody>
          <a:bodyPr wrap="none">
            <a:spAutoFit/>
          </a:bodyPr>
          <a:lstStyle/>
          <a:p>
            <a:r>
              <a:rPr lang="ar-DZ" b="1" dirty="0"/>
              <a:t>الوصف</a:t>
            </a:r>
            <a:r>
              <a:rPr lang="ar-DZ" dirty="0"/>
              <a:t>: </a:t>
            </a:r>
            <a:endParaRPr lang="fr-FR" dirty="0"/>
          </a:p>
        </p:txBody>
      </p:sp>
      <p:sp>
        <p:nvSpPr>
          <p:cNvPr id="22" name="Rectangle 21">
            <a:extLst>
              <a:ext uri="{FF2B5EF4-FFF2-40B4-BE49-F238E27FC236}">
                <a16:creationId xmlns:a16="http://schemas.microsoft.com/office/drawing/2014/main" id="{DA90F82A-A375-4894-BDF0-ADAE4B178630}"/>
              </a:ext>
            </a:extLst>
          </p:cNvPr>
          <p:cNvSpPr/>
          <p:nvPr/>
        </p:nvSpPr>
        <p:spPr>
          <a:xfrm>
            <a:off x="3778898" y="3393367"/>
            <a:ext cx="4098208" cy="1477328"/>
          </a:xfrm>
          <a:prstGeom prst="rect">
            <a:avLst/>
          </a:prstGeom>
        </p:spPr>
        <p:txBody>
          <a:bodyPr wrap="square">
            <a:spAutoFit/>
          </a:bodyPr>
          <a:lstStyle/>
          <a:p>
            <a:pPr algn="r"/>
            <a:r>
              <a:rPr lang="ar-DZ" dirty="0"/>
              <a:t>أدوات تحليل بيانات متقدمة بما في ذلك </a:t>
            </a:r>
            <a:r>
              <a:rPr lang="fr-FR" b="1" dirty="0"/>
              <a:t>Qlik </a:t>
            </a:r>
            <a:r>
              <a:rPr lang="fr-FR" b="1" dirty="0" err="1"/>
              <a:t>Sense</a:t>
            </a:r>
            <a:r>
              <a:rPr lang="fr-FR" dirty="0"/>
              <a:t> </a:t>
            </a:r>
            <a:r>
              <a:rPr lang="ar-DZ" dirty="0"/>
              <a:t>وهي منصة لتحليل البيانات في الوقت الفعلي. تعتمد الشركة على تكنولوجيا </a:t>
            </a:r>
            <a:r>
              <a:rPr lang="ar-DZ" b="1" dirty="0"/>
              <a:t>الذكاء الاصطناعي</a:t>
            </a:r>
            <a:r>
              <a:rPr lang="ar-DZ" dirty="0"/>
              <a:t> و </a:t>
            </a:r>
            <a:r>
              <a:rPr lang="ar-DZ" b="1" dirty="0"/>
              <a:t>التعلم الآلي</a:t>
            </a:r>
            <a:r>
              <a:rPr lang="ar-DZ" dirty="0"/>
              <a:t> لاستخراج الرؤى من البيانات بشكل تلقائي وتحسين التجربة التحليلية للمستخدم.</a:t>
            </a:r>
            <a:endParaRPr lang="fr-FR" dirty="0"/>
          </a:p>
        </p:txBody>
      </p:sp>
      <p:sp>
        <p:nvSpPr>
          <p:cNvPr id="23" name="Rectangle 22">
            <a:extLst>
              <a:ext uri="{FF2B5EF4-FFF2-40B4-BE49-F238E27FC236}">
                <a16:creationId xmlns:a16="http://schemas.microsoft.com/office/drawing/2014/main" id="{B3482524-B867-498D-A019-4CEF2B53330E}"/>
              </a:ext>
            </a:extLst>
          </p:cNvPr>
          <p:cNvSpPr/>
          <p:nvPr/>
        </p:nvSpPr>
        <p:spPr>
          <a:xfrm>
            <a:off x="675677" y="1527953"/>
            <a:ext cx="2016129" cy="369332"/>
          </a:xfrm>
          <a:prstGeom prst="rect">
            <a:avLst/>
          </a:prstGeom>
        </p:spPr>
        <p:txBody>
          <a:bodyPr wrap="none">
            <a:spAutoFit/>
          </a:bodyPr>
          <a:lstStyle/>
          <a:p>
            <a:r>
              <a:rPr lang="fr-FR" b="1" dirty="0">
                <a:solidFill>
                  <a:srgbClr val="FF0000"/>
                </a:solidFill>
              </a:rPr>
              <a:t>Microsoft Power BI</a:t>
            </a:r>
          </a:p>
        </p:txBody>
      </p:sp>
      <p:sp>
        <p:nvSpPr>
          <p:cNvPr id="24" name="Rectangle 23">
            <a:extLst>
              <a:ext uri="{FF2B5EF4-FFF2-40B4-BE49-F238E27FC236}">
                <a16:creationId xmlns:a16="http://schemas.microsoft.com/office/drawing/2014/main" id="{7A281685-D02A-49A8-9F30-22CF06FA3896}"/>
              </a:ext>
            </a:extLst>
          </p:cNvPr>
          <p:cNvSpPr/>
          <p:nvPr/>
        </p:nvSpPr>
        <p:spPr>
          <a:xfrm>
            <a:off x="-125222" y="2083453"/>
            <a:ext cx="3389069" cy="646331"/>
          </a:xfrm>
          <a:prstGeom prst="rect">
            <a:avLst/>
          </a:prstGeom>
        </p:spPr>
        <p:txBody>
          <a:bodyPr wrap="square">
            <a:spAutoFit/>
          </a:bodyPr>
          <a:lstStyle/>
          <a:p>
            <a:pPr algn="r"/>
            <a:r>
              <a:rPr lang="ar-DZ" b="1" dirty="0"/>
              <a:t>المجال</a:t>
            </a:r>
            <a:r>
              <a:rPr lang="ar-DZ" dirty="0"/>
              <a:t>: تحليل البيانات، التصوير البياني، الذكاء الاصطناعي.</a:t>
            </a:r>
            <a:endParaRPr lang="fr-FR" dirty="0"/>
          </a:p>
        </p:txBody>
      </p:sp>
      <p:sp>
        <p:nvSpPr>
          <p:cNvPr id="25" name="Freeform: Shape 24">
            <a:extLst>
              <a:ext uri="{FF2B5EF4-FFF2-40B4-BE49-F238E27FC236}">
                <a16:creationId xmlns:a16="http://schemas.microsoft.com/office/drawing/2014/main" id="{97B35206-C359-4A7E-BAD9-9CAE3B2EA20B}"/>
              </a:ext>
            </a:extLst>
          </p:cNvPr>
          <p:cNvSpPr/>
          <p:nvPr/>
        </p:nvSpPr>
        <p:spPr>
          <a:xfrm>
            <a:off x="3358647" y="1556782"/>
            <a:ext cx="880539" cy="5150498"/>
          </a:xfrm>
          <a:custGeom>
            <a:avLst/>
            <a:gdLst>
              <a:gd name="connsiteX0" fmla="*/ 320702 w 880539"/>
              <a:gd name="connsiteY0" fmla="*/ 0 h 5150498"/>
              <a:gd name="connsiteX1" fmla="*/ 12792 w 880539"/>
              <a:gd name="connsiteY1" fmla="*/ 1371600 h 5150498"/>
              <a:gd name="connsiteX2" fmla="*/ 703257 w 880539"/>
              <a:gd name="connsiteY2" fmla="*/ 1698172 h 5150498"/>
              <a:gd name="connsiteX3" fmla="*/ 255388 w 880539"/>
              <a:gd name="connsiteY3" fmla="*/ 2687217 h 5150498"/>
              <a:gd name="connsiteX4" fmla="*/ 861878 w 880539"/>
              <a:gd name="connsiteY4" fmla="*/ 3228392 h 5150498"/>
              <a:gd name="connsiteX5" fmla="*/ 376686 w 880539"/>
              <a:gd name="connsiteY5" fmla="*/ 4413380 h 5150498"/>
              <a:gd name="connsiteX6" fmla="*/ 880539 w 880539"/>
              <a:gd name="connsiteY6" fmla="*/ 5150498 h 515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539" h="5150498">
                <a:moveTo>
                  <a:pt x="320702" y="0"/>
                </a:moveTo>
                <a:cubicBezTo>
                  <a:pt x="134867" y="544285"/>
                  <a:pt x="-50967" y="1088571"/>
                  <a:pt x="12792" y="1371600"/>
                </a:cubicBezTo>
                <a:cubicBezTo>
                  <a:pt x="76551" y="1654629"/>
                  <a:pt x="662824" y="1478903"/>
                  <a:pt x="703257" y="1698172"/>
                </a:cubicBezTo>
                <a:cubicBezTo>
                  <a:pt x="743690" y="1917441"/>
                  <a:pt x="228951" y="2432180"/>
                  <a:pt x="255388" y="2687217"/>
                </a:cubicBezTo>
                <a:cubicBezTo>
                  <a:pt x="281825" y="2942254"/>
                  <a:pt x="841662" y="2940698"/>
                  <a:pt x="861878" y="3228392"/>
                </a:cubicBezTo>
                <a:cubicBezTo>
                  <a:pt x="882094" y="3516086"/>
                  <a:pt x="373576" y="4093029"/>
                  <a:pt x="376686" y="4413380"/>
                </a:cubicBezTo>
                <a:cubicBezTo>
                  <a:pt x="379796" y="4733731"/>
                  <a:pt x="630167" y="4942114"/>
                  <a:pt x="880539" y="5150498"/>
                </a:cubicBezTo>
              </a:path>
            </a:pathLst>
          </a:custGeom>
        </p:spPr>
        <p:style>
          <a:lnRef idx="1">
            <a:schemeClr val="dk1"/>
          </a:lnRef>
          <a:fillRef idx="1002">
            <a:schemeClr val="dk2"/>
          </a:fillRef>
          <a:effectRef idx="0">
            <a:schemeClr val="dk1"/>
          </a:effectRef>
          <a:fontRef idx="minor">
            <a:schemeClr val="tx1"/>
          </a:fontRef>
        </p:style>
        <p:txBody>
          <a:bodyPr rtlCol="0" anchor="ctr"/>
          <a:lstStyle/>
          <a:p>
            <a:pPr algn="ctr"/>
            <a:endParaRPr lang="fr-FR" dirty="0"/>
          </a:p>
        </p:txBody>
      </p:sp>
      <p:sp>
        <p:nvSpPr>
          <p:cNvPr id="26" name="Rectangle 25">
            <a:extLst>
              <a:ext uri="{FF2B5EF4-FFF2-40B4-BE49-F238E27FC236}">
                <a16:creationId xmlns:a16="http://schemas.microsoft.com/office/drawing/2014/main" id="{1674F5E4-64D8-45E9-A01C-7A8305AC199C}"/>
              </a:ext>
            </a:extLst>
          </p:cNvPr>
          <p:cNvSpPr/>
          <p:nvPr/>
        </p:nvSpPr>
        <p:spPr>
          <a:xfrm>
            <a:off x="2526206" y="2772277"/>
            <a:ext cx="758541" cy="369332"/>
          </a:xfrm>
          <a:prstGeom prst="rect">
            <a:avLst/>
          </a:prstGeom>
        </p:spPr>
        <p:txBody>
          <a:bodyPr wrap="none">
            <a:spAutoFit/>
          </a:bodyPr>
          <a:lstStyle/>
          <a:p>
            <a:r>
              <a:rPr lang="ar-DZ" b="1" dirty="0"/>
              <a:t>الوصف</a:t>
            </a:r>
            <a:endParaRPr lang="fr-FR" b="1" dirty="0"/>
          </a:p>
        </p:txBody>
      </p:sp>
      <p:sp>
        <p:nvSpPr>
          <p:cNvPr id="27" name="Rectangle 26">
            <a:extLst>
              <a:ext uri="{FF2B5EF4-FFF2-40B4-BE49-F238E27FC236}">
                <a16:creationId xmlns:a16="http://schemas.microsoft.com/office/drawing/2014/main" id="{E8AB9FDC-41C8-4C6E-B6F9-636D9F5FE1ED}"/>
              </a:ext>
            </a:extLst>
          </p:cNvPr>
          <p:cNvSpPr/>
          <p:nvPr/>
        </p:nvSpPr>
        <p:spPr>
          <a:xfrm>
            <a:off x="538228" y="3052949"/>
            <a:ext cx="2710226" cy="1477328"/>
          </a:xfrm>
          <a:prstGeom prst="rect">
            <a:avLst/>
          </a:prstGeom>
        </p:spPr>
        <p:txBody>
          <a:bodyPr wrap="square">
            <a:spAutoFit/>
          </a:bodyPr>
          <a:lstStyle/>
          <a:p>
            <a:pPr algn="r"/>
            <a:r>
              <a:rPr lang="ar-DZ" dirty="0"/>
              <a:t>تعتبر </a:t>
            </a:r>
          </a:p>
          <a:p>
            <a:pPr algn="r"/>
            <a:r>
              <a:rPr lang="fr-FR" b="1" dirty="0"/>
              <a:t>Power BI</a:t>
            </a:r>
            <a:r>
              <a:rPr lang="fr-FR" dirty="0"/>
              <a:t> </a:t>
            </a:r>
            <a:endParaRPr lang="ar-DZ" dirty="0"/>
          </a:p>
          <a:p>
            <a:pPr algn="r"/>
            <a:r>
              <a:rPr lang="ar-DZ" dirty="0"/>
              <a:t>من أهم أدوات تحليل البيانات التي تقدمها</a:t>
            </a:r>
          </a:p>
          <a:p>
            <a:pPr algn="r"/>
            <a:r>
              <a:rPr lang="ar-DZ" dirty="0"/>
              <a:t> </a:t>
            </a:r>
            <a:r>
              <a:rPr lang="fr-FR" b="1" dirty="0"/>
              <a:t>Microsoft</a:t>
            </a:r>
            <a:endParaRPr lang="fr-FR" dirty="0"/>
          </a:p>
        </p:txBody>
      </p:sp>
    </p:spTree>
    <p:extLst>
      <p:ext uri="{BB962C8B-B14F-4D97-AF65-F5344CB8AC3E}">
        <p14:creationId xmlns:p14="http://schemas.microsoft.com/office/powerpoint/2010/main" val="32270013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randombar(horizontal)">
                                      <p:cBhvr>
                                        <p:cTn id="35" dur="500"/>
                                        <p:tgtEl>
                                          <p:spTgt spid="14"/>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randombar(horizontal)">
                                      <p:cBhvr>
                                        <p:cTn id="38" dur="500"/>
                                        <p:tgtEl>
                                          <p:spTgt spid="15"/>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randombar(horizont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randombar(horizontal)">
                                      <p:cBhvr>
                                        <p:cTn id="46" dur="500"/>
                                        <p:tgtEl>
                                          <p:spTgt spid="1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randombar(horizontal)">
                                      <p:cBhvr>
                                        <p:cTn id="49" dur="500"/>
                                        <p:tgtEl>
                                          <p:spTgt spid="20"/>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randombar(horizontal)">
                                      <p:cBhvr>
                                        <p:cTn id="52" dur="500"/>
                                        <p:tgtEl>
                                          <p:spTgt spid="19"/>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randombar(horizontal)">
                                      <p:cBhvr>
                                        <p:cTn id="55" dur="500"/>
                                        <p:tgtEl>
                                          <p:spTgt spid="21"/>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randombar(horizont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randombar(horizontal)">
                                      <p:cBhvr>
                                        <p:cTn id="63" dur="500"/>
                                        <p:tgtEl>
                                          <p:spTgt spid="23"/>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randombar(horizontal)">
                                      <p:cBhvr>
                                        <p:cTn id="66" dur="500"/>
                                        <p:tgtEl>
                                          <p:spTgt spid="24"/>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randombar(horizontal)">
                                      <p:cBhvr>
                                        <p:cTn id="69" dur="500"/>
                                        <p:tgtEl>
                                          <p:spTgt spid="2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randombar(horizontal)">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9" grpId="0"/>
      <p:bldP spid="10" grpId="0"/>
      <p:bldP spid="13" grpId="0"/>
      <p:bldP spid="14" grpId="0"/>
      <p:bldP spid="15" grpId="0"/>
      <p:bldP spid="16" grpId="0"/>
      <p:bldP spid="17" grpId="0"/>
      <p:bldP spid="19" grpId="0"/>
      <p:bldP spid="20" grpId="0"/>
      <p:bldP spid="21" grpId="0"/>
      <p:bldP spid="22" grpId="0"/>
      <p:bldP spid="23" grpId="0"/>
      <p:bldP spid="24"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8000" r="-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D21D20-1F38-45C2-8AC4-6FB91850B723}"/>
              </a:ext>
            </a:extLst>
          </p:cNvPr>
          <p:cNvSpPr/>
          <p:nvPr/>
        </p:nvSpPr>
        <p:spPr>
          <a:xfrm>
            <a:off x="7114288" y="827705"/>
            <a:ext cx="4784771" cy="369332"/>
          </a:xfrm>
          <a:prstGeom prst="rect">
            <a:avLst/>
          </a:prstGeom>
        </p:spPr>
        <p:txBody>
          <a:bodyPr wrap="none">
            <a:spAutoFit/>
          </a:bodyPr>
          <a:lstStyle/>
          <a:p>
            <a:r>
              <a:rPr lang="fr-FR" b="1" dirty="0">
                <a:solidFill>
                  <a:srgbClr val="FF0000"/>
                </a:solidFill>
              </a:rPr>
              <a:t>Google Cloud Platform (</a:t>
            </a:r>
            <a:r>
              <a:rPr lang="fr-FR" b="1" dirty="0" err="1">
                <a:solidFill>
                  <a:srgbClr val="FF0000"/>
                </a:solidFill>
              </a:rPr>
              <a:t>BigQuery</a:t>
            </a:r>
            <a:r>
              <a:rPr lang="fr-FR" b="1" dirty="0">
                <a:solidFill>
                  <a:srgbClr val="FF0000"/>
                </a:solidFill>
              </a:rPr>
              <a:t> &amp; AI Platform)</a:t>
            </a:r>
          </a:p>
        </p:txBody>
      </p:sp>
      <p:sp>
        <p:nvSpPr>
          <p:cNvPr id="5" name="Rectangle 4">
            <a:extLst>
              <a:ext uri="{FF2B5EF4-FFF2-40B4-BE49-F238E27FC236}">
                <a16:creationId xmlns:a16="http://schemas.microsoft.com/office/drawing/2014/main" id="{BC0CA254-0DEA-4464-BA24-511D1EBC8D53}"/>
              </a:ext>
            </a:extLst>
          </p:cNvPr>
          <p:cNvSpPr/>
          <p:nvPr/>
        </p:nvSpPr>
        <p:spPr>
          <a:xfrm>
            <a:off x="292941" y="827705"/>
            <a:ext cx="4952831" cy="369332"/>
          </a:xfrm>
          <a:prstGeom prst="rect">
            <a:avLst/>
          </a:prstGeom>
        </p:spPr>
        <p:txBody>
          <a:bodyPr wrap="none">
            <a:spAutoFit/>
          </a:bodyPr>
          <a:lstStyle/>
          <a:p>
            <a:r>
              <a:rPr lang="en-US" b="1" dirty="0">
                <a:solidFill>
                  <a:srgbClr val="FF0000"/>
                </a:solidFill>
              </a:rPr>
              <a:t>AWS (Amazon Web Services) - Amazon </a:t>
            </a:r>
            <a:r>
              <a:rPr lang="en-US" b="1" dirty="0" err="1">
                <a:solidFill>
                  <a:srgbClr val="FF0000"/>
                </a:solidFill>
              </a:rPr>
              <a:t>QuickSight</a:t>
            </a:r>
            <a:endParaRPr lang="fr-FR" b="1" dirty="0">
              <a:solidFill>
                <a:srgbClr val="FF0000"/>
              </a:solidFill>
            </a:endParaRPr>
          </a:p>
        </p:txBody>
      </p:sp>
      <p:sp>
        <p:nvSpPr>
          <p:cNvPr id="6" name="Rectangle 5">
            <a:extLst>
              <a:ext uri="{FF2B5EF4-FFF2-40B4-BE49-F238E27FC236}">
                <a16:creationId xmlns:a16="http://schemas.microsoft.com/office/drawing/2014/main" id="{6C454B23-403B-4D0B-8354-B94BEE399F5A}"/>
              </a:ext>
            </a:extLst>
          </p:cNvPr>
          <p:cNvSpPr/>
          <p:nvPr/>
        </p:nvSpPr>
        <p:spPr>
          <a:xfrm>
            <a:off x="9506673" y="3981452"/>
            <a:ext cx="1397947" cy="369332"/>
          </a:xfrm>
          <a:prstGeom prst="rect">
            <a:avLst/>
          </a:prstGeom>
        </p:spPr>
        <p:txBody>
          <a:bodyPr wrap="square">
            <a:spAutoFit/>
          </a:bodyPr>
          <a:lstStyle/>
          <a:p>
            <a:r>
              <a:rPr lang="fr-FR" b="1" dirty="0">
                <a:solidFill>
                  <a:srgbClr val="FF0000"/>
                </a:solidFill>
              </a:rPr>
              <a:t>SAS Institute</a:t>
            </a:r>
            <a:endParaRPr lang="fr-FR" dirty="0">
              <a:solidFill>
                <a:srgbClr val="FF0000"/>
              </a:solidFill>
            </a:endParaRPr>
          </a:p>
        </p:txBody>
      </p:sp>
      <p:sp>
        <p:nvSpPr>
          <p:cNvPr id="7" name="Rectangle 6">
            <a:extLst>
              <a:ext uri="{FF2B5EF4-FFF2-40B4-BE49-F238E27FC236}">
                <a16:creationId xmlns:a16="http://schemas.microsoft.com/office/drawing/2014/main" id="{3514C178-88F3-4FCC-8814-3FC409404341}"/>
              </a:ext>
            </a:extLst>
          </p:cNvPr>
          <p:cNvSpPr/>
          <p:nvPr/>
        </p:nvSpPr>
        <p:spPr>
          <a:xfrm>
            <a:off x="11528036" y="4350784"/>
            <a:ext cx="663964" cy="369332"/>
          </a:xfrm>
          <a:prstGeom prst="rect">
            <a:avLst/>
          </a:prstGeom>
        </p:spPr>
        <p:txBody>
          <a:bodyPr wrap="none">
            <a:spAutoFit/>
          </a:bodyPr>
          <a:lstStyle/>
          <a:p>
            <a:r>
              <a:rPr lang="ar-DZ" b="1" dirty="0"/>
              <a:t>المجال</a:t>
            </a:r>
            <a:endParaRPr lang="fr-FR" b="1" dirty="0"/>
          </a:p>
        </p:txBody>
      </p:sp>
      <p:sp>
        <p:nvSpPr>
          <p:cNvPr id="8" name="Rectangle 7">
            <a:extLst>
              <a:ext uri="{FF2B5EF4-FFF2-40B4-BE49-F238E27FC236}">
                <a16:creationId xmlns:a16="http://schemas.microsoft.com/office/drawing/2014/main" id="{A3424C35-204D-49BF-808B-DEEFE1CBF2CB}"/>
              </a:ext>
            </a:extLst>
          </p:cNvPr>
          <p:cNvSpPr/>
          <p:nvPr/>
        </p:nvSpPr>
        <p:spPr>
          <a:xfrm>
            <a:off x="7514696" y="4350784"/>
            <a:ext cx="4171335" cy="369332"/>
          </a:xfrm>
          <a:prstGeom prst="rect">
            <a:avLst/>
          </a:prstGeom>
        </p:spPr>
        <p:txBody>
          <a:bodyPr wrap="none">
            <a:spAutoFit/>
          </a:bodyPr>
          <a:lstStyle/>
          <a:p>
            <a:r>
              <a:rPr lang="ar-DZ" b="1" dirty="0"/>
              <a:t>تحليل البيانات، الذكاء الاصطناعي، التحليلات التنبؤية.</a:t>
            </a:r>
            <a:endParaRPr lang="fr-FR" b="1" dirty="0"/>
          </a:p>
        </p:txBody>
      </p:sp>
      <p:sp>
        <p:nvSpPr>
          <p:cNvPr id="9" name="Rectangle 8">
            <a:extLst>
              <a:ext uri="{FF2B5EF4-FFF2-40B4-BE49-F238E27FC236}">
                <a16:creationId xmlns:a16="http://schemas.microsoft.com/office/drawing/2014/main" id="{56D7B493-F12D-4CE7-A1A6-862882EA2C9C}"/>
              </a:ext>
            </a:extLst>
          </p:cNvPr>
          <p:cNvSpPr/>
          <p:nvPr/>
        </p:nvSpPr>
        <p:spPr>
          <a:xfrm>
            <a:off x="11382163" y="4904782"/>
            <a:ext cx="809837" cy="369332"/>
          </a:xfrm>
          <a:prstGeom prst="rect">
            <a:avLst/>
          </a:prstGeom>
        </p:spPr>
        <p:txBody>
          <a:bodyPr wrap="none">
            <a:spAutoFit/>
          </a:bodyPr>
          <a:lstStyle/>
          <a:p>
            <a:r>
              <a:rPr lang="ar-DZ" b="1" dirty="0"/>
              <a:t>الوصف</a:t>
            </a:r>
            <a:r>
              <a:rPr lang="ar-DZ" dirty="0"/>
              <a:t>:</a:t>
            </a:r>
            <a:endParaRPr lang="fr-FR" dirty="0"/>
          </a:p>
        </p:txBody>
      </p:sp>
      <p:sp>
        <p:nvSpPr>
          <p:cNvPr id="10" name="Rectangle 9">
            <a:extLst>
              <a:ext uri="{FF2B5EF4-FFF2-40B4-BE49-F238E27FC236}">
                <a16:creationId xmlns:a16="http://schemas.microsoft.com/office/drawing/2014/main" id="{099C38DA-648D-49E7-96FC-AF2D4ABFEDAB}"/>
              </a:ext>
            </a:extLst>
          </p:cNvPr>
          <p:cNvSpPr/>
          <p:nvPr/>
        </p:nvSpPr>
        <p:spPr>
          <a:xfrm>
            <a:off x="7195393" y="5274114"/>
            <a:ext cx="4996607" cy="646331"/>
          </a:xfrm>
          <a:prstGeom prst="rect">
            <a:avLst/>
          </a:prstGeom>
        </p:spPr>
        <p:txBody>
          <a:bodyPr wrap="square">
            <a:spAutoFit/>
          </a:bodyPr>
          <a:lstStyle/>
          <a:p>
            <a:pPr algn="r"/>
            <a:r>
              <a:rPr lang="ar-DZ" dirty="0"/>
              <a:t>هي واحدة من الشركات الرائدة في مجال تحليل البيانات. تقدم حلولًا متكاملة في </a:t>
            </a:r>
            <a:r>
              <a:rPr lang="ar-DZ" b="1" dirty="0"/>
              <a:t>تحليل البيانات</a:t>
            </a:r>
            <a:r>
              <a:rPr lang="ar-DZ" dirty="0"/>
              <a:t> و </a:t>
            </a:r>
            <a:r>
              <a:rPr lang="ar-DZ" b="1" dirty="0"/>
              <a:t>الذكاء الاصطناعي</a:t>
            </a:r>
            <a:endParaRPr lang="fr-FR" dirty="0"/>
          </a:p>
        </p:txBody>
      </p:sp>
      <p:sp>
        <p:nvSpPr>
          <p:cNvPr id="11" name="Rectangle 10">
            <a:extLst>
              <a:ext uri="{FF2B5EF4-FFF2-40B4-BE49-F238E27FC236}">
                <a16:creationId xmlns:a16="http://schemas.microsoft.com/office/drawing/2014/main" id="{0613FDE7-AE0E-4906-90F3-750EE7BE1C68}"/>
              </a:ext>
            </a:extLst>
          </p:cNvPr>
          <p:cNvSpPr/>
          <p:nvPr/>
        </p:nvSpPr>
        <p:spPr>
          <a:xfrm>
            <a:off x="1628498" y="3906807"/>
            <a:ext cx="2281715" cy="369332"/>
          </a:xfrm>
          <a:prstGeom prst="rect">
            <a:avLst/>
          </a:prstGeom>
        </p:spPr>
        <p:txBody>
          <a:bodyPr wrap="none">
            <a:spAutoFit/>
          </a:bodyPr>
          <a:lstStyle/>
          <a:p>
            <a:r>
              <a:rPr lang="fr-FR" b="1" dirty="0">
                <a:solidFill>
                  <a:srgbClr val="FF0000"/>
                </a:solidFill>
              </a:rPr>
              <a:t>IBM Watson Analytics</a:t>
            </a:r>
          </a:p>
        </p:txBody>
      </p:sp>
      <p:sp>
        <p:nvSpPr>
          <p:cNvPr id="12" name="Rectangle 11">
            <a:extLst>
              <a:ext uri="{FF2B5EF4-FFF2-40B4-BE49-F238E27FC236}">
                <a16:creationId xmlns:a16="http://schemas.microsoft.com/office/drawing/2014/main" id="{B7C2B349-20C0-47EB-AD83-77BDA22AEDFA}"/>
              </a:ext>
            </a:extLst>
          </p:cNvPr>
          <p:cNvSpPr/>
          <p:nvPr/>
        </p:nvSpPr>
        <p:spPr>
          <a:xfrm>
            <a:off x="3869665" y="4350784"/>
            <a:ext cx="663964" cy="369332"/>
          </a:xfrm>
          <a:prstGeom prst="rect">
            <a:avLst/>
          </a:prstGeom>
        </p:spPr>
        <p:txBody>
          <a:bodyPr wrap="none">
            <a:spAutoFit/>
          </a:bodyPr>
          <a:lstStyle/>
          <a:p>
            <a:r>
              <a:rPr lang="ar-DZ" dirty="0"/>
              <a:t>المجال</a:t>
            </a:r>
            <a:endParaRPr lang="fr-FR" dirty="0"/>
          </a:p>
        </p:txBody>
      </p:sp>
      <p:sp>
        <p:nvSpPr>
          <p:cNvPr id="13" name="Rectangle 12">
            <a:extLst>
              <a:ext uri="{FF2B5EF4-FFF2-40B4-BE49-F238E27FC236}">
                <a16:creationId xmlns:a16="http://schemas.microsoft.com/office/drawing/2014/main" id="{6A27E07F-8FD1-4C6D-A414-32B2A99DD123}"/>
              </a:ext>
            </a:extLst>
          </p:cNvPr>
          <p:cNvSpPr/>
          <p:nvPr/>
        </p:nvSpPr>
        <p:spPr>
          <a:xfrm>
            <a:off x="1287380" y="4350784"/>
            <a:ext cx="2669320" cy="369332"/>
          </a:xfrm>
          <a:prstGeom prst="rect">
            <a:avLst/>
          </a:prstGeom>
        </p:spPr>
        <p:txBody>
          <a:bodyPr wrap="none">
            <a:spAutoFit/>
          </a:bodyPr>
          <a:lstStyle/>
          <a:p>
            <a:r>
              <a:rPr lang="ar-DZ" dirty="0"/>
              <a:t>الذكاء الاصطناعي، تحليل البيانات</a:t>
            </a:r>
            <a:endParaRPr lang="fr-FR" dirty="0"/>
          </a:p>
        </p:txBody>
      </p:sp>
      <p:sp>
        <p:nvSpPr>
          <p:cNvPr id="14" name="Rectangle 13">
            <a:extLst>
              <a:ext uri="{FF2B5EF4-FFF2-40B4-BE49-F238E27FC236}">
                <a16:creationId xmlns:a16="http://schemas.microsoft.com/office/drawing/2014/main" id="{C05483AF-3945-4021-B9F2-54C33708CF91}"/>
              </a:ext>
            </a:extLst>
          </p:cNvPr>
          <p:cNvSpPr/>
          <p:nvPr/>
        </p:nvSpPr>
        <p:spPr>
          <a:xfrm>
            <a:off x="3659672" y="4792013"/>
            <a:ext cx="873957" cy="369332"/>
          </a:xfrm>
          <a:prstGeom prst="rect">
            <a:avLst/>
          </a:prstGeom>
        </p:spPr>
        <p:txBody>
          <a:bodyPr wrap="none">
            <a:spAutoFit/>
          </a:bodyPr>
          <a:lstStyle/>
          <a:p>
            <a:r>
              <a:rPr lang="ar-DZ" b="1" dirty="0"/>
              <a:t>الوصف</a:t>
            </a:r>
            <a:r>
              <a:rPr lang="ar-DZ" dirty="0"/>
              <a:t>: </a:t>
            </a:r>
            <a:endParaRPr lang="fr-FR" dirty="0"/>
          </a:p>
        </p:txBody>
      </p:sp>
      <p:sp>
        <p:nvSpPr>
          <p:cNvPr id="15" name="Rectangle 14">
            <a:extLst>
              <a:ext uri="{FF2B5EF4-FFF2-40B4-BE49-F238E27FC236}">
                <a16:creationId xmlns:a16="http://schemas.microsoft.com/office/drawing/2014/main" id="{A74A8725-F0E2-42DD-937D-5A50CEC98CD5}"/>
              </a:ext>
            </a:extLst>
          </p:cNvPr>
          <p:cNvSpPr/>
          <p:nvPr/>
        </p:nvSpPr>
        <p:spPr>
          <a:xfrm>
            <a:off x="385319" y="5106878"/>
            <a:ext cx="4148310" cy="1477328"/>
          </a:xfrm>
          <a:prstGeom prst="rect">
            <a:avLst/>
          </a:prstGeom>
        </p:spPr>
        <p:txBody>
          <a:bodyPr wrap="square">
            <a:spAutoFit/>
          </a:bodyPr>
          <a:lstStyle/>
          <a:p>
            <a:pPr algn="r"/>
            <a:r>
              <a:rPr lang="ar-DZ" dirty="0"/>
              <a:t>تقدم </a:t>
            </a:r>
            <a:r>
              <a:rPr lang="fr-FR" b="1" dirty="0"/>
              <a:t>IBM Watson</a:t>
            </a:r>
            <a:r>
              <a:rPr lang="fr-FR" dirty="0"/>
              <a:t> </a:t>
            </a:r>
            <a:r>
              <a:rPr lang="ar-DZ" dirty="0"/>
              <a:t>مجموعة من الحلول المتعلقة بـ </a:t>
            </a:r>
            <a:r>
              <a:rPr lang="ar-DZ" b="1" dirty="0"/>
              <a:t>الذكاء الاصطناعي</a:t>
            </a:r>
            <a:r>
              <a:rPr lang="ar-DZ" dirty="0"/>
              <a:t>، بما في ذلك </a:t>
            </a:r>
            <a:r>
              <a:rPr lang="fr-FR" b="1" dirty="0"/>
              <a:t>Watson Analytics</a:t>
            </a:r>
            <a:r>
              <a:rPr lang="fr-FR" dirty="0"/>
              <a:t>، </a:t>
            </a:r>
            <a:r>
              <a:rPr lang="ar-DZ" dirty="0"/>
              <a:t>التي تساعد الشركات على استخراج الرؤى من البيانات باستخدام تقنيات الذكاء الاصطناعي و </a:t>
            </a:r>
            <a:r>
              <a:rPr lang="ar-DZ" b="1" dirty="0"/>
              <a:t>التعلم الآلي</a:t>
            </a:r>
            <a:endParaRPr lang="fr-FR" dirty="0"/>
          </a:p>
        </p:txBody>
      </p:sp>
      <p:sp>
        <p:nvSpPr>
          <p:cNvPr id="16" name="Rectangle 15">
            <a:extLst>
              <a:ext uri="{FF2B5EF4-FFF2-40B4-BE49-F238E27FC236}">
                <a16:creationId xmlns:a16="http://schemas.microsoft.com/office/drawing/2014/main" id="{499C525F-0B33-4E46-A2AD-CD6914ED8879}"/>
              </a:ext>
            </a:extLst>
          </p:cNvPr>
          <p:cNvSpPr/>
          <p:nvPr/>
        </p:nvSpPr>
        <p:spPr>
          <a:xfrm>
            <a:off x="4285713" y="1381790"/>
            <a:ext cx="728084" cy="369332"/>
          </a:xfrm>
          <a:prstGeom prst="rect">
            <a:avLst/>
          </a:prstGeom>
        </p:spPr>
        <p:txBody>
          <a:bodyPr wrap="none">
            <a:spAutoFit/>
          </a:bodyPr>
          <a:lstStyle/>
          <a:p>
            <a:r>
              <a:rPr lang="ar-DZ" b="1" dirty="0"/>
              <a:t>المجال</a:t>
            </a:r>
            <a:r>
              <a:rPr lang="ar-DZ" dirty="0"/>
              <a:t>:</a:t>
            </a:r>
            <a:endParaRPr lang="fr-FR" dirty="0"/>
          </a:p>
        </p:txBody>
      </p:sp>
      <p:sp>
        <p:nvSpPr>
          <p:cNvPr id="18" name="Rectangle 17">
            <a:extLst>
              <a:ext uri="{FF2B5EF4-FFF2-40B4-BE49-F238E27FC236}">
                <a16:creationId xmlns:a16="http://schemas.microsoft.com/office/drawing/2014/main" id="{5A3D8ECA-5042-4C16-B421-447804E6119D}"/>
              </a:ext>
            </a:extLst>
          </p:cNvPr>
          <p:cNvSpPr/>
          <p:nvPr/>
        </p:nvSpPr>
        <p:spPr>
          <a:xfrm>
            <a:off x="11226535" y="2284519"/>
            <a:ext cx="886781" cy="369332"/>
          </a:xfrm>
          <a:prstGeom prst="rect">
            <a:avLst/>
          </a:prstGeom>
        </p:spPr>
        <p:txBody>
          <a:bodyPr wrap="none">
            <a:spAutoFit/>
          </a:bodyPr>
          <a:lstStyle/>
          <a:p>
            <a:r>
              <a:rPr lang="ar-DZ" dirty="0"/>
              <a:t>الوصف :</a:t>
            </a:r>
            <a:endParaRPr lang="fr-FR" dirty="0"/>
          </a:p>
        </p:txBody>
      </p:sp>
      <p:sp>
        <p:nvSpPr>
          <p:cNvPr id="19" name="Rectangle 18">
            <a:extLst>
              <a:ext uri="{FF2B5EF4-FFF2-40B4-BE49-F238E27FC236}">
                <a16:creationId xmlns:a16="http://schemas.microsoft.com/office/drawing/2014/main" id="{FE5B2DEB-8117-4F24-A060-4306443893A0}"/>
              </a:ext>
            </a:extLst>
          </p:cNvPr>
          <p:cNvSpPr/>
          <p:nvPr/>
        </p:nvSpPr>
        <p:spPr>
          <a:xfrm>
            <a:off x="6900029" y="2581861"/>
            <a:ext cx="5213287" cy="369332"/>
          </a:xfrm>
          <a:prstGeom prst="rect">
            <a:avLst/>
          </a:prstGeom>
        </p:spPr>
        <p:txBody>
          <a:bodyPr wrap="none">
            <a:spAutoFit/>
          </a:bodyPr>
          <a:lstStyle/>
          <a:p>
            <a:r>
              <a:rPr lang="fr-FR" b="1" dirty="0"/>
              <a:t>Google Cloud</a:t>
            </a:r>
            <a:r>
              <a:rPr lang="fr-FR" dirty="0"/>
              <a:t> </a:t>
            </a:r>
            <a:r>
              <a:rPr lang="ar-DZ" dirty="0"/>
              <a:t>مجموعة من الأدوات للتحليل الضخم للبيانات، مثل </a:t>
            </a:r>
            <a:endParaRPr lang="fr-FR" dirty="0"/>
          </a:p>
        </p:txBody>
      </p:sp>
      <p:sp>
        <p:nvSpPr>
          <p:cNvPr id="21" name="Rectangle 20">
            <a:extLst>
              <a:ext uri="{FF2B5EF4-FFF2-40B4-BE49-F238E27FC236}">
                <a16:creationId xmlns:a16="http://schemas.microsoft.com/office/drawing/2014/main" id="{4E177C02-10AB-46EC-BF56-494AC88FAE2D}"/>
              </a:ext>
            </a:extLst>
          </p:cNvPr>
          <p:cNvSpPr/>
          <p:nvPr/>
        </p:nvSpPr>
        <p:spPr>
          <a:xfrm>
            <a:off x="10138095" y="1751035"/>
            <a:ext cx="1975221" cy="369332"/>
          </a:xfrm>
          <a:prstGeom prst="rect">
            <a:avLst/>
          </a:prstGeom>
        </p:spPr>
        <p:txBody>
          <a:bodyPr wrap="none">
            <a:spAutoFit/>
          </a:bodyPr>
          <a:lstStyle/>
          <a:p>
            <a:r>
              <a:rPr lang="ar-DZ" b="1" dirty="0"/>
              <a:t>المجال</a:t>
            </a:r>
            <a:r>
              <a:rPr lang="ar-DZ" dirty="0"/>
              <a:t>: خدمات السحابة</a:t>
            </a:r>
            <a:endParaRPr lang="fr-FR" dirty="0"/>
          </a:p>
        </p:txBody>
      </p:sp>
      <p:sp>
        <p:nvSpPr>
          <p:cNvPr id="22" name="Rectangle 21">
            <a:extLst>
              <a:ext uri="{FF2B5EF4-FFF2-40B4-BE49-F238E27FC236}">
                <a16:creationId xmlns:a16="http://schemas.microsoft.com/office/drawing/2014/main" id="{AD97C2CF-7D03-4FE9-9067-C4F93F1BC36C}"/>
              </a:ext>
            </a:extLst>
          </p:cNvPr>
          <p:cNvSpPr/>
          <p:nvPr/>
        </p:nvSpPr>
        <p:spPr>
          <a:xfrm>
            <a:off x="2948580" y="1376108"/>
            <a:ext cx="1422184" cy="369332"/>
          </a:xfrm>
          <a:prstGeom prst="rect">
            <a:avLst/>
          </a:prstGeom>
        </p:spPr>
        <p:txBody>
          <a:bodyPr wrap="none">
            <a:spAutoFit/>
          </a:bodyPr>
          <a:lstStyle/>
          <a:p>
            <a:r>
              <a:rPr lang="ar-DZ" dirty="0"/>
              <a:t>الحوسبة السحابية</a:t>
            </a:r>
            <a:endParaRPr lang="fr-FR" dirty="0"/>
          </a:p>
        </p:txBody>
      </p:sp>
      <p:sp>
        <p:nvSpPr>
          <p:cNvPr id="23" name="Rectangle 22">
            <a:extLst>
              <a:ext uri="{FF2B5EF4-FFF2-40B4-BE49-F238E27FC236}">
                <a16:creationId xmlns:a16="http://schemas.microsoft.com/office/drawing/2014/main" id="{42CA49A9-2D20-445F-9866-854B495FA20F}"/>
              </a:ext>
            </a:extLst>
          </p:cNvPr>
          <p:cNvSpPr/>
          <p:nvPr/>
        </p:nvSpPr>
        <p:spPr>
          <a:xfrm>
            <a:off x="4370764" y="1762870"/>
            <a:ext cx="822661" cy="369332"/>
          </a:xfrm>
          <a:prstGeom prst="rect">
            <a:avLst/>
          </a:prstGeom>
        </p:spPr>
        <p:txBody>
          <a:bodyPr wrap="none">
            <a:spAutoFit/>
          </a:bodyPr>
          <a:lstStyle/>
          <a:p>
            <a:r>
              <a:rPr lang="ar-DZ" dirty="0"/>
              <a:t>الوصف:</a:t>
            </a:r>
            <a:endParaRPr lang="fr-FR" dirty="0"/>
          </a:p>
        </p:txBody>
      </p:sp>
      <p:sp>
        <p:nvSpPr>
          <p:cNvPr id="24" name="Rectangle 23">
            <a:extLst>
              <a:ext uri="{FF2B5EF4-FFF2-40B4-BE49-F238E27FC236}">
                <a16:creationId xmlns:a16="http://schemas.microsoft.com/office/drawing/2014/main" id="{F3969464-8B63-4E24-871E-B7836F06D2E6}"/>
              </a:ext>
            </a:extLst>
          </p:cNvPr>
          <p:cNvSpPr/>
          <p:nvPr/>
        </p:nvSpPr>
        <p:spPr>
          <a:xfrm>
            <a:off x="2083083" y="1798819"/>
            <a:ext cx="2097369" cy="923330"/>
          </a:xfrm>
          <a:prstGeom prst="rect">
            <a:avLst/>
          </a:prstGeom>
        </p:spPr>
        <p:txBody>
          <a:bodyPr wrap="none">
            <a:spAutoFit/>
          </a:bodyPr>
          <a:lstStyle/>
          <a:p>
            <a:pPr algn="r"/>
            <a:r>
              <a:rPr lang="ar-DZ" dirty="0"/>
              <a:t>تقدم</a:t>
            </a:r>
          </a:p>
          <a:p>
            <a:r>
              <a:rPr lang="ar-DZ" dirty="0"/>
              <a:t> </a:t>
            </a:r>
            <a:r>
              <a:rPr lang="fr-FR" b="1" dirty="0"/>
              <a:t>Amazon </a:t>
            </a:r>
            <a:r>
              <a:rPr lang="fr-FR" b="1" dirty="0" err="1"/>
              <a:t>QuickSight</a:t>
            </a:r>
            <a:endParaRPr lang="ar-DZ" b="1" dirty="0"/>
          </a:p>
          <a:p>
            <a:endParaRPr lang="fr-FR" dirty="0"/>
          </a:p>
        </p:txBody>
      </p:sp>
    </p:spTree>
    <p:extLst>
      <p:ext uri="{BB962C8B-B14F-4D97-AF65-F5344CB8AC3E}">
        <p14:creationId xmlns:p14="http://schemas.microsoft.com/office/powerpoint/2010/main" val="16344608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randombar(horizontal)">
                                      <p:cBhvr>
                                        <p:cTn id="46" dur="500"/>
                                        <p:tgtEl>
                                          <p:spTgt spid="11"/>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randombar(horizontal)">
                                      <p:cBhvr>
                                        <p:cTn id="49" dur="500"/>
                                        <p:tgtEl>
                                          <p:spTgt spid="12"/>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randombar(horizontal)">
                                      <p:cBhvr>
                                        <p:cTn id="52" dur="500"/>
                                        <p:tgtEl>
                                          <p:spTgt spid="14"/>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randombar(horizontal)">
                                      <p:cBhvr>
                                        <p:cTn id="55" dur="500"/>
                                        <p:tgtEl>
                                          <p:spTgt spid="13"/>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randombar(horizontal)">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randombar(horizontal)">
                                      <p:cBhvr>
                                        <p:cTn id="63" dur="500"/>
                                        <p:tgtEl>
                                          <p:spTgt spid="5"/>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randombar(horizontal)">
                                      <p:cBhvr>
                                        <p:cTn id="66" dur="500"/>
                                        <p:tgtEl>
                                          <p:spTgt spid="22"/>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randombar(horizontal)">
                                      <p:cBhvr>
                                        <p:cTn id="69" dur="500"/>
                                        <p:tgtEl>
                                          <p:spTgt spid="1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randombar(horizontal)">
                                      <p:cBhvr>
                                        <p:cTn id="72" dur="500"/>
                                        <p:tgtEl>
                                          <p:spTgt spid="23"/>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randombar(horizontal)">
                                      <p:cBhvr>
                                        <p:cTn id="7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8" grpId="0"/>
      <p:bldP spid="19"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2000"/>
            <a:lum/>
          </a:blip>
          <a:srcRect/>
          <a:stretch>
            <a:fillRect l="-8000" r="-8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7B61AC1-D8A5-41A9-85FF-1995B31659FA}"/>
              </a:ext>
            </a:extLst>
          </p:cNvPr>
          <p:cNvSpPr/>
          <p:nvPr/>
        </p:nvSpPr>
        <p:spPr>
          <a:xfrm>
            <a:off x="4767942" y="242596"/>
            <a:ext cx="3377682" cy="6064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a:t>شركات التي تتعامل معها </a:t>
            </a:r>
            <a:endParaRPr lang="fr-FR" sz="2800" b="1" dirty="0"/>
          </a:p>
        </p:txBody>
      </p:sp>
      <p:sp>
        <p:nvSpPr>
          <p:cNvPr id="5" name="Rectangle 4">
            <a:extLst>
              <a:ext uri="{FF2B5EF4-FFF2-40B4-BE49-F238E27FC236}">
                <a16:creationId xmlns:a16="http://schemas.microsoft.com/office/drawing/2014/main" id="{CA66F214-E228-4602-A587-A12BD9E33F24}"/>
              </a:ext>
            </a:extLst>
          </p:cNvPr>
          <p:cNvSpPr/>
          <p:nvPr/>
        </p:nvSpPr>
        <p:spPr>
          <a:xfrm>
            <a:off x="3429448" y="1490839"/>
            <a:ext cx="5666936" cy="369332"/>
          </a:xfrm>
          <a:prstGeom prst="rect">
            <a:avLst/>
          </a:prstGeom>
        </p:spPr>
        <p:txBody>
          <a:bodyPr wrap="none">
            <a:spAutoFit/>
          </a:bodyPr>
          <a:lstStyle/>
          <a:p>
            <a:r>
              <a:rPr lang="ar-DZ" b="1" dirty="0"/>
              <a:t>تتعامل مع شركات تقنية كبيرة تقدم بنية تحتية لتخزين وتحليل البيانات مثل</a:t>
            </a:r>
            <a:endParaRPr lang="fr-FR" b="1" dirty="0"/>
          </a:p>
        </p:txBody>
      </p:sp>
      <p:sp>
        <p:nvSpPr>
          <p:cNvPr id="6" name="Rectangle 5">
            <a:extLst>
              <a:ext uri="{FF2B5EF4-FFF2-40B4-BE49-F238E27FC236}">
                <a16:creationId xmlns:a16="http://schemas.microsoft.com/office/drawing/2014/main" id="{25E2F5CD-9817-4CE6-A430-80683F15F679}"/>
              </a:ext>
            </a:extLst>
          </p:cNvPr>
          <p:cNvSpPr/>
          <p:nvPr/>
        </p:nvSpPr>
        <p:spPr>
          <a:xfrm>
            <a:off x="4146441" y="1936796"/>
            <a:ext cx="7383625" cy="646331"/>
          </a:xfrm>
          <a:prstGeom prst="rect">
            <a:avLst/>
          </a:prstGeom>
        </p:spPr>
        <p:txBody>
          <a:bodyPr wrap="square">
            <a:spAutoFit/>
          </a:bodyPr>
          <a:lstStyle/>
          <a:p>
            <a:endParaRPr lang="ar-DZ" b="1" dirty="0"/>
          </a:p>
          <a:p>
            <a:r>
              <a:rPr lang="fr-FR" b="1" dirty="0"/>
              <a:t>Services (AWS)</a:t>
            </a:r>
            <a:r>
              <a:rPr lang="fr-FR" dirty="0"/>
              <a:t>، </a:t>
            </a:r>
            <a:r>
              <a:rPr lang="fr-FR" b="1" dirty="0"/>
              <a:t>Google Cloud Platform</a:t>
            </a:r>
          </a:p>
        </p:txBody>
      </p:sp>
      <p:sp>
        <p:nvSpPr>
          <p:cNvPr id="7" name="Rectangle 6">
            <a:extLst>
              <a:ext uri="{FF2B5EF4-FFF2-40B4-BE49-F238E27FC236}">
                <a16:creationId xmlns:a16="http://schemas.microsoft.com/office/drawing/2014/main" id="{7042B362-1D64-418B-B085-1C8C5474D607}"/>
              </a:ext>
            </a:extLst>
          </p:cNvPr>
          <p:cNvSpPr/>
          <p:nvPr/>
        </p:nvSpPr>
        <p:spPr>
          <a:xfrm>
            <a:off x="9313998" y="4438652"/>
            <a:ext cx="2558714" cy="369332"/>
          </a:xfrm>
          <a:prstGeom prst="rect">
            <a:avLst/>
          </a:prstGeom>
        </p:spPr>
        <p:txBody>
          <a:bodyPr wrap="none">
            <a:spAutoFit/>
          </a:bodyPr>
          <a:lstStyle/>
          <a:p>
            <a:r>
              <a:rPr lang="ar-DZ" b="1" dirty="0"/>
              <a:t>الصناعات التحويلية واللوجستية</a:t>
            </a:r>
            <a:endParaRPr lang="fr-FR" dirty="0"/>
          </a:p>
        </p:txBody>
      </p:sp>
      <p:sp>
        <p:nvSpPr>
          <p:cNvPr id="8" name="Rectangle 7">
            <a:extLst>
              <a:ext uri="{FF2B5EF4-FFF2-40B4-BE49-F238E27FC236}">
                <a16:creationId xmlns:a16="http://schemas.microsoft.com/office/drawing/2014/main" id="{56F17015-A7D4-4676-9890-8181C28B9DB7}"/>
              </a:ext>
            </a:extLst>
          </p:cNvPr>
          <p:cNvSpPr/>
          <p:nvPr/>
        </p:nvSpPr>
        <p:spPr>
          <a:xfrm>
            <a:off x="9753349" y="4997829"/>
            <a:ext cx="1680012" cy="369332"/>
          </a:xfrm>
          <a:prstGeom prst="rect">
            <a:avLst/>
          </a:prstGeom>
        </p:spPr>
        <p:txBody>
          <a:bodyPr wrap="none">
            <a:spAutoFit/>
          </a:bodyPr>
          <a:lstStyle/>
          <a:p>
            <a:r>
              <a:rPr lang="fr-FR" b="1" dirty="0"/>
              <a:t>General Electric</a:t>
            </a:r>
            <a:endParaRPr lang="fr-FR" dirty="0"/>
          </a:p>
        </p:txBody>
      </p:sp>
      <p:sp>
        <p:nvSpPr>
          <p:cNvPr id="9" name="Rectangle 8">
            <a:extLst>
              <a:ext uri="{FF2B5EF4-FFF2-40B4-BE49-F238E27FC236}">
                <a16:creationId xmlns:a16="http://schemas.microsoft.com/office/drawing/2014/main" id="{B5034823-FDD5-4D5D-89AB-E50B23EFEA6D}"/>
              </a:ext>
            </a:extLst>
          </p:cNvPr>
          <p:cNvSpPr/>
          <p:nvPr/>
        </p:nvSpPr>
        <p:spPr>
          <a:xfrm>
            <a:off x="10101874" y="5451797"/>
            <a:ext cx="982961" cy="369332"/>
          </a:xfrm>
          <a:prstGeom prst="rect">
            <a:avLst/>
          </a:prstGeom>
        </p:spPr>
        <p:txBody>
          <a:bodyPr wrap="none">
            <a:spAutoFit/>
          </a:bodyPr>
          <a:lstStyle/>
          <a:p>
            <a:r>
              <a:rPr lang="fr-FR" b="1" dirty="0"/>
              <a:t>Siemens</a:t>
            </a:r>
            <a:endParaRPr lang="fr-FR" dirty="0"/>
          </a:p>
        </p:txBody>
      </p:sp>
      <p:sp>
        <p:nvSpPr>
          <p:cNvPr id="10" name="Rectangle 9">
            <a:extLst>
              <a:ext uri="{FF2B5EF4-FFF2-40B4-BE49-F238E27FC236}">
                <a16:creationId xmlns:a16="http://schemas.microsoft.com/office/drawing/2014/main" id="{DDDE2FBA-A81E-42CE-884F-755447768BDF}"/>
              </a:ext>
            </a:extLst>
          </p:cNvPr>
          <p:cNvSpPr/>
          <p:nvPr/>
        </p:nvSpPr>
        <p:spPr>
          <a:xfrm>
            <a:off x="5569684" y="4473255"/>
            <a:ext cx="2268570" cy="369332"/>
          </a:xfrm>
          <a:prstGeom prst="rect">
            <a:avLst/>
          </a:prstGeom>
        </p:spPr>
        <p:txBody>
          <a:bodyPr wrap="none">
            <a:spAutoFit/>
          </a:bodyPr>
          <a:lstStyle/>
          <a:p>
            <a:r>
              <a:rPr lang="ar-DZ" b="1" dirty="0"/>
              <a:t>التجارة الإلكترونية والتجزئة</a:t>
            </a:r>
            <a:endParaRPr lang="fr-FR" b="1" dirty="0"/>
          </a:p>
        </p:txBody>
      </p:sp>
      <p:sp>
        <p:nvSpPr>
          <p:cNvPr id="11" name="Rectangle 10">
            <a:extLst>
              <a:ext uri="{FF2B5EF4-FFF2-40B4-BE49-F238E27FC236}">
                <a16:creationId xmlns:a16="http://schemas.microsoft.com/office/drawing/2014/main" id="{474195BB-C80C-49B0-BD49-15A03FBC866A}"/>
              </a:ext>
            </a:extLst>
          </p:cNvPr>
          <p:cNvSpPr/>
          <p:nvPr/>
        </p:nvSpPr>
        <p:spPr>
          <a:xfrm>
            <a:off x="6262916" y="4997829"/>
            <a:ext cx="959750" cy="369332"/>
          </a:xfrm>
          <a:prstGeom prst="rect">
            <a:avLst/>
          </a:prstGeom>
        </p:spPr>
        <p:txBody>
          <a:bodyPr wrap="none">
            <a:spAutoFit/>
          </a:bodyPr>
          <a:lstStyle/>
          <a:p>
            <a:r>
              <a:rPr lang="fr-FR" b="1" dirty="0"/>
              <a:t>Amazon</a:t>
            </a:r>
            <a:endParaRPr lang="fr-FR" dirty="0"/>
          </a:p>
        </p:txBody>
      </p:sp>
      <p:sp>
        <p:nvSpPr>
          <p:cNvPr id="12" name="Rectangle 11">
            <a:extLst>
              <a:ext uri="{FF2B5EF4-FFF2-40B4-BE49-F238E27FC236}">
                <a16:creationId xmlns:a16="http://schemas.microsoft.com/office/drawing/2014/main" id="{C61F302D-F995-4F0C-8F8F-122287954DD2}"/>
              </a:ext>
            </a:extLst>
          </p:cNvPr>
          <p:cNvSpPr/>
          <p:nvPr/>
        </p:nvSpPr>
        <p:spPr>
          <a:xfrm>
            <a:off x="6456783" y="5451797"/>
            <a:ext cx="648575" cy="369332"/>
          </a:xfrm>
          <a:prstGeom prst="rect">
            <a:avLst/>
          </a:prstGeom>
        </p:spPr>
        <p:txBody>
          <a:bodyPr wrap="none">
            <a:spAutoFit/>
          </a:bodyPr>
          <a:lstStyle/>
          <a:p>
            <a:r>
              <a:rPr lang="fr-FR" b="1" dirty="0"/>
              <a:t>eBay</a:t>
            </a:r>
            <a:endParaRPr lang="fr-FR" dirty="0"/>
          </a:p>
        </p:txBody>
      </p:sp>
      <p:sp>
        <p:nvSpPr>
          <p:cNvPr id="13" name="Rectangle 12">
            <a:extLst>
              <a:ext uri="{FF2B5EF4-FFF2-40B4-BE49-F238E27FC236}">
                <a16:creationId xmlns:a16="http://schemas.microsoft.com/office/drawing/2014/main" id="{85F3A93E-F3A9-4592-8D33-C3C337EAA8F3}"/>
              </a:ext>
            </a:extLst>
          </p:cNvPr>
          <p:cNvSpPr/>
          <p:nvPr/>
        </p:nvSpPr>
        <p:spPr>
          <a:xfrm>
            <a:off x="2523412" y="4543861"/>
            <a:ext cx="1351652" cy="369332"/>
          </a:xfrm>
          <a:prstGeom prst="rect">
            <a:avLst/>
          </a:prstGeom>
        </p:spPr>
        <p:txBody>
          <a:bodyPr wrap="none">
            <a:spAutoFit/>
          </a:bodyPr>
          <a:lstStyle/>
          <a:p>
            <a:r>
              <a:rPr lang="ar-DZ" b="1" dirty="0"/>
              <a:t>الرعاية الصحية</a:t>
            </a:r>
            <a:endParaRPr lang="fr-FR" dirty="0"/>
          </a:p>
        </p:txBody>
      </p:sp>
      <p:sp>
        <p:nvSpPr>
          <p:cNvPr id="14" name="Rectangle 13">
            <a:extLst>
              <a:ext uri="{FF2B5EF4-FFF2-40B4-BE49-F238E27FC236}">
                <a16:creationId xmlns:a16="http://schemas.microsoft.com/office/drawing/2014/main" id="{11D4A12F-E4A9-456B-9C09-AA4ED9CE16F7}"/>
              </a:ext>
            </a:extLst>
          </p:cNvPr>
          <p:cNvSpPr/>
          <p:nvPr/>
        </p:nvSpPr>
        <p:spPr>
          <a:xfrm>
            <a:off x="2839633" y="4997829"/>
            <a:ext cx="821059" cy="369332"/>
          </a:xfrm>
          <a:prstGeom prst="rect">
            <a:avLst/>
          </a:prstGeom>
        </p:spPr>
        <p:txBody>
          <a:bodyPr wrap="none">
            <a:spAutoFit/>
          </a:bodyPr>
          <a:lstStyle/>
          <a:p>
            <a:r>
              <a:rPr lang="fr-FR" b="1" dirty="0"/>
              <a:t>Cerner</a:t>
            </a:r>
          </a:p>
        </p:txBody>
      </p:sp>
      <p:sp>
        <p:nvSpPr>
          <p:cNvPr id="15" name="Rectangle 14">
            <a:extLst>
              <a:ext uri="{FF2B5EF4-FFF2-40B4-BE49-F238E27FC236}">
                <a16:creationId xmlns:a16="http://schemas.microsoft.com/office/drawing/2014/main" id="{59890461-86A1-40D6-959B-086D5AB57B3E}"/>
              </a:ext>
            </a:extLst>
          </p:cNvPr>
          <p:cNvSpPr/>
          <p:nvPr/>
        </p:nvSpPr>
        <p:spPr>
          <a:xfrm>
            <a:off x="2675004" y="5451797"/>
            <a:ext cx="1150315" cy="369332"/>
          </a:xfrm>
          <a:prstGeom prst="rect">
            <a:avLst/>
          </a:prstGeom>
        </p:spPr>
        <p:txBody>
          <a:bodyPr wrap="none">
            <a:spAutoFit/>
          </a:bodyPr>
          <a:lstStyle/>
          <a:p>
            <a:r>
              <a:rPr lang="fr-FR" b="1" dirty="0"/>
              <a:t>McKesson</a:t>
            </a:r>
            <a:endParaRPr lang="fr-FR" dirty="0"/>
          </a:p>
        </p:txBody>
      </p:sp>
    </p:spTree>
    <p:extLst>
      <p:ext uri="{BB962C8B-B14F-4D97-AF65-F5344CB8AC3E}">
        <p14:creationId xmlns:p14="http://schemas.microsoft.com/office/powerpoint/2010/main" val="9372146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0" grpId="0"/>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8000" r="-8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C1CD3A9-5405-439A-8CEF-44675246DC75}"/>
              </a:ext>
            </a:extLst>
          </p:cNvPr>
          <p:cNvSpPr/>
          <p:nvPr/>
        </p:nvSpPr>
        <p:spPr>
          <a:xfrm>
            <a:off x="4767942" y="242596"/>
            <a:ext cx="3377682" cy="6064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a:t>تحليل باستال </a:t>
            </a:r>
            <a:endParaRPr lang="fr-FR" sz="2800" b="1" dirty="0"/>
          </a:p>
        </p:txBody>
      </p:sp>
      <p:sp>
        <p:nvSpPr>
          <p:cNvPr id="7" name="Rectangle 6">
            <a:extLst>
              <a:ext uri="{FF2B5EF4-FFF2-40B4-BE49-F238E27FC236}">
                <a16:creationId xmlns:a16="http://schemas.microsoft.com/office/drawing/2014/main" id="{E9342D6B-AABD-47F3-B4DC-CCFA808B596A}"/>
              </a:ext>
            </a:extLst>
          </p:cNvPr>
          <p:cNvSpPr/>
          <p:nvPr/>
        </p:nvSpPr>
        <p:spPr>
          <a:xfrm>
            <a:off x="8788564" y="1490179"/>
            <a:ext cx="941027" cy="369332"/>
          </a:xfrm>
          <a:prstGeom prst="rect">
            <a:avLst/>
          </a:prstGeom>
        </p:spPr>
        <p:txBody>
          <a:bodyPr wrap="none">
            <a:spAutoFit/>
          </a:bodyPr>
          <a:lstStyle/>
          <a:p>
            <a:r>
              <a:rPr lang="fr-FR" b="1" dirty="0"/>
              <a:t>Political</a:t>
            </a:r>
            <a:endParaRPr lang="fr-FR" dirty="0"/>
          </a:p>
        </p:txBody>
      </p:sp>
      <p:sp>
        <p:nvSpPr>
          <p:cNvPr id="8" name="Rectangle 7">
            <a:extLst>
              <a:ext uri="{FF2B5EF4-FFF2-40B4-BE49-F238E27FC236}">
                <a16:creationId xmlns:a16="http://schemas.microsoft.com/office/drawing/2014/main" id="{C583F229-4E42-45B1-AF14-EBF79BA83C1B}"/>
              </a:ext>
            </a:extLst>
          </p:cNvPr>
          <p:cNvSpPr/>
          <p:nvPr/>
        </p:nvSpPr>
        <p:spPr>
          <a:xfrm>
            <a:off x="9729591" y="1524782"/>
            <a:ext cx="1516762" cy="369332"/>
          </a:xfrm>
          <a:prstGeom prst="rect">
            <a:avLst/>
          </a:prstGeom>
        </p:spPr>
        <p:txBody>
          <a:bodyPr wrap="none">
            <a:spAutoFit/>
          </a:bodyPr>
          <a:lstStyle/>
          <a:p>
            <a:r>
              <a:rPr lang="ar-DZ" b="1" dirty="0">
                <a:solidFill>
                  <a:srgbClr val="FF0000"/>
                </a:solidFill>
              </a:rPr>
              <a:t>العوامل السياسية </a:t>
            </a:r>
            <a:endParaRPr lang="fr-FR" dirty="0">
              <a:solidFill>
                <a:srgbClr val="FF0000"/>
              </a:solidFill>
            </a:endParaRPr>
          </a:p>
        </p:txBody>
      </p:sp>
      <p:sp>
        <p:nvSpPr>
          <p:cNvPr id="9" name="Rectangle 8">
            <a:extLst>
              <a:ext uri="{FF2B5EF4-FFF2-40B4-BE49-F238E27FC236}">
                <a16:creationId xmlns:a16="http://schemas.microsoft.com/office/drawing/2014/main" id="{1FDC6C6F-6A11-4C21-85BB-976BDDB69576}"/>
              </a:ext>
            </a:extLst>
          </p:cNvPr>
          <p:cNvSpPr/>
          <p:nvPr/>
        </p:nvSpPr>
        <p:spPr>
          <a:xfrm>
            <a:off x="5809861" y="2177153"/>
            <a:ext cx="6096000" cy="1477328"/>
          </a:xfrm>
          <a:prstGeom prst="rect">
            <a:avLst/>
          </a:prstGeom>
        </p:spPr>
        <p:txBody>
          <a:bodyPr>
            <a:spAutoFit/>
          </a:bodyPr>
          <a:lstStyle/>
          <a:p>
            <a:pPr algn="r"/>
            <a:r>
              <a:rPr lang="ar-DZ" b="1" dirty="0"/>
              <a:t>التشريعات الحكومية</a:t>
            </a:r>
            <a:r>
              <a:rPr lang="ar-DZ" dirty="0"/>
              <a:t>: شركات مثل </a:t>
            </a:r>
            <a:r>
              <a:rPr lang="fr-FR" b="1" dirty="0"/>
              <a:t>InsightIQ</a:t>
            </a:r>
            <a:r>
              <a:rPr lang="fr-FR" dirty="0"/>
              <a:t> </a:t>
            </a:r>
            <a:r>
              <a:rPr lang="ar-DZ" dirty="0"/>
              <a:t>التي تتعامل مع البيانات يجب أن تلتزم بالعديد من اللوائح والتشريعات المتعلقة بالبيانات، مثل </a:t>
            </a:r>
            <a:r>
              <a:rPr lang="ar-DZ" b="1" dirty="0"/>
              <a:t>اللائحة العامة لحماية البيانات (</a:t>
            </a:r>
            <a:r>
              <a:rPr lang="fr-FR" b="1" dirty="0"/>
              <a:t>GDPR)</a:t>
            </a:r>
            <a:r>
              <a:rPr lang="fr-FR" dirty="0"/>
              <a:t> </a:t>
            </a:r>
            <a:r>
              <a:rPr lang="ar-DZ" dirty="0"/>
              <a:t>في الاتحاد الأوروبي، و </a:t>
            </a:r>
            <a:r>
              <a:rPr lang="ar-DZ" b="1" dirty="0"/>
              <a:t>قانون حماية الخصوصية في كاليفورنيا (</a:t>
            </a:r>
            <a:r>
              <a:rPr lang="fr-FR" b="1" dirty="0"/>
              <a:t>CCPA)</a:t>
            </a:r>
            <a:r>
              <a:rPr lang="fr-FR" dirty="0"/>
              <a:t> </a:t>
            </a:r>
            <a:r>
              <a:rPr lang="ar-DZ" dirty="0"/>
              <a:t>في الولايات المتحدة. أي تغييرات في هذه القوانين قد تؤثر على كيفية جمع البيانات، تخزينها، وتحليلها.</a:t>
            </a:r>
            <a:endParaRPr lang="fr-FR" dirty="0"/>
          </a:p>
        </p:txBody>
      </p:sp>
      <p:sp>
        <p:nvSpPr>
          <p:cNvPr id="10" name="Rectangle 9">
            <a:extLst>
              <a:ext uri="{FF2B5EF4-FFF2-40B4-BE49-F238E27FC236}">
                <a16:creationId xmlns:a16="http://schemas.microsoft.com/office/drawing/2014/main" id="{02DBDB9A-FF32-4526-8C22-06B6849D2E8E}"/>
              </a:ext>
            </a:extLst>
          </p:cNvPr>
          <p:cNvSpPr/>
          <p:nvPr/>
        </p:nvSpPr>
        <p:spPr>
          <a:xfrm>
            <a:off x="10286507" y="3787457"/>
            <a:ext cx="1619354" cy="369332"/>
          </a:xfrm>
          <a:prstGeom prst="rect">
            <a:avLst/>
          </a:prstGeom>
        </p:spPr>
        <p:txBody>
          <a:bodyPr wrap="none">
            <a:spAutoFit/>
          </a:bodyPr>
          <a:lstStyle/>
          <a:p>
            <a:r>
              <a:rPr lang="ar-DZ" b="1" dirty="0">
                <a:solidFill>
                  <a:srgbClr val="FF0000"/>
                </a:solidFill>
              </a:rPr>
              <a:t>العوامل الاقتصادية </a:t>
            </a:r>
            <a:endParaRPr lang="fr-FR" dirty="0">
              <a:solidFill>
                <a:srgbClr val="FF0000"/>
              </a:solidFill>
            </a:endParaRPr>
          </a:p>
        </p:txBody>
      </p:sp>
      <p:sp>
        <p:nvSpPr>
          <p:cNvPr id="11" name="Rectangle 10">
            <a:extLst>
              <a:ext uri="{FF2B5EF4-FFF2-40B4-BE49-F238E27FC236}">
                <a16:creationId xmlns:a16="http://schemas.microsoft.com/office/drawing/2014/main" id="{3EC83AF5-ACA0-4BC0-85AB-6D8D762FEE03}"/>
              </a:ext>
            </a:extLst>
          </p:cNvPr>
          <p:cNvSpPr/>
          <p:nvPr/>
        </p:nvSpPr>
        <p:spPr>
          <a:xfrm>
            <a:off x="5809861" y="4156016"/>
            <a:ext cx="6096000" cy="923330"/>
          </a:xfrm>
          <a:prstGeom prst="rect">
            <a:avLst/>
          </a:prstGeom>
        </p:spPr>
        <p:txBody>
          <a:bodyPr>
            <a:spAutoFit/>
          </a:bodyPr>
          <a:lstStyle/>
          <a:p>
            <a:pPr algn="r"/>
            <a:r>
              <a:rPr lang="ar-DZ" b="1" dirty="0"/>
              <a:t>النمو الاقتصادي</a:t>
            </a:r>
            <a:r>
              <a:rPr lang="ar-DZ" dirty="0"/>
              <a:t>: النمو الاقتصادي المستدام في الأسواق العالمية يعني المزيد من الاستثمار في تكنولوجيا </a:t>
            </a:r>
            <a:r>
              <a:rPr lang="ar-DZ" b="1" dirty="0"/>
              <a:t>البيانات</a:t>
            </a:r>
            <a:r>
              <a:rPr lang="ar-DZ" dirty="0"/>
              <a:t> و </a:t>
            </a:r>
            <a:r>
              <a:rPr lang="ar-DZ" b="1" dirty="0"/>
              <a:t>الذكاء الاصطناعي</a:t>
            </a:r>
            <a:r>
              <a:rPr lang="ar-DZ" dirty="0"/>
              <a:t>. عندما تكون الشركات أكثر قدرة على زيادة استثماراتها، فإن هذا يوفر فرصًا</a:t>
            </a:r>
            <a:endParaRPr lang="fr-FR" dirty="0"/>
          </a:p>
        </p:txBody>
      </p:sp>
      <p:sp>
        <p:nvSpPr>
          <p:cNvPr id="12" name="Rectangle 11">
            <a:extLst>
              <a:ext uri="{FF2B5EF4-FFF2-40B4-BE49-F238E27FC236}">
                <a16:creationId xmlns:a16="http://schemas.microsoft.com/office/drawing/2014/main" id="{41B8B9DF-CDBD-4EEB-A490-DFA35BCB46A6}"/>
              </a:ext>
            </a:extLst>
          </p:cNvPr>
          <p:cNvSpPr/>
          <p:nvPr/>
        </p:nvSpPr>
        <p:spPr>
          <a:xfrm>
            <a:off x="2462409" y="1490179"/>
            <a:ext cx="1569660" cy="369332"/>
          </a:xfrm>
          <a:prstGeom prst="rect">
            <a:avLst/>
          </a:prstGeom>
        </p:spPr>
        <p:txBody>
          <a:bodyPr wrap="none">
            <a:spAutoFit/>
          </a:bodyPr>
          <a:lstStyle/>
          <a:p>
            <a:r>
              <a:rPr lang="ar-DZ" b="1" dirty="0">
                <a:solidFill>
                  <a:srgbClr val="FF0000"/>
                </a:solidFill>
              </a:rPr>
              <a:t>العوامل الاجتماعية</a:t>
            </a:r>
            <a:endParaRPr lang="fr-FR" b="1" dirty="0">
              <a:solidFill>
                <a:srgbClr val="FF0000"/>
              </a:solidFill>
            </a:endParaRPr>
          </a:p>
        </p:txBody>
      </p:sp>
      <p:sp>
        <p:nvSpPr>
          <p:cNvPr id="13" name="Rectangle 12">
            <a:extLst>
              <a:ext uri="{FF2B5EF4-FFF2-40B4-BE49-F238E27FC236}">
                <a16:creationId xmlns:a16="http://schemas.microsoft.com/office/drawing/2014/main" id="{654CE1B0-9EDB-4564-901F-434C7B863C82}"/>
              </a:ext>
            </a:extLst>
          </p:cNvPr>
          <p:cNvSpPr/>
          <p:nvPr/>
        </p:nvSpPr>
        <p:spPr>
          <a:xfrm>
            <a:off x="-239300" y="1951672"/>
            <a:ext cx="4671341" cy="1477328"/>
          </a:xfrm>
          <a:prstGeom prst="rect">
            <a:avLst/>
          </a:prstGeom>
        </p:spPr>
        <p:txBody>
          <a:bodyPr wrap="square">
            <a:spAutoFit/>
          </a:bodyPr>
          <a:lstStyle/>
          <a:p>
            <a:pPr algn="r"/>
            <a:r>
              <a:rPr lang="ar-DZ" b="1" dirty="0"/>
              <a:t>التغيرات في سلوك المستهلك</a:t>
            </a:r>
            <a:r>
              <a:rPr lang="ar-DZ" dirty="0"/>
              <a:t>: في عصر البيانات الضخمة، يزداد الطلب على الأدوات التي تقدم تحليلات دقيقة وسريعة. العملاء في قطاعات مثل </a:t>
            </a:r>
            <a:r>
              <a:rPr lang="ar-DZ" b="1" dirty="0"/>
              <a:t>الرعاية الصحية</a:t>
            </a:r>
            <a:r>
              <a:rPr lang="ar-DZ" dirty="0"/>
              <a:t>، </a:t>
            </a:r>
            <a:r>
              <a:rPr lang="ar-DZ" b="1" dirty="0"/>
              <a:t>التجارة الإلكترونية</a:t>
            </a:r>
            <a:r>
              <a:rPr lang="ar-DZ" dirty="0"/>
              <a:t>، </a:t>
            </a:r>
            <a:r>
              <a:rPr lang="ar-DZ" b="1" dirty="0"/>
              <a:t>التمويل</a:t>
            </a:r>
            <a:r>
              <a:rPr lang="ar-DZ" dirty="0"/>
              <a:t>، و </a:t>
            </a:r>
            <a:r>
              <a:rPr lang="ar-DZ" b="1" dirty="0"/>
              <a:t>التصنيع</a:t>
            </a:r>
            <a:r>
              <a:rPr lang="ar-DZ" dirty="0"/>
              <a:t> قد يفضلون الحلول التي تقدمها</a:t>
            </a:r>
            <a:endParaRPr lang="fr-FR" dirty="0"/>
          </a:p>
        </p:txBody>
      </p:sp>
      <p:sp>
        <p:nvSpPr>
          <p:cNvPr id="14" name="Rectangle 13">
            <a:extLst>
              <a:ext uri="{FF2B5EF4-FFF2-40B4-BE49-F238E27FC236}">
                <a16:creationId xmlns:a16="http://schemas.microsoft.com/office/drawing/2014/main" id="{C162BEAC-A243-4E14-BBB2-234B7154C821}"/>
              </a:ext>
            </a:extLst>
          </p:cNvPr>
          <p:cNvSpPr/>
          <p:nvPr/>
        </p:nvSpPr>
        <p:spPr>
          <a:xfrm>
            <a:off x="2462409" y="3670424"/>
            <a:ext cx="1709122" cy="369332"/>
          </a:xfrm>
          <a:prstGeom prst="rect">
            <a:avLst/>
          </a:prstGeom>
        </p:spPr>
        <p:txBody>
          <a:bodyPr wrap="none">
            <a:spAutoFit/>
          </a:bodyPr>
          <a:lstStyle/>
          <a:p>
            <a:r>
              <a:rPr lang="ar-DZ" b="1" dirty="0">
                <a:solidFill>
                  <a:srgbClr val="FF0000"/>
                </a:solidFill>
              </a:rPr>
              <a:t>العوامل التكنولوجية </a:t>
            </a:r>
            <a:endParaRPr lang="fr-FR" dirty="0">
              <a:solidFill>
                <a:srgbClr val="FF0000"/>
              </a:solidFill>
            </a:endParaRPr>
          </a:p>
        </p:txBody>
      </p:sp>
      <p:sp>
        <p:nvSpPr>
          <p:cNvPr id="15" name="Rectangle 14">
            <a:extLst>
              <a:ext uri="{FF2B5EF4-FFF2-40B4-BE49-F238E27FC236}">
                <a16:creationId xmlns:a16="http://schemas.microsoft.com/office/drawing/2014/main" id="{A8474545-FFA8-452F-B452-12DF264CA528}"/>
              </a:ext>
            </a:extLst>
          </p:cNvPr>
          <p:cNvSpPr/>
          <p:nvPr/>
        </p:nvSpPr>
        <p:spPr>
          <a:xfrm>
            <a:off x="-239300" y="4018289"/>
            <a:ext cx="4994987" cy="646331"/>
          </a:xfrm>
          <a:prstGeom prst="rect">
            <a:avLst/>
          </a:prstGeom>
        </p:spPr>
        <p:txBody>
          <a:bodyPr wrap="square">
            <a:spAutoFit/>
          </a:bodyPr>
          <a:lstStyle/>
          <a:p>
            <a:pPr algn="r"/>
            <a:r>
              <a:rPr lang="ar-DZ" b="1" dirty="0"/>
              <a:t>التقدم في الذكاء الاصطناعي والتعلم الآلي</a:t>
            </a:r>
            <a:r>
              <a:rPr lang="ar-DZ" dirty="0"/>
              <a:t>: يتطور مجال </a:t>
            </a:r>
            <a:r>
              <a:rPr lang="ar-DZ" b="1" dirty="0"/>
              <a:t>الذكاء الاصطناعي</a:t>
            </a:r>
            <a:r>
              <a:rPr lang="ar-DZ" dirty="0"/>
              <a:t> بسرعة، وهذا يخلق فرصًا كبيرة لـ </a:t>
            </a:r>
            <a:endParaRPr lang="fr-FR" dirty="0"/>
          </a:p>
        </p:txBody>
      </p:sp>
      <p:sp>
        <p:nvSpPr>
          <p:cNvPr id="16" name="Rectangle 15">
            <a:extLst>
              <a:ext uri="{FF2B5EF4-FFF2-40B4-BE49-F238E27FC236}">
                <a16:creationId xmlns:a16="http://schemas.microsoft.com/office/drawing/2014/main" id="{4CB33616-4C90-4D4D-A465-219DCBD42080}"/>
              </a:ext>
            </a:extLst>
          </p:cNvPr>
          <p:cNvSpPr/>
          <p:nvPr/>
        </p:nvSpPr>
        <p:spPr>
          <a:xfrm>
            <a:off x="2619503" y="4827819"/>
            <a:ext cx="1412566" cy="369332"/>
          </a:xfrm>
          <a:prstGeom prst="rect">
            <a:avLst/>
          </a:prstGeom>
        </p:spPr>
        <p:txBody>
          <a:bodyPr wrap="none">
            <a:spAutoFit/>
          </a:bodyPr>
          <a:lstStyle/>
          <a:p>
            <a:r>
              <a:rPr lang="ar-DZ" b="1" dirty="0">
                <a:solidFill>
                  <a:srgbClr val="FF0000"/>
                </a:solidFill>
              </a:rPr>
              <a:t>العوامل القانونية</a:t>
            </a:r>
            <a:endParaRPr lang="fr-FR" b="1" dirty="0">
              <a:solidFill>
                <a:srgbClr val="FF0000"/>
              </a:solidFill>
            </a:endParaRPr>
          </a:p>
        </p:txBody>
      </p:sp>
      <p:sp>
        <p:nvSpPr>
          <p:cNvPr id="17" name="Rectangle 16">
            <a:extLst>
              <a:ext uri="{FF2B5EF4-FFF2-40B4-BE49-F238E27FC236}">
                <a16:creationId xmlns:a16="http://schemas.microsoft.com/office/drawing/2014/main" id="{C9154214-ABF1-4E50-9F6B-F9E2A086F1A5}"/>
              </a:ext>
            </a:extLst>
          </p:cNvPr>
          <p:cNvSpPr/>
          <p:nvPr/>
        </p:nvSpPr>
        <p:spPr>
          <a:xfrm>
            <a:off x="0" y="5255854"/>
            <a:ext cx="4562669" cy="1200329"/>
          </a:xfrm>
          <a:prstGeom prst="rect">
            <a:avLst/>
          </a:prstGeom>
        </p:spPr>
        <p:txBody>
          <a:bodyPr wrap="square">
            <a:spAutoFit/>
          </a:bodyPr>
          <a:lstStyle/>
          <a:p>
            <a:pPr algn="r"/>
            <a:r>
              <a:rPr lang="ar-DZ" b="1" dirty="0"/>
              <a:t>الامتثال للأنظمة</a:t>
            </a:r>
            <a:r>
              <a:rPr lang="ar-DZ" dirty="0"/>
              <a:t>:</a:t>
            </a:r>
          </a:p>
          <a:p>
            <a:pPr algn="r"/>
            <a:r>
              <a:rPr lang="ar-DZ" dirty="0"/>
              <a:t> يجب على </a:t>
            </a:r>
            <a:r>
              <a:rPr lang="fr-FR" b="1" dirty="0"/>
              <a:t>InsightIQ</a:t>
            </a:r>
            <a:r>
              <a:rPr lang="fr-FR" dirty="0"/>
              <a:t> </a:t>
            </a:r>
            <a:r>
              <a:rPr lang="ar-DZ" dirty="0"/>
              <a:t>أن تظل ملتزمة بالقوانين واللوائح المتعلقة بالبيانات مثل </a:t>
            </a:r>
            <a:r>
              <a:rPr lang="ar-DZ" b="1" dirty="0"/>
              <a:t>اللائحة العامة لحماية البيانات (</a:t>
            </a:r>
            <a:r>
              <a:rPr lang="fr-FR" b="1" dirty="0"/>
              <a:t>GDPR)</a:t>
            </a:r>
            <a:r>
              <a:rPr lang="fr-FR" dirty="0"/>
              <a:t> </a:t>
            </a:r>
            <a:r>
              <a:rPr lang="ar-DZ" dirty="0"/>
              <a:t>في أوروبا</a:t>
            </a:r>
            <a:endParaRPr lang="fr-FR" dirty="0"/>
          </a:p>
        </p:txBody>
      </p:sp>
    </p:spTree>
    <p:extLst>
      <p:ext uri="{BB962C8B-B14F-4D97-AF65-F5344CB8AC3E}">
        <p14:creationId xmlns:p14="http://schemas.microsoft.com/office/powerpoint/2010/main" val="15074489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randombar(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randombar(horizontal)">
                                      <p:cBhvr>
                                        <p:cTn id="47" dur="500"/>
                                        <p:tgtEl>
                                          <p:spTgt spid="14"/>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randombar(horizontal)">
                                      <p:cBhvr>
                                        <p:cTn id="55" dur="500"/>
                                        <p:tgtEl>
                                          <p:spTgt spid="16"/>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randombar(horizontal)">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P spid="12" grpId="0"/>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l="-8000" r="-8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C90BD21-54E2-4042-9DB5-B80E1DB0139F}"/>
              </a:ext>
            </a:extLst>
          </p:cNvPr>
          <p:cNvSpPr/>
          <p:nvPr/>
        </p:nvSpPr>
        <p:spPr>
          <a:xfrm>
            <a:off x="4217437" y="447869"/>
            <a:ext cx="3191069" cy="643813"/>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b="1" dirty="0"/>
              <a:t>كيف تعمل</a:t>
            </a:r>
            <a:endParaRPr lang="fr-FR" sz="3600" b="1" dirty="0"/>
          </a:p>
        </p:txBody>
      </p:sp>
      <p:sp>
        <p:nvSpPr>
          <p:cNvPr id="5" name="Rectangle 4">
            <a:extLst>
              <a:ext uri="{FF2B5EF4-FFF2-40B4-BE49-F238E27FC236}">
                <a16:creationId xmlns:a16="http://schemas.microsoft.com/office/drawing/2014/main" id="{544D8F67-3532-4ED5-9CB5-E504BA84B5CD}"/>
              </a:ext>
            </a:extLst>
          </p:cNvPr>
          <p:cNvSpPr/>
          <p:nvPr/>
        </p:nvSpPr>
        <p:spPr>
          <a:xfrm>
            <a:off x="1856791" y="1956709"/>
            <a:ext cx="9247871" cy="923330"/>
          </a:xfrm>
          <a:prstGeom prst="rect">
            <a:avLst/>
          </a:prstGeom>
        </p:spPr>
        <p:txBody>
          <a:bodyPr wrap="square">
            <a:spAutoFit/>
          </a:bodyPr>
          <a:lstStyle/>
          <a:p>
            <a:pPr algn="r"/>
            <a:r>
              <a:rPr lang="ar-DZ" dirty="0"/>
              <a:t>تعتمد على تقنيات تحليل البيانات المتقدمة، مثل التعلم الآلي، الذكاء الاصطناعي، وتحليل البيانات الكبيرة، لتحويل البيانات الخام إلى رؤى استراتيجية قابلة للتنفيذ. تقوم الشركات باستخدام هذه الرؤى لتحسين عملياتها، من خلال تحسين استراتيجيات التسويق، التخطيط المالي، وإدارة العلاقات مع العملاء</a:t>
            </a:r>
            <a:endParaRPr lang="fr-FR" dirty="0"/>
          </a:p>
        </p:txBody>
      </p:sp>
      <p:sp>
        <p:nvSpPr>
          <p:cNvPr id="6" name="Rectangle 5">
            <a:extLst>
              <a:ext uri="{FF2B5EF4-FFF2-40B4-BE49-F238E27FC236}">
                <a16:creationId xmlns:a16="http://schemas.microsoft.com/office/drawing/2014/main" id="{4B9C8801-EC32-48CE-BD8B-0E70779E090F}"/>
              </a:ext>
            </a:extLst>
          </p:cNvPr>
          <p:cNvSpPr/>
          <p:nvPr/>
        </p:nvSpPr>
        <p:spPr>
          <a:xfrm>
            <a:off x="4371194" y="3344956"/>
            <a:ext cx="2614818" cy="400110"/>
          </a:xfrm>
          <a:prstGeom prst="rect">
            <a:avLst/>
          </a:prstGeom>
        </p:spPr>
        <p:txBody>
          <a:bodyPr wrap="none">
            <a:spAutoFit/>
          </a:bodyPr>
          <a:lstStyle/>
          <a:p>
            <a:r>
              <a:rPr lang="ar-DZ" sz="2000" b="1" dirty="0">
                <a:solidFill>
                  <a:srgbClr val="FF0000"/>
                </a:solidFill>
              </a:rPr>
              <a:t>العملاء والقطاعات المستهدفة</a:t>
            </a:r>
            <a:endParaRPr lang="fr-FR" sz="2000" b="1" dirty="0">
              <a:solidFill>
                <a:srgbClr val="FF0000"/>
              </a:solidFill>
            </a:endParaRPr>
          </a:p>
        </p:txBody>
      </p:sp>
      <p:sp>
        <p:nvSpPr>
          <p:cNvPr id="7" name="Rectangle 6">
            <a:extLst>
              <a:ext uri="{FF2B5EF4-FFF2-40B4-BE49-F238E27FC236}">
                <a16:creationId xmlns:a16="http://schemas.microsoft.com/office/drawing/2014/main" id="{D268CFEE-3585-440F-924C-5CCF32EE795A}"/>
              </a:ext>
            </a:extLst>
          </p:cNvPr>
          <p:cNvSpPr/>
          <p:nvPr/>
        </p:nvSpPr>
        <p:spPr>
          <a:xfrm>
            <a:off x="998375" y="4076218"/>
            <a:ext cx="10339552" cy="646331"/>
          </a:xfrm>
          <a:prstGeom prst="rect">
            <a:avLst/>
          </a:prstGeom>
        </p:spPr>
        <p:txBody>
          <a:bodyPr wrap="square">
            <a:spAutoFit/>
          </a:bodyPr>
          <a:lstStyle/>
          <a:p>
            <a:pPr algn="r"/>
            <a:r>
              <a:rPr lang="ar-DZ" dirty="0"/>
              <a:t>عمل مع مجموعة متنوعة من العملاء، بما في ذلك الشركات الصغيرة والمتوسطة، بالإضافة إلى الشركات الكبيرة متعددة الجنسيات في مختلف القطاعات مثل</a:t>
            </a:r>
            <a:endParaRPr lang="fr-FR" dirty="0"/>
          </a:p>
        </p:txBody>
      </p:sp>
      <p:sp>
        <p:nvSpPr>
          <p:cNvPr id="8" name="Rectangle 7">
            <a:extLst>
              <a:ext uri="{FF2B5EF4-FFF2-40B4-BE49-F238E27FC236}">
                <a16:creationId xmlns:a16="http://schemas.microsoft.com/office/drawing/2014/main" id="{2432E218-01D0-463B-9959-0CCD71C8852E}"/>
              </a:ext>
            </a:extLst>
          </p:cNvPr>
          <p:cNvSpPr/>
          <p:nvPr/>
        </p:nvSpPr>
        <p:spPr>
          <a:xfrm>
            <a:off x="10153503" y="4853646"/>
            <a:ext cx="704039" cy="400110"/>
          </a:xfrm>
          <a:prstGeom prst="rect">
            <a:avLst/>
          </a:prstGeom>
        </p:spPr>
        <p:txBody>
          <a:bodyPr wrap="none">
            <a:spAutoFit/>
          </a:bodyPr>
          <a:lstStyle/>
          <a:p>
            <a:r>
              <a:rPr lang="ar-DZ" sz="2000" b="1" dirty="0"/>
              <a:t>المالية</a:t>
            </a:r>
            <a:endParaRPr lang="fr-FR" b="1" dirty="0"/>
          </a:p>
        </p:txBody>
      </p:sp>
      <p:pic>
        <p:nvPicPr>
          <p:cNvPr id="9" name="Picture 8">
            <a:extLst>
              <a:ext uri="{FF2B5EF4-FFF2-40B4-BE49-F238E27FC236}">
                <a16:creationId xmlns:a16="http://schemas.microsoft.com/office/drawing/2014/main" id="{65437FEE-3A5E-4052-8665-A1DDBFEDCB64}"/>
              </a:ext>
            </a:extLst>
          </p:cNvPr>
          <p:cNvPicPr>
            <a:picLocks noChangeAspect="1"/>
          </p:cNvPicPr>
          <p:nvPr/>
        </p:nvPicPr>
        <p:blipFill>
          <a:blip r:embed="rId3"/>
          <a:stretch>
            <a:fillRect/>
          </a:stretch>
        </p:blipFill>
        <p:spPr>
          <a:xfrm>
            <a:off x="9386334" y="5222802"/>
            <a:ext cx="2238375" cy="1411263"/>
          </a:xfrm>
          <a:prstGeom prst="rect">
            <a:avLst/>
          </a:prstGeom>
          <a:ln>
            <a:noFill/>
          </a:ln>
          <a:effectLst>
            <a:softEdge rad="112500"/>
          </a:effectLst>
        </p:spPr>
      </p:pic>
      <p:sp>
        <p:nvSpPr>
          <p:cNvPr id="10" name="Rectangle 9">
            <a:extLst>
              <a:ext uri="{FF2B5EF4-FFF2-40B4-BE49-F238E27FC236}">
                <a16:creationId xmlns:a16="http://schemas.microsoft.com/office/drawing/2014/main" id="{BE13346B-7BB5-4A41-9A73-F1F2CD63D4D3}"/>
              </a:ext>
            </a:extLst>
          </p:cNvPr>
          <p:cNvSpPr/>
          <p:nvPr/>
        </p:nvSpPr>
        <p:spPr>
          <a:xfrm>
            <a:off x="7097979" y="4853646"/>
            <a:ext cx="790601" cy="400110"/>
          </a:xfrm>
          <a:prstGeom prst="rect">
            <a:avLst/>
          </a:prstGeom>
        </p:spPr>
        <p:txBody>
          <a:bodyPr wrap="none">
            <a:spAutoFit/>
          </a:bodyPr>
          <a:lstStyle/>
          <a:p>
            <a:r>
              <a:rPr lang="ar-DZ" sz="2000" b="1" dirty="0"/>
              <a:t>التجزئة</a:t>
            </a:r>
            <a:endParaRPr lang="fr-FR" sz="2000" b="1" dirty="0"/>
          </a:p>
        </p:txBody>
      </p:sp>
      <p:pic>
        <p:nvPicPr>
          <p:cNvPr id="11" name="Picture 10">
            <a:extLst>
              <a:ext uri="{FF2B5EF4-FFF2-40B4-BE49-F238E27FC236}">
                <a16:creationId xmlns:a16="http://schemas.microsoft.com/office/drawing/2014/main" id="{422574C7-7DF4-4DD6-AF4B-A45FC3AE20DD}"/>
              </a:ext>
            </a:extLst>
          </p:cNvPr>
          <p:cNvPicPr>
            <a:picLocks noChangeAspect="1"/>
          </p:cNvPicPr>
          <p:nvPr/>
        </p:nvPicPr>
        <p:blipFill>
          <a:blip r:embed="rId4"/>
          <a:stretch>
            <a:fillRect/>
          </a:stretch>
        </p:blipFill>
        <p:spPr>
          <a:xfrm>
            <a:off x="6745850" y="5303826"/>
            <a:ext cx="1891607" cy="1411263"/>
          </a:xfrm>
          <a:prstGeom prst="rect">
            <a:avLst/>
          </a:prstGeom>
          <a:ln>
            <a:noFill/>
          </a:ln>
          <a:effectLst>
            <a:softEdge rad="112500"/>
          </a:effectLst>
        </p:spPr>
      </p:pic>
      <p:sp>
        <p:nvSpPr>
          <p:cNvPr id="12" name="Rectangle 11">
            <a:extLst>
              <a:ext uri="{FF2B5EF4-FFF2-40B4-BE49-F238E27FC236}">
                <a16:creationId xmlns:a16="http://schemas.microsoft.com/office/drawing/2014/main" id="{F88457F9-E542-4CFF-9D8E-11CE16330502}"/>
              </a:ext>
            </a:extLst>
          </p:cNvPr>
          <p:cNvSpPr/>
          <p:nvPr/>
        </p:nvSpPr>
        <p:spPr>
          <a:xfrm>
            <a:off x="4719560" y="4918173"/>
            <a:ext cx="763351" cy="369332"/>
          </a:xfrm>
          <a:prstGeom prst="rect">
            <a:avLst/>
          </a:prstGeom>
        </p:spPr>
        <p:txBody>
          <a:bodyPr wrap="none">
            <a:spAutoFit/>
          </a:bodyPr>
          <a:lstStyle/>
          <a:p>
            <a:r>
              <a:rPr lang="ar-DZ" b="1" dirty="0"/>
              <a:t>التصنيع</a:t>
            </a:r>
            <a:endParaRPr lang="fr-FR" b="1" dirty="0"/>
          </a:p>
        </p:txBody>
      </p:sp>
      <p:pic>
        <p:nvPicPr>
          <p:cNvPr id="13" name="Picture 12">
            <a:extLst>
              <a:ext uri="{FF2B5EF4-FFF2-40B4-BE49-F238E27FC236}">
                <a16:creationId xmlns:a16="http://schemas.microsoft.com/office/drawing/2014/main" id="{6D4367FC-124C-4C5F-8117-CB5AE166600D}"/>
              </a:ext>
            </a:extLst>
          </p:cNvPr>
          <p:cNvPicPr>
            <a:picLocks noChangeAspect="1"/>
          </p:cNvPicPr>
          <p:nvPr/>
        </p:nvPicPr>
        <p:blipFill>
          <a:blip r:embed="rId5"/>
          <a:stretch>
            <a:fillRect/>
          </a:stretch>
        </p:blipFill>
        <p:spPr>
          <a:xfrm>
            <a:off x="4291903" y="5335308"/>
            <a:ext cx="1891607" cy="1298757"/>
          </a:xfrm>
          <a:prstGeom prst="rect">
            <a:avLst/>
          </a:prstGeom>
          <a:ln>
            <a:noFill/>
          </a:ln>
          <a:effectLst>
            <a:softEdge rad="112500"/>
          </a:effectLst>
        </p:spPr>
      </p:pic>
      <p:pic>
        <p:nvPicPr>
          <p:cNvPr id="15" name="Picture 14">
            <a:extLst>
              <a:ext uri="{FF2B5EF4-FFF2-40B4-BE49-F238E27FC236}">
                <a16:creationId xmlns:a16="http://schemas.microsoft.com/office/drawing/2014/main" id="{33D19E7B-D2ED-40E5-B26C-330531EDDF4A}"/>
              </a:ext>
            </a:extLst>
          </p:cNvPr>
          <p:cNvPicPr>
            <a:picLocks noChangeAspect="1"/>
          </p:cNvPicPr>
          <p:nvPr/>
        </p:nvPicPr>
        <p:blipFill>
          <a:blip r:embed="rId6"/>
          <a:stretch>
            <a:fillRect/>
          </a:stretch>
        </p:blipFill>
        <p:spPr>
          <a:xfrm>
            <a:off x="2302635" y="5489194"/>
            <a:ext cx="1614830" cy="1144871"/>
          </a:xfrm>
          <a:prstGeom prst="rect">
            <a:avLst/>
          </a:prstGeom>
          <a:ln>
            <a:noFill/>
          </a:ln>
          <a:effectLst>
            <a:softEdge rad="112500"/>
          </a:effectLst>
        </p:spPr>
      </p:pic>
      <p:sp>
        <p:nvSpPr>
          <p:cNvPr id="16" name="Rectangle 15">
            <a:extLst>
              <a:ext uri="{FF2B5EF4-FFF2-40B4-BE49-F238E27FC236}">
                <a16:creationId xmlns:a16="http://schemas.microsoft.com/office/drawing/2014/main" id="{38EC717F-250A-4F32-9577-199AE55B45E8}"/>
              </a:ext>
            </a:extLst>
          </p:cNvPr>
          <p:cNvSpPr/>
          <p:nvPr/>
        </p:nvSpPr>
        <p:spPr>
          <a:xfrm>
            <a:off x="2439387" y="4918173"/>
            <a:ext cx="1351652" cy="369332"/>
          </a:xfrm>
          <a:prstGeom prst="rect">
            <a:avLst/>
          </a:prstGeom>
        </p:spPr>
        <p:txBody>
          <a:bodyPr wrap="none">
            <a:spAutoFit/>
          </a:bodyPr>
          <a:lstStyle/>
          <a:p>
            <a:r>
              <a:rPr lang="ar-DZ" b="1" dirty="0"/>
              <a:t>الرعاية الصحية</a:t>
            </a:r>
            <a:endParaRPr lang="fr-FR" b="1" dirty="0"/>
          </a:p>
        </p:txBody>
      </p:sp>
      <p:sp>
        <p:nvSpPr>
          <p:cNvPr id="17" name="Rectangle 16">
            <a:extLst>
              <a:ext uri="{FF2B5EF4-FFF2-40B4-BE49-F238E27FC236}">
                <a16:creationId xmlns:a16="http://schemas.microsoft.com/office/drawing/2014/main" id="{FEBD1D3D-EA1A-4FBB-BF75-44F118C8665A}"/>
              </a:ext>
            </a:extLst>
          </p:cNvPr>
          <p:cNvSpPr/>
          <p:nvPr/>
        </p:nvSpPr>
        <p:spPr>
          <a:xfrm>
            <a:off x="499680" y="4884424"/>
            <a:ext cx="997389" cy="369332"/>
          </a:xfrm>
          <a:prstGeom prst="rect">
            <a:avLst/>
          </a:prstGeom>
        </p:spPr>
        <p:txBody>
          <a:bodyPr wrap="none">
            <a:spAutoFit/>
          </a:bodyPr>
          <a:lstStyle/>
          <a:p>
            <a:r>
              <a:rPr lang="ar-DZ" b="1" dirty="0"/>
              <a:t>التكنولوجيا</a:t>
            </a:r>
            <a:endParaRPr lang="fr-FR" b="1" dirty="0"/>
          </a:p>
        </p:txBody>
      </p:sp>
      <p:pic>
        <p:nvPicPr>
          <p:cNvPr id="18" name="Picture 17">
            <a:extLst>
              <a:ext uri="{FF2B5EF4-FFF2-40B4-BE49-F238E27FC236}">
                <a16:creationId xmlns:a16="http://schemas.microsoft.com/office/drawing/2014/main" id="{23AA006A-1EBF-4B39-87B7-141561ED246C}"/>
              </a:ext>
            </a:extLst>
          </p:cNvPr>
          <p:cNvPicPr>
            <a:picLocks noChangeAspect="1"/>
          </p:cNvPicPr>
          <p:nvPr/>
        </p:nvPicPr>
        <p:blipFill>
          <a:blip r:embed="rId7"/>
          <a:stretch>
            <a:fillRect/>
          </a:stretch>
        </p:blipFill>
        <p:spPr>
          <a:xfrm>
            <a:off x="132759" y="5478394"/>
            <a:ext cx="1795438" cy="1062126"/>
          </a:xfrm>
          <a:prstGeom prst="rect">
            <a:avLst/>
          </a:prstGeom>
          <a:ln>
            <a:noFill/>
          </a:ln>
          <a:effectLst>
            <a:softEdge rad="112500"/>
          </a:effectLst>
        </p:spPr>
      </p:pic>
    </p:spTree>
    <p:extLst>
      <p:ext uri="{BB962C8B-B14F-4D97-AF65-F5344CB8AC3E}">
        <p14:creationId xmlns:p14="http://schemas.microsoft.com/office/powerpoint/2010/main" val="20108142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par>
                                <p:cTn id="42" presetID="53" presetClass="entr" presetSubtype="16"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500" fill="hold"/>
                                        <p:tgtEl>
                                          <p:spTgt spid="16"/>
                                        </p:tgtEl>
                                        <p:attrNameLst>
                                          <p:attrName>ppt_w</p:attrName>
                                        </p:attrNameLst>
                                      </p:cBhvr>
                                      <p:tavLst>
                                        <p:tav tm="0">
                                          <p:val>
                                            <p:fltVal val="0"/>
                                          </p:val>
                                        </p:tav>
                                        <p:tav tm="100000">
                                          <p:val>
                                            <p:strVal val="#ppt_w"/>
                                          </p:val>
                                        </p:tav>
                                      </p:tavLst>
                                    </p:anim>
                                    <p:anim calcmode="lin" valueType="num">
                                      <p:cBhvr>
                                        <p:cTn id="64" dur="500" fill="hold"/>
                                        <p:tgtEl>
                                          <p:spTgt spid="16"/>
                                        </p:tgtEl>
                                        <p:attrNameLst>
                                          <p:attrName>ppt_h</p:attrName>
                                        </p:attrNameLst>
                                      </p:cBhvr>
                                      <p:tavLst>
                                        <p:tav tm="0">
                                          <p:val>
                                            <p:fltVal val="0"/>
                                          </p:val>
                                        </p:tav>
                                        <p:tav tm="100000">
                                          <p:val>
                                            <p:strVal val="#ppt_h"/>
                                          </p:val>
                                        </p:tav>
                                      </p:tavLst>
                                    </p:anim>
                                    <p:animEffect transition="in" filter="fade">
                                      <p:cBhvr>
                                        <p:cTn id="65" dur="500"/>
                                        <p:tgtEl>
                                          <p:spTgt spid="16"/>
                                        </p:tgtEl>
                                      </p:cBhvr>
                                    </p:animEffect>
                                  </p:childTnLst>
                                </p:cTn>
                              </p:par>
                              <p:par>
                                <p:cTn id="66" presetID="53" presetClass="entr" presetSubtype="16"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fltVal val="0"/>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animEffect transition="in" filter="fade">
                                      <p:cBhvr>
                                        <p:cTn id="70" dur="5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nodeType="with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500" fill="hold"/>
                                        <p:tgtEl>
                                          <p:spTgt spid="18"/>
                                        </p:tgtEl>
                                        <p:attrNameLst>
                                          <p:attrName>ppt_w</p:attrName>
                                        </p:attrNameLst>
                                      </p:cBhvr>
                                      <p:tavLst>
                                        <p:tav tm="0">
                                          <p:val>
                                            <p:fltVal val="0"/>
                                          </p:val>
                                        </p:tav>
                                        <p:tav tm="100000">
                                          <p:val>
                                            <p:strVal val="#ppt_w"/>
                                          </p:val>
                                        </p:tav>
                                      </p:tavLst>
                                    </p:anim>
                                    <p:anim calcmode="lin" valueType="num">
                                      <p:cBhvr>
                                        <p:cTn id="81" dur="500" fill="hold"/>
                                        <p:tgtEl>
                                          <p:spTgt spid="18"/>
                                        </p:tgtEl>
                                        <p:attrNameLst>
                                          <p:attrName>ppt_h</p:attrName>
                                        </p:attrNameLst>
                                      </p:cBhvr>
                                      <p:tavLst>
                                        <p:tav tm="0">
                                          <p:val>
                                            <p:fltVal val="0"/>
                                          </p:val>
                                        </p:tav>
                                        <p:tav tm="100000">
                                          <p:val>
                                            <p:strVal val="#ppt_h"/>
                                          </p:val>
                                        </p:tav>
                                      </p:tavLst>
                                    </p:anim>
                                    <p:animEffect transition="in" filter="fade">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10" grpId="0"/>
      <p:bldP spid="12"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8000" r="-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C63384-07CD-4523-9B9B-FC12554F2717}"/>
              </a:ext>
            </a:extLst>
          </p:cNvPr>
          <p:cNvSpPr/>
          <p:nvPr/>
        </p:nvSpPr>
        <p:spPr>
          <a:xfrm>
            <a:off x="10482654" y="1754290"/>
            <a:ext cx="1309974" cy="400110"/>
          </a:xfrm>
          <a:prstGeom prst="rect">
            <a:avLst/>
          </a:prstGeom>
        </p:spPr>
        <p:txBody>
          <a:bodyPr wrap="none">
            <a:spAutoFit/>
          </a:bodyPr>
          <a:lstStyle/>
          <a:p>
            <a:r>
              <a:rPr lang="fr-FR" sz="2000" b="1" dirty="0">
                <a:solidFill>
                  <a:srgbClr val="7030A0"/>
                </a:solidFill>
              </a:rPr>
              <a:t>INSIGHTIQ</a:t>
            </a:r>
          </a:p>
        </p:txBody>
      </p:sp>
      <p:sp>
        <p:nvSpPr>
          <p:cNvPr id="6" name="Rectangle 5">
            <a:extLst>
              <a:ext uri="{FF2B5EF4-FFF2-40B4-BE49-F238E27FC236}">
                <a16:creationId xmlns:a16="http://schemas.microsoft.com/office/drawing/2014/main" id="{7D581608-8806-43A5-804B-CF489BFB5B78}"/>
              </a:ext>
            </a:extLst>
          </p:cNvPr>
          <p:cNvSpPr/>
          <p:nvPr/>
        </p:nvSpPr>
        <p:spPr>
          <a:xfrm>
            <a:off x="2595176" y="2234264"/>
            <a:ext cx="7887478" cy="1754326"/>
          </a:xfrm>
          <a:prstGeom prst="rect">
            <a:avLst/>
          </a:prstGeom>
        </p:spPr>
        <p:txBody>
          <a:bodyPr wrap="square">
            <a:spAutoFit/>
          </a:bodyPr>
          <a:lstStyle/>
          <a:p>
            <a:pPr algn="r"/>
            <a:r>
              <a:rPr lang="ar-DZ" dirty="0"/>
              <a:t>شركة هي شركة تكنولوجيا وذكاء الأعمال التي ظهرت في أواخر العقد الأول من القرن الواحد والعشرين. تأسست الشركة بهدف تقديم حلول مبتكرة تعتمد على البيانات وتحليلها لمساعدة الشركات على اتخاذ قرارات استراتيجية مدعومة بالرؤى التحليلية  تعد رائدة في مجال تحليل البيانات وتقديم حلول الذكاء التجاري، حيث تساعد المؤسسات على استخلاص قيمة من شركة لبيانات التي تمتلكها. باستخدام تقنيات الذكاء الاصطناعي والتعلم الآلي، توفر الشركة أدوات تحليلية تدعم اتخاذ القرارات الاستراتيجية وتحسين الأداء العام.</a:t>
            </a:r>
            <a:endParaRPr lang="fr-FR" dirty="0"/>
          </a:p>
          <a:p>
            <a:pPr algn="r"/>
            <a:r>
              <a:rPr lang="ar-DZ" dirty="0"/>
              <a:t>.</a:t>
            </a:r>
            <a:endParaRPr lang="fr-FR" dirty="0"/>
          </a:p>
        </p:txBody>
      </p:sp>
      <p:sp>
        <p:nvSpPr>
          <p:cNvPr id="7" name="Rectangle: Rounded Corners 6">
            <a:extLst>
              <a:ext uri="{FF2B5EF4-FFF2-40B4-BE49-F238E27FC236}">
                <a16:creationId xmlns:a16="http://schemas.microsoft.com/office/drawing/2014/main" id="{8935646A-DAC6-43F2-9C46-FE76BD78711D}"/>
              </a:ext>
            </a:extLst>
          </p:cNvPr>
          <p:cNvSpPr/>
          <p:nvPr/>
        </p:nvSpPr>
        <p:spPr>
          <a:xfrm>
            <a:off x="4217437" y="447869"/>
            <a:ext cx="3191069" cy="643813"/>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b="1" dirty="0"/>
              <a:t>الخاتمة </a:t>
            </a:r>
            <a:endParaRPr lang="fr-FR" sz="3600" b="1" dirty="0"/>
          </a:p>
        </p:txBody>
      </p:sp>
      <p:pic>
        <p:nvPicPr>
          <p:cNvPr id="8" name="Picture 7">
            <a:extLst>
              <a:ext uri="{FF2B5EF4-FFF2-40B4-BE49-F238E27FC236}">
                <a16:creationId xmlns:a16="http://schemas.microsoft.com/office/drawing/2014/main" id="{29D95EC7-B447-4B29-8C2F-85534E1879EE}"/>
              </a:ext>
            </a:extLst>
          </p:cNvPr>
          <p:cNvPicPr>
            <a:picLocks noChangeAspect="1"/>
          </p:cNvPicPr>
          <p:nvPr/>
        </p:nvPicPr>
        <p:blipFill>
          <a:blip r:embed="rId3"/>
          <a:stretch>
            <a:fillRect/>
          </a:stretch>
        </p:blipFill>
        <p:spPr>
          <a:xfrm>
            <a:off x="4086810" y="5402424"/>
            <a:ext cx="6052554" cy="1455576"/>
          </a:xfrm>
          <a:prstGeom prst="rect">
            <a:avLst/>
          </a:prstGeom>
          <a:ln>
            <a:noFill/>
          </a:ln>
          <a:effectLst>
            <a:softEdge rad="112500"/>
          </a:effectLst>
        </p:spPr>
      </p:pic>
    </p:spTree>
    <p:extLst>
      <p:ext uri="{BB962C8B-B14F-4D97-AF65-F5344CB8AC3E}">
        <p14:creationId xmlns:p14="http://schemas.microsoft.com/office/powerpoint/2010/main" val="6442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8000" r="-8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F9D0D70-D0B1-46FB-8E85-BD3C772A664E}"/>
              </a:ext>
            </a:extLst>
          </p:cNvPr>
          <p:cNvSpPr/>
          <p:nvPr/>
        </p:nvSpPr>
        <p:spPr>
          <a:xfrm>
            <a:off x="4217437" y="447869"/>
            <a:ext cx="3191069" cy="643813"/>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b="1" dirty="0"/>
              <a:t>المراجع </a:t>
            </a:r>
            <a:endParaRPr lang="fr-FR" sz="3600" b="1" dirty="0"/>
          </a:p>
        </p:txBody>
      </p:sp>
      <p:sp>
        <p:nvSpPr>
          <p:cNvPr id="5" name="Rectangle 4">
            <a:extLst>
              <a:ext uri="{FF2B5EF4-FFF2-40B4-BE49-F238E27FC236}">
                <a16:creationId xmlns:a16="http://schemas.microsoft.com/office/drawing/2014/main" id="{67DE30D4-96F8-45E6-99A2-32C96FD121B6}"/>
              </a:ext>
            </a:extLst>
          </p:cNvPr>
          <p:cNvSpPr/>
          <p:nvPr/>
        </p:nvSpPr>
        <p:spPr>
          <a:xfrm>
            <a:off x="622040" y="2715409"/>
            <a:ext cx="10537371" cy="646331"/>
          </a:xfrm>
          <a:prstGeom prst="rect">
            <a:avLst/>
          </a:prstGeom>
        </p:spPr>
        <p:txBody>
          <a:bodyPr wrap="square">
            <a:spAutoFit/>
          </a:bodyPr>
          <a:lstStyle/>
          <a:p>
            <a:pPr marL="285750" indent="-285750">
              <a:buFont typeface="Wingdings" panose="05000000000000000000" pitchFamily="2" charset="2"/>
              <a:buChar char="Ø"/>
            </a:pPr>
            <a:r>
              <a:rPr lang="en-US" dirty="0" err="1"/>
              <a:t>Sirichitr</a:t>
            </a:r>
            <a:r>
              <a:rPr lang="en-US" dirty="0"/>
              <a:t>, L. C., &amp; </a:t>
            </a:r>
            <a:r>
              <a:rPr lang="en-US" dirty="0" err="1"/>
              <a:t>Moldestad</a:t>
            </a:r>
            <a:r>
              <a:rPr lang="en-US" dirty="0"/>
              <a:t>, T. (2012). </a:t>
            </a:r>
            <a:r>
              <a:rPr lang="en-US" i="1" dirty="0"/>
              <a:t>Insight and neurocognition in first-episode psychosis: effects of insight and baseline IQ on remission at 1-year follow-up</a:t>
            </a:r>
            <a:r>
              <a:rPr lang="en-US" dirty="0"/>
              <a:t> (Master's thesis).‏</a:t>
            </a:r>
          </a:p>
        </p:txBody>
      </p:sp>
      <p:sp>
        <p:nvSpPr>
          <p:cNvPr id="6" name="Rectangle 5">
            <a:extLst>
              <a:ext uri="{FF2B5EF4-FFF2-40B4-BE49-F238E27FC236}">
                <a16:creationId xmlns:a16="http://schemas.microsoft.com/office/drawing/2014/main" id="{CD11DC8A-BCD4-41A5-8C85-48FA61FEFE5A}"/>
              </a:ext>
            </a:extLst>
          </p:cNvPr>
          <p:cNvSpPr/>
          <p:nvPr/>
        </p:nvSpPr>
        <p:spPr>
          <a:xfrm>
            <a:off x="743339" y="3861614"/>
            <a:ext cx="10537370" cy="369332"/>
          </a:xfrm>
          <a:prstGeom prst="rect">
            <a:avLst/>
          </a:prstGeom>
        </p:spPr>
        <p:txBody>
          <a:bodyPr wrap="square">
            <a:spAutoFit/>
          </a:bodyPr>
          <a:lstStyle/>
          <a:p>
            <a:pPr marL="285750" indent="-285750">
              <a:buFont typeface="Wingdings" panose="05000000000000000000" pitchFamily="2" charset="2"/>
              <a:buChar char="Ø"/>
            </a:pPr>
            <a:r>
              <a:rPr lang="fr-FR" dirty="0"/>
              <a:t>https://www.dell.com/en-us/blog/insightiq-50-driving-efficiency-for-demanding-ai-workloads/</a:t>
            </a:r>
          </a:p>
        </p:txBody>
      </p:sp>
      <p:sp>
        <p:nvSpPr>
          <p:cNvPr id="7" name="Rectangle 6">
            <a:extLst>
              <a:ext uri="{FF2B5EF4-FFF2-40B4-BE49-F238E27FC236}">
                <a16:creationId xmlns:a16="http://schemas.microsoft.com/office/drawing/2014/main" id="{08F73E7E-1C48-453C-8653-1D2EC68F4FE8}"/>
              </a:ext>
            </a:extLst>
          </p:cNvPr>
          <p:cNvSpPr/>
          <p:nvPr/>
        </p:nvSpPr>
        <p:spPr>
          <a:xfrm>
            <a:off x="743339" y="4969525"/>
            <a:ext cx="4789793" cy="369332"/>
          </a:xfrm>
          <a:prstGeom prst="rect">
            <a:avLst/>
          </a:prstGeom>
        </p:spPr>
        <p:txBody>
          <a:bodyPr wrap="square">
            <a:spAutoFit/>
          </a:bodyPr>
          <a:lstStyle/>
          <a:p>
            <a:pPr marL="285750" indent="-285750">
              <a:buFont typeface="Wingdings" panose="05000000000000000000" pitchFamily="2" charset="2"/>
              <a:buChar char="Ø"/>
            </a:pPr>
            <a:r>
              <a:rPr lang="fr-FR" dirty="0"/>
              <a:t>https://www.google.com/search?q</a:t>
            </a:r>
          </a:p>
        </p:txBody>
      </p:sp>
    </p:spTree>
    <p:extLst>
      <p:ext uri="{BB962C8B-B14F-4D97-AF65-F5344CB8AC3E}">
        <p14:creationId xmlns:p14="http://schemas.microsoft.com/office/powerpoint/2010/main" val="37560221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8000" r="-8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4DD7933-305F-416D-BFCD-3CB4051B9A90}"/>
              </a:ext>
            </a:extLst>
          </p:cNvPr>
          <p:cNvSpPr/>
          <p:nvPr/>
        </p:nvSpPr>
        <p:spPr>
          <a:xfrm>
            <a:off x="4904564" y="96474"/>
            <a:ext cx="2181137" cy="55667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b="1" dirty="0">
                <a:solidFill>
                  <a:srgbClr val="FF0000"/>
                </a:solidFill>
              </a:rPr>
              <a:t>مقدمة </a:t>
            </a:r>
            <a:endParaRPr lang="fr-FR" sz="3600" b="1" dirty="0">
              <a:solidFill>
                <a:srgbClr val="FF0000"/>
              </a:solidFill>
            </a:endParaRPr>
          </a:p>
        </p:txBody>
      </p:sp>
      <p:sp>
        <p:nvSpPr>
          <p:cNvPr id="5" name="Rectangle 4">
            <a:extLst>
              <a:ext uri="{FF2B5EF4-FFF2-40B4-BE49-F238E27FC236}">
                <a16:creationId xmlns:a16="http://schemas.microsoft.com/office/drawing/2014/main" id="{B130744D-701B-489F-9514-A07622A4B822}"/>
              </a:ext>
            </a:extLst>
          </p:cNvPr>
          <p:cNvSpPr/>
          <p:nvPr/>
        </p:nvSpPr>
        <p:spPr>
          <a:xfrm>
            <a:off x="394283" y="2551837"/>
            <a:ext cx="10997967" cy="1323439"/>
          </a:xfrm>
          <a:prstGeom prst="rect">
            <a:avLst/>
          </a:prstGeom>
        </p:spPr>
        <p:txBody>
          <a:bodyPr wrap="square">
            <a:spAutoFit/>
          </a:bodyPr>
          <a:lstStyle/>
          <a:p>
            <a:pPr algn="r"/>
            <a:r>
              <a:rPr lang="ar-DZ" sz="2000" dirty="0"/>
              <a:t>هي شركة متخصصة في تقديم حلول تحليلية واستشارات تعتمد على البيانات، مما يساعد الشركات والمؤسسات في اتخاذ قرارات مستنيرة باستخدام التحليلات المتقدمة وذكاء الأعمال (</a:t>
            </a:r>
            <a:r>
              <a:rPr lang="fr-FR" sz="2000" dirty="0"/>
              <a:t>Business Intelligence). </a:t>
            </a:r>
            <a:r>
              <a:rPr lang="ar-DZ" sz="2000" dirty="0"/>
              <a:t>تقدم هذه الشركة مجموعة من الأدوات والخدمات التي تركز على تحليل البيانات واستخلاص رؤى قابلة للتنفيذ من كميات ضخمة من البيانات، بهدف تحسين الأداء التجاري وتحقيق النمو المستدام.</a:t>
            </a:r>
            <a:endParaRPr lang="fr-FR" sz="2000" dirty="0"/>
          </a:p>
        </p:txBody>
      </p:sp>
      <p:sp>
        <p:nvSpPr>
          <p:cNvPr id="6" name="Rectangle 5">
            <a:extLst>
              <a:ext uri="{FF2B5EF4-FFF2-40B4-BE49-F238E27FC236}">
                <a16:creationId xmlns:a16="http://schemas.microsoft.com/office/drawing/2014/main" id="{8676397B-6EDA-4061-BA06-09F3C28324E5}"/>
              </a:ext>
            </a:extLst>
          </p:cNvPr>
          <p:cNvSpPr/>
          <p:nvPr/>
        </p:nvSpPr>
        <p:spPr>
          <a:xfrm>
            <a:off x="9805907" y="1795928"/>
            <a:ext cx="1760418" cy="523220"/>
          </a:xfrm>
          <a:prstGeom prst="rect">
            <a:avLst/>
          </a:prstGeom>
        </p:spPr>
        <p:txBody>
          <a:bodyPr wrap="none">
            <a:spAutoFit/>
          </a:bodyPr>
          <a:lstStyle/>
          <a:p>
            <a:r>
              <a:rPr lang="fr-FR" sz="2800" b="1" dirty="0">
                <a:solidFill>
                  <a:srgbClr val="7030A0"/>
                </a:solidFill>
              </a:rPr>
              <a:t>INSIGHTIQ</a:t>
            </a:r>
            <a:endParaRPr lang="fr-FR" b="1" dirty="0">
              <a:solidFill>
                <a:srgbClr val="7030A0"/>
              </a:solidFill>
            </a:endParaRPr>
          </a:p>
        </p:txBody>
      </p:sp>
      <p:pic>
        <p:nvPicPr>
          <p:cNvPr id="8" name="Picture 7">
            <a:extLst>
              <a:ext uri="{FF2B5EF4-FFF2-40B4-BE49-F238E27FC236}">
                <a16:creationId xmlns:a16="http://schemas.microsoft.com/office/drawing/2014/main" id="{B428C1A8-CBE4-44D2-A045-C422DA6CEA07}"/>
              </a:ext>
            </a:extLst>
          </p:cNvPr>
          <p:cNvPicPr>
            <a:picLocks noChangeAspect="1"/>
          </p:cNvPicPr>
          <p:nvPr/>
        </p:nvPicPr>
        <p:blipFill>
          <a:blip r:embed="rId3"/>
          <a:stretch>
            <a:fillRect/>
          </a:stretch>
        </p:blipFill>
        <p:spPr>
          <a:xfrm>
            <a:off x="0" y="0"/>
            <a:ext cx="1438275" cy="1295400"/>
          </a:xfrm>
          <a:prstGeom prst="rect">
            <a:avLst/>
          </a:prstGeom>
        </p:spPr>
      </p:pic>
      <p:pic>
        <p:nvPicPr>
          <p:cNvPr id="9" name="Picture 8">
            <a:extLst>
              <a:ext uri="{FF2B5EF4-FFF2-40B4-BE49-F238E27FC236}">
                <a16:creationId xmlns:a16="http://schemas.microsoft.com/office/drawing/2014/main" id="{7BC5962E-DD9E-4229-BBF0-51264AA539F5}"/>
              </a:ext>
            </a:extLst>
          </p:cNvPr>
          <p:cNvPicPr>
            <a:picLocks noChangeAspect="1"/>
          </p:cNvPicPr>
          <p:nvPr/>
        </p:nvPicPr>
        <p:blipFill>
          <a:blip r:embed="rId3"/>
          <a:stretch>
            <a:fillRect/>
          </a:stretch>
        </p:blipFill>
        <p:spPr>
          <a:xfrm>
            <a:off x="10753725" y="5562600"/>
            <a:ext cx="1438275" cy="1295400"/>
          </a:xfrm>
          <a:prstGeom prst="rect">
            <a:avLst/>
          </a:prstGeom>
        </p:spPr>
      </p:pic>
      <p:sp>
        <p:nvSpPr>
          <p:cNvPr id="10" name="Rectangle 9">
            <a:extLst>
              <a:ext uri="{FF2B5EF4-FFF2-40B4-BE49-F238E27FC236}">
                <a16:creationId xmlns:a16="http://schemas.microsoft.com/office/drawing/2014/main" id="{58A4EFD4-9EFB-44B2-971F-3B6CB74361B3}"/>
              </a:ext>
            </a:extLst>
          </p:cNvPr>
          <p:cNvSpPr/>
          <p:nvPr/>
        </p:nvSpPr>
        <p:spPr>
          <a:xfrm>
            <a:off x="496148" y="4107965"/>
            <a:ext cx="10997967" cy="646331"/>
          </a:xfrm>
          <a:prstGeom prst="rect">
            <a:avLst/>
          </a:prstGeom>
        </p:spPr>
        <p:txBody>
          <a:bodyPr wrap="square">
            <a:spAutoFit/>
          </a:bodyPr>
          <a:lstStyle/>
          <a:p>
            <a:pPr algn="r"/>
            <a:r>
              <a:rPr lang="ar-DZ" dirty="0"/>
              <a:t>شركة  تأسست في عام 2010. تأسست بهدف تقديم حلول ذكية لتحليل البيانات ومساعدة الشركات على اتخاذ قرارات استراتيجية بناءً على الرؤى التي يتم استخلاصها من البيانات الكبيرة والتحليل المتقدم.</a:t>
            </a:r>
            <a:endParaRPr lang="fr-FR" dirty="0"/>
          </a:p>
        </p:txBody>
      </p:sp>
      <p:sp>
        <p:nvSpPr>
          <p:cNvPr id="11" name="Rectangle 10">
            <a:extLst>
              <a:ext uri="{FF2B5EF4-FFF2-40B4-BE49-F238E27FC236}">
                <a16:creationId xmlns:a16="http://schemas.microsoft.com/office/drawing/2014/main" id="{416C3346-8940-4DC9-B2F7-114D3437D6EA}"/>
              </a:ext>
            </a:extLst>
          </p:cNvPr>
          <p:cNvSpPr/>
          <p:nvPr/>
        </p:nvSpPr>
        <p:spPr>
          <a:xfrm>
            <a:off x="727789" y="5100935"/>
            <a:ext cx="9442578" cy="646331"/>
          </a:xfrm>
          <a:prstGeom prst="rect">
            <a:avLst/>
          </a:prstGeom>
        </p:spPr>
        <p:txBody>
          <a:bodyPr wrap="square">
            <a:spAutoFit/>
          </a:bodyPr>
          <a:lstStyle/>
          <a:p>
            <a:pPr algn="r"/>
            <a:r>
              <a:rPr lang="ar-DZ" dirty="0"/>
              <a:t>قد تطورت الشركة لتصبح أحد اللاعبين البارزين في مجال حلول التحليل الذكي والبيانات، وخدمتها لقطاعات متعددة مثل المالية، والتسويق، والرعاية الصحية، والتصنيع.</a:t>
            </a:r>
            <a:endParaRPr lang="fr-FR" dirty="0"/>
          </a:p>
        </p:txBody>
      </p:sp>
    </p:spTree>
    <p:extLst>
      <p:ext uri="{BB962C8B-B14F-4D97-AF65-F5344CB8AC3E}">
        <p14:creationId xmlns:p14="http://schemas.microsoft.com/office/powerpoint/2010/main" val="6252112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8000" r="-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8424E5-D45D-40D3-BAB4-E6F65FED0465}"/>
              </a:ext>
            </a:extLst>
          </p:cNvPr>
          <p:cNvSpPr/>
          <p:nvPr/>
        </p:nvSpPr>
        <p:spPr>
          <a:xfrm>
            <a:off x="5535590" y="211885"/>
            <a:ext cx="1561646" cy="461665"/>
          </a:xfrm>
          <a:prstGeom prst="rect">
            <a:avLst/>
          </a:prstGeom>
          <a:solidFill>
            <a:schemeClr val="accent1">
              <a:lumMod val="75000"/>
            </a:schemeClr>
          </a:solidFill>
        </p:spPr>
        <p:txBody>
          <a:bodyPr wrap="none">
            <a:spAutoFit/>
          </a:bodyPr>
          <a:lstStyle/>
          <a:p>
            <a:r>
              <a:rPr lang="ar-DZ" sz="2400" b="1" dirty="0">
                <a:solidFill>
                  <a:schemeClr val="bg2"/>
                </a:solidFill>
              </a:rPr>
              <a:t>نشأة وتأسيس</a:t>
            </a:r>
            <a:endParaRPr lang="fr-FR" sz="2400" b="1" dirty="0">
              <a:solidFill>
                <a:schemeClr val="bg2"/>
              </a:solidFill>
            </a:endParaRPr>
          </a:p>
        </p:txBody>
      </p:sp>
      <p:sp>
        <p:nvSpPr>
          <p:cNvPr id="5" name="Rectangle 4">
            <a:extLst>
              <a:ext uri="{FF2B5EF4-FFF2-40B4-BE49-F238E27FC236}">
                <a16:creationId xmlns:a16="http://schemas.microsoft.com/office/drawing/2014/main" id="{80CD0D07-CB5C-47C6-B61E-11159414925B}"/>
              </a:ext>
            </a:extLst>
          </p:cNvPr>
          <p:cNvSpPr/>
          <p:nvPr/>
        </p:nvSpPr>
        <p:spPr>
          <a:xfrm>
            <a:off x="3741576" y="1779427"/>
            <a:ext cx="7759072" cy="646331"/>
          </a:xfrm>
          <a:prstGeom prst="rect">
            <a:avLst/>
          </a:prstGeom>
        </p:spPr>
        <p:txBody>
          <a:bodyPr wrap="square">
            <a:spAutoFit/>
          </a:bodyPr>
          <a:lstStyle/>
          <a:p>
            <a:pPr algn="r"/>
            <a:r>
              <a:rPr lang="ar-DZ" b="1" dirty="0"/>
              <a:t>التأسيس</a:t>
            </a:r>
            <a:r>
              <a:rPr lang="ar-DZ" dirty="0"/>
              <a:t>: تأسست في أواخر العقد الأول من القرن 21 (حوالي 2009-2010)، توفير أدوات قوية للمؤسسات التي تعتمد على هذه البيانات في اتخاذ</a:t>
            </a:r>
            <a:endParaRPr lang="fr-FR" dirty="0"/>
          </a:p>
        </p:txBody>
      </p:sp>
      <p:sp>
        <p:nvSpPr>
          <p:cNvPr id="6" name="Rectangle 5">
            <a:extLst>
              <a:ext uri="{FF2B5EF4-FFF2-40B4-BE49-F238E27FC236}">
                <a16:creationId xmlns:a16="http://schemas.microsoft.com/office/drawing/2014/main" id="{E56FECF7-6667-4467-A050-FC3CD843A85B}"/>
              </a:ext>
            </a:extLst>
          </p:cNvPr>
          <p:cNvSpPr/>
          <p:nvPr/>
        </p:nvSpPr>
        <p:spPr>
          <a:xfrm>
            <a:off x="6842227" y="2056426"/>
            <a:ext cx="1101455" cy="369332"/>
          </a:xfrm>
          <a:prstGeom prst="rect">
            <a:avLst/>
          </a:prstGeom>
        </p:spPr>
        <p:txBody>
          <a:bodyPr wrap="none">
            <a:spAutoFit/>
          </a:bodyPr>
          <a:lstStyle/>
          <a:p>
            <a:r>
              <a:rPr lang="fr-FR" dirty="0"/>
              <a:t>(Big Data)</a:t>
            </a:r>
          </a:p>
        </p:txBody>
      </p:sp>
      <p:sp>
        <p:nvSpPr>
          <p:cNvPr id="7" name="Rectangle 6">
            <a:extLst>
              <a:ext uri="{FF2B5EF4-FFF2-40B4-BE49-F238E27FC236}">
                <a16:creationId xmlns:a16="http://schemas.microsoft.com/office/drawing/2014/main" id="{1B48666A-0035-438F-A07E-B0E536DB383B}"/>
              </a:ext>
            </a:extLst>
          </p:cNvPr>
          <p:cNvSpPr/>
          <p:nvPr/>
        </p:nvSpPr>
        <p:spPr>
          <a:xfrm>
            <a:off x="3653472" y="2102592"/>
            <a:ext cx="3276859" cy="369332"/>
          </a:xfrm>
          <a:prstGeom prst="rect">
            <a:avLst/>
          </a:prstGeom>
        </p:spPr>
        <p:txBody>
          <a:bodyPr wrap="none">
            <a:spAutoFit/>
          </a:bodyPr>
          <a:lstStyle/>
          <a:p>
            <a:r>
              <a:rPr lang="ar-DZ" dirty="0"/>
              <a:t>لتحسين القدرة على تحليل البيانات الضخمة</a:t>
            </a:r>
            <a:endParaRPr lang="fr-FR" dirty="0"/>
          </a:p>
        </p:txBody>
      </p:sp>
      <p:sp>
        <p:nvSpPr>
          <p:cNvPr id="8" name="Rectangle 7">
            <a:extLst>
              <a:ext uri="{FF2B5EF4-FFF2-40B4-BE49-F238E27FC236}">
                <a16:creationId xmlns:a16="http://schemas.microsoft.com/office/drawing/2014/main" id="{8AD17A9C-8D4E-4DFE-B7EE-229F228B168F}"/>
              </a:ext>
            </a:extLst>
          </p:cNvPr>
          <p:cNvSpPr/>
          <p:nvPr/>
        </p:nvSpPr>
        <p:spPr>
          <a:xfrm>
            <a:off x="2973417" y="2102592"/>
            <a:ext cx="768159" cy="369332"/>
          </a:xfrm>
          <a:prstGeom prst="rect">
            <a:avLst/>
          </a:prstGeom>
        </p:spPr>
        <p:txBody>
          <a:bodyPr wrap="none">
            <a:spAutoFit/>
          </a:bodyPr>
          <a:lstStyle/>
          <a:p>
            <a:r>
              <a:rPr lang="ar-DZ" dirty="0"/>
              <a:t>قراراتها</a:t>
            </a:r>
            <a:endParaRPr lang="fr-FR" dirty="0"/>
          </a:p>
        </p:txBody>
      </p:sp>
      <p:sp>
        <p:nvSpPr>
          <p:cNvPr id="9" name="Rectangle 8">
            <a:extLst>
              <a:ext uri="{FF2B5EF4-FFF2-40B4-BE49-F238E27FC236}">
                <a16:creationId xmlns:a16="http://schemas.microsoft.com/office/drawing/2014/main" id="{729C6C84-4CB6-407E-A1AB-E3C5F173A337}"/>
              </a:ext>
            </a:extLst>
          </p:cNvPr>
          <p:cNvSpPr/>
          <p:nvPr/>
        </p:nvSpPr>
        <p:spPr>
          <a:xfrm>
            <a:off x="690465" y="2739994"/>
            <a:ext cx="11006126" cy="646331"/>
          </a:xfrm>
          <a:prstGeom prst="rect">
            <a:avLst/>
          </a:prstGeom>
        </p:spPr>
        <p:txBody>
          <a:bodyPr wrap="square">
            <a:spAutoFit/>
          </a:bodyPr>
          <a:lstStyle/>
          <a:p>
            <a:pPr algn="r"/>
            <a:r>
              <a:rPr lang="ar-DZ" b="1" dirty="0"/>
              <a:t>المؤسسون</a:t>
            </a:r>
            <a:r>
              <a:rPr lang="ar-DZ" dirty="0"/>
              <a:t>: تأسست الشركة من قبل مجموعة من المتخصصين في مجال </a:t>
            </a:r>
            <a:r>
              <a:rPr lang="ar-DZ" b="1" dirty="0"/>
              <a:t>تحليل البيانات</a:t>
            </a:r>
            <a:r>
              <a:rPr lang="ar-DZ" dirty="0"/>
              <a:t> و</a:t>
            </a:r>
            <a:r>
              <a:rPr lang="ar-DZ" b="1" dirty="0"/>
              <a:t>التقنيات الرقمية</a:t>
            </a:r>
            <a:r>
              <a:rPr lang="ar-DZ" dirty="0"/>
              <a:t>، حيث جمعوا خبراتهم لتطوير أداة ومنصة يمكنها التعامل مع كميات ضخمة من البيانات ومساعدتها على تحويل هذه البيانات إلى رؤى قابلة للتنفيذ.</a:t>
            </a:r>
            <a:endParaRPr lang="fr-FR" dirty="0"/>
          </a:p>
        </p:txBody>
      </p:sp>
      <p:sp>
        <p:nvSpPr>
          <p:cNvPr id="10" name="Rectangle 9">
            <a:extLst>
              <a:ext uri="{FF2B5EF4-FFF2-40B4-BE49-F238E27FC236}">
                <a16:creationId xmlns:a16="http://schemas.microsoft.com/office/drawing/2014/main" id="{532D7E1B-BC84-493C-964D-2D7B0C6E22C2}"/>
              </a:ext>
            </a:extLst>
          </p:cNvPr>
          <p:cNvSpPr/>
          <p:nvPr/>
        </p:nvSpPr>
        <p:spPr>
          <a:xfrm>
            <a:off x="9233411" y="3794840"/>
            <a:ext cx="2383986" cy="369332"/>
          </a:xfrm>
          <a:prstGeom prst="rect">
            <a:avLst/>
          </a:prstGeom>
        </p:spPr>
        <p:txBody>
          <a:bodyPr wrap="none">
            <a:spAutoFit/>
          </a:bodyPr>
          <a:lstStyle/>
          <a:p>
            <a:r>
              <a:rPr lang="ar-DZ" b="1" dirty="0"/>
              <a:t>الهدف</a:t>
            </a:r>
            <a:r>
              <a:rPr lang="ar-DZ" dirty="0"/>
              <a:t>: كان الهدف الأساسي لـ</a:t>
            </a:r>
            <a:endParaRPr lang="fr-FR" dirty="0"/>
          </a:p>
        </p:txBody>
      </p:sp>
      <p:sp>
        <p:nvSpPr>
          <p:cNvPr id="11" name="Rectangle 10">
            <a:extLst>
              <a:ext uri="{FF2B5EF4-FFF2-40B4-BE49-F238E27FC236}">
                <a16:creationId xmlns:a16="http://schemas.microsoft.com/office/drawing/2014/main" id="{4BDD6371-AE49-4656-AFE4-D9A9A0F89220}"/>
              </a:ext>
            </a:extLst>
          </p:cNvPr>
          <p:cNvSpPr/>
          <p:nvPr/>
        </p:nvSpPr>
        <p:spPr>
          <a:xfrm>
            <a:off x="8038853" y="3794840"/>
            <a:ext cx="1194558" cy="369332"/>
          </a:xfrm>
          <a:prstGeom prst="rect">
            <a:avLst/>
          </a:prstGeom>
        </p:spPr>
        <p:txBody>
          <a:bodyPr wrap="none">
            <a:spAutoFit/>
          </a:bodyPr>
          <a:lstStyle/>
          <a:p>
            <a:r>
              <a:rPr lang="fr-FR" b="1" dirty="0">
                <a:solidFill>
                  <a:srgbClr val="7030A0"/>
                </a:solidFill>
              </a:rPr>
              <a:t>INSIGHTIQ</a:t>
            </a:r>
          </a:p>
        </p:txBody>
      </p:sp>
      <p:sp>
        <p:nvSpPr>
          <p:cNvPr id="12" name="Rectangle 11">
            <a:extLst>
              <a:ext uri="{FF2B5EF4-FFF2-40B4-BE49-F238E27FC236}">
                <a16:creationId xmlns:a16="http://schemas.microsoft.com/office/drawing/2014/main" id="{6E3AD486-080A-4A76-8466-4E991E59F99B}"/>
              </a:ext>
            </a:extLst>
          </p:cNvPr>
          <p:cNvSpPr/>
          <p:nvPr/>
        </p:nvSpPr>
        <p:spPr>
          <a:xfrm>
            <a:off x="1998386" y="4249521"/>
            <a:ext cx="8482590" cy="646331"/>
          </a:xfrm>
          <a:prstGeom prst="rect">
            <a:avLst/>
          </a:prstGeom>
        </p:spPr>
        <p:txBody>
          <a:bodyPr wrap="square">
            <a:spAutoFit/>
          </a:bodyPr>
          <a:lstStyle/>
          <a:p>
            <a:pPr algn="ctr"/>
            <a:r>
              <a:rPr lang="ar-DZ" dirty="0"/>
              <a:t>هو تمكين الشركات من </a:t>
            </a:r>
            <a:r>
              <a:rPr lang="ar-DZ" b="1" dirty="0"/>
              <a:t>تحليل بياناتها</a:t>
            </a:r>
            <a:r>
              <a:rPr lang="ar-DZ" dirty="0"/>
              <a:t> بشكل أسرع وأكثر دقة، مع توفير </a:t>
            </a:r>
            <a:r>
              <a:rPr lang="ar-DZ" b="1" dirty="0"/>
              <a:t>تقارير وتحليلات</a:t>
            </a:r>
            <a:r>
              <a:rPr lang="ar-DZ" dirty="0"/>
              <a:t> يمكن استخدامها لتحسين الأداء وزيادة الفعالية في عمليات الأعمال.</a:t>
            </a:r>
            <a:endParaRPr lang="fr-FR" dirty="0"/>
          </a:p>
        </p:txBody>
      </p:sp>
    </p:spTree>
    <p:extLst>
      <p:ext uri="{BB962C8B-B14F-4D97-AF65-F5344CB8AC3E}">
        <p14:creationId xmlns:p14="http://schemas.microsoft.com/office/powerpoint/2010/main" val="2605870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l="-8000" r="-8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2072420-B838-4559-896F-1847AED00BDF}"/>
              </a:ext>
            </a:extLst>
          </p:cNvPr>
          <p:cNvSpPr/>
          <p:nvPr/>
        </p:nvSpPr>
        <p:spPr>
          <a:xfrm>
            <a:off x="3616939" y="270588"/>
            <a:ext cx="4183453" cy="681136"/>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sz="3600" dirty="0"/>
          </a:p>
          <a:p>
            <a:pPr algn="ctr"/>
            <a:r>
              <a:rPr lang="ar-DZ" sz="3600" dirty="0"/>
              <a:t>نظرة عامة حول شركة</a:t>
            </a:r>
            <a:endParaRPr lang="fr-FR" sz="3600" dirty="0"/>
          </a:p>
          <a:p>
            <a:pPr algn="ctr"/>
            <a:endParaRPr lang="fr-FR" sz="3600" b="1" dirty="0">
              <a:solidFill>
                <a:srgbClr val="FF0000"/>
              </a:solidFill>
            </a:endParaRPr>
          </a:p>
        </p:txBody>
      </p:sp>
      <p:sp>
        <p:nvSpPr>
          <p:cNvPr id="6" name="Rectangle 5">
            <a:extLst>
              <a:ext uri="{FF2B5EF4-FFF2-40B4-BE49-F238E27FC236}">
                <a16:creationId xmlns:a16="http://schemas.microsoft.com/office/drawing/2014/main" id="{FC4DCEF7-BDB4-48ED-8294-3D2F8C01C171}"/>
              </a:ext>
            </a:extLst>
          </p:cNvPr>
          <p:cNvSpPr/>
          <p:nvPr/>
        </p:nvSpPr>
        <p:spPr>
          <a:xfrm>
            <a:off x="3616939" y="2396447"/>
            <a:ext cx="5888330" cy="400110"/>
          </a:xfrm>
          <a:prstGeom prst="rect">
            <a:avLst/>
          </a:prstGeom>
        </p:spPr>
        <p:txBody>
          <a:bodyPr wrap="square">
            <a:spAutoFit/>
          </a:bodyPr>
          <a:lstStyle/>
          <a:p>
            <a:r>
              <a:rPr lang="ar-DZ" sz="2000" b="1" dirty="0"/>
              <a:t>القطاع: تحليل البيانات / الذكاء الاصطناعي / الأعمال الذكية.</a:t>
            </a:r>
            <a:endParaRPr lang="fr-FR" sz="2000" b="1" dirty="0"/>
          </a:p>
        </p:txBody>
      </p:sp>
      <p:pic>
        <p:nvPicPr>
          <p:cNvPr id="7" name="Picture 6">
            <a:extLst>
              <a:ext uri="{FF2B5EF4-FFF2-40B4-BE49-F238E27FC236}">
                <a16:creationId xmlns:a16="http://schemas.microsoft.com/office/drawing/2014/main" id="{4ED249EE-172B-4126-8059-6513C1A0F7F0}"/>
              </a:ext>
            </a:extLst>
          </p:cNvPr>
          <p:cNvPicPr>
            <a:picLocks noChangeAspect="1"/>
          </p:cNvPicPr>
          <p:nvPr/>
        </p:nvPicPr>
        <p:blipFill>
          <a:blip r:embed="rId3"/>
          <a:stretch>
            <a:fillRect/>
          </a:stretch>
        </p:blipFill>
        <p:spPr>
          <a:xfrm>
            <a:off x="7660434" y="4241280"/>
            <a:ext cx="2295331" cy="2188551"/>
          </a:xfrm>
          <a:prstGeom prst="rect">
            <a:avLst/>
          </a:prstGeom>
        </p:spPr>
      </p:pic>
      <p:pic>
        <p:nvPicPr>
          <p:cNvPr id="8" name="Picture 7">
            <a:extLst>
              <a:ext uri="{FF2B5EF4-FFF2-40B4-BE49-F238E27FC236}">
                <a16:creationId xmlns:a16="http://schemas.microsoft.com/office/drawing/2014/main" id="{AF930E64-71BE-4807-A2DF-71375A790F99}"/>
              </a:ext>
            </a:extLst>
          </p:cNvPr>
          <p:cNvPicPr>
            <a:picLocks noChangeAspect="1"/>
          </p:cNvPicPr>
          <p:nvPr/>
        </p:nvPicPr>
        <p:blipFill>
          <a:blip r:embed="rId4"/>
          <a:stretch>
            <a:fillRect/>
          </a:stretch>
        </p:blipFill>
        <p:spPr>
          <a:xfrm>
            <a:off x="4971467" y="4241280"/>
            <a:ext cx="2082476" cy="2188551"/>
          </a:xfrm>
          <a:prstGeom prst="rect">
            <a:avLst/>
          </a:prstGeom>
        </p:spPr>
      </p:pic>
      <p:pic>
        <p:nvPicPr>
          <p:cNvPr id="9" name="Picture 8">
            <a:extLst>
              <a:ext uri="{FF2B5EF4-FFF2-40B4-BE49-F238E27FC236}">
                <a16:creationId xmlns:a16="http://schemas.microsoft.com/office/drawing/2014/main" id="{623FB268-85F8-4187-833F-4D9C20B87F04}"/>
              </a:ext>
            </a:extLst>
          </p:cNvPr>
          <p:cNvPicPr>
            <a:picLocks noChangeAspect="1"/>
          </p:cNvPicPr>
          <p:nvPr/>
        </p:nvPicPr>
        <p:blipFill>
          <a:blip r:embed="rId5"/>
          <a:stretch>
            <a:fillRect/>
          </a:stretch>
        </p:blipFill>
        <p:spPr>
          <a:xfrm>
            <a:off x="2000834" y="4241281"/>
            <a:ext cx="2250588" cy="2118052"/>
          </a:xfrm>
          <a:prstGeom prst="rect">
            <a:avLst/>
          </a:prstGeom>
        </p:spPr>
      </p:pic>
      <p:cxnSp>
        <p:nvCxnSpPr>
          <p:cNvPr id="12" name="Straight Arrow Connector 11">
            <a:extLst>
              <a:ext uri="{FF2B5EF4-FFF2-40B4-BE49-F238E27FC236}">
                <a16:creationId xmlns:a16="http://schemas.microsoft.com/office/drawing/2014/main" id="{D0A1DCF9-E192-4AFD-8FFA-F4DBD95E2BA6}"/>
              </a:ext>
            </a:extLst>
          </p:cNvPr>
          <p:cNvCxnSpPr>
            <a:cxnSpLocks/>
          </p:cNvCxnSpPr>
          <p:nvPr/>
        </p:nvCxnSpPr>
        <p:spPr>
          <a:xfrm flipH="1">
            <a:off x="3275045" y="2811069"/>
            <a:ext cx="877078" cy="9584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38D4C08A-348A-409F-911A-FAA180A60166}"/>
              </a:ext>
            </a:extLst>
          </p:cNvPr>
          <p:cNvCxnSpPr>
            <a:cxnSpLocks/>
          </p:cNvCxnSpPr>
          <p:nvPr/>
        </p:nvCxnSpPr>
        <p:spPr>
          <a:xfrm>
            <a:off x="7588899" y="2811069"/>
            <a:ext cx="603379" cy="10611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42BCAD4A-B35F-4A71-AA45-B99B073E4812}"/>
              </a:ext>
            </a:extLst>
          </p:cNvPr>
          <p:cNvCxnSpPr>
            <a:cxnSpLocks/>
          </p:cNvCxnSpPr>
          <p:nvPr/>
        </p:nvCxnSpPr>
        <p:spPr>
          <a:xfrm>
            <a:off x="5844188" y="2811069"/>
            <a:ext cx="71420" cy="11451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0593643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par>
                                <p:cTn id="40" presetID="53" presetClass="entr" presetSubtype="16"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par>
                                <p:cTn id="45" presetID="53" presetClass="entr" presetSubtype="16"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l="-8000" r="-8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E819F70-7BE5-45EE-8AD4-4C3C2648D592}"/>
              </a:ext>
            </a:extLst>
          </p:cNvPr>
          <p:cNvSpPr/>
          <p:nvPr/>
        </p:nvSpPr>
        <p:spPr>
          <a:xfrm>
            <a:off x="4004273" y="417158"/>
            <a:ext cx="4183453" cy="681136"/>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sz="3600" dirty="0"/>
          </a:p>
          <a:p>
            <a:pPr algn="ctr"/>
            <a:r>
              <a:rPr lang="ar-DZ" sz="3600" b="1" dirty="0"/>
              <a:t>المنتجات والخدمات</a:t>
            </a:r>
            <a:endParaRPr lang="fr-FR" sz="3600" dirty="0"/>
          </a:p>
          <a:p>
            <a:pPr algn="ctr"/>
            <a:endParaRPr lang="fr-FR" sz="3600" b="1" dirty="0">
              <a:solidFill>
                <a:srgbClr val="FF0000"/>
              </a:solidFill>
            </a:endParaRPr>
          </a:p>
        </p:txBody>
      </p:sp>
      <p:sp>
        <p:nvSpPr>
          <p:cNvPr id="6" name="Rectangle 5">
            <a:extLst>
              <a:ext uri="{FF2B5EF4-FFF2-40B4-BE49-F238E27FC236}">
                <a16:creationId xmlns:a16="http://schemas.microsoft.com/office/drawing/2014/main" id="{419FCC37-3532-4165-8321-8063C0CFAF52}"/>
              </a:ext>
            </a:extLst>
          </p:cNvPr>
          <p:cNvSpPr/>
          <p:nvPr/>
        </p:nvSpPr>
        <p:spPr>
          <a:xfrm>
            <a:off x="793102" y="2200765"/>
            <a:ext cx="10795518" cy="369332"/>
          </a:xfrm>
          <a:prstGeom prst="rect">
            <a:avLst/>
          </a:prstGeom>
        </p:spPr>
        <p:txBody>
          <a:bodyPr wrap="square">
            <a:spAutoFit/>
          </a:bodyPr>
          <a:lstStyle/>
          <a:p>
            <a:r>
              <a:rPr lang="ar-DZ" b="1" dirty="0"/>
              <a:t>تحليل البيانات</a:t>
            </a:r>
            <a:r>
              <a:rPr lang="ar-DZ" dirty="0"/>
              <a:t>: تقوم الشركة بتقديم حلول تساعد الشركات في جمع وتحليل البيانات الكبيرة بطريقة تسهل استخدامها وتحقيق أقصى استفادة منها</a:t>
            </a:r>
            <a:endParaRPr lang="fr-FR" dirty="0"/>
          </a:p>
        </p:txBody>
      </p:sp>
      <p:sp>
        <p:nvSpPr>
          <p:cNvPr id="7" name="Rectangle 6">
            <a:extLst>
              <a:ext uri="{FF2B5EF4-FFF2-40B4-BE49-F238E27FC236}">
                <a16:creationId xmlns:a16="http://schemas.microsoft.com/office/drawing/2014/main" id="{D5AB7484-AA85-4C70-82BC-E0B611196CE9}"/>
              </a:ext>
            </a:extLst>
          </p:cNvPr>
          <p:cNvSpPr/>
          <p:nvPr/>
        </p:nvSpPr>
        <p:spPr>
          <a:xfrm>
            <a:off x="10851280" y="1786172"/>
            <a:ext cx="1229760" cy="400110"/>
          </a:xfrm>
          <a:prstGeom prst="rect">
            <a:avLst/>
          </a:prstGeom>
        </p:spPr>
        <p:txBody>
          <a:bodyPr wrap="none">
            <a:spAutoFit/>
          </a:bodyPr>
          <a:lstStyle/>
          <a:p>
            <a:r>
              <a:rPr lang="fr-FR" sz="2000" b="1" dirty="0">
                <a:solidFill>
                  <a:srgbClr val="7030A0"/>
                </a:solidFill>
              </a:rPr>
              <a:t>(Big Data)</a:t>
            </a:r>
          </a:p>
        </p:txBody>
      </p:sp>
      <p:sp>
        <p:nvSpPr>
          <p:cNvPr id="8" name="Rectangle 7">
            <a:extLst>
              <a:ext uri="{FF2B5EF4-FFF2-40B4-BE49-F238E27FC236}">
                <a16:creationId xmlns:a16="http://schemas.microsoft.com/office/drawing/2014/main" id="{0A21E192-7A8D-413F-98EA-FDC592390730}"/>
              </a:ext>
            </a:extLst>
          </p:cNvPr>
          <p:cNvSpPr/>
          <p:nvPr/>
        </p:nvSpPr>
        <p:spPr>
          <a:xfrm>
            <a:off x="6408028" y="3895467"/>
            <a:ext cx="11346024" cy="369332"/>
          </a:xfrm>
          <a:prstGeom prst="rect">
            <a:avLst/>
          </a:prstGeom>
        </p:spPr>
        <p:txBody>
          <a:bodyPr wrap="square">
            <a:spAutoFit/>
          </a:bodyPr>
          <a:lstStyle/>
          <a:p>
            <a:r>
              <a:rPr lang="ar-DZ" b="1" dirty="0"/>
              <a:t>التنبؤ والتحليل التنبؤي</a:t>
            </a:r>
            <a:r>
              <a:rPr lang="ar-DZ" dirty="0"/>
              <a:t>: باستخدام تقنيات التعلم الآلي</a:t>
            </a:r>
            <a:endParaRPr lang="fr-FR" dirty="0"/>
          </a:p>
        </p:txBody>
      </p:sp>
      <p:sp>
        <p:nvSpPr>
          <p:cNvPr id="9" name="Rectangle 8">
            <a:extLst>
              <a:ext uri="{FF2B5EF4-FFF2-40B4-BE49-F238E27FC236}">
                <a16:creationId xmlns:a16="http://schemas.microsoft.com/office/drawing/2014/main" id="{23BA28C4-54BF-4477-8003-FAE77E034C77}"/>
              </a:ext>
            </a:extLst>
          </p:cNvPr>
          <p:cNvSpPr/>
          <p:nvPr/>
        </p:nvSpPr>
        <p:spPr>
          <a:xfrm>
            <a:off x="10155058" y="2583520"/>
            <a:ext cx="1888659" cy="369332"/>
          </a:xfrm>
          <a:prstGeom prst="rect">
            <a:avLst/>
          </a:prstGeom>
        </p:spPr>
        <p:txBody>
          <a:bodyPr wrap="none">
            <a:spAutoFit/>
          </a:bodyPr>
          <a:lstStyle/>
          <a:p>
            <a:r>
              <a:rPr lang="fr-FR" b="1" dirty="0">
                <a:solidFill>
                  <a:srgbClr val="7030A0"/>
                </a:solidFill>
              </a:rPr>
              <a:t>Machine Learning</a:t>
            </a:r>
          </a:p>
        </p:txBody>
      </p:sp>
      <p:sp>
        <p:nvSpPr>
          <p:cNvPr id="10" name="Rectangle 9">
            <a:extLst>
              <a:ext uri="{FF2B5EF4-FFF2-40B4-BE49-F238E27FC236}">
                <a16:creationId xmlns:a16="http://schemas.microsoft.com/office/drawing/2014/main" id="{DC09E378-3AB5-4966-A764-29E51A6D7A6E}"/>
              </a:ext>
            </a:extLst>
          </p:cNvPr>
          <p:cNvSpPr/>
          <p:nvPr/>
        </p:nvSpPr>
        <p:spPr>
          <a:xfrm>
            <a:off x="5953781" y="3244334"/>
            <a:ext cx="4467890" cy="369332"/>
          </a:xfrm>
          <a:prstGeom prst="rect">
            <a:avLst/>
          </a:prstGeom>
        </p:spPr>
        <p:txBody>
          <a:bodyPr wrap="none">
            <a:spAutoFit/>
          </a:bodyPr>
          <a:lstStyle/>
          <a:p>
            <a:r>
              <a:rPr lang="fr-FR" dirty="0"/>
              <a:t>INSIGHTIQ </a:t>
            </a:r>
            <a:r>
              <a:rPr lang="ar-DZ" dirty="0"/>
              <a:t>أدوات تساعد الشركات في التنبؤ بالاتجاهات </a:t>
            </a:r>
            <a:endParaRPr lang="fr-FR" dirty="0"/>
          </a:p>
        </p:txBody>
      </p:sp>
      <p:sp>
        <p:nvSpPr>
          <p:cNvPr id="11" name="Arrow: Chevron 10">
            <a:extLst>
              <a:ext uri="{FF2B5EF4-FFF2-40B4-BE49-F238E27FC236}">
                <a16:creationId xmlns:a16="http://schemas.microsoft.com/office/drawing/2014/main" id="{413F28FA-1929-4B25-9D20-DB8CBFD4EA8B}"/>
              </a:ext>
            </a:extLst>
          </p:cNvPr>
          <p:cNvSpPr/>
          <p:nvPr/>
        </p:nvSpPr>
        <p:spPr>
          <a:xfrm rot="11045551">
            <a:off x="10859957" y="3214487"/>
            <a:ext cx="359852"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Rectangle 11">
            <a:extLst>
              <a:ext uri="{FF2B5EF4-FFF2-40B4-BE49-F238E27FC236}">
                <a16:creationId xmlns:a16="http://schemas.microsoft.com/office/drawing/2014/main" id="{E3BFE3A4-28A1-4C0B-960B-87FF9671ACF5}"/>
              </a:ext>
            </a:extLst>
          </p:cNvPr>
          <p:cNvSpPr/>
          <p:nvPr/>
        </p:nvSpPr>
        <p:spPr>
          <a:xfrm>
            <a:off x="6923598" y="4445332"/>
            <a:ext cx="3498073" cy="369332"/>
          </a:xfrm>
          <a:prstGeom prst="rect">
            <a:avLst/>
          </a:prstGeom>
        </p:spPr>
        <p:txBody>
          <a:bodyPr wrap="none">
            <a:spAutoFit/>
          </a:bodyPr>
          <a:lstStyle/>
          <a:p>
            <a:r>
              <a:rPr lang="ar-DZ" dirty="0"/>
              <a:t>تقدم المستقبلية في السوق أو في سلوك العملاء</a:t>
            </a:r>
            <a:endParaRPr lang="fr-FR" dirty="0"/>
          </a:p>
        </p:txBody>
      </p:sp>
      <p:sp>
        <p:nvSpPr>
          <p:cNvPr id="13" name="Arrow: Chevron 12">
            <a:extLst>
              <a:ext uri="{FF2B5EF4-FFF2-40B4-BE49-F238E27FC236}">
                <a16:creationId xmlns:a16="http://schemas.microsoft.com/office/drawing/2014/main" id="{F585E339-6356-4F48-98BA-03EE5A7D69FB}"/>
              </a:ext>
            </a:extLst>
          </p:cNvPr>
          <p:cNvSpPr/>
          <p:nvPr/>
        </p:nvSpPr>
        <p:spPr>
          <a:xfrm rot="11045551">
            <a:off x="10859958" y="3821287"/>
            <a:ext cx="359852"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Arrow: Chevron 13">
            <a:extLst>
              <a:ext uri="{FF2B5EF4-FFF2-40B4-BE49-F238E27FC236}">
                <a16:creationId xmlns:a16="http://schemas.microsoft.com/office/drawing/2014/main" id="{0199DD6D-24D1-4854-BD44-B49509AD5EB4}"/>
              </a:ext>
            </a:extLst>
          </p:cNvPr>
          <p:cNvSpPr/>
          <p:nvPr/>
        </p:nvSpPr>
        <p:spPr>
          <a:xfrm rot="11045551">
            <a:off x="10864000" y="4361934"/>
            <a:ext cx="359852"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Rectangle 14">
            <a:extLst>
              <a:ext uri="{FF2B5EF4-FFF2-40B4-BE49-F238E27FC236}">
                <a16:creationId xmlns:a16="http://schemas.microsoft.com/office/drawing/2014/main" id="{EC79A31E-0220-4F2C-9EA4-186CF9CBDF43}"/>
              </a:ext>
            </a:extLst>
          </p:cNvPr>
          <p:cNvSpPr/>
          <p:nvPr/>
        </p:nvSpPr>
        <p:spPr>
          <a:xfrm>
            <a:off x="6282011" y="4999100"/>
            <a:ext cx="3978974" cy="369332"/>
          </a:xfrm>
          <a:prstGeom prst="rect">
            <a:avLst/>
          </a:prstGeom>
        </p:spPr>
        <p:txBody>
          <a:bodyPr wrap="none">
            <a:spAutoFit/>
          </a:bodyPr>
          <a:lstStyle/>
          <a:p>
            <a:r>
              <a:rPr lang="ar-DZ" dirty="0"/>
              <a:t>تساعد الشركات على إنشاء تقارير ذكية ورؤى تعتمد</a:t>
            </a:r>
            <a:endParaRPr lang="fr-FR" dirty="0"/>
          </a:p>
        </p:txBody>
      </p:sp>
      <p:sp>
        <p:nvSpPr>
          <p:cNvPr id="16" name="Arrow: Chevron 15">
            <a:extLst>
              <a:ext uri="{FF2B5EF4-FFF2-40B4-BE49-F238E27FC236}">
                <a16:creationId xmlns:a16="http://schemas.microsoft.com/office/drawing/2014/main" id="{AFB1C8E9-FAA3-4C2A-969D-E34778BB91F0}"/>
              </a:ext>
            </a:extLst>
          </p:cNvPr>
          <p:cNvSpPr/>
          <p:nvPr/>
        </p:nvSpPr>
        <p:spPr>
          <a:xfrm rot="11045551">
            <a:off x="10859956" y="5789318"/>
            <a:ext cx="359852"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Arrow: Chevron 16">
            <a:extLst>
              <a:ext uri="{FF2B5EF4-FFF2-40B4-BE49-F238E27FC236}">
                <a16:creationId xmlns:a16="http://schemas.microsoft.com/office/drawing/2014/main" id="{96A7FEED-F5D9-4041-AF73-53498920565E}"/>
              </a:ext>
            </a:extLst>
          </p:cNvPr>
          <p:cNvSpPr/>
          <p:nvPr/>
        </p:nvSpPr>
        <p:spPr>
          <a:xfrm rot="11045551">
            <a:off x="10859957" y="4999100"/>
            <a:ext cx="359852"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Rectangle 17">
            <a:extLst>
              <a:ext uri="{FF2B5EF4-FFF2-40B4-BE49-F238E27FC236}">
                <a16:creationId xmlns:a16="http://schemas.microsoft.com/office/drawing/2014/main" id="{468C3265-D5BD-4802-A12D-19BEF48EBB04}"/>
              </a:ext>
            </a:extLst>
          </p:cNvPr>
          <p:cNvSpPr/>
          <p:nvPr/>
        </p:nvSpPr>
        <p:spPr>
          <a:xfrm>
            <a:off x="4013569" y="4986730"/>
            <a:ext cx="2268442" cy="369332"/>
          </a:xfrm>
          <a:prstGeom prst="rect">
            <a:avLst/>
          </a:prstGeom>
        </p:spPr>
        <p:txBody>
          <a:bodyPr wrap="none">
            <a:spAutoFit/>
          </a:bodyPr>
          <a:lstStyle/>
          <a:p>
            <a:r>
              <a:rPr lang="fr-FR" dirty="0"/>
              <a:t>(Business Intelligence)</a:t>
            </a:r>
          </a:p>
        </p:txBody>
      </p:sp>
      <p:sp>
        <p:nvSpPr>
          <p:cNvPr id="19" name="Rectangle 18">
            <a:extLst>
              <a:ext uri="{FF2B5EF4-FFF2-40B4-BE49-F238E27FC236}">
                <a16:creationId xmlns:a16="http://schemas.microsoft.com/office/drawing/2014/main" id="{783A3E2F-4023-4BF3-92F8-5B96C0223097}"/>
              </a:ext>
            </a:extLst>
          </p:cNvPr>
          <p:cNvSpPr/>
          <p:nvPr/>
        </p:nvSpPr>
        <p:spPr>
          <a:xfrm>
            <a:off x="560767" y="5818396"/>
            <a:ext cx="10338319" cy="369332"/>
          </a:xfrm>
          <a:prstGeom prst="rect">
            <a:avLst/>
          </a:prstGeom>
        </p:spPr>
        <p:txBody>
          <a:bodyPr wrap="square">
            <a:spAutoFit/>
          </a:bodyPr>
          <a:lstStyle/>
          <a:p>
            <a:r>
              <a:rPr lang="ar-DZ" b="1" dirty="0"/>
              <a:t>استشارات استراتيجية</a:t>
            </a:r>
            <a:r>
              <a:rPr lang="ar-DZ" dirty="0"/>
              <a:t>: توفر استشارات متخصصة في تحليل البيانات وتوجيه استراتيجيات النمو بناءً على البيانات والتحليلات المتعمقة</a:t>
            </a:r>
            <a:endParaRPr lang="fr-FR" dirty="0"/>
          </a:p>
        </p:txBody>
      </p:sp>
      <p:pic>
        <p:nvPicPr>
          <p:cNvPr id="20" name="Picture 19">
            <a:extLst>
              <a:ext uri="{FF2B5EF4-FFF2-40B4-BE49-F238E27FC236}">
                <a16:creationId xmlns:a16="http://schemas.microsoft.com/office/drawing/2014/main" id="{32CE05E0-4F2A-475D-A161-9A6EA311E013}"/>
              </a:ext>
            </a:extLst>
          </p:cNvPr>
          <p:cNvPicPr>
            <a:picLocks noChangeAspect="1"/>
          </p:cNvPicPr>
          <p:nvPr/>
        </p:nvPicPr>
        <p:blipFill>
          <a:blip r:embed="rId3"/>
          <a:stretch>
            <a:fillRect/>
          </a:stretch>
        </p:blipFill>
        <p:spPr>
          <a:xfrm>
            <a:off x="1380931" y="49646"/>
            <a:ext cx="2765554" cy="1885605"/>
          </a:xfrm>
          <a:prstGeom prst="rect">
            <a:avLst/>
          </a:prstGeom>
          <a:ln>
            <a:noFill/>
          </a:ln>
          <a:effectLst>
            <a:softEdge rad="112500"/>
          </a:effectLst>
        </p:spPr>
      </p:pic>
    </p:spTree>
    <p:extLst>
      <p:ext uri="{BB962C8B-B14F-4D97-AF65-F5344CB8AC3E}">
        <p14:creationId xmlns:p14="http://schemas.microsoft.com/office/powerpoint/2010/main" val="40991179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500" fill="hold"/>
                                        <p:tgtEl>
                                          <p:spTgt spid="17"/>
                                        </p:tgtEl>
                                        <p:attrNameLst>
                                          <p:attrName>ppt_w</p:attrName>
                                        </p:attrNameLst>
                                      </p:cBhvr>
                                      <p:tavLst>
                                        <p:tav tm="0">
                                          <p:val>
                                            <p:fltVal val="0"/>
                                          </p:val>
                                        </p:tav>
                                        <p:tav tm="100000">
                                          <p:val>
                                            <p:strVal val="#ppt_w"/>
                                          </p:val>
                                        </p:tav>
                                      </p:tavLst>
                                    </p:anim>
                                    <p:anim calcmode="lin" valueType="num">
                                      <p:cBhvr>
                                        <p:cTn id="66" dur="500" fill="hold"/>
                                        <p:tgtEl>
                                          <p:spTgt spid="17"/>
                                        </p:tgtEl>
                                        <p:attrNameLst>
                                          <p:attrName>ppt_h</p:attrName>
                                        </p:attrNameLst>
                                      </p:cBhvr>
                                      <p:tavLst>
                                        <p:tav tm="0">
                                          <p:val>
                                            <p:fltVal val="0"/>
                                          </p:val>
                                        </p:tav>
                                        <p:tav tm="100000">
                                          <p:val>
                                            <p:strVal val="#ppt_h"/>
                                          </p:val>
                                        </p:tav>
                                      </p:tavLst>
                                    </p:anim>
                                    <p:animEffect transition="in" filter="fade">
                                      <p:cBhvr>
                                        <p:cTn id="67" dur="500"/>
                                        <p:tgtEl>
                                          <p:spTgt spid="17"/>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Effect transition="in" filter="fade">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fltVal val="0"/>
                                          </p:val>
                                        </p:tav>
                                        <p:tav tm="100000">
                                          <p:val>
                                            <p:strVal val="#ppt_w"/>
                                          </p:val>
                                        </p:tav>
                                      </p:tavLst>
                                    </p:anim>
                                    <p:anim calcmode="lin" valueType="num">
                                      <p:cBhvr>
                                        <p:cTn id="83" dur="500" fill="hold"/>
                                        <p:tgtEl>
                                          <p:spTgt spid="19"/>
                                        </p:tgtEl>
                                        <p:attrNameLst>
                                          <p:attrName>ppt_h</p:attrName>
                                        </p:attrNameLst>
                                      </p:cBhvr>
                                      <p:tavLst>
                                        <p:tav tm="0">
                                          <p:val>
                                            <p:fltVal val="0"/>
                                          </p:val>
                                        </p:tav>
                                        <p:tav tm="100000">
                                          <p:val>
                                            <p:strVal val="#ppt_h"/>
                                          </p:val>
                                        </p:tav>
                                      </p:tavLst>
                                    </p:anim>
                                    <p:animEffect transition="in" filter="fade">
                                      <p:cBhvr>
                                        <p:cTn id="84" dur="500"/>
                                        <p:tgtEl>
                                          <p:spTgt spid="19"/>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par>
                                <p:cTn id="90" presetID="14" presetClass="entr" presetSubtype="10" fill="hold" nodeType="with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randombar(horizontal)">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1" grpId="0" animBg="1"/>
      <p:bldP spid="12" grpId="0"/>
      <p:bldP spid="13" grpId="0" animBg="1"/>
      <p:bldP spid="14" grpId="0" animBg="1"/>
      <p:bldP spid="15" grpId="0"/>
      <p:bldP spid="16" grpId="0" animBg="1"/>
      <p:bldP spid="17" grpId="0" animBg="1"/>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l="-8000" r="-8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53B21EB-802D-4D0A-97E8-4B0AA7C9DCBF}"/>
              </a:ext>
            </a:extLst>
          </p:cNvPr>
          <p:cNvSpPr/>
          <p:nvPr/>
        </p:nvSpPr>
        <p:spPr>
          <a:xfrm>
            <a:off x="4004273" y="407828"/>
            <a:ext cx="4183453" cy="681136"/>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sz="3600" dirty="0"/>
          </a:p>
          <a:p>
            <a:pPr algn="ctr"/>
            <a:r>
              <a:rPr lang="ar-DZ" sz="3600" b="1" dirty="0"/>
              <a:t>الاستخدامات والتطبيقات</a:t>
            </a:r>
            <a:endParaRPr lang="fr-FR" sz="3600" b="1" dirty="0"/>
          </a:p>
          <a:p>
            <a:pPr algn="ctr"/>
            <a:endParaRPr lang="fr-FR" sz="3600" b="1" dirty="0">
              <a:solidFill>
                <a:srgbClr val="FF0000"/>
              </a:solidFill>
            </a:endParaRPr>
          </a:p>
        </p:txBody>
      </p:sp>
      <p:sp>
        <p:nvSpPr>
          <p:cNvPr id="6" name="Rectangle 5">
            <a:extLst>
              <a:ext uri="{FF2B5EF4-FFF2-40B4-BE49-F238E27FC236}">
                <a16:creationId xmlns:a16="http://schemas.microsoft.com/office/drawing/2014/main" id="{CDD89092-DE0F-4B7B-BEF8-4E77E1664F22}"/>
              </a:ext>
            </a:extLst>
          </p:cNvPr>
          <p:cNvSpPr/>
          <p:nvPr/>
        </p:nvSpPr>
        <p:spPr>
          <a:xfrm>
            <a:off x="3675791" y="1851636"/>
            <a:ext cx="6591869" cy="369332"/>
          </a:xfrm>
          <a:prstGeom prst="rect">
            <a:avLst/>
          </a:prstGeom>
        </p:spPr>
        <p:txBody>
          <a:bodyPr wrap="none">
            <a:spAutoFit/>
          </a:bodyPr>
          <a:lstStyle/>
          <a:p>
            <a:r>
              <a:rPr lang="ar-DZ" dirty="0"/>
              <a:t>تستخدم الاستثماري هذا القطاع لتحليل البيانات المالية وتقديم رؤى حول المخاطر وفرص</a:t>
            </a:r>
            <a:endParaRPr lang="fr-FR" dirty="0"/>
          </a:p>
        </p:txBody>
      </p:sp>
      <p:sp>
        <p:nvSpPr>
          <p:cNvPr id="7" name="Rectangle 6">
            <a:extLst>
              <a:ext uri="{FF2B5EF4-FFF2-40B4-BE49-F238E27FC236}">
                <a16:creationId xmlns:a16="http://schemas.microsoft.com/office/drawing/2014/main" id="{19BA716A-7078-4F97-93FC-761EEBBBBE49}"/>
              </a:ext>
            </a:extLst>
          </p:cNvPr>
          <p:cNvSpPr/>
          <p:nvPr/>
        </p:nvSpPr>
        <p:spPr>
          <a:xfrm>
            <a:off x="2146041" y="1851973"/>
            <a:ext cx="1309974" cy="400110"/>
          </a:xfrm>
          <a:prstGeom prst="rect">
            <a:avLst/>
          </a:prstGeom>
        </p:spPr>
        <p:txBody>
          <a:bodyPr wrap="none">
            <a:spAutoFit/>
          </a:bodyPr>
          <a:lstStyle/>
          <a:p>
            <a:r>
              <a:rPr lang="fr-FR" sz="2000" b="1" dirty="0">
                <a:solidFill>
                  <a:srgbClr val="7030A0"/>
                </a:solidFill>
              </a:rPr>
              <a:t>INSIGHTIQ</a:t>
            </a:r>
            <a:endParaRPr lang="fr-FR" b="1" dirty="0">
              <a:solidFill>
                <a:srgbClr val="7030A0"/>
              </a:solidFill>
            </a:endParaRPr>
          </a:p>
        </p:txBody>
      </p:sp>
      <p:sp>
        <p:nvSpPr>
          <p:cNvPr id="8" name="Rectangle 7">
            <a:extLst>
              <a:ext uri="{FF2B5EF4-FFF2-40B4-BE49-F238E27FC236}">
                <a16:creationId xmlns:a16="http://schemas.microsoft.com/office/drawing/2014/main" id="{E205BB82-D32E-45EB-9D05-89432046B01D}"/>
              </a:ext>
            </a:extLst>
          </p:cNvPr>
          <p:cNvSpPr/>
          <p:nvPr/>
        </p:nvSpPr>
        <p:spPr>
          <a:xfrm>
            <a:off x="2379306" y="2581248"/>
            <a:ext cx="8593494" cy="369332"/>
          </a:xfrm>
          <a:prstGeom prst="rect">
            <a:avLst/>
          </a:prstGeom>
        </p:spPr>
        <p:txBody>
          <a:bodyPr wrap="square">
            <a:spAutoFit/>
          </a:bodyPr>
          <a:lstStyle/>
          <a:p>
            <a:r>
              <a:rPr lang="ar-DZ" b="1" dirty="0"/>
              <a:t>التسويق</a:t>
            </a:r>
            <a:r>
              <a:rPr lang="ar-DZ" dirty="0"/>
              <a:t>: يساعد في فهم سلوك العملاء وتحسين الحملات التسويقية باستخدام التحليلات المستندة إلى البيانات</a:t>
            </a:r>
            <a:endParaRPr lang="fr-FR" dirty="0"/>
          </a:p>
        </p:txBody>
      </p:sp>
      <p:sp>
        <p:nvSpPr>
          <p:cNvPr id="9" name="Rectangle 8">
            <a:extLst>
              <a:ext uri="{FF2B5EF4-FFF2-40B4-BE49-F238E27FC236}">
                <a16:creationId xmlns:a16="http://schemas.microsoft.com/office/drawing/2014/main" id="{01FE5A88-8F0F-4A95-88C5-0F041C40B565}"/>
              </a:ext>
            </a:extLst>
          </p:cNvPr>
          <p:cNvSpPr/>
          <p:nvPr/>
        </p:nvSpPr>
        <p:spPr>
          <a:xfrm>
            <a:off x="4535000" y="3261366"/>
            <a:ext cx="5732660" cy="369332"/>
          </a:xfrm>
          <a:prstGeom prst="rect">
            <a:avLst/>
          </a:prstGeom>
        </p:spPr>
        <p:txBody>
          <a:bodyPr wrap="none">
            <a:spAutoFit/>
          </a:bodyPr>
          <a:lstStyle/>
          <a:p>
            <a:r>
              <a:rPr lang="ar-DZ" b="1" dirty="0"/>
              <a:t>الصحة والرعاية الصحية</a:t>
            </a:r>
            <a:r>
              <a:rPr lang="ar-DZ" dirty="0"/>
              <a:t>: في تحسين رعاية المرضى وتحليل البيانات الطبية</a:t>
            </a:r>
            <a:endParaRPr lang="fr-FR" dirty="0"/>
          </a:p>
        </p:txBody>
      </p:sp>
      <p:sp>
        <p:nvSpPr>
          <p:cNvPr id="10" name="Rectangle 9">
            <a:extLst>
              <a:ext uri="{FF2B5EF4-FFF2-40B4-BE49-F238E27FC236}">
                <a16:creationId xmlns:a16="http://schemas.microsoft.com/office/drawing/2014/main" id="{382B56CF-C943-4745-A5FA-F7264205A2C6}"/>
              </a:ext>
            </a:extLst>
          </p:cNvPr>
          <p:cNvSpPr/>
          <p:nvPr/>
        </p:nvSpPr>
        <p:spPr>
          <a:xfrm>
            <a:off x="6676053" y="3894745"/>
            <a:ext cx="3488455" cy="369332"/>
          </a:xfrm>
          <a:prstGeom prst="rect">
            <a:avLst/>
          </a:prstGeom>
        </p:spPr>
        <p:txBody>
          <a:bodyPr wrap="none">
            <a:spAutoFit/>
          </a:bodyPr>
          <a:lstStyle/>
          <a:p>
            <a:r>
              <a:rPr lang="ar-DZ" b="1" dirty="0"/>
              <a:t>التصنيع</a:t>
            </a:r>
            <a:r>
              <a:rPr lang="ar-DZ" dirty="0"/>
              <a:t>: تحليل الإنتاج وتحسين سلسلة الإمداد</a:t>
            </a:r>
            <a:endParaRPr lang="fr-FR" dirty="0"/>
          </a:p>
        </p:txBody>
      </p:sp>
      <p:sp>
        <p:nvSpPr>
          <p:cNvPr id="11" name="Oval 10">
            <a:extLst>
              <a:ext uri="{FF2B5EF4-FFF2-40B4-BE49-F238E27FC236}">
                <a16:creationId xmlns:a16="http://schemas.microsoft.com/office/drawing/2014/main" id="{BE86719A-EC9C-481F-8543-A00144AC7304}"/>
              </a:ext>
            </a:extLst>
          </p:cNvPr>
          <p:cNvSpPr/>
          <p:nvPr/>
        </p:nvSpPr>
        <p:spPr>
          <a:xfrm>
            <a:off x="10338318" y="2428188"/>
            <a:ext cx="634482" cy="555452"/>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rgbClr val="FF0000"/>
                </a:solidFill>
              </a:rPr>
              <a:t>01</a:t>
            </a:r>
            <a:endParaRPr lang="fr-FR" b="1" dirty="0">
              <a:solidFill>
                <a:srgbClr val="FF0000"/>
              </a:solidFill>
            </a:endParaRPr>
          </a:p>
        </p:txBody>
      </p:sp>
      <p:sp>
        <p:nvSpPr>
          <p:cNvPr id="12" name="Oval 11">
            <a:extLst>
              <a:ext uri="{FF2B5EF4-FFF2-40B4-BE49-F238E27FC236}">
                <a16:creationId xmlns:a16="http://schemas.microsoft.com/office/drawing/2014/main" id="{96D2192C-A5A9-4485-9A79-B3E0FE85C5EE}"/>
              </a:ext>
            </a:extLst>
          </p:cNvPr>
          <p:cNvSpPr/>
          <p:nvPr/>
        </p:nvSpPr>
        <p:spPr>
          <a:xfrm>
            <a:off x="10338318" y="3075246"/>
            <a:ext cx="634482" cy="555452"/>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rgbClr val="FF0000"/>
                </a:solidFill>
              </a:rPr>
              <a:t>02</a:t>
            </a:r>
            <a:endParaRPr lang="fr-FR" b="1" dirty="0">
              <a:solidFill>
                <a:srgbClr val="FF0000"/>
              </a:solidFill>
            </a:endParaRPr>
          </a:p>
        </p:txBody>
      </p:sp>
      <p:sp>
        <p:nvSpPr>
          <p:cNvPr id="13" name="Oval 12">
            <a:extLst>
              <a:ext uri="{FF2B5EF4-FFF2-40B4-BE49-F238E27FC236}">
                <a16:creationId xmlns:a16="http://schemas.microsoft.com/office/drawing/2014/main" id="{BE7B076C-F4D0-4004-830D-112ACF47EB94}"/>
              </a:ext>
            </a:extLst>
          </p:cNvPr>
          <p:cNvSpPr/>
          <p:nvPr/>
        </p:nvSpPr>
        <p:spPr>
          <a:xfrm>
            <a:off x="10394301" y="3801685"/>
            <a:ext cx="634482" cy="555452"/>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rgbClr val="FF0000"/>
                </a:solidFill>
              </a:rPr>
              <a:t>03</a:t>
            </a:r>
            <a:endParaRPr lang="fr-FR" b="1" dirty="0">
              <a:solidFill>
                <a:srgbClr val="FF0000"/>
              </a:solidFill>
            </a:endParaRPr>
          </a:p>
        </p:txBody>
      </p:sp>
    </p:spTree>
    <p:extLst>
      <p:ext uri="{BB962C8B-B14F-4D97-AF65-F5344CB8AC3E}">
        <p14:creationId xmlns:p14="http://schemas.microsoft.com/office/powerpoint/2010/main" val="4302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9" grpId="0"/>
      <p:bldP spid="10" grpId="0"/>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l="-8000" r="-8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CC8162F-FA19-4865-A95F-6D7FB7AE579D}"/>
              </a:ext>
            </a:extLst>
          </p:cNvPr>
          <p:cNvSpPr/>
          <p:nvPr/>
        </p:nvSpPr>
        <p:spPr>
          <a:xfrm>
            <a:off x="4217437" y="447869"/>
            <a:ext cx="3191069" cy="643813"/>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a:t>نقاط القوة </a:t>
            </a:r>
            <a:endParaRPr lang="fr-FR" sz="2800" b="1" dirty="0"/>
          </a:p>
        </p:txBody>
      </p:sp>
      <p:sp>
        <p:nvSpPr>
          <p:cNvPr id="5" name="Rectangle 4">
            <a:extLst>
              <a:ext uri="{FF2B5EF4-FFF2-40B4-BE49-F238E27FC236}">
                <a16:creationId xmlns:a16="http://schemas.microsoft.com/office/drawing/2014/main" id="{7FFB9A5B-E653-492C-B2ED-071A30A2A199}"/>
              </a:ext>
            </a:extLst>
          </p:cNvPr>
          <p:cNvSpPr/>
          <p:nvPr/>
        </p:nvSpPr>
        <p:spPr>
          <a:xfrm>
            <a:off x="3573624" y="1827540"/>
            <a:ext cx="8316686" cy="369332"/>
          </a:xfrm>
          <a:prstGeom prst="rect">
            <a:avLst/>
          </a:prstGeom>
        </p:spPr>
        <p:txBody>
          <a:bodyPr wrap="square">
            <a:spAutoFit/>
          </a:bodyPr>
          <a:lstStyle/>
          <a:p>
            <a:r>
              <a:rPr lang="ar-DZ" b="1" dirty="0"/>
              <a:t>توفير وقت وجهد</a:t>
            </a:r>
            <a:r>
              <a:rPr lang="ar-DZ" dirty="0"/>
              <a:t>: تساعد الشركات في تقليل الوقت والجهد المبذول في جمع وتحليل البيانات</a:t>
            </a:r>
            <a:endParaRPr lang="fr-FR" dirty="0"/>
          </a:p>
        </p:txBody>
      </p:sp>
      <p:sp>
        <p:nvSpPr>
          <p:cNvPr id="6" name="Rectangle 5">
            <a:extLst>
              <a:ext uri="{FF2B5EF4-FFF2-40B4-BE49-F238E27FC236}">
                <a16:creationId xmlns:a16="http://schemas.microsoft.com/office/drawing/2014/main" id="{8F166AC3-6EC3-4528-AC18-B05F884CC4CF}"/>
              </a:ext>
            </a:extLst>
          </p:cNvPr>
          <p:cNvSpPr/>
          <p:nvPr/>
        </p:nvSpPr>
        <p:spPr>
          <a:xfrm>
            <a:off x="3293706" y="2530256"/>
            <a:ext cx="8229600" cy="369332"/>
          </a:xfrm>
          <a:prstGeom prst="rect">
            <a:avLst/>
          </a:prstGeom>
        </p:spPr>
        <p:txBody>
          <a:bodyPr wrap="square">
            <a:spAutoFit/>
          </a:bodyPr>
          <a:lstStyle/>
          <a:p>
            <a:r>
              <a:rPr lang="ar-DZ" b="1" dirty="0"/>
              <a:t>تحقيق رؤى استراتيجية</a:t>
            </a:r>
            <a:r>
              <a:rPr lang="ar-DZ" dirty="0"/>
              <a:t>: تمكّن الشركات من اتخاذ قرارات أسرع وأكثر دقة استنادًا إلى البيانات.</a:t>
            </a:r>
            <a:endParaRPr lang="fr-FR" dirty="0"/>
          </a:p>
        </p:txBody>
      </p:sp>
      <p:sp>
        <p:nvSpPr>
          <p:cNvPr id="7" name="Rectangle 6">
            <a:extLst>
              <a:ext uri="{FF2B5EF4-FFF2-40B4-BE49-F238E27FC236}">
                <a16:creationId xmlns:a16="http://schemas.microsoft.com/office/drawing/2014/main" id="{D44B08D0-62BD-4B7C-95F1-DBAFE4D6261C}"/>
              </a:ext>
            </a:extLst>
          </p:cNvPr>
          <p:cNvSpPr/>
          <p:nvPr/>
        </p:nvSpPr>
        <p:spPr>
          <a:xfrm>
            <a:off x="5244314" y="3232972"/>
            <a:ext cx="5211683" cy="369332"/>
          </a:xfrm>
          <a:prstGeom prst="rect">
            <a:avLst/>
          </a:prstGeom>
        </p:spPr>
        <p:txBody>
          <a:bodyPr wrap="none">
            <a:spAutoFit/>
          </a:bodyPr>
          <a:lstStyle/>
          <a:p>
            <a:r>
              <a:rPr lang="ar-DZ" b="1" dirty="0"/>
              <a:t>تحسين الأداء</a:t>
            </a:r>
            <a:r>
              <a:rPr lang="ar-DZ" dirty="0"/>
              <a:t>: عبر تحسين استراتيجيات التسويق والعمليات التشغيلية.</a:t>
            </a:r>
            <a:endParaRPr lang="fr-FR" dirty="0"/>
          </a:p>
        </p:txBody>
      </p:sp>
      <p:sp>
        <p:nvSpPr>
          <p:cNvPr id="8" name="Arrow: Chevron 7">
            <a:extLst>
              <a:ext uri="{FF2B5EF4-FFF2-40B4-BE49-F238E27FC236}">
                <a16:creationId xmlns:a16="http://schemas.microsoft.com/office/drawing/2014/main" id="{C22071BB-3E50-4BB7-ABAA-30920C4C5597}"/>
              </a:ext>
            </a:extLst>
          </p:cNvPr>
          <p:cNvSpPr/>
          <p:nvPr/>
        </p:nvSpPr>
        <p:spPr>
          <a:xfrm rot="11045551">
            <a:off x="10561378" y="3245342"/>
            <a:ext cx="359852"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Arrow: Chevron 8">
            <a:extLst>
              <a:ext uri="{FF2B5EF4-FFF2-40B4-BE49-F238E27FC236}">
                <a16:creationId xmlns:a16="http://schemas.microsoft.com/office/drawing/2014/main" id="{805BAB58-296F-49B8-A753-31194D18E191}"/>
              </a:ext>
            </a:extLst>
          </p:cNvPr>
          <p:cNvSpPr/>
          <p:nvPr/>
        </p:nvSpPr>
        <p:spPr>
          <a:xfrm rot="11045551">
            <a:off x="10561380" y="2554996"/>
            <a:ext cx="359852"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Arrow: Chevron 9">
            <a:extLst>
              <a:ext uri="{FF2B5EF4-FFF2-40B4-BE49-F238E27FC236}">
                <a16:creationId xmlns:a16="http://schemas.microsoft.com/office/drawing/2014/main" id="{05DA5AAB-9761-4211-95E8-4CCC6850A814}"/>
              </a:ext>
            </a:extLst>
          </p:cNvPr>
          <p:cNvSpPr/>
          <p:nvPr/>
        </p:nvSpPr>
        <p:spPr>
          <a:xfrm rot="11045551">
            <a:off x="10561377" y="1827540"/>
            <a:ext cx="359852" cy="3693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1" name="Picture 10">
            <a:extLst>
              <a:ext uri="{FF2B5EF4-FFF2-40B4-BE49-F238E27FC236}">
                <a16:creationId xmlns:a16="http://schemas.microsoft.com/office/drawing/2014/main" id="{50064525-C247-49C4-A8F6-E27533487552}"/>
              </a:ext>
            </a:extLst>
          </p:cNvPr>
          <p:cNvPicPr>
            <a:picLocks noChangeAspect="1"/>
          </p:cNvPicPr>
          <p:nvPr/>
        </p:nvPicPr>
        <p:blipFill>
          <a:blip r:embed="rId3"/>
          <a:stretch>
            <a:fillRect/>
          </a:stretch>
        </p:blipFill>
        <p:spPr>
          <a:xfrm>
            <a:off x="3752267" y="4320074"/>
            <a:ext cx="4687466" cy="2090058"/>
          </a:xfrm>
          <a:prstGeom prst="rect">
            <a:avLst/>
          </a:prstGeom>
          <a:ln>
            <a:noFill/>
          </a:ln>
          <a:effectLst>
            <a:softEdge rad="112500"/>
          </a:effectLst>
        </p:spPr>
      </p:pic>
    </p:spTree>
    <p:extLst>
      <p:ext uri="{BB962C8B-B14F-4D97-AF65-F5344CB8AC3E}">
        <p14:creationId xmlns:p14="http://schemas.microsoft.com/office/powerpoint/2010/main" val="37580681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8000" r="-8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45A95B5-B595-4309-9803-617FADFA5138}"/>
              </a:ext>
            </a:extLst>
          </p:cNvPr>
          <p:cNvSpPr/>
          <p:nvPr/>
        </p:nvSpPr>
        <p:spPr>
          <a:xfrm>
            <a:off x="4217437" y="447869"/>
            <a:ext cx="3191069" cy="643813"/>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a:t>نقاط الضعف </a:t>
            </a:r>
            <a:endParaRPr lang="fr-FR" sz="2800" b="1" dirty="0"/>
          </a:p>
        </p:txBody>
      </p:sp>
      <p:sp>
        <p:nvSpPr>
          <p:cNvPr id="5" name="Rectangle 4">
            <a:extLst>
              <a:ext uri="{FF2B5EF4-FFF2-40B4-BE49-F238E27FC236}">
                <a16:creationId xmlns:a16="http://schemas.microsoft.com/office/drawing/2014/main" id="{B597F30E-CE0C-4EF6-A13C-2CFB07CA44BF}"/>
              </a:ext>
            </a:extLst>
          </p:cNvPr>
          <p:cNvSpPr/>
          <p:nvPr/>
        </p:nvSpPr>
        <p:spPr>
          <a:xfrm>
            <a:off x="1063690" y="1528961"/>
            <a:ext cx="10273004" cy="369332"/>
          </a:xfrm>
          <a:prstGeom prst="rect">
            <a:avLst/>
          </a:prstGeom>
        </p:spPr>
        <p:txBody>
          <a:bodyPr wrap="square">
            <a:spAutoFit/>
          </a:bodyPr>
          <a:lstStyle/>
          <a:p>
            <a:pPr algn="r"/>
            <a:r>
              <a:rPr lang="ar-DZ" dirty="0"/>
              <a:t>قد تواجه شركة </a:t>
            </a:r>
            <a:r>
              <a:rPr lang="fr-FR" b="1" dirty="0"/>
              <a:t>InsightIQ</a:t>
            </a:r>
            <a:r>
              <a:rPr lang="fr-FR" dirty="0"/>
              <a:t> </a:t>
            </a:r>
            <a:r>
              <a:rPr lang="ar-DZ" dirty="0"/>
              <a:t>بعض نقاط الضعف التي يمكن أن تؤثر على قدرتها في التوسع والنمو في السوق. من أبرز هذه النقاط:</a:t>
            </a:r>
            <a:endParaRPr lang="fr-FR" dirty="0"/>
          </a:p>
        </p:txBody>
      </p:sp>
      <p:sp>
        <p:nvSpPr>
          <p:cNvPr id="6" name="Rectangle 5">
            <a:extLst>
              <a:ext uri="{FF2B5EF4-FFF2-40B4-BE49-F238E27FC236}">
                <a16:creationId xmlns:a16="http://schemas.microsoft.com/office/drawing/2014/main" id="{DB9B6FA3-F59A-4810-B96B-545D11CFEEAA}"/>
              </a:ext>
            </a:extLst>
          </p:cNvPr>
          <p:cNvSpPr/>
          <p:nvPr/>
        </p:nvSpPr>
        <p:spPr>
          <a:xfrm>
            <a:off x="10072429" y="2335572"/>
            <a:ext cx="1340432" cy="369332"/>
          </a:xfrm>
          <a:prstGeom prst="rect">
            <a:avLst/>
          </a:prstGeom>
        </p:spPr>
        <p:txBody>
          <a:bodyPr wrap="none">
            <a:spAutoFit/>
          </a:bodyPr>
          <a:lstStyle/>
          <a:p>
            <a:r>
              <a:rPr lang="ar-DZ" b="1" dirty="0"/>
              <a:t>التنافس الشديد</a:t>
            </a:r>
            <a:r>
              <a:rPr lang="ar-DZ" dirty="0"/>
              <a:t>:</a:t>
            </a:r>
            <a:endParaRPr lang="fr-FR" dirty="0"/>
          </a:p>
        </p:txBody>
      </p:sp>
      <p:sp>
        <p:nvSpPr>
          <p:cNvPr id="7" name="Rectangle 6">
            <a:extLst>
              <a:ext uri="{FF2B5EF4-FFF2-40B4-BE49-F238E27FC236}">
                <a16:creationId xmlns:a16="http://schemas.microsoft.com/office/drawing/2014/main" id="{24EC5551-8E19-4A68-9CF4-C7C7902CAD31}"/>
              </a:ext>
            </a:extLst>
          </p:cNvPr>
          <p:cNvSpPr/>
          <p:nvPr/>
        </p:nvSpPr>
        <p:spPr>
          <a:xfrm>
            <a:off x="1679511" y="2782669"/>
            <a:ext cx="9479901" cy="646331"/>
          </a:xfrm>
          <a:prstGeom prst="rect">
            <a:avLst/>
          </a:prstGeom>
        </p:spPr>
        <p:txBody>
          <a:bodyPr wrap="square">
            <a:spAutoFit/>
          </a:bodyPr>
          <a:lstStyle/>
          <a:p>
            <a:pPr algn="r"/>
            <a:r>
              <a:rPr lang="ar-DZ" dirty="0"/>
              <a:t>السوق مليء بالعديد من الشركات الكبرى التي تقدم حلولًا مشابهة في مجال تحليل البيانات والذكاء الاصطناعي، مثل </a:t>
            </a:r>
          </a:p>
          <a:p>
            <a:pPr algn="r"/>
            <a:r>
              <a:rPr lang="fr-FR" b="1" dirty="0"/>
              <a:t>Google Cloud</a:t>
            </a:r>
            <a:r>
              <a:rPr lang="fr-FR" dirty="0"/>
              <a:t> </a:t>
            </a:r>
            <a:r>
              <a:rPr lang="ar-DZ" dirty="0"/>
              <a:t>و</a:t>
            </a:r>
            <a:r>
              <a:rPr lang="fr-FR" b="1" dirty="0"/>
              <a:t>Microsoft Azure</a:t>
            </a:r>
            <a:r>
              <a:rPr lang="fr-FR" dirty="0"/>
              <a:t>، </a:t>
            </a:r>
            <a:r>
              <a:rPr lang="ar-DZ" dirty="0"/>
              <a:t>مما يجعل من الصعب على </a:t>
            </a:r>
            <a:r>
              <a:rPr lang="fr-FR" dirty="0"/>
              <a:t>InsightIQ </a:t>
            </a:r>
            <a:r>
              <a:rPr lang="ar-DZ" dirty="0"/>
              <a:t>التميز بشكل واضح.</a:t>
            </a:r>
            <a:endParaRPr lang="fr-FR" dirty="0"/>
          </a:p>
        </p:txBody>
      </p:sp>
      <p:sp>
        <p:nvSpPr>
          <p:cNvPr id="9" name="Rectangle 8">
            <a:extLst>
              <a:ext uri="{FF2B5EF4-FFF2-40B4-BE49-F238E27FC236}">
                <a16:creationId xmlns:a16="http://schemas.microsoft.com/office/drawing/2014/main" id="{426CB60A-3595-4017-A83B-FD7EDF9BE4F0}"/>
              </a:ext>
            </a:extLst>
          </p:cNvPr>
          <p:cNvSpPr/>
          <p:nvPr/>
        </p:nvSpPr>
        <p:spPr>
          <a:xfrm>
            <a:off x="880187" y="3589280"/>
            <a:ext cx="10431625" cy="369332"/>
          </a:xfrm>
          <a:prstGeom prst="rect">
            <a:avLst/>
          </a:prstGeom>
        </p:spPr>
        <p:txBody>
          <a:bodyPr wrap="square">
            <a:spAutoFit/>
          </a:bodyPr>
          <a:lstStyle/>
          <a:p>
            <a:pPr algn="r"/>
            <a:r>
              <a:rPr lang="ar-DZ" b="1" dirty="0"/>
              <a:t>التعقيد التقني</a:t>
            </a:r>
            <a:r>
              <a:rPr lang="ar-DZ" dirty="0"/>
              <a:t>: بعض المستخدمين قد يواجهون صعوبة في التعامل مع أدوات نظرًا لتعقيد التكنولوجيا وتعدد الخيارات المتاحة.</a:t>
            </a:r>
            <a:endParaRPr lang="fr-FR" dirty="0"/>
          </a:p>
        </p:txBody>
      </p:sp>
      <p:sp>
        <p:nvSpPr>
          <p:cNvPr id="10" name="Rectangle 9">
            <a:extLst>
              <a:ext uri="{FF2B5EF4-FFF2-40B4-BE49-F238E27FC236}">
                <a16:creationId xmlns:a16="http://schemas.microsoft.com/office/drawing/2014/main" id="{50840D1A-2143-4EE1-886A-AC74B9195F69}"/>
              </a:ext>
            </a:extLst>
          </p:cNvPr>
          <p:cNvSpPr/>
          <p:nvPr/>
        </p:nvSpPr>
        <p:spPr>
          <a:xfrm>
            <a:off x="10547695" y="4118892"/>
            <a:ext cx="788999" cy="369332"/>
          </a:xfrm>
          <a:prstGeom prst="rect">
            <a:avLst/>
          </a:prstGeom>
        </p:spPr>
        <p:txBody>
          <a:bodyPr wrap="none">
            <a:spAutoFit/>
          </a:bodyPr>
          <a:lstStyle/>
          <a:p>
            <a:r>
              <a:rPr lang="ar-DZ" b="1" dirty="0"/>
              <a:t>التكلفة</a:t>
            </a:r>
            <a:r>
              <a:rPr lang="ar-DZ" dirty="0"/>
              <a:t>: </a:t>
            </a:r>
            <a:endParaRPr lang="fr-FR" dirty="0"/>
          </a:p>
        </p:txBody>
      </p:sp>
      <p:sp>
        <p:nvSpPr>
          <p:cNvPr id="11" name="Rectangle 10">
            <a:extLst>
              <a:ext uri="{FF2B5EF4-FFF2-40B4-BE49-F238E27FC236}">
                <a16:creationId xmlns:a16="http://schemas.microsoft.com/office/drawing/2014/main" id="{E6F99449-0CEF-4D4C-A625-2B81A81A7527}"/>
              </a:ext>
            </a:extLst>
          </p:cNvPr>
          <p:cNvSpPr/>
          <p:nvPr/>
        </p:nvSpPr>
        <p:spPr>
          <a:xfrm>
            <a:off x="1371600" y="4118892"/>
            <a:ext cx="9176095" cy="646331"/>
          </a:xfrm>
          <a:prstGeom prst="rect">
            <a:avLst/>
          </a:prstGeom>
        </p:spPr>
        <p:txBody>
          <a:bodyPr wrap="square">
            <a:spAutoFit/>
          </a:bodyPr>
          <a:lstStyle/>
          <a:p>
            <a:pPr algn="r"/>
            <a:r>
              <a:rPr lang="ar-DZ" dirty="0"/>
              <a:t>يمكن أن تكون تكاليف الاشتراك أو استخدام خدمات الشركة مرتفعة بالنسبة لبعض الشركات الصغيرة والمتوسطة، مما قد يحد من القدرة على الوصول إلى بعض الأسواق.</a:t>
            </a:r>
            <a:endParaRPr lang="fr-FR" dirty="0"/>
          </a:p>
        </p:txBody>
      </p:sp>
      <p:sp>
        <p:nvSpPr>
          <p:cNvPr id="12" name="Rectangle 11">
            <a:extLst>
              <a:ext uri="{FF2B5EF4-FFF2-40B4-BE49-F238E27FC236}">
                <a16:creationId xmlns:a16="http://schemas.microsoft.com/office/drawing/2014/main" id="{69F73A6A-A225-471E-9DBB-6EF07BD98E52}"/>
              </a:ext>
            </a:extLst>
          </p:cNvPr>
          <p:cNvSpPr/>
          <p:nvPr/>
        </p:nvSpPr>
        <p:spPr>
          <a:xfrm>
            <a:off x="9640235" y="5003268"/>
            <a:ext cx="1814920" cy="369332"/>
          </a:xfrm>
          <a:prstGeom prst="rect">
            <a:avLst/>
          </a:prstGeom>
        </p:spPr>
        <p:txBody>
          <a:bodyPr wrap="none">
            <a:spAutoFit/>
          </a:bodyPr>
          <a:lstStyle/>
          <a:p>
            <a:r>
              <a:rPr lang="ar-DZ" b="1" dirty="0"/>
              <a:t>الاعتماد على البيانات</a:t>
            </a:r>
            <a:r>
              <a:rPr lang="ar-DZ" dirty="0"/>
              <a:t>:</a:t>
            </a:r>
            <a:endParaRPr lang="fr-FR" dirty="0"/>
          </a:p>
        </p:txBody>
      </p:sp>
      <p:sp>
        <p:nvSpPr>
          <p:cNvPr id="13" name="Rectangle 12">
            <a:extLst>
              <a:ext uri="{FF2B5EF4-FFF2-40B4-BE49-F238E27FC236}">
                <a16:creationId xmlns:a16="http://schemas.microsoft.com/office/drawing/2014/main" id="{CB896CAD-F12A-41CA-B991-69211C2F4EB4}"/>
              </a:ext>
            </a:extLst>
          </p:cNvPr>
          <p:cNvSpPr/>
          <p:nvPr/>
        </p:nvSpPr>
        <p:spPr>
          <a:xfrm>
            <a:off x="359386" y="5003268"/>
            <a:ext cx="9280849" cy="646331"/>
          </a:xfrm>
          <a:prstGeom prst="rect">
            <a:avLst/>
          </a:prstGeom>
        </p:spPr>
        <p:txBody>
          <a:bodyPr wrap="square">
            <a:spAutoFit/>
          </a:bodyPr>
          <a:lstStyle/>
          <a:p>
            <a:pPr algn="r"/>
            <a:r>
              <a:rPr lang="ar-DZ" dirty="0"/>
              <a:t>تعتمد الشركة بشكل كبير على البيانات التي يتم جمعها وتحليلها، وفي حال كانت البيانات غير دقيقة أو غير كاملة، قد تؤثر سلبًا على جودة التحليلات.</a:t>
            </a:r>
            <a:endParaRPr lang="fr-FR" dirty="0"/>
          </a:p>
        </p:txBody>
      </p:sp>
      <p:sp>
        <p:nvSpPr>
          <p:cNvPr id="14" name="Rectangle 13">
            <a:extLst>
              <a:ext uri="{FF2B5EF4-FFF2-40B4-BE49-F238E27FC236}">
                <a16:creationId xmlns:a16="http://schemas.microsoft.com/office/drawing/2014/main" id="{E2E71A07-193F-4E7F-AE5A-EF3737637BDC}"/>
              </a:ext>
            </a:extLst>
          </p:cNvPr>
          <p:cNvSpPr/>
          <p:nvPr/>
        </p:nvSpPr>
        <p:spPr>
          <a:xfrm>
            <a:off x="10053193" y="5902212"/>
            <a:ext cx="1359668" cy="369332"/>
          </a:xfrm>
          <a:prstGeom prst="rect">
            <a:avLst/>
          </a:prstGeom>
        </p:spPr>
        <p:txBody>
          <a:bodyPr wrap="none">
            <a:spAutoFit/>
          </a:bodyPr>
          <a:lstStyle/>
          <a:p>
            <a:r>
              <a:rPr lang="ar-DZ" b="1" dirty="0"/>
              <a:t>التوسع العالمي</a:t>
            </a:r>
            <a:r>
              <a:rPr lang="ar-DZ" dirty="0"/>
              <a:t>:</a:t>
            </a:r>
            <a:endParaRPr lang="fr-FR" dirty="0"/>
          </a:p>
        </p:txBody>
      </p:sp>
      <p:sp>
        <p:nvSpPr>
          <p:cNvPr id="15" name="Rectangle 14">
            <a:extLst>
              <a:ext uri="{FF2B5EF4-FFF2-40B4-BE49-F238E27FC236}">
                <a16:creationId xmlns:a16="http://schemas.microsoft.com/office/drawing/2014/main" id="{5CC7B30E-56C0-4915-92E9-AD4789F78E50}"/>
              </a:ext>
            </a:extLst>
          </p:cNvPr>
          <p:cNvSpPr/>
          <p:nvPr/>
        </p:nvSpPr>
        <p:spPr>
          <a:xfrm>
            <a:off x="9239425" y="5902212"/>
            <a:ext cx="801823" cy="369332"/>
          </a:xfrm>
          <a:prstGeom prst="rect">
            <a:avLst/>
          </a:prstGeom>
        </p:spPr>
        <p:txBody>
          <a:bodyPr wrap="none">
            <a:spAutoFit/>
          </a:bodyPr>
          <a:lstStyle/>
          <a:p>
            <a:r>
              <a:rPr lang="ar-DZ" dirty="0"/>
              <a:t>قد تواجه</a:t>
            </a:r>
            <a:endParaRPr lang="fr-FR" dirty="0"/>
          </a:p>
        </p:txBody>
      </p:sp>
      <p:sp>
        <p:nvSpPr>
          <p:cNvPr id="16" name="Rectangle 15">
            <a:extLst>
              <a:ext uri="{FF2B5EF4-FFF2-40B4-BE49-F238E27FC236}">
                <a16:creationId xmlns:a16="http://schemas.microsoft.com/office/drawing/2014/main" id="{7789CF10-749C-43BB-90FC-0C2CA527433D}"/>
              </a:ext>
            </a:extLst>
          </p:cNvPr>
          <p:cNvSpPr/>
          <p:nvPr/>
        </p:nvSpPr>
        <p:spPr>
          <a:xfrm>
            <a:off x="434031" y="5902212"/>
            <a:ext cx="8888806" cy="646331"/>
          </a:xfrm>
          <a:prstGeom prst="rect">
            <a:avLst/>
          </a:prstGeom>
        </p:spPr>
        <p:txBody>
          <a:bodyPr wrap="square">
            <a:spAutoFit/>
          </a:bodyPr>
          <a:lstStyle/>
          <a:p>
            <a:pPr algn="r"/>
            <a:r>
              <a:rPr lang="ar-DZ" dirty="0"/>
              <a:t>تحديات في التوسع إلى أسواق جديدة نظرًا لاختلاف احتياجات العملاء من منطقة لأخرى، وقد يكون من الصعب تكييف تقنياتها لتلائم جميع هذه الأسواق.</a:t>
            </a:r>
            <a:endParaRPr lang="fr-FR" dirty="0"/>
          </a:p>
        </p:txBody>
      </p:sp>
    </p:spTree>
    <p:extLst>
      <p:ext uri="{BB962C8B-B14F-4D97-AF65-F5344CB8AC3E}">
        <p14:creationId xmlns:p14="http://schemas.microsoft.com/office/powerpoint/2010/main" val="115015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8000" r="-8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1193225-B460-4134-9BD7-A2B0E3BD496C}"/>
              </a:ext>
            </a:extLst>
          </p:cNvPr>
          <p:cNvSpPr/>
          <p:nvPr/>
        </p:nvSpPr>
        <p:spPr>
          <a:xfrm>
            <a:off x="4767942" y="242596"/>
            <a:ext cx="3377682" cy="6064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a:t>الفرص والتهديدات </a:t>
            </a:r>
            <a:r>
              <a:rPr lang="fr-FR"/>
              <a:t>InsightIQ</a:t>
            </a:r>
          </a:p>
        </p:txBody>
      </p:sp>
      <p:sp>
        <p:nvSpPr>
          <p:cNvPr id="5" name="Rectangle 4">
            <a:extLst>
              <a:ext uri="{FF2B5EF4-FFF2-40B4-BE49-F238E27FC236}">
                <a16:creationId xmlns:a16="http://schemas.microsoft.com/office/drawing/2014/main" id="{0A7B811C-BAB9-41F0-8588-8129B375D375}"/>
              </a:ext>
            </a:extLst>
          </p:cNvPr>
          <p:cNvSpPr/>
          <p:nvPr/>
        </p:nvSpPr>
        <p:spPr>
          <a:xfrm>
            <a:off x="10869343" y="849086"/>
            <a:ext cx="838691" cy="400110"/>
          </a:xfrm>
          <a:prstGeom prst="rect">
            <a:avLst/>
          </a:prstGeom>
        </p:spPr>
        <p:txBody>
          <a:bodyPr wrap="none">
            <a:spAutoFit/>
          </a:bodyPr>
          <a:lstStyle/>
          <a:p>
            <a:r>
              <a:rPr lang="ar-DZ" sz="2000" b="1" dirty="0">
                <a:solidFill>
                  <a:srgbClr val="FF0000"/>
                </a:solidFill>
              </a:rPr>
              <a:t>الفرص</a:t>
            </a:r>
            <a:r>
              <a:rPr lang="ar-DZ" sz="2000" dirty="0">
                <a:solidFill>
                  <a:srgbClr val="FF0000"/>
                </a:solidFill>
              </a:rPr>
              <a:t>:</a:t>
            </a:r>
            <a:endParaRPr lang="fr-FR" sz="2000" dirty="0">
              <a:solidFill>
                <a:srgbClr val="FF0000"/>
              </a:solidFill>
            </a:endParaRPr>
          </a:p>
        </p:txBody>
      </p:sp>
      <p:sp>
        <p:nvSpPr>
          <p:cNvPr id="6" name="Rectangle 5">
            <a:extLst>
              <a:ext uri="{FF2B5EF4-FFF2-40B4-BE49-F238E27FC236}">
                <a16:creationId xmlns:a16="http://schemas.microsoft.com/office/drawing/2014/main" id="{6890E25C-CC6F-42C8-82DF-0B54081435BB}"/>
              </a:ext>
            </a:extLst>
          </p:cNvPr>
          <p:cNvSpPr/>
          <p:nvPr/>
        </p:nvSpPr>
        <p:spPr>
          <a:xfrm>
            <a:off x="732656" y="1326607"/>
            <a:ext cx="10556032" cy="923330"/>
          </a:xfrm>
          <a:prstGeom prst="rect">
            <a:avLst/>
          </a:prstGeom>
        </p:spPr>
        <p:txBody>
          <a:bodyPr wrap="square">
            <a:spAutoFit/>
          </a:bodyPr>
          <a:lstStyle/>
          <a:p>
            <a:pPr algn="r"/>
            <a:r>
              <a:rPr lang="ar-DZ" b="1" dirty="0"/>
              <a:t>النمو المستمر في صناعة البيانات الكبيرة (</a:t>
            </a:r>
            <a:r>
              <a:rPr lang="fr-FR" b="1" dirty="0"/>
              <a:t>Big Data)</a:t>
            </a:r>
            <a:r>
              <a:rPr lang="fr-FR" dirty="0"/>
              <a:t>: </a:t>
            </a:r>
            <a:r>
              <a:rPr lang="ar-DZ" dirty="0"/>
              <a:t>مع تزايد حجم البيانات التي تنتجها الشركات والمؤسسات، تزداد الحاجة إلى أدوات تحليل البيانات الذكية مثل </a:t>
            </a:r>
            <a:r>
              <a:rPr lang="fr-FR" b="1" dirty="0"/>
              <a:t>InsightIQ</a:t>
            </a:r>
            <a:r>
              <a:rPr lang="fr-FR" dirty="0"/>
              <a:t>. </a:t>
            </a:r>
            <a:r>
              <a:rPr lang="ar-DZ" dirty="0"/>
              <a:t>الفرصة تكمن في تقديم حلول متقدمة للتحليل التنبؤي و </a:t>
            </a:r>
            <a:r>
              <a:rPr lang="ar-DZ" b="1" dirty="0"/>
              <a:t>الذكاء الاصطناعي</a:t>
            </a:r>
            <a:r>
              <a:rPr lang="ar-DZ" dirty="0"/>
              <a:t> للمساعدة في التعامل مع كميات البيانات الهائلة التي يحتاجها السوق.</a:t>
            </a:r>
            <a:endParaRPr lang="fr-FR" dirty="0"/>
          </a:p>
        </p:txBody>
      </p:sp>
      <p:sp>
        <p:nvSpPr>
          <p:cNvPr id="7" name="Rectangle 6">
            <a:extLst>
              <a:ext uri="{FF2B5EF4-FFF2-40B4-BE49-F238E27FC236}">
                <a16:creationId xmlns:a16="http://schemas.microsoft.com/office/drawing/2014/main" id="{8514B88A-9EC7-4B39-8F70-28BBEEB7B845}"/>
              </a:ext>
            </a:extLst>
          </p:cNvPr>
          <p:cNvSpPr/>
          <p:nvPr/>
        </p:nvSpPr>
        <p:spPr>
          <a:xfrm>
            <a:off x="298580" y="2404292"/>
            <a:ext cx="11056775" cy="646331"/>
          </a:xfrm>
          <a:prstGeom prst="rect">
            <a:avLst/>
          </a:prstGeom>
        </p:spPr>
        <p:txBody>
          <a:bodyPr wrap="square">
            <a:spAutoFit/>
          </a:bodyPr>
          <a:lstStyle/>
          <a:p>
            <a:pPr algn="r"/>
            <a:r>
              <a:rPr lang="ar-DZ" b="1" dirty="0"/>
              <a:t>التوسع في أسواق جديدة</a:t>
            </a:r>
            <a:r>
              <a:rPr lang="ar-DZ" dirty="0"/>
              <a:t>: العديد من الشركات في الأسواق الناشئة (مثل آسيا وأفريقيا) تتجه نحو رقمنة أعمالها وتحديث بنيتها التحتية التقنية. </a:t>
            </a:r>
            <a:r>
              <a:rPr lang="fr-FR" dirty="0"/>
              <a:t>InsightIQ </a:t>
            </a:r>
            <a:r>
              <a:rPr lang="ar-DZ" dirty="0"/>
              <a:t>يمكنها الاستفادة من هذه الفرصة لتوسيع نطاق خدماتها في هذه الأسواق التي تشهد نموًا كبيرًا في تقنيات البيانات والذكاء الاصطناعي.</a:t>
            </a:r>
            <a:endParaRPr lang="fr-FR" dirty="0"/>
          </a:p>
        </p:txBody>
      </p:sp>
      <p:sp>
        <p:nvSpPr>
          <p:cNvPr id="8" name="Rectangle 7">
            <a:extLst>
              <a:ext uri="{FF2B5EF4-FFF2-40B4-BE49-F238E27FC236}">
                <a16:creationId xmlns:a16="http://schemas.microsoft.com/office/drawing/2014/main" id="{B57D4A59-A789-4A61-836D-AF9858030E3C}"/>
              </a:ext>
            </a:extLst>
          </p:cNvPr>
          <p:cNvSpPr/>
          <p:nvPr/>
        </p:nvSpPr>
        <p:spPr>
          <a:xfrm>
            <a:off x="2807161" y="3338861"/>
            <a:ext cx="8481527" cy="923330"/>
          </a:xfrm>
          <a:prstGeom prst="rect">
            <a:avLst/>
          </a:prstGeom>
        </p:spPr>
        <p:txBody>
          <a:bodyPr wrap="square">
            <a:spAutoFit/>
          </a:bodyPr>
          <a:lstStyle/>
          <a:p>
            <a:pPr algn="r"/>
            <a:r>
              <a:rPr lang="ar-DZ" b="1" dirty="0"/>
              <a:t>التحول الرقمي في المؤسسات الحكومية والخاصة</a:t>
            </a:r>
            <a:r>
              <a:rPr lang="ar-DZ" dirty="0"/>
              <a:t>: الحكومات والشركات الكبرى على مستوى العالم في مرحلة تحول رقمي مستمرة، وهذا يفتح فرصًا كبيرة لـ </a:t>
            </a:r>
            <a:r>
              <a:rPr lang="fr-FR" b="1" dirty="0"/>
              <a:t>InsightIQ</a:t>
            </a:r>
            <a:r>
              <a:rPr lang="fr-FR" dirty="0"/>
              <a:t> </a:t>
            </a:r>
            <a:r>
              <a:rPr lang="ar-DZ" dirty="0"/>
              <a:t>لتقديم حلول تحليل البيانات لمجموعة متنوعة من القطاعات مثل الصحة، والتعليم، والطاقة، والخدمات المالية.</a:t>
            </a:r>
            <a:endParaRPr lang="fr-FR" dirty="0"/>
          </a:p>
        </p:txBody>
      </p:sp>
      <p:sp>
        <p:nvSpPr>
          <p:cNvPr id="9" name="Arrow: Left 8">
            <a:extLst>
              <a:ext uri="{FF2B5EF4-FFF2-40B4-BE49-F238E27FC236}">
                <a16:creationId xmlns:a16="http://schemas.microsoft.com/office/drawing/2014/main" id="{A3123132-CE9A-4AD8-AA2D-56B6296D107C}"/>
              </a:ext>
            </a:extLst>
          </p:cNvPr>
          <p:cNvSpPr/>
          <p:nvPr/>
        </p:nvSpPr>
        <p:spPr>
          <a:xfrm>
            <a:off x="11355355" y="1726717"/>
            <a:ext cx="352679" cy="28869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Arrow: Left 9">
            <a:extLst>
              <a:ext uri="{FF2B5EF4-FFF2-40B4-BE49-F238E27FC236}">
                <a16:creationId xmlns:a16="http://schemas.microsoft.com/office/drawing/2014/main" id="{EC6BFDE4-DB8E-43AC-A70F-9B9013A0E9F6}"/>
              </a:ext>
            </a:extLst>
          </p:cNvPr>
          <p:cNvSpPr/>
          <p:nvPr/>
        </p:nvSpPr>
        <p:spPr>
          <a:xfrm>
            <a:off x="11355355" y="4411827"/>
            <a:ext cx="352679" cy="28869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Arrow: Left 10">
            <a:extLst>
              <a:ext uri="{FF2B5EF4-FFF2-40B4-BE49-F238E27FC236}">
                <a16:creationId xmlns:a16="http://schemas.microsoft.com/office/drawing/2014/main" id="{8CF3883C-76AD-4BE3-9ADF-B382B5A7F8F4}"/>
              </a:ext>
            </a:extLst>
          </p:cNvPr>
          <p:cNvSpPr/>
          <p:nvPr/>
        </p:nvSpPr>
        <p:spPr>
          <a:xfrm>
            <a:off x="11356581" y="2412344"/>
            <a:ext cx="352679" cy="28869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Arrow: Left 11">
            <a:extLst>
              <a:ext uri="{FF2B5EF4-FFF2-40B4-BE49-F238E27FC236}">
                <a16:creationId xmlns:a16="http://schemas.microsoft.com/office/drawing/2014/main" id="{B6742AA6-0118-4724-8BCC-BDDD7616A8AD}"/>
              </a:ext>
            </a:extLst>
          </p:cNvPr>
          <p:cNvSpPr/>
          <p:nvPr/>
        </p:nvSpPr>
        <p:spPr>
          <a:xfrm>
            <a:off x="11355355" y="3363847"/>
            <a:ext cx="352679" cy="28869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3A4B70C8-EAA1-4694-9236-84EC1A625717}"/>
              </a:ext>
            </a:extLst>
          </p:cNvPr>
          <p:cNvSpPr/>
          <p:nvPr/>
        </p:nvSpPr>
        <p:spPr>
          <a:xfrm>
            <a:off x="483966" y="4411827"/>
            <a:ext cx="10795519" cy="923330"/>
          </a:xfrm>
          <a:prstGeom prst="rect">
            <a:avLst/>
          </a:prstGeom>
        </p:spPr>
        <p:txBody>
          <a:bodyPr wrap="square">
            <a:spAutoFit/>
          </a:bodyPr>
          <a:lstStyle/>
          <a:p>
            <a:pPr algn="r"/>
            <a:r>
              <a:rPr lang="ar-DZ" b="1" dirty="0"/>
              <a:t>زيادة الاعتماد على الذكاء الاصطناعي والتعلم الآلي</a:t>
            </a:r>
            <a:r>
              <a:rPr lang="ar-DZ" dirty="0"/>
              <a:t>: تزداد التطبيقات الصناعية لـ </a:t>
            </a:r>
            <a:r>
              <a:rPr lang="ar-DZ" b="1" dirty="0"/>
              <a:t>الذكاء الاصطناعي</a:t>
            </a:r>
            <a:r>
              <a:rPr lang="ar-DZ" dirty="0"/>
              <a:t> و </a:t>
            </a:r>
            <a:r>
              <a:rPr lang="ar-DZ" b="1" dirty="0"/>
              <a:t>التعلم الآلي</a:t>
            </a:r>
            <a:r>
              <a:rPr lang="ar-DZ" dirty="0"/>
              <a:t> بشكل مستمر. يمكن لـ </a:t>
            </a:r>
            <a:r>
              <a:rPr lang="fr-FR" b="1" dirty="0"/>
              <a:t>InsightIQ</a:t>
            </a:r>
            <a:r>
              <a:rPr lang="fr-FR" dirty="0"/>
              <a:t> </a:t>
            </a:r>
            <a:r>
              <a:rPr lang="ar-DZ" dirty="0"/>
              <a:t>الاستفادة من هذا الاتجاه عبر تطوير أدوات ذكية يمكن أن تساعد في تسريع التحليل وتحسين العمليات عبر </a:t>
            </a:r>
            <a:r>
              <a:rPr lang="ar-DZ" b="1" dirty="0"/>
              <a:t>التعلم العميق</a:t>
            </a:r>
            <a:r>
              <a:rPr lang="ar-DZ" dirty="0"/>
              <a:t> و </a:t>
            </a:r>
            <a:r>
              <a:rPr lang="ar-DZ" b="1" dirty="0"/>
              <a:t>التحليل التنبؤي</a:t>
            </a:r>
            <a:r>
              <a:rPr lang="ar-DZ" dirty="0"/>
              <a:t>.</a:t>
            </a:r>
            <a:endParaRPr lang="fr-FR" dirty="0"/>
          </a:p>
        </p:txBody>
      </p:sp>
    </p:spTree>
    <p:extLst>
      <p:ext uri="{BB962C8B-B14F-4D97-AF65-F5344CB8AC3E}">
        <p14:creationId xmlns:p14="http://schemas.microsoft.com/office/powerpoint/2010/main" val="1052483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1757</Words>
  <Application>Microsoft Office PowerPoint</Application>
  <PresentationFormat>Widescreen</PresentationFormat>
  <Paragraphs>159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15</cp:revision>
  <dcterms:created xsi:type="dcterms:W3CDTF">2024-11-25T18:22:43Z</dcterms:created>
  <dcterms:modified xsi:type="dcterms:W3CDTF">2024-11-25T20:48:23Z</dcterms:modified>
</cp:coreProperties>
</file>