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305" r:id="rId2"/>
    <p:sldId id="285" r:id="rId3"/>
    <p:sldId id="299" r:id="rId4"/>
    <p:sldId id="300" r:id="rId5"/>
    <p:sldId id="301" r:id="rId6"/>
    <p:sldId id="302" r:id="rId7"/>
    <p:sldId id="303" r:id="rId8"/>
    <p:sldId id="307" r:id="rId9"/>
    <p:sldId id="306" r:id="rId10"/>
    <p:sldId id="308" r:id="rId11"/>
    <p:sldId id="288" r:id="rId12"/>
    <p:sldId id="287" r:id="rId13"/>
    <p:sldId id="309" r:id="rId14"/>
    <p:sldId id="310" r:id="rId15"/>
    <p:sldId id="311" r:id="rId16"/>
    <p:sldId id="312" r:id="rId17"/>
    <p:sldId id="286" r:id="rId18"/>
    <p:sldId id="313" r:id="rId19"/>
    <p:sldId id="289" r:id="rId20"/>
    <p:sldId id="290" r:id="rId21"/>
    <p:sldId id="314" r:id="rId22"/>
    <p:sldId id="292" r:id="rId23"/>
    <p:sldId id="291" r:id="rId24"/>
    <p:sldId id="294" r:id="rId25"/>
    <p:sldId id="295" r:id="rId26"/>
    <p:sldId id="296" r:id="rId27"/>
    <p:sldId id="297" r:id="rId28"/>
    <p:sldId id="298" r:id="rId29"/>
    <p:sldId id="315" r:id="rId30"/>
    <p:sldId id="304" r:id="rId31"/>
    <p:sldId id="319" r:id="rId32"/>
    <p:sldId id="316" r:id="rId33"/>
    <p:sldId id="317" r:id="rId34"/>
    <p:sldId id="318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901"/>
    <a:srgbClr val="E39A39"/>
    <a:srgbClr val="FE9202"/>
    <a:srgbClr val="5EEC3C"/>
    <a:srgbClr val="1D3A00"/>
    <a:srgbClr val="6C1A00"/>
    <a:srgbClr val="003296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 varScale="1">
        <p:scale>
          <a:sx n="79" d="100"/>
          <a:sy n="79" d="100"/>
        </p:scale>
        <p:origin x="426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0A0ED2-C658-4BA4-BA91-F20F6C0D76B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8FE313B-AE0C-4B1B-A7EA-36807DB2C1E5}">
      <dgm:prSet phldrT="[Texte]"/>
      <dgm:spPr/>
      <dgm:t>
        <a:bodyPr/>
        <a:lstStyle/>
        <a:p>
          <a:r>
            <a:rPr lang="en-US" b="1" dirty="0" smtClean="0"/>
            <a:t>savoir</a:t>
          </a:r>
          <a:endParaRPr lang="fr-FR" b="1" dirty="0"/>
        </a:p>
      </dgm:t>
    </dgm:pt>
    <dgm:pt modelId="{48AB2447-9332-4575-BE9F-DFB64E7AFCA7}" type="parTrans" cxnId="{41185556-31F7-4267-B9C0-2EBD8B934D33}">
      <dgm:prSet/>
      <dgm:spPr/>
      <dgm:t>
        <a:bodyPr/>
        <a:lstStyle/>
        <a:p>
          <a:endParaRPr lang="fr-FR"/>
        </a:p>
      </dgm:t>
    </dgm:pt>
    <dgm:pt modelId="{8B7ABBCB-018A-4C6D-91DB-512225F16216}" type="sibTrans" cxnId="{41185556-31F7-4267-B9C0-2EBD8B934D33}">
      <dgm:prSet/>
      <dgm:spPr/>
      <dgm:t>
        <a:bodyPr/>
        <a:lstStyle/>
        <a:p>
          <a:endParaRPr lang="fr-FR"/>
        </a:p>
      </dgm:t>
    </dgm:pt>
    <dgm:pt modelId="{E3D2CE68-8209-4FA4-8159-4F24EC25832D}">
      <dgm:prSet phldrT="[Texte]" custT="1"/>
      <dgm:spPr/>
      <dgm:t>
        <a:bodyPr/>
        <a:lstStyle/>
        <a:p>
          <a:r>
            <a:rPr lang="en-US" sz="3200" b="1" dirty="0" err="1" smtClean="0"/>
            <a:t>Connaissances</a:t>
          </a:r>
          <a:endParaRPr lang="ar-DZ" sz="3200" b="1" dirty="0" smtClean="0"/>
        </a:p>
        <a:p>
          <a:r>
            <a:rPr lang="ar-DZ" sz="3200" b="1" dirty="0" smtClean="0"/>
            <a:t>معارف</a:t>
          </a:r>
          <a:endParaRPr lang="fr-FR" sz="3200" b="1" dirty="0"/>
        </a:p>
      </dgm:t>
    </dgm:pt>
    <dgm:pt modelId="{BF8E0CC0-39B2-4BA5-8016-222C4B23C39B}" type="parTrans" cxnId="{5DE3690C-118D-45DD-9515-4506088C2BA9}">
      <dgm:prSet/>
      <dgm:spPr/>
      <dgm:t>
        <a:bodyPr/>
        <a:lstStyle/>
        <a:p>
          <a:endParaRPr lang="fr-FR"/>
        </a:p>
      </dgm:t>
    </dgm:pt>
    <dgm:pt modelId="{23CE6706-A739-476E-B37F-3E96F9033DC6}" type="sibTrans" cxnId="{5DE3690C-118D-45DD-9515-4506088C2BA9}">
      <dgm:prSet/>
      <dgm:spPr/>
      <dgm:t>
        <a:bodyPr/>
        <a:lstStyle/>
        <a:p>
          <a:endParaRPr lang="fr-FR"/>
        </a:p>
      </dgm:t>
    </dgm:pt>
    <dgm:pt modelId="{3929ED07-33F2-4D4A-8FE2-B2D7EF81CAD1}">
      <dgm:prSet phldrT="[Texte]"/>
      <dgm:spPr/>
      <dgm:t>
        <a:bodyPr/>
        <a:lstStyle/>
        <a:p>
          <a:r>
            <a:rPr lang="en-US" b="1" dirty="0" smtClean="0"/>
            <a:t>Savoir faire</a:t>
          </a:r>
          <a:endParaRPr lang="fr-FR" b="1" dirty="0"/>
        </a:p>
      </dgm:t>
    </dgm:pt>
    <dgm:pt modelId="{1E1D2DA1-DC52-4AE0-BAF1-03570D314C11}" type="parTrans" cxnId="{4D1E83C0-0BD2-4D7F-A626-E2BFA5ED4DEB}">
      <dgm:prSet/>
      <dgm:spPr/>
      <dgm:t>
        <a:bodyPr/>
        <a:lstStyle/>
        <a:p>
          <a:endParaRPr lang="fr-FR"/>
        </a:p>
      </dgm:t>
    </dgm:pt>
    <dgm:pt modelId="{4C4D7EB1-175C-4751-B7C6-8C8775D8FCF1}" type="sibTrans" cxnId="{4D1E83C0-0BD2-4D7F-A626-E2BFA5ED4DEB}">
      <dgm:prSet/>
      <dgm:spPr/>
      <dgm:t>
        <a:bodyPr/>
        <a:lstStyle/>
        <a:p>
          <a:endParaRPr lang="fr-FR"/>
        </a:p>
      </dgm:t>
    </dgm:pt>
    <dgm:pt modelId="{D386614F-984D-425C-A1B1-2981DF63ED5F}">
      <dgm:prSet phldrT="[Texte]" custT="1"/>
      <dgm:spPr/>
      <dgm:t>
        <a:bodyPr/>
        <a:lstStyle/>
        <a:p>
          <a:r>
            <a:rPr lang="en-US" sz="3200" b="1" dirty="0" smtClean="0"/>
            <a:t>Competences</a:t>
          </a:r>
          <a:endParaRPr lang="ar-DZ" sz="3200" b="1" dirty="0" smtClean="0"/>
        </a:p>
        <a:p>
          <a:r>
            <a:rPr lang="ar-DZ" sz="3200" b="1" dirty="0" smtClean="0"/>
            <a:t>مهارات</a:t>
          </a:r>
          <a:endParaRPr lang="fr-FR" sz="3200" b="1" dirty="0"/>
        </a:p>
      </dgm:t>
    </dgm:pt>
    <dgm:pt modelId="{D4C84EE9-65DD-4675-8E43-D37331E78824}" type="parTrans" cxnId="{4FE4448B-9191-491C-B133-764B4514DDC8}">
      <dgm:prSet/>
      <dgm:spPr/>
      <dgm:t>
        <a:bodyPr/>
        <a:lstStyle/>
        <a:p>
          <a:endParaRPr lang="fr-FR"/>
        </a:p>
      </dgm:t>
    </dgm:pt>
    <dgm:pt modelId="{64758004-3977-4089-A687-823892AF7C58}" type="sibTrans" cxnId="{4FE4448B-9191-491C-B133-764B4514DDC8}">
      <dgm:prSet/>
      <dgm:spPr/>
      <dgm:t>
        <a:bodyPr/>
        <a:lstStyle/>
        <a:p>
          <a:endParaRPr lang="fr-FR"/>
        </a:p>
      </dgm:t>
    </dgm:pt>
    <dgm:pt modelId="{94F2B646-8E85-46BE-A112-40497CB2FD3D}">
      <dgm:prSet phldrT="[Texte]"/>
      <dgm:spPr/>
      <dgm:t>
        <a:bodyPr/>
        <a:lstStyle/>
        <a:p>
          <a:r>
            <a:rPr lang="en-US" b="1" dirty="0" smtClean="0"/>
            <a:t>Savoir </a:t>
          </a:r>
          <a:r>
            <a:rPr lang="en-US" b="1" dirty="0" err="1" smtClean="0"/>
            <a:t>Être</a:t>
          </a:r>
          <a:endParaRPr lang="fr-FR" b="1" dirty="0"/>
        </a:p>
      </dgm:t>
    </dgm:pt>
    <dgm:pt modelId="{087709F3-D38A-48B5-881A-3578D9F70FC0}" type="parTrans" cxnId="{83DCFBF3-1E19-4791-B01C-7152E02104C1}">
      <dgm:prSet/>
      <dgm:spPr/>
      <dgm:t>
        <a:bodyPr/>
        <a:lstStyle/>
        <a:p>
          <a:endParaRPr lang="fr-FR"/>
        </a:p>
      </dgm:t>
    </dgm:pt>
    <dgm:pt modelId="{654FC698-251C-4B5F-8E72-26DBBD455771}" type="sibTrans" cxnId="{83DCFBF3-1E19-4791-B01C-7152E02104C1}">
      <dgm:prSet/>
      <dgm:spPr/>
      <dgm:t>
        <a:bodyPr/>
        <a:lstStyle/>
        <a:p>
          <a:endParaRPr lang="fr-FR"/>
        </a:p>
      </dgm:t>
    </dgm:pt>
    <dgm:pt modelId="{9B2ED5EB-F203-4C73-B97A-C93CD795CD8B}">
      <dgm:prSet phldrT="[Texte]" custT="1"/>
      <dgm:spPr/>
      <dgm:t>
        <a:bodyPr/>
        <a:lstStyle/>
        <a:p>
          <a:r>
            <a:rPr lang="en-US" sz="3200" b="1" dirty="0" err="1" smtClean="0"/>
            <a:t>Comportements</a:t>
          </a:r>
          <a:endParaRPr lang="ar-DZ" sz="3200" b="1" dirty="0" smtClean="0"/>
        </a:p>
        <a:p>
          <a:r>
            <a:rPr lang="ar-DZ" sz="3200" b="1" dirty="0" err="1" smtClean="0"/>
            <a:t>سلوكات</a:t>
          </a:r>
          <a:endParaRPr lang="fr-FR" sz="3200" b="1" dirty="0"/>
        </a:p>
      </dgm:t>
    </dgm:pt>
    <dgm:pt modelId="{050D70EE-87D8-44B6-A692-3B2CBEEAECF4}" type="parTrans" cxnId="{EFF10376-6F0A-4EFF-82FD-83A472ACC45C}">
      <dgm:prSet/>
      <dgm:spPr/>
      <dgm:t>
        <a:bodyPr/>
        <a:lstStyle/>
        <a:p>
          <a:endParaRPr lang="fr-FR"/>
        </a:p>
      </dgm:t>
    </dgm:pt>
    <dgm:pt modelId="{B4F6D807-D104-4CB7-BEC9-58A2DA377DAF}" type="sibTrans" cxnId="{EFF10376-6F0A-4EFF-82FD-83A472ACC45C}">
      <dgm:prSet/>
      <dgm:spPr/>
      <dgm:t>
        <a:bodyPr/>
        <a:lstStyle/>
        <a:p>
          <a:endParaRPr lang="fr-FR"/>
        </a:p>
      </dgm:t>
    </dgm:pt>
    <dgm:pt modelId="{50DBC1A7-DCF8-4E59-9135-ACE8AE6FAAE4}" type="pres">
      <dgm:prSet presAssocID="{D60A0ED2-C658-4BA4-BA91-F20F6C0D76B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9882A85-2D78-4453-A6E3-03CE5351D170}" type="pres">
      <dgm:prSet presAssocID="{98FE313B-AE0C-4B1B-A7EA-36807DB2C1E5}" presName="horFlow" presStyleCnt="0"/>
      <dgm:spPr/>
    </dgm:pt>
    <dgm:pt modelId="{46F16EA5-3C22-46FB-8F4A-8E5DE9CC5F45}" type="pres">
      <dgm:prSet presAssocID="{98FE313B-AE0C-4B1B-A7EA-36807DB2C1E5}" presName="bigChev" presStyleLbl="node1" presStyleIdx="0" presStyleCnt="3"/>
      <dgm:spPr/>
      <dgm:t>
        <a:bodyPr/>
        <a:lstStyle/>
        <a:p>
          <a:endParaRPr lang="fr-FR"/>
        </a:p>
      </dgm:t>
    </dgm:pt>
    <dgm:pt modelId="{7F231D93-4FCA-447D-897A-F2224B09D2CB}" type="pres">
      <dgm:prSet presAssocID="{BF8E0CC0-39B2-4BA5-8016-222C4B23C39B}" presName="parTrans" presStyleCnt="0"/>
      <dgm:spPr/>
    </dgm:pt>
    <dgm:pt modelId="{099119FF-9206-4F00-9EEB-247503063437}" type="pres">
      <dgm:prSet presAssocID="{E3D2CE68-8209-4FA4-8159-4F24EC25832D}" presName="node" presStyleLbl="alignAccFollowNode1" presStyleIdx="0" presStyleCnt="3" custScaleX="22523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45D136-9CFF-4C4A-A728-6B21FB079D80}" type="pres">
      <dgm:prSet presAssocID="{98FE313B-AE0C-4B1B-A7EA-36807DB2C1E5}" presName="vSp" presStyleCnt="0"/>
      <dgm:spPr/>
    </dgm:pt>
    <dgm:pt modelId="{A58FF038-D4F2-46FA-BED5-93FD0D815005}" type="pres">
      <dgm:prSet presAssocID="{3929ED07-33F2-4D4A-8FE2-B2D7EF81CAD1}" presName="horFlow" presStyleCnt="0"/>
      <dgm:spPr/>
    </dgm:pt>
    <dgm:pt modelId="{9C831402-A455-45E5-BFFB-5511814C21BB}" type="pres">
      <dgm:prSet presAssocID="{3929ED07-33F2-4D4A-8FE2-B2D7EF81CAD1}" presName="bigChev" presStyleLbl="node1" presStyleIdx="1" presStyleCnt="3"/>
      <dgm:spPr/>
      <dgm:t>
        <a:bodyPr/>
        <a:lstStyle/>
        <a:p>
          <a:endParaRPr lang="fr-FR"/>
        </a:p>
      </dgm:t>
    </dgm:pt>
    <dgm:pt modelId="{479C882A-1DC7-401F-A379-6160C4CF41BA}" type="pres">
      <dgm:prSet presAssocID="{D4C84EE9-65DD-4675-8E43-D37331E78824}" presName="parTrans" presStyleCnt="0"/>
      <dgm:spPr/>
    </dgm:pt>
    <dgm:pt modelId="{1C06A8E9-5992-4F11-83E4-C9F666BB4372}" type="pres">
      <dgm:prSet presAssocID="{D386614F-984D-425C-A1B1-2981DF63ED5F}" presName="node" presStyleLbl="alignAccFollowNode1" presStyleIdx="1" presStyleCnt="3" custScaleX="2261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3A0CA1-942B-4E96-9DD0-96B237B3F08A}" type="pres">
      <dgm:prSet presAssocID="{3929ED07-33F2-4D4A-8FE2-B2D7EF81CAD1}" presName="vSp" presStyleCnt="0"/>
      <dgm:spPr/>
    </dgm:pt>
    <dgm:pt modelId="{F6B040C5-72C3-4E69-A16D-BF942A98AE1B}" type="pres">
      <dgm:prSet presAssocID="{94F2B646-8E85-46BE-A112-40497CB2FD3D}" presName="horFlow" presStyleCnt="0"/>
      <dgm:spPr/>
    </dgm:pt>
    <dgm:pt modelId="{604C492B-50B7-4E11-9E08-7696FA277BAF}" type="pres">
      <dgm:prSet presAssocID="{94F2B646-8E85-46BE-A112-40497CB2FD3D}" presName="bigChev" presStyleLbl="node1" presStyleIdx="2" presStyleCnt="3"/>
      <dgm:spPr/>
      <dgm:t>
        <a:bodyPr/>
        <a:lstStyle/>
        <a:p>
          <a:endParaRPr lang="fr-FR"/>
        </a:p>
      </dgm:t>
    </dgm:pt>
    <dgm:pt modelId="{C0CE4DCA-3451-4C47-A61D-EC83BC44ABD7}" type="pres">
      <dgm:prSet presAssocID="{050D70EE-87D8-44B6-A692-3B2CBEEAECF4}" presName="parTrans" presStyleCnt="0"/>
      <dgm:spPr/>
    </dgm:pt>
    <dgm:pt modelId="{DC065A59-6483-4F92-BC96-6FA9092FDD4C}" type="pres">
      <dgm:prSet presAssocID="{9B2ED5EB-F203-4C73-B97A-C93CD795CD8B}" presName="node" presStyleLbl="alignAccFollowNode1" presStyleIdx="2" presStyleCnt="3" custScaleX="2266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3DCFBF3-1E19-4791-B01C-7152E02104C1}" srcId="{D60A0ED2-C658-4BA4-BA91-F20F6C0D76B8}" destId="{94F2B646-8E85-46BE-A112-40497CB2FD3D}" srcOrd="2" destOrd="0" parTransId="{087709F3-D38A-48B5-881A-3578D9F70FC0}" sibTransId="{654FC698-251C-4B5F-8E72-26DBBD455771}"/>
    <dgm:cxn modelId="{41185556-31F7-4267-B9C0-2EBD8B934D33}" srcId="{D60A0ED2-C658-4BA4-BA91-F20F6C0D76B8}" destId="{98FE313B-AE0C-4B1B-A7EA-36807DB2C1E5}" srcOrd="0" destOrd="0" parTransId="{48AB2447-9332-4575-BE9F-DFB64E7AFCA7}" sibTransId="{8B7ABBCB-018A-4C6D-91DB-512225F16216}"/>
    <dgm:cxn modelId="{5DE3690C-118D-45DD-9515-4506088C2BA9}" srcId="{98FE313B-AE0C-4B1B-A7EA-36807DB2C1E5}" destId="{E3D2CE68-8209-4FA4-8159-4F24EC25832D}" srcOrd="0" destOrd="0" parTransId="{BF8E0CC0-39B2-4BA5-8016-222C4B23C39B}" sibTransId="{23CE6706-A739-476E-B37F-3E96F9033DC6}"/>
    <dgm:cxn modelId="{2BAD7039-0C72-4013-995F-AB2FD72E8F25}" type="presOf" srcId="{E3D2CE68-8209-4FA4-8159-4F24EC25832D}" destId="{099119FF-9206-4F00-9EEB-247503063437}" srcOrd="0" destOrd="0" presId="urn:microsoft.com/office/officeart/2005/8/layout/lProcess3"/>
    <dgm:cxn modelId="{44C03066-3BCE-40F1-9121-CD99498B8222}" type="presOf" srcId="{3929ED07-33F2-4D4A-8FE2-B2D7EF81CAD1}" destId="{9C831402-A455-45E5-BFFB-5511814C21BB}" srcOrd="0" destOrd="0" presId="urn:microsoft.com/office/officeart/2005/8/layout/lProcess3"/>
    <dgm:cxn modelId="{00DE7185-CCDA-41B3-9E4C-0A35C9F017DC}" type="presOf" srcId="{94F2B646-8E85-46BE-A112-40497CB2FD3D}" destId="{604C492B-50B7-4E11-9E08-7696FA277BAF}" srcOrd="0" destOrd="0" presId="urn:microsoft.com/office/officeart/2005/8/layout/lProcess3"/>
    <dgm:cxn modelId="{EFF10376-6F0A-4EFF-82FD-83A472ACC45C}" srcId="{94F2B646-8E85-46BE-A112-40497CB2FD3D}" destId="{9B2ED5EB-F203-4C73-B97A-C93CD795CD8B}" srcOrd="0" destOrd="0" parTransId="{050D70EE-87D8-44B6-A692-3B2CBEEAECF4}" sibTransId="{B4F6D807-D104-4CB7-BEC9-58A2DA377DAF}"/>
    <dgm:cxn modelId="{4FE4448B-9191-491C-B133-764B4514DDC8}" srcId="{3929ED07-33F2-4D4A-8FE2-B2D7EF81CAD1}" destId="{D386614F-984D-425C-A1B1-2981DF63ED5F}" srcOrd="0" destOrd="0" parTransId="{D4C84EE9-65DD-4675-8E43-D37331E78824}" sibTransId="{64758004-3977-4089-A687-823892AF7C58}"/>
    <dgm:cxn modelId="{FC92E545-75E8-4638-A678-BBE1772722A1}" type="presOf" srcId="{D60A0ED2-C658-4BA4-BA91-F20F6C0D76B8}" destId="{50DBC1A7-DCF8-4E59-9135-ACE8AE6FAAE4}" srcOrd="0" destOrd="0" presId="urn:microsoft.com/office/officeart/2005/8/layout/lProcess3"/>
    <dgm:cxn modelId="{A6ABD344-9D15-4F10-B9D8-0BE5CA957DF5}" type="presOf" srcId="{D386614F-984D-425C-A1B1-2981DF63ED5F}" destId="{1C06A8E9-5992-4F11-83E4-C9F666BB4372}" srcOrd="0" destOrd="0" presId="urn:microsoft.com/office/officeart/2005/8/layout/lProcess3"/>
    <dgm:cxn modelId="{4D1E83C0-0BD2-4D7F-A626-E2BFA5ED4DEB}" srcId="{D60A0ED2-C658-4BA4-BA91-F20F6C0D76B8}" destId="{3929ED07-33F2-4D4A-8FE2-B2D7EF81CAD1}" srcOrd="1" destOrd="0" parTransId="{1E1D2DA1-DC52-4AE0-BAF1-03570D314C11}" sibTransId="{4C4D7EB1-175C-4751-B7C6-8C8775D8FCF1}"/>
    <dgm:cxn modelId="{A5C64BC7-13D0-4CF6-8781-07E42CEECCC7}" type="presOf" srcId="{9B2ED5EB-F203-4C73-B97A-C93CD795CD8B}" destId="{DC065A59-6483-4F92-BC96-6FA9092FDD4C}" srcOrd="0" destOrd="0" presId="urn:microsoft.com/office/officeart/2005/8/layout/lProcess3"/>
    <dgm:cxn modelId="{FD52B19B-3020-4722-8D6D-B03878FEE644}" type="presOf" srcId="{98FE313B-AE0C-4B1B-A7EA-36807DB2C1E5}" destId="{46F16EA5-3C22-46FB-8F4A-8E5DE9CC5F45}" srcOrd="0" destOrd="0" presId="urn:microsoft.com/office/officeart/2005/8/layout/lProcess3"/>
    <dgm:cxn modelId="{8A47A24C-2C57-4748-946F-CA735E11E51A}" type="presParOf" srcId="{50DBC1A7-DCF8-4E59-9135-ACE8AE6FAAE4}" destId="{59882A85-2D78-4453-A6E3-03CE5351D170}" srcOrd="0" destOrd="0" presId="urn:microsoft.com/office/officeart/2005/8/layout/lProcess3"/>
    <dgm:cxn modelId="{BCE78DB1-37D0-42B5-BAAC-D7116D97C2CF}" type="presParOf" srcId="{59882A85-2D78-4453-A6E3-03CE5351D170}" destId="{46F16EA5-3C22-46FB-8F4A-8E5DE9CC5F45}" srcOrd="0" destOrd="0" presId="urn:microsoft.com/office/officeart/2005/8/layout/lProcess3"/>
    <dgm:cxn modelId="{A42AE0E5-C42E-4D5C-815C-B98D2740C663}" type="presParOf" srcId="{59882A85-2D78-4453-A6E3-03CE5351D170}" destId="{7F231D93-4FCA-447D-897A-F2224B09D2CB}" srcOrd="1" destOrd="0" presId="urn:microsoft.com/office/officeart/2005/8/layout/lProcess3"/>
    <dgm:cxn modelId="{A30DBF3A-25DF-4F06-90A2-9CE471D5E2C7}" type="presParOf" srcId="{59882A85-2D78-4453-A6E3-03CE5351D170}" destId="{099119FF-9206-4F00-9EEB-247503063437}" srcOrd="2" destOrd="0" presId="urn:microsoft.com/office/officeart/2005/8/layout/lProcess3"/>
    <dgm:cxn modelId="{EA5C254F-6EE8-45A5-9678-2FD848D3B779}" type="presParOf" srcId="{50DBC1A7-DCF8-4E59-9135-ACE8AE6FAAE4}" destId="{5845D136-9CFF-4C4A-A728-6B21FB079D80}" srcOrd="1" destOrd="0" presId="urn:microsoft.com/office/officeart/2005/8/layout/lProcess3"/>
    <dgm:cxn modelId="{A4133A43-F7F3-4190-9C02-499FD67B9001}" type="presParOf" srcId="{50DBC1A7-DCF8-4E59-9135-ACE8AE6FAAE4}" destId="{A58FF038-D4F2-46FA-BED5-93FD0D815005}" srcOrd="2" destOrd="0" presId="urn:microsoft.com/office/officeart/2005/8/layout/lProcess3"/>
    <dgm:cxn modelId="{12C5BA5F-447C-4639-A2ED-6DA03D7B00CB}" type="presParOf" srcId="{A58FF038-D4F2-46FA-BED5-93FD0D815005}" destId="{9C831402-A455-45E5-BFFB-5511814C21BB}" srcOrd="0" destOrd="0" presId="urn:microsoft.com/office/officeart/2005/8/layout/lProcess3"/>
    <dgm:cxn modelId="{D20608EB-FAEF-4EA1-82DE-B85E2F921AE4}" type="presParOf" srcId="{A58FF038-D4F2-46FA-BED5-93FD0D815005}" destId="{479C882A-1DC7-401F-A379-6160C4CF41BA}" srcOrd="1" destOrd="0" presId="urn:microsoft.com/office/officeart/2005/8/layout/lProcess3"/>
    <dgm:cxn modelId="{FBABE2E7-7AF6-4943-B668-6460FF2E3D76}" type="presParOf" srcId="{A58FF038-D4F2-46FA-BED5-93FD0D815005}" destId="{1C06A8E9-5992-4F11-83E4-C9F666BB4372}" srcOrd="2" destOrd="0" presId="urn:microsoft.com/office/officeart/2005/8/layout/lProcess3"/>
    <dgm:cxn modelId="{EF75BAA8-AD3C-4001-A537-C9102F6D9BC7}" type="presParOf" srcId="{50DBC1A7-DCF8-4E59-9135-ACE8AE6FAAE4}" destId="{623A0CA1-942B-4E96-9DD0-96B237B3F08A}" srcOrd="3" destOrd="0" presId="urn:microsoft.com/office/officeart/2005/8/layout/lProcess3"/>
    <dgm:cxn modelId="{70FF4462-0483-4830-B61F-3EE6F0CBBF39}" type="presParOf" srcId="{50DBC1A7-DCF8-4E59-9135-ACE8AE6FAAE4}" destId="{F6B040C5-72C3-4E69-A16D-BF942A98AE1B}" srcOrd="4" destOrd="0" presId="urn:microsoft.com/office/officeart/2005/8/layout/lProcess3"/>
    <dgm:cxn modelId="{A6F6E243-937B-4D6A-BC2B-05CA2FAF0777}" type="presParOf" srcId="{F6B040C5-72C3-4E69-A16D-BF942A98AE1B}" destId="{604C492B-50B7-4E11-9E08-7696FA277BAF}" srcOrd="0" destOrd="0" presId="urn:microsoft.com/office/officeart/2005/8/layout/lProcess3"/>
    <dgm:cxn modelId="{F76813FC-DCB8-4904-B378-9EA016BAEDB7}" type="presParOf" srcId="{F6B040C5-72C3-4E69-A16D-BF942A98AE1B}" destId="{C0CE4DCA-3451-4C47-A61D-EC83BC44ABD7}" srcOrd="1" destOrd="0" presId="urn:microsoft.com/office/officeart/2005/8/layout/lProcess3"/>
    <dgm:cxn modelId="{4866207B-7155-4F55-91ED-C28B51CAE2CF}" type="presParOf" srcId="{F6B040C5-72C3-4E69-A16D-BF942A98AE1B}" destId="{DC065A59-6483-4F92-BC96-6FA9092FDD4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16EA5-3C22-46FB-8F4A-8E5DE9CC5F45}">
      <dsp:nvSpPr>
        <dsp:cNvPr id="0" name=""/>
        <dsp:cNvSpPr/>
      </dsp:nvSpPr>
      <dsp:spPr>
        <a:xfrm>
          <a:off x="2645" y="118809"/>
          <a:ext cx="2939328" cy="1175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savoir</a:t>
          </a:r>
          <a:endParaRPr lang="fr-FR" sz="4000" b="1" kern="1200" dirty="0"/>
        </a:p>
      </dsp:txBody>
      <dsp:txXfrm>
        <a:off x="590511" y="118809"/>
        <a:ext cx="1763597" cy="1175731"/>
      </dsp:txXfrm>
    </dsp:sp>
    <dsp:sp modelId="{099119FF-9206-4F00-9EEB-247503063437}">
      <dsp:nvSpPr>
        <dsp:cNvPr id="0" name=""/>
        <dsp:cNvSpPr/>
      </dsp:nvSpPr>
      <dsp:spPr>
        <a:xfrm>
          <a:off x="2559861" y="218746"/>
          <a:ext cx="5494879" cy="9758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Connaissances</a:t>
          </a:r>
          <a:endParaRPr lang="ar-DZ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/>
            <a:t>معارف</a:t>
          </a:r>
          <a:endParaRPr lang="fr-FR" sz="3200" b="1" kern="1200" dirty="0"/>
        </a:p>
      </dsp:txBody>
      <dsp:txXfrm>
        <a:off x="3047789" y="218746"/>
        <a:ext cx="4519023" cy="975856"/>
      </dsp:txXfrm>
    </dsp:sp>
    <dsp:sp modelId="{9C831402-A455-45E5-BFFB-5511814C21BB}">
      <dsp:nvSpPr>
        <dsp:cNvPr id="0" name=""/>
        <dsp:cNvSpPr/>
      </dsp:nvSpPr>
      <dsp:spPr>
        <a:xfrm>
          <a:off x="2645" y="1459142"/>
          <a:ext cx="2939328" cy="1175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Savoir faire</a:t>
          </a:r>
          <a:endParaRPr lang="fr-FR" sz="4000" b="1" kern="1200" dirty="0"/>
        </a:p>
      </dsp:txBody>
      <dsp:txXfrm>
        <a:off x="590511" y="1459142"/>
        <a:ext cx="1763597" cy="1175731"/>
      </dsp:txXfrm>
    </dsp:sp>
    <dsp:sp modelId="{1C06A8E9-5992-4F11-83E4-C9F666BB4372}">
      <dsp:nvSpPr>
        <dsp:cNvPr id="0" name=""/>
        <dsp:cNvSpPr/>
      </dsp:nvSpPr>
      <dsp:spPr>
        <a:xfrm>
          <a:off x="2559861" y="1559080"/>
          <a:ext cx="5517397" cy="9758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Competences</a:t>
          </a:r>
          <a:endParaRPr lang="ar-DZ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smtClean="0"/>
            <a:t>مهارات</a:t>
          </a:r>
          <a:endParaRPr lang="fr-FR" sz="3200" b="1" kern="1200" dirty="0"/>
        </a:p>
      </dsp:txBody>
      <dsp:txXfrm>
        <a:off x="3047789" y="1559080"/>
        <a:ext cx="4541541" cy="975856"/>
      </dsp:txXfrm>
    </dsp:sp>
    <dsp:sp modelId="{604C492B-50B7-4E11-9E08-7696FA277BAF}">
      <dsp:nvSpPr>
        <dsp:cNvPr id="0" name=""/>
        <dsp:cNvSpPr/>
      </dsp:nvSpPr>
      <dsp:spPr>
        <a:xfrm>
          <a:off x="2645" y="2799476"/>
          <a:ext cx="2939328" cy="11757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Savoir </a:t>
          </a:r>
          <a:r>
            <a:rPr lang="en-US" sz="4000" b="1" kern="1200" dirty="0" err="1" smtClean="0"/>
            <a:t>Être</a:t>
          </a:r>
          <a:endParaRPr lang="fr-FR" sz="4000" b="1" kern="1200" dirty="0"/>
        </a:p>
      </dsp:txBody>
      <dsp:txXfrm>
        <a:off x="590511" y="2799476"/>
        <a:ext cx="1763597" cy="1175731"/>
      </dsp:txXfrm>
    </dsp:sp>
    <dsp:sp modelId="{DC065A59-6483-4F92-BC96-6FA9092FDD4C}">
      <dsp:nvSpPr>
        <dsp:cNvPr id="0" name=""/>
        <dsp:cNvSpPr/>
      </dsp:nvSpPr>
      <dsp:spPr>
        <a:xfrm>
          <a:off x="2559861" y="2899413"/>
          <a:ext cx="5528546" cy="97585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Comportements</a:t>
          </a:r>
          <a:endParaRPr lang="ar-DZ" sz="3200" b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3200" b="1" kern="1200" dirty="0" err="1" smtClean="0"/>
            <a:t>سلوكات</a:t>
          </a:r>
          <a:endParaRPr lang="fr-FR" sz="3200" b="1" kern="1200" dirty="0"/>
        </a:p>
      </dsp:txBody>
      <dsp:txXfrm>
        <a:off x="3047789" y="2899413"/>
        <a:ext cx="4552690" cy="975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9D43B-8233-4A8B-88C6-39F2057FB943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7C148-2FAF-47FB-8A55-4D6A85248E4E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8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q=http://www.free-power-point-templates.com/&amp;sa=D&amp;sntz=1&amp;usg=AFQjCNGWeCVdv2cRhI3dHtkzRMjt9Lq6Pw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template is provided by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http://www.free-power-point-templates.com/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7C148-2FAF-47FB-8A55-4D6A85248E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8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433880"/>
            <a:ext cx="8246070" cy="137434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808225"/>
            <a:ext cx="8093366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5EEC3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48A1A1F5-1340-4A82-9CAA-6351592075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1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66492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E920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082877"/>
            <a:ext cx="6108200" cy="362558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43388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335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180822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335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80822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A55BB3-5EFA-4194-B1AD-F5F1D57EAAC4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efstartup.com/entrepreneur-user-exam/start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0"/>
            <a:ext cx="6798363" cy="780548"/>
          </a:xfrm>
        </p:spPr>
        <p:txBody>
          <a:bodyPr>
            <a:noAutofit/>
          </a:bodyPr>
          <a:lstStyle/>
          <a:p>
            <a:pPr algn="ctr" rtl="1"/>
            <a:r>
              <a:rPr lang="ar-DZ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نشأة </a:t>
            </a:r>
            <a:r>
              <a:rPr lang="ar-DZ" sz="54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ريادة</a:t>
            </a:r>
            <a:r>
              <a:rPr lang="ar-DZ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الأعمال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714362"/>
            <a:ext cx="9144000" cy="43088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1600" dirty="0" smtClean="0"/>
              <a:t>  يدور مفهوم </a:t>
            </a:r>
            <a:r>
              <a:rPr lang="ar-DZ" sz="1600" dirty="0" err="1" smtClean="0"/>
              <a:t>ريادة</a:t>
            </a:r>
            <a:r>
              <a:rPr lang="ar-DZ" sz="1600" dirty="0" smtClean="0"/>
              <a:t> الأعمال حول ما يقوم </a:t>
            </a:r>
            <a:r>
              <a:rPr lang="ar-DZ" sz="1600" dirty="0" err="1" smtClean="0"/>
              <a:t>به</a:t>
            </a:r>
            <a:r>
              <a:rPr lang="ar-DZ" sz="1600" dirty="0" smtClean="0"/>
              <a:t> روَّادُ الأعمال. فكلمة</a:t>
            </a:r>
            <a:r>
              <a:rPr lang="fr-FR" sz="1600" dirty="0" smtClean="0"/>
              <a:t> Entrepreneur </a:t>
            </a:r>
            <a:r>
              <a:rPr lang="ar-DZ" sz="1600" dirty="0" smtClean="0"/>
              <a:t>هي كلمة فرنسية ظهرت لأول مرة عام ١٤٣٧ في  « قاموس اللغة الفرنسية ». وأدُرجَت تحت هذه الكلمة ثلاثة تعريفات في القاموس، ذاكرةً المعنى الأكثر شيوعًا، يشير إلى «شخصٍ نشطٍ يحقِّق إنجازًا ما ». والفعل المشتَق منها هو </a:t>
            </a:r>
            <a:r>
              <a:rPr lang="fr-FR" sz="1600" dirty="0" smtClean="0"/>
              <a:t>Entreprendre</a:t>
            </a:r>
            <a:r>
              <a:rPr lang="ar-DZ" sz="1600" dirty="0" smtClean="0"/>
              <a:t> ويعني «الاضطلاع بشيءٍ ما» ،</a:t>
            </a:r>
            <a:r>
              <a:rPr lang="fr-FR" sz="1600" dirty="0" smtClean="0"/>
              <a:t> </a:t>
            </a:r>
            <a:r>
              <a:rPr lang="ar-DZ" sz="1600" dirty="0" smtClean="0"/>
              <a:t/>
            </a:r>
            <a:br>
              <a:rPr lang="ar-DZ" sz="1600" dirty="0" smtClean="0"/>
            </a:br>
            <a:r>
              <a:rPr lang="ar-DZ" sz="1600" dirty="0" smtClean="0"/>
              <a:t>وفي بداية القرن السابع عشر، كان رائدُ الأعمال في فرنسا يُعتبر «شخصًا مُقدِمًا على المخاطر » . ولكن ليس جميعُ الأشخاص الذين يُقدِمون على المخاطر يُعتبرون روَّادَ أعمال. </a:t>
            </a:r>
            <a:br>
              <a:rPr lang="ar-DZ" sz="1600" dirty="0" smtClean="0"/>
            </a:br>
            <a:r>
              <a:rPr lang="ar-DZ" sz="1600" dirty="0" smtClean="0"/>
              <a:t>  وخلال القرن الثامن عشر، كان الشخص الذي يُتعاقَد معه لأداء مهمة كبيرة محدَّدة، لصالح الدولة عمومًا، مقابل تكلفة ثابتة، يُعتبر رائد أعمال.</a:t>
            </a:r>
            <a:br>
              <a:rPr lang="ar-DZ" sz="1600" dirty="0" smtClean="0"/>
            </a:br>
            <a:r>
              <a:rPr lang="ar-DZ" sz="1600" dirty="0" smtClean="0"/>
              <a:t>  حتى القرن الثامن عشر، لم يكن هناك مُرادِف إنجليزي للكلمة الفرنسية. ويذكر صمويل جونسون في كتابه </a:t>
            </a:r>
            <a:br>
              <a:rPr lang="ar-DZ" sz="1600" dirty="0" smtClean="0"/>
            </a:br>
            <a:r>
              <a:rPr lang="ar-DZ" sz="1600" dirty="0" smtClean="0"/>
              <a:t> « قاموسٌ للُّغة الإنجليزية » طبعة عام ١٧٥٥ التعريفَ الآتي: .« شخص مغامر، يسعى وراء المخاطر، ويترك نفسه للمصادفة » ومع مرور الوقت، صار لمفهوم رائد الأعمال في اللغة الإنجليزية تعريفاتٌ أشمل وأوسع نطاقًا، وذات صلة </a:t>
            </a:r>
            <a:r>
              <a:rPr lang="ar-DZ" sz="1600" dirty="0" err="1" smtClean="0"/>
              <a:t>ب</a:t>
            </a:r>
            <a:r>
              <a:rPr lang="ar-DZ" sz="1600" dirty="0" smtClean="0"/>
              <a:t> « مواقف يدخل فيها المرء في مشروعاتٍ تنطوي على مخاطرَ ويكون الربح فيها غير مؤكَّد » </a:t>
            </a:r>
          </a:p>
          <a:p>
            <a:pPr algn="r" rtl="1"/>
            <a:r>
              <a:rPr lang="ar-DZ" sz="1600" dirty="0" smtClean="0"/>
              <a:t>  </a:t>
            </a:r>
            <a:r>
              <a:rPr lang="ar-SA" sz="1600" dirty="0" smtClean="0"/>
              <a:t>من الواضح من خلال معظم الكتابات التي اهتمت بأصل مفهوم </a:t>
            </a:r>
            <a:r>
              <a:rPr lang="fr-FR" sz="1600" dirty="0" smtClean="0"/>
              <a:t> "entrepreneur" </a:t>
            </a:r>
            <a:r>
              <a:rPr lang="ar-SA" sz="1600" dirty="0" smtClean="0"/>
              <a:t>أن أصل هذا المفهوم فرنسي وهو لا يحوي أي مرادف دقيق في اللغة العربية بالرغم من محاولات الترجمة المتعددة، لكن منذ ظهورها وحدت مصطلحات </a:t>
            </a:r>
            <a:r>
              <a:rPr lang="fr-FR" sz="1600" dirty="0" smtClean="0"/>
              <a:t>entrepreneur </a:t>
            </a:r>
            <a:r>
              <a:rPr lang="ar-SA" sz="1600" dirty="0" smtClean="0"/>
              <a:t>(مقاول) </a:t>
            </a:r>
            <a:r>
              <a:rPr lang="fr-FR" sz="1600" dirty="0" smtClean="0"/>
              <a:t>entreprise </a:t>
            </a:r>
            <a:r>
              <a:rPr lang="ar-SA" sz="1600" dirty="0" smtClean="0"/>
              <a:t>(مؤسسة ) حقائق مختلفة ومعاني مختلفة من الجرأة إلى تسيير حالة عدم التأكد مرورا عبر القيم النبيلة .....</a:t>
            </a:r>
            <a:endParaRPr lang="fr-FR" sz="1600" dirty="0" smtClean="0"/>
          </a:p>
          <a:p>
            <a:pPr algn="r" rtl="1"/>
            <a:r>
              <a:rPr lang="ar-DZ" sz="1600" dirty="0" smtClean="0"/>
              <a:t>  </a:t>
            </a:r>
            <a:r>
              <a:rPr lang="ar-SA" sz="1600" dirty="0" smtClean="0"/>
              <a:t>تغيرت الترجمة العربية لمصطلح </a:t>
            </a:r>
            <a:r>
              <a:rPr lang="fr-FR" sz="1600" dirty="0" smtClean="0"/>
              <a:t> (Entrepreneur) </a:t>
            </a:r>
            <a:r>
              <a:rPr lang="ar-SA" sz="1600" dirty="0" smtClean="0"/>
              <a:t>ثلاثة مرات منذ استعمالها عند العرب، فقد كانت</a:t>
            </a:r>
            <a:r>
              <a:rPr lang="fr-FR" sz="1600" dirty="0" smtClean="0"/>
              <a:t>"</a:t>
            </a:r>
            <a:r>
              <a:rPr lang="ar-SA" sz="1600" b="1" dirty="0" smtClean="0"/>
              <a:t>منظم</a:t>
            </a:r>
            <a:r>
              <a:rPr lang="fr-FR" sz="1600" dirty="0" smtClean="0"/>
              <a:t>"</a:t>
            </a:r>
            <a:r>
              <a:rPr lang="ar-SA" sz="1600" dirty="0" smtClean="0"/>
              <a:t>، ثم</a:t>
            </a:r>
            <a:r>
              <a:rPr lang="ar-DZ" sz="1600" dirty="0"/>
              <a:t> </a:t>
            </a:r>
            <a:r>
              <a:rPr lang="ar-DZ" sz="1600" dirty="0" smtClean="0"/>
              <a:t>في السبعينات</a:t>
            </a:r>
            <a:r>
              <a:rPr lang="fr-FR" sz="1600" dirty="0" smtClean="0"/>
              <a:t> "</a:t>
            </a:r>
            <a:r>
              <a:rPr lang="ar-SA" sz="1600" b="1" dirty="0" smtClean="0"/>
              <a:t>مقاول</a:t>
            </a:r>
            <a:r>
              <a:rPr lang="fr-FR" sz="1600" dirty="0" smtClean="0"/>
              <a:t>"</a:t>
            </a:r>
            <a:r>
              <a:rPr lang="ar-SA" sz="1600" dirty="0" smtClean="0"/>
              <a:t>، ثم أصبحت في التسعينات</a:t>
            </a:r>
            <a:r>
              <a:rPr lang="fr-FR" sz="1600" dirty="0" smtClean="0"/>
              <a:t> "</a:t>
            </a:r>
            <a:r>
              <a:rPr lang="ar-SA" sz="1600" b="1" dirty="0" smtClean="0"/>
              <a:t>ريادي</a:t>
            </a:r>
            <a:r>
              <a:rPr lang="fr-FR" sz="1600" dirty="0" smtClean="0"/>
              <a:t>"</a:t>
            </a:r>
            <a:r>
              <a:rPr lang="ar-SA" sz="1600" dirty="0" smtClean="0"/>
              <a:t>.</a:t>
            </a:r>
            <a:r>
              <a:rPr lang="ar-DZ" dirty="0" smtClean="0"/>
              <a:t/>
            </a:r>
            <a:br>
              <a:rPr lang="ar-DZ" dirty="0" smtClean="0"/>
            </a:br>
            <a:endParaRPr lang="fr-FR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8"/>
    </mc:Choice>
    <mc:Fallback xmlns="">
      <p:transition spd="slow" advTm="28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1571618"/>
            <a:ext cx="8229600" cy="857250"/>
          </a:xfrm>
        </p:spPr>
        <p:txBody>
          <a:bodyPr>
            <a:normAutofit fontScale="90000"/>
          </a:bodyPr>
          <a:lstStyle/>
          <a:p>
            <a:pPr rtl="1"/>
            <a:r>
              <a:rPr lang="ar-DZ" sz="4800" dirty="0" smtClean="0">
                <a:solidFill>
                  <a:schemeClr val="bg1"/>
                </a:solidFill>
              </a:rPr>
              <a:t>تعريف </a:t>
            </a:r>
            <a:r>
              <a:rPr lang="ar-DZ" sz="4800" dirty="0" err="1" smtClean="0">
                <a:solidFill>
                  <a:schemeClr val="bg1"/>
                </a:solidFill>
              </a:rPr>
              <a:t>ريادة</a:t>
            </a:r>
            <a:r>
              <a:rPr lang="ar-DZ" sz="4800" dirty="0" smtClean="0">
                <a:solidFill>
                  <a:schemeClr val="bg1"/>
                </a:solidFill>
              </a:rPr>
              <a:t> الأعمال</a:t>
            </a:r>
            <a:br>
              <a:rPr lang="ar-DZ" sz="4800" dirty="0" smtClean="0">
                <a:solidFill>
                  <a:schemeClr val="bg1"/>
                </a:solidFill>
              </a:rPr>
            </a:br>
            <a:r>
              <a:rPr lang="ar-DZ" sz="4800" dirty="0" smtClean="0">
                <a:solidFill>
                  <a:schemeClr val="bg1"/>
                </a:solidFill>
              </a:rPr>
              <a:t/>
            </a:r>
            <a:br>
              <a:rPr lang="ar-DZ" sz="4800" dirty="0" smtClean="0">
                <a:solidFill>
                  <a:schemeClr val="bg1"/>
                </a:solidFill>
              </a:rPr>
            </a:br>
            <a:r>
              <a:rPr lang="ar-DZ" sz="2000" dirty="0" smtClean="0">
                <a:solidFill>
                  <a:schemeClr val="bg1"/>
                </a:solidFill>
              </a:rPr>
              <a:t>تعددت </a:t>
            </a:r>
            <a:r>
              <a:rPr lang="ar-DZ" sz="2000" dirty="0" err="1" smtClean="0">
                <a:solidFill>
                  <a:schemeClr val="bg1"/>
                </a:solidFill>
              </a:rPr>
              <a:t>تعاريف</a:t>
            </a:r>
            <a:r>
              <a:rPr lang="ar-DZ" sz="2000" dirty="0" smtClean="0">
                <a:solidFill>
                  <a:schemeClr val="bg1"/>
                </a:solidFill>
              </a:rPr>
              <a:t> </a:t>
            </a:r>
            <a:r>
              <a:rPr lang="ar-DZ" sz="2000" dirty="0" err="1" smtClean="0">
                <a:solidFill>
                  <a:schemeClr val="bg1"/>
                </a:solidFill>
              </a:rPr>
              <a:t>ريادة</a:t>
            </a:r>
            <a:r>
              <a:rPr lang="ar-DZ" sz="2000" dirty="0" smtClean="0">
                <a:solidFill>
                  <a:schemeClr val="bg1"/>
                </a:solidFill>
              </a:rPr>
              <a:t> الأعمال واختلفت ولم يتفق على تعريف واحد لها نذكر منها :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ar-DZ" sz="2000" dirty="0" smtClean="0">
                <a:solidFill>
                  <a:schemeClr val="bg1"/>
                </a:solidFill>
              </a:rPr>
              <a:t/>
            </a:r>
            <a:br>
              <a:rPr lang="ar-DZ" sz="2000" dirty="0" smtClean="0">
                <a:solidFill>
                  <a:schemeClr val="bg1"/>
                </a:solidFill>
              </a:rPr>
            </a:br>
            <a:r>
              <a:rPr lang="ar-DZ" sz="2000" dirty="0" smtClean="0">
                <a:solidFill>
                  <a:schemeClr val="bg1"/>
                </a:solidFill>
              </a:rPr>
              <a:t>*هي ديناميكية لخلق واستغلال فرص الأعمال من طرف فرد أو مجموعة من الأفراد من خلال إنشاء منظمات جديدة بغرض خلق قيمة</a:t>
            </a:r>
            <a:br>
              <a:rPr lang="ar-DZ" sz="2000" dirty="0" smtClean="0">
                <a:solidFill>
                  <a:schemeClr val="bg1"/>
                </a:solidFill>
              </a:rPr>
            </a:br>
            <a:r>
              <a:rPr lang="ar-DZ" sz="2000" dirty="0" smtClean="0">
                <a:solidFill>
                  <a:schemeClr val="bg1"/>
                </a:solidFill>
              </a:rPr>
              <a:t/>
            </a:r>
            <a:br>
              <a:rPr lang="ar-DZ" sz="2000" dirty="0" smtClean="0">
                <a:solidFill>
                  <a:schemeClr val="bg1"/>
                </a:solidFill>
              </a:rPr>
            </a:br>
            <a:r>
              <a:rPr lang="ar-DZ" sz="2000" dirty="0" smtClean="0">
                <a:solidFill>
                  <a:schemeClr val="bg1"/>
                </a:solidFill>
              </a:rPr>
              <a:t/>
            </a:r>
            <a:br>
              <a:rPr lang="ar-DZ" sz="2000" dirty="0" smtClean="0">
                <a:solidFill>
                  <a:schemeClr val="bg1"/>
                </a:solidFill>
              </a:rPr>
            </a:br>
            <a:r>
              <a:rPr lang="ar-DZ" sz="2000" dirty="0" smtClean="0">
                <a:solidFill>
                  <a:schemeClr val="bg1"/>
                </a:solidFill>
              </a:rPr>
              <a:t>*خلق مؤسسة أو عمل خاص، خلق منتجات أو عمليات جديدة بالنسبة للمقاول، وبالنسبة للشركة مهما كانت درجة الابتكار (تدريجي أو جذري) سيؤدي إلى خلق قيمة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 المرصد العالمي </a:t>
            </a:r>
            <a:r>
              <a:rPr lang="ar-DZ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للريادة</a:t>
            </a:r>
            <a:r>
              <a:rPr lang="ar-DZ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الأعمال</a:t>
            </a:r>
            <a:endParaRPr lang="en-US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260" y="1132485"/>
            <a:ext cx="8551479" cy="21903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ريادة الأعمال هي</a:t>
            </a:r>
            <a:r>
              <a:rPr kumimoji="0" lang="ar-DZ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kumimoji="0" lang="ar-SA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محاولة لإنشاء أعمال جديدة أو إنشاء مشاريع جديدة، مثل العمل الحر، أو منظمة أعمال جديدة، أو توسيع الأعمال التجارية القائمة، من قبل فرد أو فريق من الأفراد، </a:t>
            </a:r>
            <a:r>
              <a:rPr kumimoji="0" lang="ar-SA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 </a:t>
            </a:r>
            <a:r>
              <a:rPr lang="ar-SA" altLang="en-US" sz="3600" b="1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قبل شركة </a:t>
            </a:r>
            <a:r>
              <a:rPr kumimoji="0" lang="ar-SA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قائمة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" (GEM، 2023) </a:t>
            </a:r>
          </a:p>
        </p:txBody>
      </p:sp>
    </p:spTree>
    <p:extLst>
      <p:ext uri="{BB962C8B-B14F-4D97-AF65-F5344CB8AC3E}">
        <p14:creationId xmlns:p14="http://schemas.microsoft.com/office/powerpoint/2010/main" val="22602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630091" y="931069"/>
            <a:ext cx="3882629" cy="4212432"/>
            <a:chOff x="3506788" y="1241425"/>
            <a:chExt cx="5176838" cy="561657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00526" y="5394325"/>
              <a:ext cx="1524000" cy="1463675"/>
            </a:xfrm>
            <a:custGeom>
              <a:avLst/>
              <a:gdLst>
                <a:gd name="T0" fmla="*/ 0 w 688"/>
                <a:gd name="T1" fmla="*/ 0 h 661"/>
                <a:gd name="T2" fmla="*/ 0 w 688"/>
                <a:gd name="T3" fmla="*/ 246 h 661"/>
                <a:gd name="T4" fmla="*/ 82 w 688"/>
                <a:gd name="T5" fmla="*/ 328 h 661"/>
                <a:gd name="T6" fmla="*/ 606 w 688"/>
                <a:gd name="T7" fmla="*/ 328 h 661"/>
                <a:gd name="T8" fmla="*/ 688 w 688"/>
                <a:gd name="T9" fmla="*/ 409 h 661"/>
                <a:gd name="T10" fmla="*/ 688 w 688"/>
                <a:gd name="T11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8" h="661">
                  <a:moveTo>
                    <a:pt x="0" y="0"/>
                  </a:moveTo>
                  <a:cubicBezTo>
                    <a:pt x="0" y="246"/>
                    <a:pt x="0" y="246"/>
                    <a:pt x="0" y="246"/>
                  </a:cubicBezTo>
                  <a:cubicBezTo>
                    <a:pt x="0" y="291"/>
                    <a:pt x="37" y="328"/>
                    <a:pt x="82" y="328"/>
                  </a:cubicBezTo>
                  <a:cubicBezTo>
                    <a:pt x="606" y="328"/>
                    <a:pt x="606" y="328"/>
                    <a:pt x="606" y="328"/>
                  </a:cubicBezTo>
                  <a:cubicBezTo>
                    <a:pt x="651" y="328"/>
                    <a:pt x="688" y="364"/>
                    <a:pt x="688" y="409"/>
                  </a:cubicBezTo>
                  <a:cubicBezTo>
                    <a:pt x="688" y="661"/>
                    <a:pt x="688" y="661"/>
                    <a:pt x="688" y="661"/>
                  </a:cubicBezTo>
                </a:path>
              </a:pathLst>
            </a:custGeom>
            <a:noFill/>
            <a:ln w="79375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165601" y="4892675"/>
              <a:ext cx="69850" cy="300038"/>
            </a:xfrm>
            <a:custGeom>
              <a:avLst/>
              <a:gdLst>
                <a:gd name="T0" fmla="*/ 32 w 32"/>
                <a:gd name="T1" fmla="*/ 0 h 136"/>
                <a:gd name="T2" fmla="*/ 0 w 32"/>
                <a:gd name="T3" fmla="*/ 0 h 136"/>
                <a:gd name="T4" fmla="*/ 1 w 32"/>
                <a:gd name="T5" fmla="*/ 25 h 136"/>
                <a:gd name="T6" fmla="*/ 1 w 32"/>
                <a:gd name="T7" fmla="*/ 136 h 136"/>
                <a:gd name="T8" fmla="*/ 30 w 32"/>
                <a:gd name="T9" fmla="*/ 136 h 136"/>
                <a:gd name="T10" fmla="*/ 30 w 32"/>
                <a:gd name="T11" fmla="*/ 25 h 136"/>
                <a:gd name="T12" fmla="*/ 32 w 32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36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4"/>
                    <a:pt x="1" y="25"/>
                    <a:pt x="1" y="25"/>
                  </a:cubicBezTo>
                  <a:cubicBezTo>
                    <a:pt x="1" y="136"/>
                    <a:pt x="1" y="136"/>
                    <a:pt x="1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14"/>
                    <a:pt x="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260851" y="4781550"/>
              <a:ext cx="120650" cy="88900"/>
            </a:xfrm>
            <a:custGeom>
              <a:avLst/>
              <a:gdLst>
                <a:gd name="T0" fmla="*/ 41 w 55"/>
                <a:gd name="T1" fmla="*/ 4 h 40"/>
                <a:gd name="T2" fmla="*/ 26 w 55"/>
                <a:gd name="T3" fmla="*/ 0 h 40"/>
                <a:gd name="T4" fmla="*/ 0 w 55"/>
                <a:gd name="T5" fmla="*/ 40 h 40"/>
                <a:gd name="T6" fmla="*/ 36 w 55"/>
                <a:gd name="T7" fmla="*/ 40 h 40"/>
                <a:gd name="T8" fmla="*/ 54 w 55"/>
                <a:gd name="T9" fmla="*/ 28 h 40"/>
                <a:gd name="T10" fmla="*/ 41 w 55"/>
                <a:gd name="T11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0">
                  <a:moveTo>
                    <a:pt x="41" y="4"/>
                  </a:moveTo>
                  <a:cubicBezTo>
                    <a:pt x="35" y="1"/>
                    <a:pt x="31" y="0"/>
                    <a:pt x="26" y="0"/>
                  </a:cubicBezTo>
                  <a:cubicBezTo>
                    <a:pt x="10" y="0"/>
                    <a:pt x="3" y="23"/>
                    <a:pt x="0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5" y="40"/>
                    <a:pt x="52" y="35"/>
                    <a:pt x="54" y="28"/>
                  </a:cubicBezTo>
                  <a:cubicBezTo>
                    <a:pt x="55" y="21"/>
                    <a:pt x="53" y="11"/>
                    <a:pt x="41" y="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16376" y="4781550"/>
              <a:ext cx="123825" cy="88900"/>
            </a:xfrm>
            <a:custGeom>
              <a:avLst/>
              <a:gdLst>
                <a:gd name="T0" fmla="*/ 30 w 56"/>
                <a:gd name="T1" fmla="*/ 0 h 40"/>
                <a:gd name="T2" fmla="*/ 15 w 56"/>
                <a:gd name="T3" fmla="*/ 4 h 40"/>
                <a:gd name="T4" fmla="*/ 2 w 56"/>
                <a:gd name="T5" fmla="*/ 28 h 40"/>
                <a:gd name="T6" fmla="*/ 20 w 56"/>
                <a:gd name="T7" fmla="*/ 40 h 40"/>
                <a:gd name="T8" fmla="*/ 56 w 56"/>
                <a:gd name="T9" fmla="*/ 40 h 40"/>
                <a:gd name="T10" fmla="*/ 30 w 56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0">
                  <a:moveTo>
                    <a:pt x="30" y="0"/>
                  </a:moveTo>
                  <a:cubicBezTo>
                    <a:pt x="25" y="0"/>
                    <a:pt x="21" y="1"/>
                    <a:pt x="15" y="4"/>
                  </a:cubicBezTo>
                  <a:cubicBezTo>
                    <a:pt x="3" y="11"/>
                    <a:pt x="0" y="21"/>
                    <a:pt x="2" y="28"/>
                  </a:cubicBezTo>
                  <a:cubicBezTo>
                    <a:pt x="4" y="35"/>
                    <a:pt x="11" y="40"/>
                    <a:pt x="20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3" y="23"/>
                    <a:pt x="46" y="0"/>
                    <a:pt x="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867151" y="4454525"/>
              <a:ext cx="658813" cy="968375"/>
            </a:xfrm>
            <a:custGeom>
              <a:avLst/>
              <a:gdLst>
                <a:gd name="T0" fmla="*/ 139 w 297"/>
                <a:gd name="T1" fmla="*/ 6 h 438"/>
                <a:gd name="T2" fmla="*/ 3 w 297"/>
                <a:gd name="T3" fmla="*/ 142 h 438"/>
                <a:gd name="T4" fmla="*/ 50 w 297"/>
                <a:gd name="T5" fmla="*/ 261 h 438"/>
                <a:gd name="T6" fmla="*/ 86 w 297"/>
                <a:gd name="T7" fmla="*/ 342 h 438"/>
                <a:gd name="T8" fmla="*/ 86 w 297"/>
                <a:gd name="T9" fmla="*/ 394 h 438"/>
                <a:gd name="T10" fmla="*/ 105 w 297"/>
                <a:gd name="T11" fmla="*/ 414 h 438"/>
                <a:gd name="T12" fmla="*/ 116 w 297"/>
                <a:gd name="T13" fmla="*/ 414 h 438"/>
                <a:gd name="T14" fmla="*/ 150 w 297"/>
                <a:gd name="T15" fmla="*/ 438 h 438"/>
                <a:gd name="T16" fmla="*/ 184 w 297"/>
                <a:gd name="T17" fmla="*/ 414 h 438"/>
                <a:gd name="T18" fmla="*/ 195 w 297"/>
                <a:gd name="T19" fmla="*/ 414 h 438"/>
                <a:gd name="T20" fmla="*/ 214 w 297"/>
                <a:gd name="T21" fmla="*/ 394 h 438"/>
                <a:gd name="T22" fmla="*/ 214 w 297"/>
                <a:gd name="T23" fmla="*/ 342 h 438"/>
                <a:gd name="T24" fmla="*/ 249 w 297"/>
                <a:gd name="T25" fmla="*/ 261 h 438"/>
                <a:gd name="T26" fmla="*/ 297 w 297"/>
                <a:gd name="T27" fmla="*/ 153 h 438"/>
                <a:gd name="T28" fmla="*/ 139 w 297"/>
                <a:gd name="T29" fmla="*/ 6 h 438"/>
                <a:gd name="T30" fmla="*/ 240 w 297"/>
                <a:gd name="T31" fmla="*/ 178 h 438"/>
                <a:gd name="T32" fmla="*/ 213 w 297"/>
                <a:gd name="T33" fmla="*/ 198 h 438"/>
                <a:gd name="T34" fmla="*/ 176 w 297"/>
                <a:gd name="T35" fmla="*/ 198 h 438"/>
                <a:gd name="T36" fmla="*/ 174 w 297"/>
                <a:gd name="T37" fmla="*/ 223 h 438"/>
                <a:gd name="T38" fmla="*/ 174 w 297"/>
                <a:gd name="T39" fmla="*/ 334 h 438"/>
                <a:gd name="T40" fmla="*/ 197 w 297"/>
                <a:gd name="T41" fmla="*/ 334 h 438"/>
                <a:gd name="T42" fmla="*/ 202 w 297"/>
                <a:gd name="T43" fmla="*/ 338 h 438"/>
                <a:gd name="T44" fmla="*/ 197 w 297"/>
                <a:gd name="T45" fmla="*/ 343 h 438"/>
                <a:gd name="T46" fmla="*/ 141 w 297"/>
                <a:gd name="T47" fmla="*/ 343 h 438"/>
                <a:gd name="T48" fmla="*/ 199 w 297"/>
                <a:gd name="T49" fmla="*/ 358 h 438"/>
                <a:gd name="T50" fmla="*/ 202 w 297"/>
                <a:gd name="T51" fmla="*/ 363 h 438"/>
                <a:gd name="T52" fmla="*/ 198 w 297"/>
                <a:gd name="T53" fmla="*/ 368 h 438"/>
                <a:gd name="T54" fmla="*/ 141 w 297"/>
                <a:gd name="T55" fmla="*/ 370 h 438"/>
                <a:gd name="T56" fmla="*/ 198 w 297"/>
                <a:gd name="T57" fmla="*/ 383 h 438"/>
                <a:gd name="T58" fmla="*/ 202 w 297"/>
                <a:gd name="T59" fmla="*/ 388 h 438"/>
                <a:gd name="T60" fmla="*/ 197 w 297"/>
                <a:gd name="T61" fmla="*/ 392 h 438"/>
                <a:gd name="T62" fmla="*/ 102 w 297"/>
                <a:gd name="T63" fmla="*/ 392 h 438"/>
                <a:gd name="T64" fmla="*/ 98 w 297"/>
                <a:gd name="T65" fmla="*/ 387 h 438"/>
                <a:gd name="T66" fmla="*/ 102 w 297"/>
                <a:gd name="T67" fmla="*/ 383 h 438"/>
                <a:gd name="T68" fmla="*/ 151 w 297"/>
                <a:gd name="T69" fmla="*/ 383 h 438"/>
                <a:gd name="T70" fmla="*/ 101 w 297"/>
                <a:gd name="T71" fmla="*/ 372 h 438"/>
                <a:gd name="T72" fmla="*/ 98 w 297"/>
                <a:gd name="T73" fmla="*/ 367 h 438"/>
                <a:gd name="T74" fmla="*/ 102 w 297"/>
                <a:gd name="T75" fmla="*/ 362 h 438"/>
                <a:gd name="T76" fmla="*/ 165 w 297"/>
                <a:gd name="T77" fmla="*/ 360 h 438"/>
                <a:gd name="T78" fmla="*/ 101 w 297"/>
                <a:gd name="T79" fmla="*/ 343 h 438"/>
                <a:gd name="T80" fmla="*/ 98 w 297"/>
                <a:gd name="T81" fmla="*/ 338 h 438"/>
                <a:gd name="T82" fmla="*/ 102 w 297"/>
                <a:gd name="T83" fmla="*/ 334 h 438"/>
                <a:gd name="T84" fmla="*/ 126 w 297"/>
                <a:gd name="T85" fmla="*/ 334 h 438"/>
                <a:gd name="T86" fmla="*/ 126 w 297"/>
                <a:gd name="T87" fmla="*/ 223 h 438"/>
                <a:gd name="T88" fmla="*/ 124 w 297"/>
                <a:gd name="T89" fmla="*/ 198 h 438"/>
                <a:gd name="T90" fmla="*/ 87 w 297"/>
                <a:gd name="T91" fmla="*/ 198 h 438"/>
                <a:gd name="T92" fmla="*/ 60 w 297"/>
                <a:gd name="T93" fmla="*/ 178 h 438"/>
                <a:gd name="T94" fmla="*/ 78 w 297"/>
                <a:gd name="T95" fmla="*/ 144 h 438"/>
                <a:gd name="T96" fmla="*/ 97 w 297"/>
                <a:gd name="T97" fmla="*/ 138 h 438"/>
                <a:gd name="T98" fmla="*/ 133 w 297"/>
                <a:gd name="T99" fmla="*/ 188 h 438"/>
                <a:gd name="T100" fmla="*/ 167 w 297"/>
                <a:gd name="T101" fmla="*/ 188 h 438"/>
                <a:gd name="T102" fmla="*/ 203 w 297"/>
                <a:gd name="T103" fmla="*/ 138 h 438"/>
                <a:gd name="T104" fmla="*/ 222 w 297"/>
                <a:gd name="T105" fmla="*/ 144 h 438"/>
                <a:gd name="T106" fmla="*/ 240 w 297"/>
                <a:gd name="T107" fmla="*/ 17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7" h="438">
                  <a:moveTo>
                    <a:pt x="139" y="6"/>
                  </a:moveTo>
                  <a:cubicBezTo>
                    <a:pt x="67" y="11"/>
                    <a:pt x="8" y="70"/>
                    <a:pt x="3" y="142"/>
                  </a:cubicBezTo>
                  <a:cubicBezTo>
                    <a:pt x="0" y="189"/>
                    <a:pt x="18" y="232"/>
                    <a:pt x="50" y="261"/>
                  </a:cubicBezTo>
                  <a:cubicBezTo>
                    <a:pt x="72" y="282"/>
                    <a:pt x="86" y="311"/>
                    <a:pt x="86" y="342"/>
                  </a:cubicBezTo>
                  <a:cubicBezTo>
                    <a:pt x="86" y="394"/>
                    <a:pt x="86" y="394"/>
                    <a:pt x="86" y="394"/>
                  </a:cubicBezTo>
                  <a:cubicBezTo>
                    <a:pt x="86" y="405"/>
                    <a:pt x="94" y="414"/>
                    <a:pt x="105" y="414"/>
                  </a:cubicBezTo>
                  <a:cubicBezTo>
                    <a:pt x="116" y="414"/>
                    <a:pt x="116" y="414"/>
                    <a:pt x="116" y="414"/>
                  </a:cubicBezTo>
                  <a:cubicBezTo>
                    <a:pt x="121" y="428"/>
                    <a:pt x="134" y="438"/>
                    <a:pt x="150" y="438"/>
                  </a:cubicBezTo>
                  <a:cubicBezTo>
                    <a:pt x="166" y="438"/>
                    <a:pt x="179" y="428"/>
                    <a:pt x="184" y="414"/>
                  </a:cubicBezTo>
                  <a:cubicBezTo>
                    <a:pt x="195" y="414"/>
                    <a:pt x="195" y="414"/>
                    <a:pt x="195" y="414"/>
                  </a:cubicBezTo>
                  <a:cubicBezTo>
                    <a:pt x="205" y="414"/>
                    <a:pt x="214" y="405"/>
                    <a:pt x="214" y="394"/>
                  </a:cubicBezTo>
                  <a:cubicBezTo>
                    <a:pt x="214" y="342"/>
                    <a:pt x="214" y="342"/>
                    <a:pt x="214" y="342"/>
                  </a:cubicBezTo>
                  <a:cubicBezTo>
                    <a:pt x="214" y="311"/>
                    <a:pt x="227" y="282"/>
                    <a:pt x="249" y="261"/>
                  </a:cubicBezTo>
                  <a:cubicBezTo>
                    <a:pt x="279" y="235"/>
                    <a:pt x="297" y="196"/>
                    <a:pt x="297" y="153"/>
                  </a:cubicBezTo>
                  <a:cubicBezTo>
                    <a:pt x="297" y="68"/>
                    <a:pt x="225" y="0"/>
                    <a:pt x="139" y="6"/>
                  </a:cubicBezTo>
                  <a:close/>
                  <a:moveTo>
                    <a:pt x="240" y="178"/>
                  </a:moveTo>
                  <a:cubicBezTo>
                    <a:pt x="237" y="190"/>
                    <a:pt x="226" y="198"/>
                    <a:pt x="213" y="198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4" y="212"/>
                    <a:pt x="174" y="223"/>
                    <a:pt x="174" y="223"/>
                  </a:cubicBezTo>
                  <a:cubicBezTo>
                    <a:pt x="174" y="334"/>
                    <a:pt x="174" y="334"/>
                    <a:pt x="174" y="334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200" y="334"/>
                    <a:pt x="202" y="336"/>
                    <a:pt x="202" y="338"/>
                  </a:cubicBezTo>
                  <a:cubicBezTo>
                    <a:pt x="202" y="341"/>
                    <a:pt x="200" y="343"/>
                    <a:pt x="197" y="343"/>
                  </a:cubicBezTo>
                  <a:cubicBezTo>
                    <a:pt x="141" y="343"/>
                    <a:pt x="141" y="343"/>
                    <a:pt x="141" y="343"/>
                  </a:cubicBezTo>
                  <a:cubicBezTo>
                    <a:pt x="199" y="358"/>
                    <a:pt x="199" y="358"/>
                    <a:pt x="199" y="358"/>
                  </a:cubicBezTo>
                  <a:cubicBezTo>
                    <a:pt x="201" y="359"/>
                    <a:pt x="203" y="361"/>
                    <a:pt x="202" y="363"/>
                  </a:cubicBezTo>
                  <a:cubicBezTo>
                    <a:pt x="202" y="366"/>
                    <a:pt x="200" y="368"/>
                    <a:pt x="198" y="368"/>
                  </a:cubicBezTo>
                  <a:cubicBezTo>
                    <a:pt x="141" y="370"/>
                    <a:pt x="141" y="370"/>
                    <a:pt x="141" y="370"/>
                  </a:cubicBezTo>
                  <a:cubicBezTo>
                    <a:pt x="198" y="383"/>
                    <a:pt x="198" y="383"/>
                    <a:pt x="198" y="383"/>
                  </a:cubicBezTo>
                  <a:cubicBezTo>
                    <a:pt x="201" y="383"/>
                    <a:pt x="203" y="385"/>
                    <a:pt x="202" y="388"/>
                  </a:cubicBezTo>
                  <a:cubicBezTo>
                    <a:pt x="202" y="390"/>
                    <a:pt x="200" y="392"/>
                    <a:pt x="197" y="392"/>
                  </a:cubicBezTo>
                  <a:cubicBezTo>
                    <a:pt x="102" y="392"/>
                    <a:pt x="102" y="392"/>
                    <a:pt x="102" y="392"/>
                  </a:cubicBezTo>
                  <a:cubicBezTo>
                    <a:pt x="100" y="392"/>
                    <a:pt x="98" y="390"/>
                    <a:pt x="98" y="387"/>
                  </a:cubicBezTo>
                  <a:cubicBezTo>
                    <a:pt x="98" y="385"/>
                    <a:pt x="100" y="383"/>
                    <a:pt x="102" y="383"/>
                  </a:cubicBezTo>
                  <a:cubicBezTo>
                    <a:pt x="151" y="383"/>
                    <a:pt x="151" y="383"/>
                    <a:pt x="151" y="383"/>
                  </a:cubicBezTo>
                  <a:cubicBezTo>
                    <a:pt x="101" y="372"/>
                    <a:pt x="101" y="372"/>
                    <a:pt x="101" y="372"/>
                  </a:cubicBezTo>
                  <a:cubicBezTo>
                    <a:pt x="99" y="372"/>
                    <a:pt x="97" y="369"/>
                    <a:pt x="98" y="367"/>
                  </a:cubicBezTo>
                  <a:cubicBezTo>
                    <a:pt x="98" y="365"/>
                    <a:pt x="100" y="363"/>
                    <a:pt x="102" y="362"/>
                  </a:cubicBezTo>
                  <a:cubicBezTo>
                    <a:pt x="165" y="360"/>
                    <a:pt x="165" y="360"/>
                    <a:pt x="165" y="360"/>
                  </a:cubicBezTo>
                  <a:cubicBezTo>
                    <a:pt x="101" y="343"/>
                    <a:pt x="101" y="343"/>
                    <a:pt x="101" y="343"/>
                  </a:cubicBezTo>
                  <a:cubicBezTo>
                    <a:pt x="99" y="343"/>
                    <a:pt x="97" y="340"/>
                    <a:pt x="98" y="338"/>
                  </a:cubicBezTo>
                  <a:cubicBezTo>
                    <a:pt x="98" y="335"/>
                    <a:pt x="100" y="334"/>
                    <a:pt x="102" y="334"/>
                  </a:cubicBezTo>
                  <a:cubicBezTo>
                    <a:pt x="126" y="334"/>
                    <a:pt x="126" y="334"/>
                    <a:pt x="126" y="334"/>
                  </a:cubicBezTo>
                  <a:cubicBezTo>
                    <a:pt x="126" y="223"/>
                    <a:pt x="126" y="223"/>
                    <a:pt x="126" y="223"/>
                  </a:cubicBezTo>
                  <a:cubicBezTo>
                    <a:pt x="126" y="223"/>
                    <a:pt x="126" y="212"/>
                    <a:pt x="124" y="198"/>
                  </a:cubicBezTo>
                  <a:cubicBezTo>
                    <a:pt x="87" y="198"/>
                    <a:pt x="87" y="198"/>
                    <a:pt x="87" y="198"/>
                  </a:cubicBezTo>
                  <a:cubicBezTo>
                    <a:pt x="74" y="198"/>
                    <a:pt x="63" y="190"/>
                    <a:pt x="60" y="178"/>
                  </a:cubicBezTo>
                  <a:cubicBezTo>
                    <a:pt x="56" y="165"/>
                    <a:pt x="63" y="151"/>
                    <a:pt x="78" y="144"/>
                  </a:cubicBezTo>
                  <a:cubicBezTo>
                    <a:pt x="84" y="140"/>
                    <a:pt x="91" y="138"/>
                    <a:pt x="97" y="138"/>
                  </a:cubicBezTo>
                  <a:cubicBezTo>
                    <a:pt x="109" y="138"/>
                    <a:pt x="126" y="147"/>
                    <a:pt x="133" y="188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74" y="147"/>
                    <a:pt x="191" y="138"/>
                    <a:pt x="203" y="138"/>
                  </a:cubicBezTo>
                  <a:cubicBezTo>
                    <a:pt x="209" y="138"/>
                    <a:pt x="216" y="140"/>
                    <a:pt x="222" y="144"/>
                  </a:cubicBezTo>
                  <a:cubicBezTo>
                    <a:pt x="236" y="151"/>
                    <a:pt x="243" y="165"/>
                    <a:pt x="240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8056563" y="3081338"/>
              <a:ext cx="627063" cy="730250"/>
            </a:xfrm>
            <a:custGeom>
              <a:avLst/>
              <a:gdLst>
                <a:gd name="T0" fmla="*/ 194 w 283"/>
                <a:gd name="T1" fmla="*/ 330 h 330"/>
                <a:gd name="T2" fmla="*/ 89 w 283"/>
                <a:gd name="T3" fmla="*/ 330 h 330"/>
                <a:gd name="T4" fmla="*/ 85 w 283"/>
                <a:gd name="T5" fmla="*/ 325 h 330"/>
                <a:gd name="T6" fmla="*/ 86 w 283"/>
                <a:gd name="T7" fmla="*/ 322 h 330"/>
                <a:gd name="T8" fmla="*/ 43 w 283"/>
                <a:gd name="T9" fmla="*/ 229 h 330"/>
                <a:gd name="T10" fmla="*/ 0 w 283"/>
                <a:gd name="T11" fmla="*/ 132 h 330"/>
                <a:gd name="T12" fmla="*/ 142 w 283"/>
                <a:gd name="T13" fmla="*/ 0 h 330"/>
                <a:gd name="T14" fmla="*/ 240 w 283"/>
                <a:gd name="T15" fmla="*/ 40 h 330"/>
                <a:gd name="T16" fmla="*/ 283 w 283"/>
                <a:gd name="T17" fmla="*/ 132 h 330"/>
                <a:gd name="T18" fmla="*/ 240 w 283"/>
                <a:gd name="T19" fmla="*/ 229 h 330"/>
                <a:gd name="T20" fmla="*/ 197 w 283"/>
                <a:gd name="T21" fmla="*/ 322 h 330"/>
                <a:gd name="T22" fmla="*/ 199 w 283"/>
                <a:gd name="T23" fmla="*/ 325 h 330"/>
                <a:gd name="T24" fmla="*/ 194 w 283"/>
                <a:gd name="T25" fmla="*/ 330 h 330"/>
                <a:gd name="T26" fmla="*/ 95 w 283"/>
                <a:gd name="T27" fmla="*/ 320 h 330"/>
                <a:gd name="T28" fmla="*/ 188 w 283"/>
                <a:gd name="T29" fmla="*/ 320 h 330"/>
                <a:gd name="T30" fmla="*/ 232 w 283"/>
                <a:gd name="T31" fmla="*/ 224 h 330"/>
                <a:gd name="T32" fmla="*/ 274 w 283"/>
                <a:gd name="T33" fmla="*/ 132 h 330"/>
                <a:gd name="T34" fmla="*/ 142 w 283"/>
                <a:gd name="T35" fmla="*/ 9 h 330"/>
                <a:gd name="T36" fmla="*/ 9 w 283"/>
                <a:gd name="T37" fmla="*/ 132 h 330"/>
                <a:gd name="T38" fmla="*/ 51 w 283"/>
                <a:gd name="T39" fmla="*/ 224 h 330"/>
                <a:gd name="T40" fmla="*/ 95 w 283"/>
                <a:gd name="T41" fmla="*/ 32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3" h="330">
                  <a:moveTo>
                    <a:pt x="194" y="330"/>
                  </a:moveTo>
                  <a:cubicBezTo>
                    <a:pt x="89" y="330"/>
                    <a:pt x="89" y="330"/>
                    <a:pt x="89" y="330"/>
                  </a:cubicBezTo>
                  <a:cubicBezTo>
                    <a:pt x="87" y="330"/>
                    <a:pt x="85" y="328"/>
                    <a:pt x="85" y="325"/>
                  </a:cubicBezTo>
                  <a:cubicBezTo>
                    <a:pt x="85" y="324"/>
                    <a:pt x="85" y="323"/>
                    <a:pt x="86" y="322"/>
                  </a:cubicBezTo>
                  <a:cubicBezTo>
                    <a:pt x="85" y="287"/>
                    <a:pt x="64" y="258"/>
                    <a:pt x="43" y="229"/>
                  </a:cubicBezTo>
                  <a:cubicBezTo>
                    <a:pt x="22" y="200"/>
                    <a:pt x="0" y="169"/>
                    <a:pt x="0" y="132"/>
                  </a:cubicBezTo>
                  <a:cubicBezTo>
                    <a:pt x="0" y="68"/>
                    <a:pt x="54" y="0"/>
                    <a:pt x="142" y="0"/>
                  </a:cubicBezTo>
                  <a:cubicBezTo>
                    <a:pt x="177" y="0"/>
                    <a:pt x="213" y="14"/>
                    <a:pt x="240" y="40"/>
                  </a:cubicBezTo>
                  <a:cubicBezTo>
                    <a:pt x="267" y="65"/>
                    <a:pt x="283" y="99"/>
                    <a:pt x="283" y="132"/>
                  </a:cubicBezTo>
                  <a:cubicBezTo>
                    <a:pt x="283" y="169"/>
                    <a:pt x="261" y="200"/>
                    <a:pt x="240" y="229"/>
                  </a:cubicBezTo>
                  <a:cubicBezTo>
                    <a:pt x="219" y="258"/>
                    <a:pt x="199" y="287"/>
                    <a:pt x="197" y="322"/>
                  </a:cubicBezTo>
                  <a:cubicBezTo>
                    <a:pt x="198" y="323"/>
                    <a:pt x="199" y="324"/>
                    <a:pt x="199" y="325"/>
                  </a:cubicBezTo>
                  <a:cubicBezTo>
                    <a:pt x="199" y="328"/>
                    <a:pt x="197" y="330"/>
                    <a:pt x="194" y="330"/>
                  </a:cubicBezTo>
                  <a:close/>
                  <a:moveTo>
                    <a:pt x="95" y="320"/>
                  </a:moveTo>
                  <a:cubicBezTo>
                    <a:pt x="188" y="320"/>
                    <a:pt x="188" y="320"/>
                    <a:pt x="188" y="320"/>
                  </a:cubicBezTo>
                  <a:cubicBezTo>
                    <a:pt x="190" y="283"/>
                    <a:pt x="212" y="253"/>
                    <a:pt x="232" y="224"/>
                  </a:cubicBezTo>
                  <a:cubicBezTo>
                    <a:pt x="254" y="194"/>
                    <a:pt x="274" y="166"/>
                    <a:pt x="274" y="132"/>
                  </a:cubicBezTo>
                  <a:cubicBezTo>
                    <a:pt x="274" y="67"/>
                    <a:pt x="211" y="9"/>
                    <a:pt x="142" y="9"/>
                  </a:cubicBezTo>
                  <a:cubicBezTo>
                    <a:pt x="60" y="9"/>
                    <a:pt x="9" y="73"/>
                    <a:pt x="9" y="132"/>
                  </a:cubicBezTo>
                  <a:cubicBezTo>
                    <a:pt x="9" y="166"/>
                    <a:pt x="30" y="194"/>
                    <a:pt x="51" y="224"/>
                  </a:cubicBezTo>
                  <a:cubicBezTo>
                    <a:pt x="72" y="253"/>
                    <a:pt x="93" y="283"/>
                    <a:pt x="95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8242301" y="3836988"/>
              <a:ext cx="257175" cy="96838"/>
            </a:xfrm>
            <a:custGeom>
              <a:avLst/>
              <a:gdLst>
                <a:gd name="T0" fmla="*/ 111 w 116"/>
                <a:gd name="T1" fmla="*/ 44 h 44"/>
                <a:gd name="T2" fmla="*/ 4 w 116"/>
                <a:gd name="T3" fmla="*/ 44 h 44"/>
                <a:gd name="T4" fmla="*/ 0 w 116"/>
                <a:gd name="T5" fmla="*/ 40 h 44"/>
                <a:gd name="T6" fmla="*/ 3 w 116"/>
                <a:gd name="T7" fmla="*/ 35 h 44"/>
                <a:gd name="T8" fmla="*/ 82 w 116"/>
                <a:gd name="T9" fmla="*/ 9 h 44"/>
                <a:gd name="T10" fmla="*/ 4 w 116"/>
                <a:gd name="T11" fmla="*/ 9 h 44"/>
                <a:gd name="T12" fmla="*/ 0 w 116"/>
                <a:gd name="T13" fmla="*/ 4 h 44"/>
                <a:gd name="T14" fmla="*/ 4 w 116"/>
                <a:gd name="T15" fmla="*/ 0 h 44"/>
                <a:gd name="T16" fmla="*/ 111 w 116"/>
                <a:gd name="T17" fmla="*/ 0 h 44"/>
                <a:gd name="T18" fmla="*/ 115 w 116"/>
                <a:gd name="T19" fmla="*/ 4 h 44"/>
                <a:gd name="T20" fmla="*/ 112 w 116"/>
                <a:gd name="T21" fmla="*/ 9 h 44"/>
                <a:gd name="T22" fmla="*/ 33 w 116"/>
                <a:gd name="T23" fmla="*/ 35 h 44"/>
                <a:gd name="T24" fmla="*/ 111 w 116"/>
                <a:gd name="T25" fmla="*/ 35 h 44"/>
                <a:gd name="T26" fmla="*/ 115 w 116"/>
                <a:gd name="T27" fmla="*/ 39 h 44"/>
                <a:gd name="T28" fmla="*/ 111 w 116"/>
                <a:gd name="T2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44">
                  <a:moveTo>
                    <a:pt x="111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38"/>
                    <a:pt x="1" y="36"/>
                    <a:pt x="3" y="35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1"/>
                    <a:pt x="115" y="4"/>
                  </a:cubicBezTo>
                  <a:cubicBezTo>
                    <a:pt x="116" y="6"/>
                    <a:pt x="114" y="8"/>
                    <a:pt x="112" y="9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3" y="35"/>
                    <a:pt x="115" y="37"/>
                    <a:pt x="115" y="39"/>
                  </a:cubicBezTo>
                  <a:cubicBezTo>
                    <a:pt x="115" y="42"/>
                    <a:pt x="113" y="44"/>
                    <a:pt x="111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242301" y="3960813"/>
              <a:ext cx="254000" cy="19050"/>
            </a:xfrm>
            <a:custGeom>
              <a:avLst/>
              <a:gdLst>
                <a:gd name="T0" fmla="*/ 111 w 115"/>
                <a:gd name="T1" fmla="*/ 9 h 9"/>
                <a:gd name="T2" fmla="*/ 4 w 115"/>
                <a:gd name="T3" fmla="*/ 9 h 9"/>
                <a:gd name="T4" fmla="*/ 0 w 115"/>
                <a:gd name="T5" fmla="*/ 4 h 9"/>
                <a:gd name="T6" fmla="*/ 4 w 115"/>
                <a:gd name="T7" fmla="*/ 0 h 9"/>
                <a:gd name="T8" fmla="*/ 111 w 115"/>
                <a:gd name="T9" fmla="*/ 0 h 9"/>
                <a:gd name="T10" fmla="*/ 115 w 115"/>
                <a:gd name="T11" fmla="*/ 4 h 9"/>
                <a:gd name="T12" fmla="*/ 111 w 115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">
                  <a:moveTo>
                    <a:pt x="111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9"/>
                    <a:pt x="11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8399463" y="3402013"/>
              <a:ext cx="147638" cy="112713"/>
            </a:xfrm>
            <a:custGeom>
              <a:avLst/>
              <a:gdLst>
                <a:gd name="T0" fmla="*/ 40 w 67"/>
                <a:gd name="T1" fmla="*/ 51 h 51"/>
                <a:gd name="T2" fmla="*/ 5 w 67"/>
                <a:gd name="T3" fmla="*/ 51 h 51"/>
                <a:gd name="T4" fmla="*/ 1 w 67"/>
                <a:gd name="T5" fmla="*/ 50 h 51"/>
                <a:gd name="T6" fmla="*/ 0 w 67"/>
                <a:gd name="T7" fmla="*/ 46 h 51"/>
                <a:gd name="T8" fmla="*/ 32 w 67"/>
                <a:gd name="T9" fmla="*/ 0 h 51"/>
                <a:gd name="T10" fmla="*/ 48 w 67"/>
                <a:gd name="T11" fmla="*/ 4 h 51"/>
                <a:gd name="T12" fmla="*/ 64 w 67"/>
                <a:gd name="T13" fmla="*/ 34 h 51"/>
                <a:gd name="T14" fmla="*/ 40 w 67"/>
                <a:gd name="T15" fmla="*/ 51 h 51"/>
                <a:gd name="T16" fmla="*/ 10 w 67"/>
                <a:gd name="T17" fmla="*/ 42 h 51"/>
                <a:gd name="T18" fmla="*/ 40 w 67"/>
                <a:gd name="T19" fmla="*/ 42 h 51"/>
                <a:gd name="T20" fmla="*/ 55 w 67"/>
                <a:gd name="T21" fmla="*/ 32 h 51"/>
                <a:gd name="T22" fmla="*/ 44 w 67"/>
                <a:gd name="T23" fmla="*/ 12 h 51"/>
                <a:gd name="T24" fmla="*/ 32 w 67"/>
                <a:gd name="T25" fmla="*/ 9 h 51"/>
                <a:gd name="T26" fmla="*/ 10 w 67"/>
                <a:gd name="T27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51">
                  <a:moveTo>
                    <a:pt x="40" y="51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1" y="49"/>
                    <a:pt x="0" y="47"/>
                    <a:pt x="0" y="46"/>
                  </a:cubicBezTo>
                  <a:cubicBezTo>
                    <a:pt x="6" y="8"/>
                    <a:pt x="21" y="0"/>
                    <a:pt x="32" y="0"/>
                  </a:cubicBezTo>
                  <a:cubicBezTo>
                    <a:pt x="37" y="0"/>
                    <a:pt x="42" y="1"/>
                    <a:pt x="48" y="4"/>
                  </a:cubicBezTo>
                  <a:cubicBezTo>
                    <a:pt x="60" y="11"/>
                    <a:pt x="67" y="23"/>
                    <a:pt x="64" y="34"/>
                  </a:cubicBezTo>
                  <a:cubicBezTo>
                    <a:pt x="61" y="44"/>
                    <a:pt x="52" y="51"/>
                    <a:pt x="40" y="51"/>
                  </a:cubicBezTo>
                  <a:close/>
                  <a:moveTo>
                    <a:pt x="10" y="42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48" y="42"/>
                    <a:pt x="53" y="38"/>
                    <a:pt x="55" y="32"/>
                  </a:cubicBezTo>
                  <a:cubicBezTo>
                    <a:pt x="56" y="26"/>
                    <a:pt x="54" y="18"/>
                    <a:pt x="44" y="12"/>
                  </a:cubicBezTo>
                  <a:cubicBezTo>
                    <a:pt x="39" y="10"/>
                    <a:pt x="35" y="9"/>
                    <a:pt x="32" y="9"/>
                  </a:cubicBezTo>
                  <a:cubicBezTo>
                    <a:pt x="19" y="9"/>
                    <a:pt x="13" y="28"/>
                    <a:pt x="10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8193088" y="3402013"/>
              <a:ext cx="146050" cy="112713"/>
            </a:xfrm>
            <a:custGeom>
              <a:avLst/>
              <a:gdLst>
                <a:gd name="T0" fmla="*/ 61 w 66"/>
                <a:gd name="T1" fmla="*/ 51 h 51"/>
                <a:gd name="T2" fmla="*/ 26 w 66"/>
                <a:gd name="T3" fmla="*/ 51 h 51"/>
                <a:gd name="T4" fmla="*/ 3 w 66"/>
                <a:gd name="T5" fmla="*/ 34 h 51"/>
                <a:gd name="T6" fmla="*/ 18 w 66"/>
                <a:gd name="T7" fmla="*/ 4 h 51"/>
                <a:gd name="T8" fmla="*/ 34 w 66"/>
                <a:gd name="T9" fmla="*/ 0 h 51"/>
                <a:gd name="T10" fmla="*/ 66 w 66"/>
                <a:gd name="T11" fmla="*/ 46 h 51"/>
                <a:gd name="T12" fmla="*/ 65 w 66"/>
                <a:gd name="T13" fmla="*/ 50 h 51"/>
                <a:gd name="T14" fmla="*/ 61 w 66"/>
                <a:gd name="T15" fmla="*/ 51 h 51"/>
                <a:gd name="T16" fmla="*/ 34 w 66"/>
                <a:gd name="T17" fmla="*/ 9 h 51"/>
                <a:gd name="T18" fmla="*/ 22 w 66"/>
                <a:gd name="T19" fmla="*/ 12 h 51"/>
                <a:gd name="T20" fmla="*/ 11 w 66"/>
                <a:gd name="T21" fmla="*/ 32 h 51"/>
                <a:gd name="T22" fmla="*/ 26 w 66"/>
                <a:gd name="T23" fmla="*/ 42 h 51"/>
                <a:gd name="T24" fmla="*/ 56 w 66"/>
                <a:gd name="T25" fmla="*/ 42 h 51"/>
                <a:gd name="T26" fmla="*/ 34 w 66"/>
                <a:gd name="T27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51">
                  <a:moveTo>
                    <a:pt x="61" y="51"/>
                  </a:moveTo>
                  <a:cubicBezTo>
                    <a:pt x="26" y="51"/>
                    <a:pt x="26" y="51"/>
                    <a:pt x="26" y="51"/>
                  </a:cubicBezTo>
                  <a:cubicBezTo>
                    <a:pt x="15" y="51"/>
                    <a:pt x="5" y="44"/>
                    <a:pt x="3" y="34"/>
                  </a:cubicBezTo>
                  <a:cubicBezTo>
                    <a:pt x="0" y="23"/>
                    <a:pt x="6" y="11"/>
                    <a:pt x="18" y="4"/>
                  </a:cubicBezTo>
                  <a:cubicBezTo>
                    <a:pt x="24" y="1"/>
                    <a:pt x="29" y="0"/>
                    <a:pt x="34" y="0"/>
                  </a:cubicBezTo>
                  <a:cubicBezTo>
                    <a:pt x="46" y="0"/>
                    <a:pt x="60" y="8"/>
                    <a:pt x="66" y="46"/>
                  </a:cubicBezTo>
                  <a:cubicBezTo>
                    <a:pt x="66" y="47"/>
                    <a:pt x="66" y="49"/>
                    <a:pt x="65" y="50"/>
                  </a:cubicBezTo>
                  <a:cubicBezTo>
                    <a:pt x="64" y="51"/>
                    <a:pt x="63" y="51"/>
                    <a:pt x="61" y="51"/>
                  </a:cubicBezTo>
                  <a:close/>
                  <a:moveTo>
                    <a:pt x="34" y="9"/>
                  </a:moveTo>
                  <a:cubicBezTo>
                    <a:pt x="31" y="9"/>
                    <a:pt x="27" y="10"/>
                    <a:pt x="22" y="12"/>
                  </a:cubicBezTo>
                  <a:cubicBezTo>
                    <a:pt x="12" y="18"/>
                    <a:pt x="10" y="26"/>
                    <a:pt x="11" y="32"/>
                  </a:cubicBezTo>
                  <a:cubicBezTo>
                    <a:pt x="13" y="38"/>
                    <a:pt x="19" y="42"/>
                    <a:pt x="2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3" y="28"/>
                    <a:pt x="47" y="9"/>
                    <a:pt x="3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8320088" y="3495675"/>
              <a:ext cx="101600" cy="314325"/>
            </a:xfrm>
            <a:custGeom>
              <a:avLst/>
              <a:gdLst>
                <a:gd name="T0" fmla="*/ 39 w 46"/>
                <a:gd name="T1" fmla="*/ 142 h 142"/>
                <a:gd name="T2" fmla="*/ 6 w 46"/>
                <a:gd name="T3" fmla="*/ 142 h 142"/>
                <a:gd name="T4" fmla="*/ 2 w 46"/>
                <a:gd name="T5" fmla="*/ 137 h 142"/>
                <a:gd name="T6" fmla="*/ 2 w 46"/>
                <a:gd name="T7" fmla="*/ 30 h 142"/>
                <a:gd name="T8" fmla="*/ 0 w 46"/>
                <a:gd name="T9" fmla="*/ 5 h 142"/>
                <a:gd name="T10" fmla="*/ 1 w 46"/>
                <a:gd name="T11" fmla="*/ 2 h 142"/>
                <a:gd name="T12" fmla="*/ 4 w 46"/>
                <a:gd name="T13" fmla="*/ 0 h 142"/>
                <a:gd name="T14" fmla="*/ 41 w 46"/>
                <a:gd name="T15" fmla="*/ 0 h 142"/>
                <a:gd name="T16" fmla="*/ 44 w 46"/>
                <a:gd name="T17" fmla="*/ 2 h 142"/>
                <a:gd name="T18" fmla="*/ 45 w 46"/>
                <a:gd name="T19" fmla="*/ 5 h 142"/>
                <a:gd name="T20" fmla="*/ 44 w 46"/>
                <a:gd name="T21" fmla="*/ 30 h 142"/>
                <a:gd name="T22" fmla="*/ 44 w 46"/>
                <a:gd name="T23" fmla="*/ 137 h 142"/>
                <a:gd name="T24" fmla="*/ 39 w 46"/>
                <a:gd name="T25" fmla="*/ 142 h 142"/>
                <a:gd name="T26" fmla="*/ 11 w 46"/>
                <a:gd name="T27" fmla="*/ 133 h 142"/>
                <a:gd name="T28" fmla="*/ 35 w 46"/>
                <a:gd name="T29" fmla="*/ 133 h 142"/>
                <a:gd name="T30" fmla="*/ 35 w 46"/>
                <a:gd name="T31" fmla="*/ 30 h 142"/>
                <a:gd name="T32" fmla="*/ 36 w 46"/>
                <a:gd name="T33" fmla="*/ 9 h 142"/>
                <a:gd name="T34" fmla="*/ 10 w 46"/>
                <a:gd name="T35" fmla="*/ 9 h 142"/>
                <a:gd name="T36" fmla="*/ 11 w 46"/>
                <a:gd name="T37" fmla="*/ 31 h 142"/>
                <a:gd name="T38" fmla="*/ 11 w 46"/>
                <a:gd name="T39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142">
                  <a:moveTo>
                    <a:pt x="39" y="142"/>
                  </a:moveTo>
                  <a:cubicBezTo>
                    <a:pt x="6" y="142"/>
                    <a:pt x="6" y="142"/>
                    <a:pt x="6" y="142"/>
                  </a:cubicBezTo>
                  <a:cubicBezTo>
                    <a:pt x="4" y="142"/>
                    <a:pt x="2" y="140"/>
                    <a:pt x="2" y="13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19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4" y="2"/>
                  </a:cubicBezTo>
                  <a:cubicBezTo>
                    <a:pt x="45" y="3"/>
                    <a:pt x="46" y="4"/>
                    <a:pt x="45" y="5"/>
                  </a:cubicBezTo>
                  <a:cubicBezTo>
                    <a:pt x="43" y="19"/>
                    <a:pt x="44" y="30"/>
                    <a:pt x="44" y="30"/>
                  </a:cubicBezTo>
                  <a:cubicBezTo>
                    <a:pt x="44" y="137"/>
                    <a:pt x="44" y="137"/>
                    <a:pt x="44" y="137"/>
                  </a:cubicBezTo>
                  <a:cubicBezTo>
                    <a:pt x="44" y="140"/>
                    <a:pt x="42" y="142"/>
                    <a:pt x="39" y="142"/>
                  </a:cubicBezTo>
                  <a:close/>
                  <a:moveTo>
                    <a:pt x="11" y="133"/>
                  </a:moveTo>
                  <a:cubicBezTo>
                    <a:pt x="35" y="133"/>
                    <a:pt x="35" y="133"/>
                    <a:pt x="35" y="13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0"/>
                    <a:pt x="34" y="21"/>
                    <a:pt x="3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21"/>
                    <a:pt x="11" y="30"/>
                    <a:pt x="11" y="31"/>
                  </a:cubicBezTo>
                  <a:lnTo>
                    <a:pt x="11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411788" y="3960813"/>
              <a:ext cx="2959100" cy="2897188"/>
            </a:xfrm>
            <a:custGeom>
              <a:avLst/>
              <a:gdLst>
                <a:gd name="T0" fmla="*/ 1335 w 1335"/>
                <a:gd name="T1" fmla="*/ 0 h 1309"/>
                <a:gd name="T2" fmla="*/ 1335 w 1335"/>
                <a:gd name="T3" fmla="*/ 578 h 1309"/>
                <a:gd name="T4" fmla="*/ 1215 w 1335"/>
                <a:gd name="T5" fmla="*/ 697 h 1309"/>
                <a:gd name="T6" fmla="*/ 119 w 1335"/>
                <a:gd name="T7" fmla="*/ 697 h 1309"/>
                <a:gd name="T8" fmla="*/ 0 w 1335"/>
                <a:gd name="T9" fmla="*/ 817 h 1309"/>
                <a:gd name="T10" fmla="*/ 0 w 1335"/>
                <a:gd name="T11" fmla="*/ 1309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5" h="1309">
                  <a:moveTo>
                    <a:pt x="1335" y="0"/>
                  </a:moveTo>
                  <a:cubicBezTo>
                    <a:pt x="1335" y="578"/>
                    <a:pt x="1335" y="578"/>
                    <a:pt x="1335" y="578"/>
                  </a:cubicBezTo>
                  <a:cubicBezTo>
                    <a:pt x="1335" y="644"/>
                    <a:pt x="1281" y="697"/>
                    <a:pt x="1215" y="697"/>
                  </a:cubicBezTo>
                  <a:cubicBezTo>
                    <a:pt x="119" y="697"/>
                    <a:pt x="119" y="697"/>
                    <a:pt x="119" y="697"/>
                  </a:cubicBezTo>
                  <a:cubicBezTo>
                    <a:pt x="53" y="697"/>
                    <a:pt x="0" y="751"/>
                    <a:pt x="0" y="817"/>
                  </a:cubicBezTo>
                  <a:cubicBezTo>
                    <a:pt x="0" y="1309"/>
                    <a:pt x="0" y="1309"/>
                    <a:pt x="0" y="1309"/>
                  </a:cubicBezTo>
                </a:path>
              </a:pathLst>
            </a:custGeom>
            <a:noFill/>
            <a:ln w="349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429376" y="2733675"/>
              <a:ext cx="1182688" cy="4124325"/>
            </a:xfrm>
            <a:custGeom>
              <a:avLst/>
              <a:gdLst>
                <a:gd name="T0" fmla="*/ 534 w 534"/>
                <a:gd name="T1" fmla="*/ 0 h 1863"/>
                <a:gd name="T2" fmla="*/ 534 w 534"/>
                <a:gd name="T3" fmla="*/ 275 h 1863"/>
                <a:gd name="T4" fmla="*/ 413 w 534"/>
                <a:gd name="T5" fmla="*/ 395 h 1863"/>
                <a:gd name="T6" fmla="*/ 134 w 534"/>
                <a:gd name="T7" fmla="*/ 395 h 1863"/>
                <a:gd name="T8" fmla="*/ 0 w 534"/>
                <a:gd name="T9" fmla="*/ 530 h 1863"/>
                <a:gd name="T10" fmla="*/ 0 w 534"/>
                <a:gd name="T11" fmla="*/ 1863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4" h="1863">
                  <a:moveTo>
                    <a:pt x="534" y="0"/>
                  </a:moveTo>
                  <a:cubicBezTo>
                    <a:pt x="534" y="275"/>
                    <a:pt x="534" y="275"/>
                    <a:pt x="534" y="275"/>
                  </a:cubicBezTo>
                  <a:cubicBezTo>
                    <a:pt x="534" y="341"/>
                    <a:pt x="480" y="395"/>
                    <a:pt x="413" y="395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60" y="395"/>
                    <a:pt x="0" y="455"/>
                    <a:pt x="0" y="530"/>
                  </a:cubicBezTo>
                  <a:cubicBezTo>
                    <a:pt x="0" y="1863"/>
                    <a:pt x="0" y="1863"/>
                    <a:pt x="0" y="1863"/>
                  </a:cubicBezTo>
                </a:path>
              </a:pathLst>
            </a:custGeom>
            <a:noFill/>
            <a:ln w="61913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7477126" y="2546350"/>
              <a:ext cx="260350" cy="157163"/>
            </a:xfrm>
            <a:custGeom>
              <a:avLst/>
              <a:gdLst>
                <a:gd name="T0" fmla="*/ 107 w 117"/>
                <a:gd name="T1" fmla="*/ 0 h 71"/>
                <a:gd name="T2" fmla="*/ 10 w 117"/>
                <a:gd name="T3" fmla="*/ 0 h 71"/>
                <a:gd name="T4" fmla="*/ 0 w 117"/>
                <a:gd name="T5" fmla="*/ 10 h 71"/>
                <a:gd name="T6" fmla="*/ 0 w 117"/>
                <a:gd name="T7" fmla="*/ 61 h 71"/>
                <a:gd name="T8" fmla="*/ 10 w 117"/>
                <a:gd name="T9" fmla="*/ 71 h 71"/>
                <a:gd name="T10" fmla="*/ 107 w 117"/>
                <a:gd name="T11" fmla="*/ 71 h 71"/>
                <a:gd name="T12" fmla="*/ 117 w 117"/>
                <a:gd name="T13" fmla="*/ 61 h 71"/>
                <a:gd name="T14" fmla="*/ 117 w 117"/>
                <a:gd name="T15" fmla="*/ 10 h 71"/>
                <a:gd name="T16" fmla="*/ 107 w 117"/>
                <a:gd name="T17" fmla="*/ 0 h 71"/>
                <a:gd name="T18" fmla="*/ 102 w 117"/>
                <a:gd name="T19" fmla="*/ 49 h 71"/>
                <a:gd name="T20" fmla="*/ 105 w 117"/>
                <a:gd name="T21" fmla="*/ 55 h 71"/>
                <a:gd name="T22" fmla="*/ 100 w 117"/>
                <a:gd name="T23" fmla="*/ 59 h 71"/>
                <a:gd name="T24" fmla="*/ 17 w 117"/>
                <a:gd name="T25" fmla="*/ 59 h 71"/>
                <a:gd name="T26" fmla="*/ 12 w 117"/>
                <a:gd name="T27" fmla="*/ 54 h 71"/>
                <a:gd name="T28" fmla="*/ 17 w 117"/>
                <a:gd name="T29" fmla="*/ 49 h 71"/>
                <a:gd name="T30" fmla="*/ 74 w 117"/>
                <a:gd name="T31" fmla="*/ 49 h 71"/>
                <a:gd name="T32" fmla="*/ 15 w 117"/>
                <a:gd name="T33" fmla="*/ 24 h 71"/>
                <a:gd name="T34" fmla="*/ 12 w 117"/>
                <a:gd name="T35" fmla="*/ 18 h 71"/>
                <a:gd name="T36" fmla="*/ 17 w 117"/>
                <a:gd name="T37" fmla="*/ 14 h 71"/>
                <a:gd name="T38" fmla="*/ 100 w 117"/>
                <a:gd name="T39" fmla="*/ 14 h 71"/>
                <a:gd name="T40" fmla="*/ 105 w 117"/>
                <a:gd name="T41" fmla="*/ 19 h 71"/>
                <a:gd name="T42" fmla="*/ 100 w 117"/>
                <a:gd name="T43" fmla="*/ 24 h 71"/>
                <a:gd name="T44" fmla="*/ 43 w 117"/>
                <a:gd name="T45" fmla="*/ 24 h 71"/>
                <a:gd name="T46" fmla="*/ 102 w 117"/>
                <a:gd name="T47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1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5" y="71"/>
                    <a:pt x="10" y="71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2" y="71"/>
                    <a:pt x="117" y="67"/>
                    <a:pt x="117" y="61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7" y="5"/>
                    <a:pt x="112" y="0"/>
                    <a:pt x="107" y="0"/>
                  </a:cubicBezTo>
                  <a:close/>
                  <a:moveTo>
                    <a:pt x="102" y="49"/>
                  </a:moveTo>
                  <a:cubicBezTo>
                    <a:pt x="104" y="50"/>
                    <a:pt x="106" y="53"/>
                    <a:pt x="105" y="55"/>
                  </a:cubicBezTo>
                  <a:cubicBezTo>
                    <a:pt x="105" y="58"/>
                    <a:pt x="102" y="59"/>
                    <a:pt x="100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4" y="59"/>
                    <a:pt x="12" y="57"/>
                    <a:pt x="12" y="54"/>
                  </a:cubicBezTo>
                  <a:cubicBezTo>
                    <a:pt x="12" y="51"/>
                    <a:pt x="14" y="49"/>
                    <a:pt x="17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3" y="23"/>
                    <a:pt x="11" y="20"/>
                    <a:pt x="12" y="18"/>
                  </a:cubicBezTo>
                  <a:cubicBezTo>
                    <a:pt x="12" y="16"/>
                    <a:pt x="15" y="14"/>
                    <a:pt x="17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3" y="14"/>
                    <a:pt x="105" y="16"/>
                    <a:pt x="105" y="19"/>
                  </a:cubicBezTo>
                  <a:cubicBezTo>
                    <a:pt x="105" y="22"/>
                    <a:pt x="103" y="24"/>
                    <a:pt x="100" y="24"/>
                  </a:cubicBezTo>
                  <a:cubicBezTo>
                    <a:pt x="43" y="24"/>
                    <a:pt x="43" y="24"/>
                    <a:pt x="43" y="24"/>
                  </a:cubicBezTo>
                  <a:lnTo>
                    <a:pt x="102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543801" y="2722563"/>
              <a:ext cx="127000" cy="28575"/>
            </a:xfrm>
            <a:custGeom>
              <a:avLst/>
              <a:gdLst>
                <a:gd name="T0" fmla="*/ 0 w 57"/>
                <a:gd name="T1" fmla="*/ 0 h 13"/>
                <a:gd name="T2" fmla="*/ 29 w 57"/>
                <a:gd name="T3" fmla="*/ 13 h 13"/>
                <a:gd name="T4" fmla="*/ 57 w 57"/>
                <a:gd name="T5" fmla="*/ 0 h 13"/>
                <a:gd name="T6" fmla="*/ 0 w 57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3">
                  <a:moveTo>
                    <a:pt x="0" y="0"/>
                  </a:moveTo>
                  <a:cubicBezTo>
                    <a:pt x="7" y="8"/>
                    <a:pt x="17" y="13"/>
                    <a:pt x="29" y="13"/>
                  </a:cubicBezTo>
                  <a:cubicBezTo>
                    <a:pt x="40" y="13"/>
                    <a:pt x="50" y="8"/>
                    <a:pt x="5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258051" y="1735138"/>
              <a:ext cx="698500" cy="788988"/>
            </a:xfrm>
            <a:custGeom>
              <a:avLst/>
              <a:gdLst>
                <a:gd name="T0" fmla="*/ 158 w 315"/>
                <a:gd name="T1" fmla="*/ 0 h 356"/>
                <a:gd name="T2" fmla="*/ 0 w 315"/>
                <a:gd name="T3" fmla="*/ 158 h 356"/>
                <a:gd name="T4" fmla="*/ 99 w 315"/>
                <a:gd name="T5" fmla="*/ 305 h 356"/>
                <a:gd name="T6" fmla="*/ 99 w 315"/>
                <a:gd name="T7" fmla="*/ 346 h 356"/>
                <a:gd name="T8" fmla="*/ 109 w 315"/>
                <a:gd name="T9" fmla="*/ 356 h 356"/>
                <a:gd name="T10" fmla="*/ 206 w 315"/>
                <a:gd name="T11" fmla="*/ 356 h 356"/>
                <a:gd name="T12" fmla="*/ 216 w 315"/>
                <a:gd name="T13" fmla="*/ 346 h 356"/>
                <a:gd name="T14" fmla="*/ 216 w 315"/>
                <a:gd name="T15" fmla="*/ 305 h 356"/>
                <a:gd name="T16" fmla="*/ 315 w 315"/>
                <a:gd name="T17" fmla="*/ 158 h 356"/>
                <a:gd name="T18" fmla="*/ 158 w 315"/>
                <a:gd name="T19" fmla="*/ 0 h 356"/>
                <a:gd name="T20" fmla="*/ 149 w 315"/>
                <a:gd name="T21" fmla="*/ 250 h 356"/>
                <a:gd name="T22" fmla="*/ 149 w 315"/>
                <a:gd name="T23" fmla="*/ 182 h 356"/>
                <a:gd name="T24" fmla="*/ 128 w 315"/>
                <a:gd name="T25" fmla="*/ 182 h 356"/>
                <a:gd name="T26" fmla="*/ 166 w 315"/>
                <a:gd name="T27" fmla="*/ 91 h 356"/>
                <a:gd name="T28" fmla="*/ 166 w 315"/>
                <a:gd name="T29" fmla="*/ 159 h 356"/>
                <a:gd name="T30" fmla="*/ 187 w 315"/>
                <a:gd name="T31" fmla="*/ 159 h 356"/>
                <a:gd name="T32" fmla="*/ 149 w 315"/>
                <a:gd name="T33" fmla="*/ 25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5" h="356">
                  <a:moveTo>
                    <a:pt x="158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4"/>
                    <a:pt x="41" y="281"/>
                    <a:pt x="99" y="305"/>
                  </a:cubicBezTo>
                  <a:cubicBezTo>
                    <a:pt x="99" y="346"/>
                    <a:pt x="99" y="346"/>
                    <a:pt x="99" y="346"/>
                  </a:cubicBezTo>
                  <a:cubicBezTo>
                    <a:pt x="99" y="352"/>
                    <a:pt x="104" y="356"/>
                    <a:pt x="109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12" y="356"/>
                    <a:pt x="216" y="352"/>
                    <a:pt x="216" y="346"/>
                  </a:cubicBezTo>
                  <a:cubicBezTo>
                    <a:pt x="216" y="305"/>
                    <a:pt x="216" y="305"/>
                    <a:pt x="216" y="305"/>
                  </a:cubicBezTo>
                  <a:cubicBezTo>
                    <a:pt x="274" y="281"/>
                    <a:pt x="315" y="224"/>
                    <a:pt x="315" y="158"/>
                  </a:cubicBezTo>
                  <a:cubicBezTo>
                    <a:pt x="315" y="70"/>
                    <a:pt x="245" y="0"/>
                    <a:pt x="158" y="0"/>
                  </a:cubicBezTo>
                  <a:close/>
                  <a:moveTo>
                    <a:pt x="149" y="250"/>
                  </a:moveTo>
                  <a:cubicBezTo>
                    <a:pt x="149" y="182"/>
                    <a:pt x="149" y="182"/>
                    <a:pt x="149" y="182"/>
                  </a:cubicBezTo>
                  <a:cubicBezTo>
                    <a:pt x="128" y="182"/>
                    <a:pt x="128" y="182"/>
                    <a:pt x="128" y="182"/>
                  </a:cubicBezTo>
                  <a:cubicBezTo>
                    <a:pt x="166" y="91"/>
                    <a:pt x="166" y="91"/>
                    <a:pt x="166" y="91"/>
                  </a:cubicBezTo>
                  <a:cubicBezTo>
                    <a:pt x="166" y="159"/>
                    <a:pt x="166" y="159"/>
                    <a:pt x="166" y="159"/>
                  </a:cubicBezTo>
                  <a:cubicBezTo>
                    <a:pt x="187" y="159"/>
                    <a:pt x="187" y="159"/>
                    <a:pt x="187" y="159"/>
                  </a:cubicBezTo>
                  <a:lnTo>
                    <a:pt x="149" y="2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6724651" y="6858000"/>
              <a:ext cx="0" cy="0"/>
            </a:xfrm>
            <a:prstGeom prst="line">
              <a:avLst/>
            </a:prstGeom>
            <a:noFill/>
            <a:ln w="46038" cap="flat">
              <a:solidFill>
                <a:srgbClr val="00BCD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665538" y="3743325"/>
              <a:ext cx="228600" cy="31750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703638" y="3786188"/>
              <a:ext cx="153988" cy="28575"/>
            </a:xfrm>
            <a:custGeom>
              <a:avLst/>
              <a:gdLst>
                <a:gd name="T0" fmla="*/ 63 w 69"/>
                <a:gd name="T1" fmla="*/ 13 h 13"/>
                <a:gd name="T2" fmla="*/ 6 w 69"/>
                <a:gd name="T3" fmla="*/ 13 h 13"/>
                <a:gd name="T4" fmla="*/ 0 w 69"/>
                <a:gd name="T5" fmla="*/ 8 h 13"/>
                <a:gd name="T6" fmla="*/ 0 w 69"/>
                <a:gd name="T7" fmla="*/ 5 h 13"/>
                <a:gd name="T8" fmla="*/ 6 w 69"/>
                <a:gd name="T9" fmla="*/ 0 h 13"/>
                <a:gd name="T10" fmla="*/ 63 w 69"/>
                <a:gd name="T11" fmla="*/ 0 h 13"/>
                <a:gd name="T12" fmla="*/ 69 w 69"/>
                <a:gd name="T13" fmla="*/ 5 h 13"/>
                <a:gd name="T14" fmla="*/ 69 w 69"/>
                <a:gd name="T15" fmla="*/ 8 h 13"/>
                <a:gd name="T16" fmla="*/ 63 w 6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3">
                  <a:moveTo>
                    <a:pt x="63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1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69" y="2"/>
                    <a:pt x="69" y="5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11"/>
                    <a:pt x="67" y="13"/>
                    <a:pt x="63" y="1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665538" y="3702050"/>
              <a:ext cx="228600" cy="30163"/>
            </a:xfrm>
            <a:custGeom>
              <a:avLst/>
              <a:gdLst>
                <a:gd name="T0" fmla="*/ 97 w 103"/>
                <a:gd name="T1" fmla="*/ 14 h 14"/>
                <a:gd name="T2" fmla="*/ 7 w 103"/>
                <a:gd name="T3" fmla="*/ 14 h 14"/>
                <a:gd name="T4" fmla="*/ 0 w 103"/>
                <a:gd name="T5" fmla="*/ 7 h 14"/>
                <a:gd name="T6" fmla="*/ 0 w 103"/>
                <a:gd name="T7" fmla="*/ 7 h 14"/>
                <a:gd name="T8" fmla="*/ 7 w 103"/>
                <a:gd name="T9" fmla="*/ 0 h 14"/>
                <a:gd name="T10" fmla="*/ 97 w 103"/>
                <a:gd name="T11" fmla="*/ 0 h 14"/>
                <a:gd name="T12" fmla="*/ 103 w 103"/>
                <a:gd name="T13" fmla="*/ 7 h 14"/>
                <a:gd name="T14" fmla="*/ 103 w 103"/>
                <a:gd name="T15" fmla="*/ 7 h 14"/>
                <a:gd name="T16" fmla="*/ 97 w 103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9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3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11"/>
                    <a:pt x="100" y="14"/>
                    <a:pt x="97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3692526" y="3433763"/>
              <a:ext cx="177800" cy="247650"/>
            </a:xfrm>
            <a:custGeom>
              <a:avLst/>
              <a:gdLst>
                <a:gd name="T0" fmla="*/ 50 w 80"/>
                <a:gd name="T1" fmla="*/ 112 h 112"/>
                <a:gd name="T2" fmla="*/ 46 w 80"/>
                <a:gd name="T3" fmla="*/ 108 h 112"/>
                <a:gd name="T4" fmla="*/ 46 w 80"/>
                <a:gd name="T5" fmla="*/ 53 h 112"/>
                <a:gd name="T6" fmla="*/ 46 w 80"/>
                <a:gd name="T7" fmla="*/ 51 h 112"/>
                <a:gd name="T8" fmla="*/ 69 w 80"/>
                <a:gd name="T9" fmla="*/ 8 h 112"/>
                <a:gd name="T10" fmla="*/ 11 w 80"/>
                <a:gd name="T11" fmla="*/ 8 h 112"/>
                <a:gd name="T12" fmla="*/ 33 w 80"/>
                <a:gd name="T13" fmla="*/ 51 h 112"/>
                <a:gd name="T14" fmla="*/ 34 w 80"/>
                <a:gd name="T15" fmla="*/ 53 h 112"/>
                <a:gd name="T16" fmla="*/ 34 w 80"/>
                <a:gd name="T17" fmla="*/ 108 h 112"/>
                <a:gd name="T18" fmla="*/ 29 w 80"/>
                <a:gd name="T19" fmla="*/ 112 h 112"/>
                <a:gd name="T20" fmla="*/ 25 w 80"/>
                <a:gd name="T21" fmla="*/ 108 h 112"/>
                <a:gd name="T22" fmla="*/ 25 w 80"/>
                <a:gd name="T23" fmla="*/ 54 h 112"/>
                <a:gd name="T24" fmla="*/ 0 w 80"/>
                <a:gd name="T25" fmla="*/ 6 h 112"/>
                <a:gd name="T26" fmla="*/ 0 w 80"/>
                <a:gd name="T27" fmla="*/ 2 h 112"/>
                <a:gd name="T28" fmla="*/ 4 w 80"/>
                <a:gd name="T29" fmla="*/ 0 h 112"/>
                <a:gd name="T30" fmla="*/ 75 w 80"/>
                <a:gd name="T31" fmla="*/ 0 h 112"/>
                <a:gd name="T32" fmla="*/ 79 w 80"/>
                <a:gd name="T33" fmla="*/ 2 h 112"/>
                <a:gd name="T34" fmla="*/ 79 w 80"/>
                <a:gd name="T35" fmla="*/ 6 h 112"/>
                <a:gd name="T36" fmla="*/ 54 w 80"/>
                <a:gd name="T37" fmla="*/ 54 h 112"/>
                <a:gd name="T38" fmla="*/ 54 w 80"/>
                <a:gd name="T39" fmla="*/ 108 h 112"/>
                <a:gd name="T40" fmla="*/ 50 w 80"/>
                <a:gd name="T4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12">
                  <a:moveTo>
                    <a:pt x="50" y="112"/>
                  </a:moveTo>
                  <a:cubicBezTo>
                    <a:pt x="48" y="112"/>
                    <a:pt x="46" y="110"/>
                    <a:pt x="46" y="10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1"/>
                    <a:pt x="46" y="51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4" y="52"/>
                    <a:pt x="34" y="53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0"/>
                    <a:pt x="32" y="112"/>
                    <a:pt x="29" y="112"/>
                  </a:cubicBezTo>
                  <a:cubicBezTo>
                    <a:pt x="27" y="112"/>
                    <a:pt x="25" y="110"/>
                    <a:pt x="25" y="108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7" y="0"/>
                    <a:pt x="78" y="1"/>
                    <a:pt x="79" y="2"/>
                  </a:cubicBezTo>
                  <a:cubicBezTo>
                    <a:pt x="80" y="3"/>
                    <a:pt x="80" y="5"/>
                    <a:pt x="79" y="6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0"/>
                    <a:pt x="52" y="112"/>
                    <a:pt x="50" y="11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3506788" y="3014663"/>
              <a:ext cx="547688" cy="666750"/>
            </a:xfrm>
            <a:custGeom>
              <a:avLst/>
              <a:gdLst>
                <a:gd name="T0" fmla="*/ 166 w 247"/>
                <a:gd name="T1" fmla="*/ 301 h 301"/>
                <a:gd name="T2" fmla="*/ 81 w 247"/>
                <a:gd name="T3" fmla="*/ 301 h 301"/>
                <a:gd name="T4" fmla="*/ 70 w 247"/>
                <a:gd name="T5" fmla="*/ 290 h 301"/>
                <a:gd name="T6" fmla="*/ 35 w 247"/>
                <a:gd name="T7" fmla="*/ 205 h 301"/>
                <a:gd name="T8" fmla="*/ 0 w 247"/>
                <a:gd name="T9" fmla="*/ 112 h 301"/>
                <a:gd name="T10" fmla="*/ 124 w 247"/>
                <a:gd name="T11" fmla="*/ 0 h 301"/>
                <a:gd name="T12" fmla="*/ 247 w 247"/>
                <a:gd name="T13" fmla="*/ 112 h 301"/>
                <a:gd name="T14" fmla="*/ 212 w 247"/>
                <a:gd name="T15" fmla="*/ 205 h 301"/>
                <a:gd name="T16" fmla="*/ 178 w 247"/>
                <a:gd name="T17" fmla="*/ 290 h 301"/>
                <a:gd name="T18" fmla="*/ 166 w 247"/>
                <a:gd name="T19" fmla="*/ 301 h 301"/>
                <a:gd name="T20" fmla="*/ 124 w 247"/>
                <a:gd name="T21" fmla="*/ 8 h 301"/>
                <a:gd name="T22" fmla="*/ 9 w 247"/>
                <a:gd name="T23" fmla="*/ 112 h 301"/>
                <a:gd name="T24" fmla="*/ 42 w 247"/>
                <a:gd name="T25" fmla="*/ 201 h 301"/>
                <a:gd name="T26" fmla="*/ 78 w 247"/>
                <a:gd name="T27" fmla="*/ 290 h 301"/>
                <a:gd name="T28" fmla="*/ 81 w 247"/>
                <a:gd name="T29" fmla="*/ 293 h 301"/>
                <a:gd name="T30" fmla="*/ 166 w 247"/>
                <a:gd name="T31" fmla="*/ 293 h 301"/>
                <a:gd name="T32" fmla="*/ 170 w 247"/>
                <a:gd name="T33" fmla="*/ 290 h 301"/>
                <a:gd name="T34" fmla="*/ 205 w 247"/>
                <a:gd name="T35" fmla="*/ 201 h 301"/>
                <a:gd name="T36" fmla="*/ 239 w 247"/>
                <a:gd name="T37" fmla="*/ 112 h 301"/>
                <a:gd name="T38" fmla="*/ 124 w 247"/>
                <a:gd name="T39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7" h="301">
                  <a:moveTo>
                    <a:pt x="166" y="301"/>
                  </a:moveTo>
                  <a:cubicBezTo>
                    <a:pt x="81" y="301"/>
                    <a:pt x="81" y="301"/>
                    <a:pt x="81" y="301"/>
                  </a:cubicBezTo>
                  <a:cubicBezTo>
                    <a:pt x="75" y="301"/>
                    <a:pt x="70" y="296"/>
                    <a:pt x="70" y="290"/>
                  </a:cubicBezTo>
                  <a:cubicBezTo>
                    <a:pt x="68" y="258"/>
                    <a:pt x="51" y="231"/>
                    <a:pt x="35" y="205"/>
                  </a:cubicBezTo>
                  <a:cubicBezTo>
                    <a:pt x="18" y="177"/>
                    <a:pt x="0" y="148"/>
                    <a:pt x="0" y="112"/>
                  </a:cubicBezTo>
                  <a:cubicBezTo>
                    <a:pt x="0" y="58"/>
                    <a:pt x="43" y="0"/>
                    <a:pt x="124" y="0"/>
                  </a:cubicBezTo>
                  <a:cubicBezTo>
                    <a:pt x="194" y="0"/>
                    <a:pt x="247" y="59"/>
                    <a:pt x="247" y="112"/>
                  </a:cubicBezTo>
                  <a:cubicBezTo>
                    <a:pt x="247" y="148"/>
                    <a:pt x="230" y="177"/>
                    <a:pt x="212" y="205"/>
                  </a:cubicBezTo>
                  <a:cubicBezTo>
                    <a:pt x="196" y="231"/>
                    <a:pt x="180" y="258"/>
                    <a:pt x="178" y="290"/>
                  </a:cubicBezTo>
                  <a:cubicBezTo>
                    <a:pt x="177" y="296"/>
                    <a:pt x="172" y="301"/>
                    <a:pt x="166" y="301"/>
                  </a:cubicBezTo>
                  <a:close/>
                  <a:moveTo>
                    <a:pt x="124" y="8"/>
                  </a:moveTo>
                  <a:cubicBezTo>
                    <a:pt x="49" y="8"/>
                    <a:pt x="9" y="62"/>
                    <a:pt x="9" y="112"/>
                  </a:cubicBezTo>
                  <a:cubicBezTo>
                    <a:pt x="9" y="145"/>
                    <a:pt x="25" y="172"/>
                    <a:pt x="42" y="201"/>
                  </a:cubicBezTo>
                  <a:cubicBezTo>
                    <a:pt x="59" y="228"/>
                    <a:pt x="76" y="256"/>
                    <a:pt x="78" y="290"/>
                  </a:cubicBezTo>
                  <a:cubicBezTo>
                    <a:pt x="78" y="292"/>
                    <a:pt x="80" y="293"/>
                    <a:pt x="81" y="293"/>
                  </a:cubicBezTo>
                  <a:cubicBezTo>
                    <a:pt x="166" y="293"/>
                    <a:pt x="166" y="293"/>
                    <a:pt x="166" y="293"/>
                  </a:cubicBezTo>
                  <a:cubicBezTo>
                    <a:pt x="168" y="293"/>
                    <a:pt x="169" y="292"/>
                    <a:pt x="170" y="290"/>
                  </a:cubicBezTo>
                  <a:cubicBezTo>
                    <a:pt x="172" y="256"/>
                    <a:pt x="189" y="228"/>
                    <a:pt x="205" y="201"/>
                  </a:cubicBezTo>
                  <a:cubicBezTo>
                    <a:pt x="223" y="172"/>
                    <a:pt x="239" y="145"/>
                    <a:pt x="239" y="112"/>
                  </a:cubicBezTo>
                  <a:cubicBezTo>
                    <a:pt x="239" y="63"/>
                    <a:pt x="190" y="8"/>
                    <a:pt x="124" y="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3781426" y="3803650"/>
              <a:ext cx="2071688" cy="3054350"/>
            </a:xfrm>
            <a:custGeom>
              <a:avLst/>
              <a:gdLst>
                <a:gd name="T0" fmla="*/ 0 w 935"/>
                <a:gd name="T1" fmla="*/ 0 h 1380"/>
                <a:gd name="T2" fmla="*/ 0 w 935"/>
                <a:gd name="T3" fmla="*/ 104 h 1380"/>
                <a:gd name="T4" fmla="*/ 80 w 935"/>
                <a:gd name="T5" fmla="*/ 183 h 1380"/>
                <a:gd name="T6" fmla="*/ 855 w 935"/>
                <a:gd name="T7" fmla="*/ 183 h 1380"/>
                <a:gd name="T8" fmla="*/ 935 w 935"/>
                <a:gd name="T9" fmla="*/ 263 h 1380"/>
                <a:gd name="T10" fmla="*/ 935 w 935"/>
                <a:gd name="T11" fmla="*/ 1380 h 1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5" h="1380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48"/>
                    <a:pt x="35" y="183"/>
                    <a:pt x="80" y="183"/>
                  </a:cubicBezTo>
                  <a:cubicBezTo>
                    <a:pt x="855" y="183"/>
                    <a:pt x="855" y="183"/>
                    <a:pt x="855" y="183"/>
                  </a:cubicBezTo>
                  <a:cubicBezTo>
                    <a:pt x="899" y="183"/>
                    <a:pt x="935" y="219"/>
                    <a:pt x="935" y="263"/>
                  </a:cubicBezTo>
                  <a:cubicBezTo>
                    <a:pt x="935" y="1380"/>
                    <a:pt x="935" y="1380"/>
                    <a:pt x="935" y="1380"/>
                  </a:cubicBezTo>
                </a:path>
              </a:pathLst>
            </a:custGeom>
            <a:noFill/>
            <a:ln w="34925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5218113" y="3910013"/>
              <a:ext cx="219075" cy="44450"/>
            </a:xfrm>
            <a:custGeom>
              <a:avLst/>
              <a:gdLst>
                <a:gd name="T0" fmla="*/ 99 w 99"/>
                <a:gd name="T1" fmla="*/ 20 h 20"/>
                <a:gd name="T2" fmla="*/ 99 w 99"/>
                <a:gd name="T3" fmla="*/ 8 h 20"/>
                <a:gd name="T4" fmla="*/ 91 w 99"/>
                <a:gd name="T5" fmla="*/ 0 h 20"/>
                <a:gd name="T6" fmla="*/ 8 w 99"/>
                <a:gd name="T7" fmla="*/ 0 h 20"/>
                <a:gd name="T8" fmla="*/ 0 w 99"/>
                <a:gd name="T9" fmla="*/ 8 h 20"/>
                <a:gd name="T10" fmla="*/ 0 w 99"/>
                <a:gd name="T11" fmla="*/ 20 h 20"/>
                <a:gd name="T12" fmla="*/ 99 w 99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99" y="2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99" y="4"/>
                    <a:pt x="95" y="0"/>
                    <a:pt x="9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99" y="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5218113" y="3973513"/>
              <a:ext cx="219075" cy="28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218113" y="4022725"/>
              <a:ext cx="219075" cy="44450"/>
            </a:xfrm>
            <a:custGeom>
              <a:avLst/>
              <a:gdLst>
                <a:gd name="T0" fmla="*/ 0 w 99"/>
                <a:gd name="T1" fmla="*/ 0 h 20"/>
                <a:gd name="T2" fmla="*/ 0 w 99"/>
                <a:gd name="T3" fmla="*/ 12 h 20"/>
                <a:gd name="T4" fmla="*/ 8 w 99"/>
                <a:gd name="T5" fmla="*/ 20 h 20"/>
                <a:gd name="T6" fmla="*/ 91 w 99"/>
                <a:gd name="T7" fmla="*/ 20 h 20"/>
                <a:gd name="T8" fmla="*/ 99 w 99"/>
                <a:gd name="T9" fmla="*/ 12 h 20"/>
                <a:gd name="T10" fmla="*/ 99 w 99"/>
                <a:gd name="T11" fmla="*/ 0 h 20"/>
                <a:gd name="T12" fmla="*/ 0 w 9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0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6"/>
                    <a:pt x="3" y="20"/>
                    <a:pt x="8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5" y="20"/>
                    <a:pt x="99" y="16"/>
                    <a:pt x="99" y="12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046663" y="3181350"/>
              <a:ext cx="560388" cy="700088"/>
            </a:xfrm>
            <a:custGeom>
              <a:avLst/>
              <a:gdLst>
                <a:gd name="T0" fmla="*/ 126 w 253"/>
                <a:gd name="T1" fmla="*/ 0 h 316"/>
                <a:gd name="T2" fmla="*/ 0 w 253"/>
                <a:gd name="T3" fmla="*/ 111 h 316"/>
                <a:gd name="T4" fmla="*/ 70 w 253"/>
                <a:gd name="T5" fmla="*/ 305 h 316"/>
                <a:gd name="T6" fmla="*/ 83 w 253"/>
                <a:gd name="T7" fmla="*/ 316 h 316"/>
                <a:gd name="T8" fmla="*/ 169 w 253"/>
                <a:gd name="T9" fmla="*/ 316 h 316"/>
                <a:gd name="T10" fmla="*/ 182 w 253"/>
                <a:gd name="T11" fmla="*/ 305 h 316"/>
                <a:gd name="T12" fmla="*/ 253 w 253"/>
                <a:gd name="T13" fmla="*/ 111 h 316"/>
                <a:gd name="T14" fmla="*/ 126 w 253"/>
                <a:gd name="T15" fmla="*/ 0 h 316"/>
                <a:gd name="T16" fmla="*/ 113 w 253"/>
                <a:gd name="T17" fmla="*/ 285 h 316"/>
                <a:gd name="T18" fmla="*/ 111 w 253"/>
                <a:gd name="T19" fmla="*/ 285 h 316"/>
                <a:gd name="T20" fmla="*/ 107 w 253"/>
                <a:gd name="T21" fmla="*/ 283 h 316"/>
                <a:gd name="T22" fmla="*/ 66 w 253"/>
                <a:gd name="T23" fmla="*/ 176 h 316"/>
                <a:gd name="T24" fmla="*/ 65 w 253"/>
                <a:gd name="T25" fmla="*/ 176 h 316"/>
                <a:gd name="T26" fmla="*/ 49 w 253"/>
                <a:gd name="T27" fmla="*/ 160 h 316"/>
                <a:gd name="T28" fmla="*/ 65 w 253"/>
                <a:gd name="T29" fmla="*/ 144 h 316"/>
                <a:gd name="T30" fmla="*/ 80 w 253"/>
                <a:gd name="T31" fmla="*/ 160 h 316"/>
                <a:gd name="T32" fmla="*/ 74 w 253"/>
                <a:gd name="T33" fmla="*/ 173 h 316"/>
                <a:gd name="T34" fmla="*/ 115 w 253"/>
                <a:gd name="T35" fmla="*/ 279 h 316"/>
                <a:gd name="T36" fmla="*/ 113 w 253"/>
                <a:gd name="T37" fmla="*/ 285 h 316"/>
                <a:gd name="T38" fmla="*/ 188 w 253"/>
                <a:gd name="T39" fmla="*/ 176 h 316"/>
                <a:gd name="T40" fmla="*/ 187 w 253"/>
                <a:gd name="T41" fmla="*/ 176 h 316"/>
                <a:gd name="T42" fmla="*/ 145 w 253"/>
                <a:gd name="T43" fmla="*/ 283 h 316"/>
                <a:gd name="T44" fmla="*/ 141 w 253"/>
                <a:gd name="T45" fmla="*/ 285 h 316"/>
                <a:gd name="T46" fmla="*/ 140 w 253"/>
                <a:gd name="T47" fmla="*/ 285 h 316"/>
                <a:gd name="T48" fmla="*/ 137 w 253"/>
                <a:gd name="T49" fmla="*/ 279 h 316"/>
                <a:gd name="T50" fmla="*/ 178 w 253"/>
                <a:gd name="T51" fmla="*/ 173 h 316"/>
                <a:gd name="T52" fmla="*/ 172 w 253"/>
                <a:gd name="T53" fmla="*/ 160 h 316"/>
                <a:gd name="T54" fmla="*/ 188 w 253"/>
                <a:gd name="T55" fmla="*/ 144 h 316"/>
                <a:gd name="T56" fmla="*/ 204 w 253"/>
                <a:gd name="T57" fmla="*/ 160 h 316"/>
                <a:gd name="T58" fmla="*/ 188 w 253"/>
                <a:gd name="T59" fmla="*/ 17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3" h="316">
                  <a:moveTo>
                    <a:pt x="126" y="0"/>
                  </a:moveTo>
                  <a:cubicBezTo>
                    <a:pt x="41" y="0"/>
                    <a:pt x="0" y="51"/>
                    <a:pt x="0" y="111"/>
                  </a:cubicBezTo>
                  <a:cubicBezTo>
                    <a:pt x="0" y="184"/>
                    <a:pt x="55" y="235"/>
                    <a:pt x="70" y="305"/>
                  </a:cubicBezTo>
                  <a:cubicBezTo>
                    <a:pt x="71" y="311"/>
                    <a:pt x="77" y="316"/>
                    <a:pt x="83" y="316"/>
                  </a:cubicBezTo>
                  <a:cubicBezTo>
                    <a:pt x="169" y="316"/>
                    <a:pt x="169" y="316"/>
                    <a:pt x="169" y="316"/>
                  </a:cubicBezTo>
                  <a:cubicBezTo>
                    <a:pt x="176" y="316"/>
                    <a:pt x="181" y="311"/>
                    <a:pt x="182" y="305"/>
                  </a:cubicBezTo>
                  <a:cubicBezTo>
                    <a:pt x="197" y="235"/>
                    <a:pt x="253" y="184"/>
                    <a:pt x="253" y="111"/>
                  </a:cubicBezTo>
                  <a:cubicBezTo>
                    <a:pt x="253" y="51"/>
                    <a:pt x="201" y="0"/>
                    <a:pt x="126" y="0"/>
                  </a:cubicBezTo>
                  <a:close/>
                  <a:moveTo>
                    <a:pt x="113" y="285"/>
                  </a:moveTo>
                  <a:cubicBezTo>
                    <a:pt x="112" y="285"/>
                    <a:pt x="112" y="285"/>
                    <a:pt x="111" y="285"/>
                  </a:cubicBezTo>
                  <a:cubicBezTo>
                    <a:pt x="109" y="285"/>
                    <a:pt x="108" y="284"/>
                    <a:pt x="107" y="283"/>
                  </a:cubicBezTo>
                  <a:cubicBezTo>
                    <a:pt x="66" y="176"/>
                    <a:pt x="66" y="176"/>
                    <a:pt x="66" y="176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56" y="176"/>
                    <a:pt x="49" y="169"/>
                    <a:pt x="49" y="160"/>
                  </a:cubicBezTo>
                  <a:cubicBezTo>
                    <a:pt x="49" y="151"/>
                    <a:pt x="56" y="144"/>
                    <a:pt x="65" y="144"/>
                  </a:cubicBezTo>
                  <a:cubicBezTo>
                    <a:pt x="73" y="144"/>
                    <a:pt x="80" y="151"/>
                    <a:pt x="80" y="160"/>
                  </a:cubicBezTo>
                  <a:cubicBezTo>
                    <a:pt x="80" y="165"/>
                    <a:pt x="78" y="170"/>
                    <a:pt x="74" y="173"/>
                  </a:cubicBezTo>
                  <a:cubicBezTo>
                    <a:pt x="115" y="279"/>
                    <a:pt x="115" y="279"/>
                    <a:pt x="115" y="279"/>
                  </a:cubicBezTo>
                  <a:cubicBezTo>
                    <a:pt x="116" y="282"/>
                    <a:pt x="115" y="284"/>
                    <a:pt x="113" y="285"/>
                  </a:cubicBezTo>
                  <a:close/>
                  <a:moveTo>
                    <a:pt x="188" y="176"/>
                  </a:moveTo>
                  <a:cubicBezTo>
                    <a:pt x="187" y="176"/>
                    <a:pt x="187" y="176"/>
                    <a:pt x="187" y="176"/>
                  </a:cubicBezTo>
                  <a:cubicBezTo>
                    <a:pt x="145" y="283"/>
                    <a:pt x="145" y="283"/>
                    <a:pt x="145" y="283"/>
                  </a:cubicBezTo>
                  <a:cubicBezTo>
                    <a:pt x="145" y="284"/>
                    <a:pt x="143" y="285"/>
                    <a:pt x="141" y="285"/>
                  </a:cubicBezTo>
                  <a:cubicBezTo>
                    <a:pt x="141" y="285"/>
                    <a:pt x="140" y="285"/>
                    <a:pt x="140" y="285"/>
                  </a:cubicBezTo>
                  <a:cubicBezTo>
                    <a:pt x="137" y="284"/>
                    <a:pt x="136" y="282"/>
                    <a:pt x="137" y="279"/>
                  </a:cubicBezTo>
                  <a:cubicBezTo>
                    <a:pt x="178" y="173"/>
                    <a:pt x="178" y="173"/>
                    <a:pt x="178" y="173"/>
                  </a:cubicBezTo>
                  <a:cubicBezTo>
                    <a:pt x="174" y="170"/>
                    <a:pt x="172" y="165"/>
                    <a:pt x="172" y="160"/>
                  </a:cubicBezTo>
                  <a:cubicBezTo>
                    <a:pt x="172" y="151"/>
                    <a:pt x="179" y="144"/>
                    <a:pt x="188" y="144"/>
                  </a:cubicBezTo>
                  <a:cubicBezTo>
                    <a:pt x="197" y="144"/>
                    <a:pt x="204" y="151"/>
                    <a:pt x="204" y="160"/>
                  </a:cubicBezTo>
                  <a:cubicBezTo>
                    <a:pt x="204" y="169"/>
                    <a:pt x="197" y="176"/>
                    <a:pt x="188" y="17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5327651" y="4040188"/>
              <a:ext cx="230188" cy="2817813"/>
            </a:xfrm>
            <a:custGeom>
              <a:avLst/>
              <a:gdLst>
                <a:gd name="T0" fmla="*/ 0 w 104"/>
                <a:gd name="T1" fmla="*/ 0 h 1273"/>
                <a:gd name="T2" fmla="*/ 0 w 104"/>
                <a:gd name="T3" fmla="*/ 408 h 1273"/>
                <a:gd name="T4" fmla="*/ 52 w 104"/>
                <a:gd name="T5" fmla="*/ 460 h 1273"/>
                <a:gd name="T6" fmla="*/ 52 w 104"/>
                <a:gd name="T7" fmla="*/ 460 h 1273"/>
                <a:gd name="T8" fmla="*/ 104 w 104"/>
                <a:gd name="T9" fmla="*/ 512 h 1273"/>
                <a:gd name="T10" fmla="*/ 104 w 104"/>
                <a:gd name="T11" fmla="*/ 12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273">
                  <a:moveTo>
                    <a:pt x="0" y="0"/>
                  </a:moveTo>
                  <a:cubicBezTo>
                    <a:pt x="0" y="408"/>
                    <a:pt x="0" y="408"/>
                    <a:pt x="0" y="408"/>
                  </a:cubicBezTo>
                  <a:cubicBezTo>
                    <a:pt x="0" y="437"/>
                    <a:pt x="23" y="460"/>
                    <a:pt x="52" y="460"/>
                  </a:cubicBezTo>
                  <a:cubicBezTo>
                    <a:pt x="52" y="460"/>
                    <a:pt x="52" y="460"/>
                    <a:pt x="52" y="460"/>
                  </a:cubicBezTo>
                  <a:cubicBezTo>
                    <a:pt x="81" y="460"/>
                    <a:pt x="104" y="483"/>
                    <a:pt x="104" y="512"/>
                  </a:cubicBezTo>
                  <a:cubicBezTo>
                    <a:pt x="104" y="1273"/>
                    <a:pt x="104" y="1273"/>
                    <a:pt x="104" y="1273"/>
                  </a:cubicBezTo>
                </a:path>
              </a:pathLst>
            </a:custGeom>
            <a:noFill/>
            <a:ln w="1063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4681538" y="3109913"/>
              <a:ext cx="2043113" cy="3748088"/>
            </a:xfrm>
            <a:custGeom>
              <a:avLst/>
              <a:gdLst>
                <a:gd name="T0" fmla="*/ 0 w 922"/>
                <a:gd name="T1" fmla="*/ 0 h 1693"/>
                <a:gd name="T2" fmla="*/ 0 w 922"/>
                <a:gd name="T3" fmla="*/ 587 h 1693"/>
                <a:gd name="T4" fmla="*/ 77 w 922"/>
                <a:gd name="T5" fmla="*/ 663 h 1693"/>
                <a:gd name="T6" fmla="*/ 845 w 922"/>
                <a:gd name="T7" fmla="*/ 663 h 1693"/>
                <a:gd name="T8" fmla="*/ 922 w 922"/>
                <a:gd name="T9" fmla="*/ 740 h 1693"/>
                <a:gd name="T10" fmla="*/ 922 w 922"/>
                <a:gd name="T11" fmla="*/ 1693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693">
                  <a:moveTo>
                    <a:pt x="0" y="0"/>
                  </a:moveTo>
                  <a:cubicBezTo>
                    <a:pt x="0" y="587"/>
                    <a:pt x="0" y="587"/>
                    <a:pt x="0" y="587"/>
                  </a:cubicBezTo>
                  <a:cubicBezTo>
                    <a:pt x="0" y="629"/>
                    <a:pt x="35" y="663"/>
                    <a:pt x="77" y="663"/>
                  </a:cubicBezTo>
                  <a:cubicBezTo>
                    <a:pt x="845" y="663"/>
                    <a:pt x="845" y="663"/>
                    <a:pt x="845" y="663"/>
                  </a:cubicBezTo>
                  <a:cubicBezTo>
                    <a:pt x="887" y="663"/>
                    <a:pt x="922" y="698"/>
                    <a:pt x="922" y="740"/>
                  </a:cubicBezTo>
                  <a:cubicBezTo>
                    <a:pt x="922" y="1693"/>
                    <a:pt x="922" y="1693"/>
                    <a:pt x="922" y="1693"/>
                  </a:cubicBezTo>
                </a:path>
              </a:pathLst>
            </a:custGeom>
            <a:noFill/>
            <a:ln w="460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4437063" y="2339975"/>
              <a:ext cx="492125" cy="606425"/>
            </a:xfrm>
            <a:custGeom>
              <a:avLst/>
              <a:gdLst>
                <a:gd name="T0" fmla="*/ 147 w 222"/>
                <a:gd name="T1" fmla="*/ 274 h 274"/>
                <a:gd name="T2" fmla="*/ 74 w 222"/>
                <a:gd name="T3" fmla="*/ 274 h 274"/>
                <a:gd name="T4" fmla="*/ 60 w 222"/>
                <a:gd name="T5" fmla="*/ 262 h 274"/>
                <a:gd name="T6" fmla="*/ 31 w 222"/>
                <a:gd name="T7" fmla="*/ 193 h 274"/>
                <a:gd name="T8" fmla="*/ 0 w 222"/>
                <a:gd name="T9" fmla="*/ 97 h 274"/>
                <a:gd name="T10" fmla="*/ 111 w 222"/>
                <a:gd name="T11" fmla="*/ 0 h 274"/>
                <a:gd name="T12" fmla="*/ 222 w 222"/>
                <a:gd name="T13" fmla="*/ 97 h 274"/>
                <a:gd name="T14" fmla="*/ 191 w 222"/>
                <a:gd name="T15" fmla="*/ 193 h 274"/>
                <a:gd name="T16" fmla="*/ 162 w 222"/>
                <a:gd name="T17" fmla="*/ 262 h 274"/>
                <a:gd name="T18" fmla="*/ 147 w 222"/>
                <a:gd name="T19" fmla="*/ 274 h 274"/>
                <a:gd name="T20" fmla="*/ 111 w 222"/>
                <a:gd name="T21" fmla="*/ 8 h 274"/>
                <a:gd name="T22" fmla="*/ 8 w 222"/>
                <a:gd name="T23" fmla="*/ 97 h 274"/>
                <a:gd name="T24" fmla="*/ 38 w 222"/>
                <a:gd name="T25" fmla="*/ 189 h 274"/>
                <a:gd name="T26" fmla="*/ 67 w 222"/>
                <a:gd name="T27" fmla="*/ 260 h 274"/>
                <a:gd name="T28" fmla="*/ 74 w 222"/>
                <a:gd name="T29" fmla="*/ 266 h 274"/>
                <a:gd name="T30" fmla="*/ 147 w 222"/>
                <a:gd name="T31" fmla="*/ 266 h 274"/>
                <a:gd name="T32" fmla="*/ 154 w 222"/>
                <a:gd name="T33" fmla="*/ 260 h 274"/>
                <a:gd name="T34" fmla="*/ 184 w 222"/>
                <a:gd name="T35" fmla="*/ 189 h 274"/>
                <a:gd name="T36" fmla="*/ 214 w 222"/>
                <a:gd name="T37" fmla="*/ 97 h 274"/>
                <a:gd name="T38" fmla="*/ 111 w 222"/>
                <a:gd name="T39" fmla="*/ 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2" h="274">
                  <a:moveTo>
                    <a:pt x="147" y="274"/>
                  </a:moveTo>
                  <a:cubicBezTo>
                    <a:pt x="74" y="274"/>
                    <a:pt x="74" y="274"/>
                    <a:pt x="74" y="274"/>
                  </a:cubicBezTo>
                  <a:cubicBezTo>
                    <a:pt x="67" y="274"/>
                    <a:pt x="61" y="269"/>
                    <a:pt x="60" y="262"/>
                  </a:cubicBezTo>
                  <a:cubicBezTo>
                    <a:pt x="54" y="237"/>
                    <a:pt x="43" y="215"/>
                    <a:pt x="31" y="193"/>
                  </a:cubicBezTo>
                  <a:cubicBezTo>
                    <a:pt x="16" y="164"/>
                    <a:pt x="0" y="133"/>
                    <a:pt x="0" y="97"/>
                  </a:cubicBezTo>
                  <a:cubicBezTo>
                    <a:pt x="0" y="38"/>
                    <a:pt x="44" y="0"/>
                    <a:pt x="111" y="0"/>
                  </a:cubicBezTo>
                  <a:cubicBezTo>
                    <a:pt x="174" y="0"/>
                    <a:pt x="222" y="41"/>
                    <a:pt x="222" y="97"/>
                  </a:cubicBezTo>
                  <a:cubicBezTo>
                    <a:pt x="222" y="133"/>
                    <a:pt x="206" y="164"/>
                    <a:pt x="191" y="193"/>
                  </a:cubicBezTo>
                  <a:cubicBezTo>
                    <a:pt x="179" y="215"/>
                    <a:pt x="167" y="237"/>
                    <a:pt x="162" y="262"/>
                  </a:cubicBezTo>
                  <a:cubicBezTo>
                    <a:pt x="161" y="269"/>
                    <a:pt x="155" y="274"/>
                    <a:pt x="147" y="274"/>
                  </a:cubicBezTo>
                  <a:close/>
                  <a:moveTo>
                    <a:pt x="111" y="8"/>
                  </a:moveTo>
                  <a:cubicBezTo>
                    <a:pt x="35" y="8"/>
                    <a:pt x="8" y="54"/>
                    <a:pt x="8" y="97"/>
                  </a:cubicBezTo>
                  <a:cubicBezTo>
                    <a:pt x="8" y="131"/>
                    <a:pt x="23" y="159"/>
                    <a:pt x="38" y="189"/>
                  </a:cubicBezTo>
                  <a:cubicBezTo>
                    <a:pt x="50" y="211"/>
                    <a:pt x="62" y="234"/>
                    <a:pt x="67" y="260"/>
                  </a:cubicBezTo>
                  <a:cubicBezTo>
                    <a:pt x="68" y="264"/>
                    <a:pt x="71" y="266"/>
                    <a:pt x="74" y="266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51" y="266"/>
                    <a:pt x="154" y="264"/>
                    <a:pt x="154" y="260"/>
                  </a:cubicBezTo>
                  <a:cubicBezTo>
                    <a:pt x="160" y="234"/>
                    <a:pt x="172" y="211"/>
                    <a:pt x="184" y="189"/>
                  </a:cubicBezTo>
                  <a:cubicBezTo>
                    <a:pt x="199" y="159"/>
                    <a:pt x="214" y="131"/>
                    <a:pt x="214" y="97"/>
                  </a:cubicBezTo>
                  <a:cubicBezTo>
                    <a:pt x="214" y="46"/>
                    <a:pt x="170" y="8"/>
                    <a:pt x="111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4581526" y="2967038"/>
              <a:ext cx="203200" cy="61913"/>
            </a:xfrm>
            <a:custGeom>
              <a:avLst/>
              <a:gdLst>
                <a:gd name="T0" fmla="*/ 88 w 92"/>
                <a:gd name="T1" fmla="*/ 28 h 28"/>
                <a:gd name="T2" fmla="*/ 84 w 92"/>
                <a:gd name="T3" fmla="*/ 24 h 28"/>
                <a:gd name="T4" fmla="*/ 84 w 92"/>
                <a:gd name="T5" fmla="*/ 13 h 28"/>
                <a:gd name="T6" fmla="*/ 78 w 92"/>
                <a:gd name="T7" fmla="*/ 8 h 28"/>
                <a:gd name="T8" fmla="*/ 14 w 92"/>
                <a:gd name="T9" fmla="*/ 8 h 28"/>
                <a:gd name="T10" fmla="*/ 8 w 92"/>
                <a:gd name="T11" fmla="*/ 13 h 28"/>
                <a:gd name="T12" fmla="*/ 8 w 92"/>
                <a:gd name="T13" fmla="*/ 24 h 28"/>
                <a:gd name="T14" fmla="*/ 4 w 92"/>
                <a:gd name="T15" fmla="*/ 28 h 28"/>
                <a:gd name="T16" fmla="*/ 0 w 92"/>
                <a:gd name="T17" fmla="*/ 24 h 28"/>
                <a:gd name="T18" fmla="*/ 0 w 92"/>
                <a:gd name="T19" fmla="*/ 13 h 28"/>
                <a:gd name="T20" fmla="*/ 14 w 92"/>
                <a:gd name="T21" fmla="*/ 0 h 28"/>
                <a:gd name="T22" fmla="*/ 78 w 92"/>
                <a:gd name="T23" fmla="*/ 0 h 28"/>
                <a:gd name="T24" fmla="*/ 92 w 92"/>
                <a:gd name="T25" fmla="*/ 13 h 28"/>
                <a:gd name="T26" fmla="*/ 92 w 92"/>
                <a:gd name="T27" fmla="*/ 24 h 28"/>
                <a:gd name="T28" fmla="*/ 88 w 92"/>
                <a:gd name="T2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28">
                  <a:moveTo>
                    <a:pt x="88" y="28"/>
                  </a:moveTo>
                  <a:cubicBezTo>
                    <a:pt x="86" y="28"/>
                    <a:pt x="84" y="26"/>
                    <a:pt x="84" y="24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0"/>
                    <a:pt x="81" y="8"/>
                    <a:pt x="78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0" y="8"/>
                    <a:pt x="8" y="10"/>
                    <a:pt x="8" y="1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6" y="28"/>
                    <a:pt x="4" y="28"/>
                  </a:cubicBezTo>
                  <a:cubicBezTo>
                    <a:pt x="2" y="28"/>
                    <a:pt x="0" y="26"/>
                    <a:pt x="0" y="2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6" y="0"/>
                    <a:pt x="92" y="6"/>
                    <a:pt x="92" y="1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6"/>
                    <a:pt x="90" y="28"/>
                    <a:pt x="88" y="2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6"/>
            <p:cNvSpPr>
              <a:spLocks noEditPoints="1"/>
            </p:cNvSpPr>
            <p:nvPr/>
          </p:nvSpPr>
          <p:spPr bwMode="auto">
            <a:xfrm>
              <a:off x="4581526" y="3011488"/>
              <a:ext cx="203200" cy="103188"/>
            </a:xfrm>
            <a:custGeom>
              <a:avLst/>
              <a:gdLst>
                <a:gd name="T0" fmla="*/ 79 w 92"/>
                <a:gd name="T1" fmla="*/ 47 h 47"/>
                <a:gd name="T2" fmla="*/ 12 w 92"/>
                <a:gd name="T3" fmla="*/ 47 h 47"/>
                <a:gd name="T4" fmla="*/ 0 w 92"/>
                <a:gd name="T5" fmla="*/ 35 h 47"/>
                <a:gd name="T6" fmla="*/ 0 w 92"/>
                <a:gd name="T7" fmla="*/ 4 h 47"/>
                <a:gd name="T8" fmla="*/ 4 w 92"/>
                <a:gd name="T9" fmla="*/ 0 h 47"/>
                <a:gd name="T10" fmla="*/ 88 w 92"/>
                <a:gd name="T11" fmla="*/ 0 h 47"/>
                <a:gd name="T12" fmla="*/ 92 w 92"/>
                <a:gd name="T13" fmla="*/ 4 h 47"/>
                <a:gd name="T14" fmla="*/ 92 w 92"/>
                <a:gd name="T15" fmla="*/ 35 h 47"/>
                <a:gd name="T16" fmla="*/ 79 w 92"/>
                <a:gd name="T17" fmla="*/ 47 h 47"/>
                <a:gd name="T18" fmla="*/ 8 w 92"/>
                <a:gd name="T19" fmla="*/ 8 h 47"/>
                <a:gd name="T20" fmla="*/ 8 w 92"/>
                <a:gd name="T21" fmla="*/ 35 h 47"/>
                <a:gd name="T22" fmla="*/ 12 w 92"/>
                <a:gd name="T23" fmla="*/ 39 h 47"/>
                <a:gd name="T24" fmla="*/ 79 w 92"/>
                <a:gd name="T25" fmla="*/ 39 h 47"/>
                <a:gd name="T26" fmla="*/ 84 w 92"/>
                <a:gd name="T27" fmla="*/ 35 h 47"/>
                <a:gd name="T28" fmla="*/ 84 w 92"/>
                <a:gd name="T29" fmla="*/ 8 h 47"/>
                <a:gd name="T30" fmla="*/ 8 w 92"/>
                <a:gd name="T31" fmla="*/ 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47">
                  <a:moveTo>
                    <a:pt x="79" y="47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6" y="47"/>
                    <a:pt x="0" y="41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1"/>
                    <a:pt x="92" y="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92" y="41"/>
                    <a:pt x="86" y="47"/>
                    <a:pt x="79" y="47"/>
                  </a:cubicBezTo>
                  <a:close/>
                  <a:moveTo>
                    <a:pt x="8" y="8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7"/>
                    <a:pt x="10" y="39"/>
                    <a:pt x="12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82" y="39"/>
                    <a:pt x="84" y="37"/>
                    <a:pt x="84" y="35"/>
                  </a:cubicBezTo>
                  <a:cubicBezTo>
                    <a:pt x="84" y="8"/>
                    <a:pt x="84" y="8"/>
                    <a:pt x="84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586288" y="3051175"/>
              <a:ext cx="195263" cy="17463"/>
            </a:xfrm>
            <a:custGeom>
              <a:avLst/>
              <a:gdLst>
                <a:gd name="T0" fmla="*/ 84 w 88"/>
                <a:gd name="T1" fmla="*/ 8 h 8"/>
                <a:gd name="T2" fmla="*/ 4 w 88"/>
                <a:gd name="T3" fmla="*/ 8 h 8"/>
                <a:gd name="T4" fmla="*/ 0 w 88"/>
                <a:gd name="T5" fmla="*/ 4 h 8"/>
                <a:gd name="T6" fmla="*/ 4 w 88"/>
                <a:gd name="T7" fmla="*/ 0 h 8"/>
                <a:gd name="T8" fmla="*/ 84 w 88"/>
                <a:gd name="T9" fmla="*/ 0 h 8"/>
                <a:gd name="T10" fmla="*/ 88 w 88"/>
                <a:gd name="T11" fmla="*/ 4 h 8"/>
                <a:gd name="T12" fmla="*/ 84 w 88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8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88" y="6"/>
                    <a:pt x="86" y="8"/>
                    <a:pt x="84" y="8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700588" y="2636838"/>
              <a:ext cx="106363" cy="246063"/>
            </a:xfrm>
            <a:custGeom>
              <a:avLst/>
              <a:gdLst>
                <a:gd name="T0" fmla="*/ 5 w 48"/>
                <a:gd name="T1" fmla="*/ 111 h 111"/>
                <a:gd name="T2" fmla="*/ 3 w 48"/>
                <a:gd name="T3" fmla="*/ 110 h 111"/>
                <a:gd name="T4" fmla="*/ 1 w 48"/>
                <a:gd name="T5" fmla="*/ 105 h 111"/>
                <a:gd name="T6" fmla="*/ 40 w 48"/>
                <a:gd name="T7" fmla="*/ 3 h 111"/>
                <a:gd name="T8" fmla="*/ 45 w 48"/>
                <a:gd name="T9" fmla="*/ 1 h 111"/>
                <a:gd name="T10" fmla="*/ 48 w 48"/>
                <a:gd name="T11" fmla="*/ 6 h 111"/>
                <a:gd name="T12" fmla="*/ 8 w 48"/>
                <a:gd name="T13" fmla="*/ 108 h 111"/>
                <a:gd name="T14" fmla="*/ 5 w 4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11">
                  <a:moveTo>
                    <a:pt x="5" y="111"/>
                  </a:moveTo>
                  <a:cubicBezTo>
                    <a:pt x="4" y="111"/>
                    <a:pt x="4" y="111"/>
                    <a:pt x="3" y="110"/>
                  </a:cubicBezTo>
                  <a:cubicBezTo>
                    <a:pt x="1" y="110"/>
                    <a:pt x="0" y="107"/>
                    <a:pt x="1" y="105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1"/>
                  </a:cubicBezTo>
                  <a:cubicBezTo>
                    <a:pt x="47" y="2"/>
                    <a:pt x="48" y="4"/>
                    <a:pt x="48" y="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8" y="110"/>
                    <a:pt x="6" y="111"/>
                    <a:pt x="5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4557713" y="2636838"/>
              <a:ext cx="107950" cy="246063"/>
            </a:xfrm>
            <a:custGeom>
              <a:avLst/>
              <a:gdLst>
                <a:gd name="T0" fmla="*/ 44 w 49"/>
                <a:gd name="T1" fmla="*/ 111 h 111"/>
                <a:gd name="T2" fmla="*/ 41 w 49"/>
                <a:gd name="T3" fmla="*/ 108 h 111"/>
                <a:gd name="T4" fmla="*/ 1 w 49"/>
                <a:gd name="T5" fmla="*/ 6 h 111"/>
                <a:gd name="T6" fmla="*/ 3 w 49"/>
                <a:gd name="T7" fmla="*/ 1 h 111"/>
                <a:gd name="T8" fmla="*/ 9 w 49"/>
                <a:gd name="T9" fmla="*/ 3 h 111"/>
                <a:gd name="T10" fmla="*/ 48 w 49"/>
                <a:gd name="T11" fmla="*/ 105 h 111"/>
                <a:gd name="T12" fmla="*/ 46 w 49"/>
                <a:gd name="T13" fmla="*/ 110 h 111"/>
                <a:gd name="T14" fmla="*/ 44 w 4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11">
                  <a:moveTo>
                    <a:pt x="44" y="111"/>
                  </a:moveTo>
                  <a:cubicBezTo>
                    <a:pt x="43" y="111"/>
                    <a:pt x="41" y="110"/>
                    <a:pt x="41" y="10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9" y="107"/>
                    <a:pt x="48" y="110"/>
                    <a:pt x="46" y="110"/>
                  </a:cubicBezTo>
                  <a:cubicBezTo>
                    <a:pt x="45" y="111"/>
                    <a:pt x="45" y="111"/>
                    <a:pt x="44" y="111"/>
                  </a:cubicBezTo>
                  <a:close/>
                </a:path>
              </a:pathLst>
            </a:cu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4770438" y="2616200"/>
              <a:ext cx="57150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4537076" y="2616200"/>
              <a:ext cx="60325" cy="60325"/>
            </a:xfrm>
            <a:prstGeom prst="ellipse">
              <a:avLst/>
            </a:prstGeom>
            <a:solidFill>
              <a:srgbClr val="00BCD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542213" y="5167313"/>
              <a:ext cx="365125" cy="47625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7600951" y="5235575"/>
              <a:ext cx="246063" cy="49213"/>
            </a:xfrm>
            <a:custGeom>
              <a:avLst/>
              <a:gdLst>
                <a:gd name="T0" fmla="*/ 102 w 111"/>
                <a:gd name="T1" fmla="*/ 22 h 22"/>
                <a:gd name="T2" fmla="*/ 9 w 111"/>
                <a:gd name="T3" fmla="*/ 22 h 22"/>
                <a:gd name="T4" fmla="*/ 0 w 111"/>
                <a:gd name="T5" fmla="*/ 13 h 22"/>
                <a:gd name="T6" fmla="*/ 0 w 111"/>
                <a:gd name="T7" fmla="*/ 9 h 22"/>
                <a:gd name="T8" fmla="*/ 9 w 111"/>
                <a:gd name="T9" fmla="*/ 0 h 22"/>
                <a:gd name="T10" fmla="*/ 102 w 111"/>
                <a:gd name="T11" fmla="*/ 0 h 22"/>
                <a:gd name="T12" fmla="*/ 111 w 111"/>
                <a:gd name="T13" fmla="*/ 9 h 22"/>
                <a:gd name="T14" fmla="*/ 111 w 111"/>
                <a:gd name="T15" fmla="*/ 13 h 22"/>
                <a:gd name="T16" fmla="*/ 102 w 11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2">
                  <a:moveTo>
                    <a:pt x="102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4" y="22"/>
                    <a:pt x="0" y="18"/>
                    <a:pt x="0" y="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7" y="0"/>
                    <a:pt x="111" y="4"/>
                    <a:pt x="111" y="9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8"/>
                    <a:pt x="107" y="22"/>
                    <a:pt x="102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542213" y="5100638"/>
              <a:ext cx="365125" cy="49213"/>
            </a:xfrm>
            <a:custGeom>
              <a:avLst/>
              <a:gdLst>
                <a:gd name="T0" fmla="*/ 154 w 165"/>
                <a:gd name="T1" fmla="*/ 22 h 22"/>
                <a:gd name="T2" fmla="*/ 11 w 165"/>
                <a:gd name="T3" fmla="*/ 22 h 22"/>
                <a:gd name="T4" fmla="*/ 0 w 165"/>
                <a:gd name="T5" fmla="*/ 11 h 22"/>
                <a:gd name="T6" fmla="*/ 0 w 165"/>
                <a:gd name="T7" fmla="*/ 11 h 22"/>
                <a:gd name="T8" fmla="*/ 11 w 165"/>
                <a:gd name="T9" fmla="*/ 0 h 22"/>
                <a:gd name="T10" fmla="*/ 154 w 165"/>
                <a:gd name="T11" fmla="*/ 0 h 22"/>
                <a:gd name="T12" fmla="*/ 165 w 165"/>
                <a:gd name="T13" fmla="*/ 11 h 22"/>
                <a:gd name="T14" fmla="*/ 165 w 165"/>
                <a:gd name="T15" fmla="*/ 11 h 22"/>
                <a:gd name="T16" fmla="*/ 154 w 165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2">
                  <a:moveTo>
                    <a:pt x="154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60" y="0"/>
                    <a:pt x="165" y="5"/>
                    <a:pt x="165" y="11"/>
                  </a:cubicBezTo>
                  <a:cubicBezTo>
                    <a:pt x="165" y="11"/>
                    <a:pt x="165" y="11"/>
                    <a:pt x="165" y="11"/>
                  </a:cubicBezTo>
                  <a:cubicBezTo>
                    <a:pt x="165" y="17"/>
                    <a:pt x="160" y="22"/>
                    <a:pt x="154" y="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7300913" y="3971925"/>
              <a:ext cx="847725" cy="1108075"/>
            </a:xfrm>
            <a:custGeom>
              <a:avLst/>
              <a:gdLst>
                <a:gd name="T0" fmla="*/ 273 w 383"/>
                <a:gd name="T1" fmla="*/ 479 h 501"/>
                <a:gd name="T2" fmla="*/ 271 w 383"/>
                <a:gd name="T3" fmla="*/ 479 h 501"/>
                <a:gd name="T4" fmla="*/ 383 w 383"/>
                <a:gd name="T5" fmla="*/ 177 h 501"/>
                <a:gd name="T6" fmla="*/ 192 w 383"/>
                <a:gd name="T7" fmla="*/ 0 h 501"/>
                <a:gd name="T8" fmla="*/ 0 w 383"/>
                <a:gd name="T9" fmla="*/ 177 h 501"/>
                <a:gd name="T10" fmla="*/ 112 w 383"/>
                <a:gd name="T11" fmla="*/ 479 h 501"/>
                <a:gd name="T12" fmla="*/ 110 w 383"/>
                <a:gd name="T13" fmla="*/ 479 h 501"/>
                <a:gd name="T14" fmla="*/ 97 w 383"/>
                <a:gd name="T15" fmla="*/ 490 h 501"/>
                <a:gd name="T16" fmla="*/ 110 w 383"/>
                <a:gd name="T17" fmla="*/ 501 h 501"/>
                <a:gd name="T18" fmla="*/ 273 w 383"/>
                <a:gd name="T19" fmla="*/ 501 h 501"/>
                <a:gd name="T20" fmla="*/ 286 w 383"/>
                <a:gd name="T21" fmla="*/ 490 h 501"/>
                <a:gd name="T22" fmla="*/ 273 w 383"/>
                <a:gd name="T23" fmla="*/ 479 h 501"/>
                <a:gd name="T24" fmla="*/ 255 w 383"/>
                <a:gd name="T25" fmla="*/ 303 h 501"/>
                <a:gd name="T26" fmla="*/ 215 w 383"/>
                <a:gd name="T27" fmla="*/ 381 h 501"/>
                <a:gd name="T28" fmla="*/ 215 w 383"/>
                <a:gd name="T29" fmla="*/ 470 h 501"/>
                <a:gd name="T30" fmla="*/ 208 w 383"/>
                <a:gd name="T31" fmla="*/ 476 h 501"/>
                <a:gd name="T32" fmla="*/ 201 w 383"/>
                <a:gd name="T33" fmla="*/ 470 h 501"/>
                <a:gd name="T34" fmla="*/ 201 w 383"/>
                <a:gd name="T35" fmla="*/ 380 h 501"/>
                <a:gd name="T36" fmla="*/ 202 w 383"/>
                <a:gd name="T37" fmla="*/ 377 h 501"/>
                <a:gd name="T38" fmla="*/ 238 w 383"/>
                <a:gd name="T39" fmla="*/ 307 h 501"/>
                <a:gd name="T40" fmla="*/ 145 w 383"/>
                <a:gd name="T41" fmla="*/ 307 h 501"/>
                <a:gd name="T42" fmla="*/ 181 w 383"/>
                <a:gd name="T43" fmla="*/ 377 h 501"/>
                <a:gd name="T44" fmla="*/ 182 w 383"/>
                <a:gd name="T45" fmla="*/ 380 h 501"/>
                <a:gd name="T46" fmla="*/ 182 w 383"/>
                <a:gd name="T47" fmla="*/ 470 h 501"/>
                <a:gd name="T48" fmla="*/ 175 w 383"/>
                <a:gd name="T49" fmla="*/ 476 h 501"/>
                <a:gd name="T50" fmla="*/ 168 w 383"/>
                <a:gd name="T51" fmla="*/ 470 h 501"/>
                <a:gd name="T52" fmla="*/ 168 w 383"/>
                <a:gd name="T53" fmla="*/ 381 h 501"/>
                <a:gd name="T54" fmla="*/ 128 w 383"/>
                <a:gd name="T55" fmla="*/ 303 h 501"/>
                <a:gd name="T56" fmla="*/ 128 w 383"/>
                <a:gd name="T57" fmla="*/ 297 h 501"/>
                <a:gd name="T58" fmla="*/ 134 w 383"/>
                <a:gd name="T59" fmla="*/ 294 h 501"/>
                <a:gd name="T60" fmla="*/ 249 w 383"/>
                <a:gd name="T61" fmla="*/ 294 h 501"/>
                <a:gd name="T62" fmla="*/ 255 w 383"/>
                <a:gd name="T63" fmla="*/ 297 h 501"/>
                <a:gd name="T64" fmla="*/ 255 w 383"/>
                <a:gd name="T65" fmla="*/ 30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501">
                  <a:moveTo>
                    <a:pt x="273" y="479"/>
                  </a:moveTo>
                  <a:cubicBezTo>
                    <a:pt x="271" y="479"/>
                    <a:pt x="271" y="479"/>
                    <a:pt x="271" y="479"/>
                  </a:cubicBezTo>
                  <a:cubicBezTo>
                    <a:pt x="271" y="363"/>
                    <a:pt x="383" y="290"/>
                    <a:pt x="383" y="177"/>
                  </a:cubicBezTo>
                  <a:cubicBezTo>
                    <a:pt x="383" y="97"/>
                    <a:pt x="305" y="0"/>
                    <a:pt x="192" y="0"/>
                  </a:cubicBezTo>
                  <a:cubicBezTo>
                    <a:pt x="62" y="0"/>
                    <a:pt x="0" y="97"/>
                    <a:pt x="0" y="177"/>
                  </a:cubicBezTo>
                  <a:cubicBezTo>
                    <a:pt x="0" y="290"/>
                    <a:pt x="112" y="363"/>
                    <a:pt x="112" y="479"/>
                  </a:cubicBezTo>
                  <a:cubicBezTo>
                    <a:pt x="110" y="479"/>
                    <a:pt x="110" y="479"/>
                    <a:pt x="110" y="479"/>
                  </a:cubicBezTo>
                  <a:cubicBezTo>
                    <a:pt x="103" y="479"/>
                    <a:pt x="97" y="484"/>
                    <a:pt x="97" y="490"/>
                  </a:cubicBezTo>
                  <a:cubicBezTo>
                    <a:pt x="97" y="496"/>
                    <a:pt x="103" y="501"/>
                    <a:pt x="110" y="501"/>
                  </a:cubicBezTo>
                  <a:cubicBezTo>
                    <a:pt x="273" y="501"/>
                    <a:pt x="273" y="501"/>
                    <a:pt x="273" y="501"/>
                  </a:cubicBezTo>
                  <a:cubicBezTo>
                    <a:pt x="280" y="501"/>
                    <a:pt x="286" y="496"/>
                    <a:pt x="286" y="490"/>
                  </a:cubicBezTo>
                  <a:cubicBezTo>
                    <a:pt x="286" y="484"/>
                    <a:pt x="280" y="479"/>
                    <a:pt x="273" y="479"/>
                  </a:cubicBezTo>
                  <a:close/>
                  <a:moveTo>
                    <a:pt x="255" y="303"/>
                  </a:moveTo>
                  <a:cubicBezTo>
                    <a:pt x="215" y="381"/>
                    <a:pt x="215" y="381"/>
                    <a:pt x="215" y="381"/>
                  </a:cubicBezTo>
                  <a:cubicBezTo>
                    <a:pt x="215" y="470"/>
                    <a:pt x="215" y="470"/>
                    <a:pt x="215" y="470"/>
                  </a:cubicBezTo>
                  <a:cubicBezTo>
                    <a:pt x="215" y="473"/>
                    <a:pt x="212" y="476"/>
                    <a:pt x="208" y="476"/>
                  </a:cubicBezTo>
                  <a:cubicBezTo>
                    <a:pt x="204" y="476"/>
                    <a:pt x="201" y="473"/>
                    <a:pt x="201" y="470"/>
                  </a:cubicBezTo>
                  <a:cubicBezTo>
                    <a:pt x="201" y="380"/>
                    <a:pt x="201" y="380"/>
                    <a:pt x="201" y="380"/>
                  </a:cubicBezTo>
                  <a:cubicBezTo>
                    <a:pt x="201" y="379"/>
                    <a:pt x="202" y="377"/>
                    <a:pt x="202" y="377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81" y="377"/>
                    <a:pt x="181" y="377"/>
                    <a:pt x="181" y="377"/>
                  </a:cubicBezTo>
                  <a:cubicBezTo>
                    <a:pt x="181" y="377"/>
                    <a:pt x="182" y="379"/>
                    <a:pt x="182" y="380"/>
                  </a:cubicBezTo>
                  <a:cubicBezTo>
                    <a:pt x="182" y="470"/>
                    <a:pt x="182" y="470"/>
                    <a:pt x="182" y="470"/>
                  </a:cubicBezTo>
                  <a:cubicBezTo>
                    <a:pt x="182" y="473"/>
                    <a:pt x="179" y="476"/>
                    <a:pt x="175" y="476"/>
                  </a:cubicBezTo>
                  <a:cubicBezTo>
                    <a:pt x="171" y="476"/>
                    <a:pt x="168" y="473"/>
                    <a:pt x="168" y="47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28" y="303"/>
                    <a:pt x="128" y="303"/>
                    <a:pt x="128" y="303"/>
                  </a:cubicBezTo>
                  <a:cubicBezTo>
                    <a:pt x="127" y="301"/>
                    <a:pt x="127" y="299"/>
                    <a:pt x="128" y="297"/>
                  </a:cubicBezTo>
                  <a:cubicBezTo>
                    <a:pt x="130" y="295"/>
                    <a:pt x="132" y="294"/>
                    <a:pt x="134" y="294"/>
                  </a:cubicBezTo>
                  <a:cubicBezTo>
                    <a:pt x="249" y="294"/>
                    <a:pt x="249" y="294"/>
                    <a:pt x="249" y="294"/>
                  </a:cubicBezTo>
                  <a:cubicBezTo>
                    <a:pt x="251" y="294"/>
                    <a:pt x="253" y="295"/>
                    <a:pt x="255" y="297"/>
                  </a:cubicBezTo>
                  <a:cubicBezTo>
                    <a:pt x="256" y="299"/>
                    <a:pt x="256" y="301"/>
                    <a:pt x="255" y="3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6278563" y="5275263"/>
              <a:ext cx="1447800" cy="1582738"/>
            </a:xfrm>
            <a:custGeom>
              <a:avLst/>
              <a:gdLst>
                <a:gd name="T0" fmla="*/ 653 w 653"/>
                <a:gd name="T1" fmla="*/ 0 h 715"/>
                <a:gd name="T2" fmla="*/ 653 w 653"/>
                <a:gd name="T3" fmla="*/ 180 h 715"/>
                <a:gd name="T4" fmla="*/ 512 w 653"/>
                <a:gd name="T5" fmla="*/ 320 h 715"/>
                <a:gd name="T6" fmla="*/ 141 w 653"/>
                <a:gd name="T7" fmla="*/ 320 h 715"/>
                <a:gd name="T8" fmla="*/ 0 w 653"/>
                <a:gd name="T9" fmla="*/ 460 h 715"/>
                <a:gd name="T10" fmla="*/ 0 w 653"/>
                <a:gd name="T1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3" h="715">
                  <a:moveTo>
                    <a:pt x="653" y="0"/>
                  </a:moveTo>
                  <a:cubicBezTo>
                    <a:pt x="653" y="180"/>
                    <a:pt x="653" y="180"/>
                    <a:pt x="653" y="180"/>
                  </a:cubicBezTo>
                  <a:cubicBezTo>
                    <a:pt x="653" y="257"/>
                    <a:pt x="590" y="320"/>
                    <a:pt x="512" y="320"/>
                  </a:cubicBezTo>
                  <a:cubicBezTo>
                    <a:pt x="141" y="320"/>
                    <a:pt x="141" y="320"/>
                    <a:pt x="141" y="320"/>
                  </a:cubicBezTo>
                  <a:cubicBezTo>
                    <a:pt x="63" y="320"/>
                    <a:pt x="0" y="383"/>
                    <a:pt x="0" y="460"/>
                  </a:cubicBezTo>
                  <a:cubicBezTo>
                    <a:pt x="0" y="715"/>
                    <a:pt x="0" y="715"/>
                    <a:pt x="0" y="715"/>
                  </a:cubicBezTo>
                </a:path>
              </a:pathLst>
            </a:custGeom>
            <a:noFill/>
            <a:ln w="889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6910388" y="4354513"/>
              <a:ext cx="196850" cy="38100"/>
            </a:xfrm>
            <a:custGeom>
              <a:avLst/>
              <a:gdLst>
                <a:gd name="T0" fmla="*/ 0 w 89"/>
                <a:gd name="T1" fmla="*/ 17 h 17"/>
                <a:gd name="T2" fmla="*/ 89 w 89"/>
                <a:gd name="T3" fmla="*/ 17 h 17"/>
                <a:gd name="T4" fmla="*/ 89 w 89"/>
                <a:gd name="T5" fmla="*/ 17 h 17"/>
                <a:gd name="T6" fmla="*/ 89 w 89"/>
                <a:gd name="T7" fmla="*/ 10 h 17"/>
                <a:gd name="T8" fmla="*/ 79 w 89"/>
                <a:gd name="T9" fmla="*/ 0 h 17"/>
                <a:gd name="T10" fmla="*/ 10 w 89"/>
                <a:gd name="T11" fmla="*/ 0 h 17"/>
                <a:gd name="T12" fmla="*/ 0 w 89"/>
                <a:gd name="T13" fmla="*/ 10 h 17"/>
                <a:gd name="T14" fmla="*/ 0 w 89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7">
                  <a:moveTo>
                    <a:pt x="0" y="17"/>
                  </a:moveTo>
                  <a:cubicBezTo>
                    <a:pt x="89" y="17"/>
                    <a:pt x="89" y="17"/>
                    <a:pt x="89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4"/>
                    <a:pt x="84" y="0"/>
                    <a:pt x="7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7"/>
                    <a:pt x="0" y="17"/>
                    <a:pt x="0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6911976" y="4410075"/>
              <a:ext cx="193675" cy="26988"/>
            </a:xfrm>
            <a:custGeom>
              <a:avLst/>
              <a:gdLst>
                <a:gd name="T0" fmla="*/ 87 w 87"/>
                <a:gd name="T1" fmla="*/ 0 h 12"/>
                <a:gd name="T2" fmla="*/ 0 w 87"/>
                <a:gd name="T3" fmla="*/ 0 h 12"/>
                <a:gd name="T4" fmla="*/ 2 w 87"/>
                <a:gd name="T5" fmla="*/ 12 h 12"/>
                <a:gd name="T6" fmla="*/ 85 w 87"/>
                <a:gd name="T7" fmla="*/ 12 h 12"/>
                <a:gd name="T8" fmla="*/ 87 w 8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">
                  <a:moveTo>
                    <a:pt x="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6" y="8"/>
                    <a:pt x="87" y="4"/>
                    <a:pt x="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6926263" y="4451350"/>
              <a:ext cx="165100" cy="47625"/>
            </a:xfrm>
            <a:custGeom>
              <a:avLst/>
              <a:gdLst>
                <a:gd name="T0" fmla="*/ 0 w 75"/>
                <a:gd name="T1" fmla="*/ 0 h 21"/>
                <a:gd name="T2" fmla="*/ 38 w 75"/>
                <a:gd name="T3" fmla="*/ 21 h 21"/>
                <a:gd name="T4" fmla="*/ 38 w 75"/>
                <a:gd name="T5" fmla="*/ 21 h 21"/>
                <a:gd name="T6" fmla="*/ 75 w 75"/>
                <a:gd name="T7" fmla="*/ 0 h 21"/>
                <a:gd name="T8" fmla="*/ 0 w 7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21">
                  <a:moveTo>
                    <a:pt x="0" y="0"/>
                  </a:moveTo>
                  <a:cubicBezTo>
                    <a:pt x="8" y="13"/>
                    <a:pt x="22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53" y="21"/>
                    <a:pt x="67" y="13"/>
                    <a:pt x="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6791326" y="3783013"/>
              <a:ext cx="438150" cy="550863"/>
            </a:xfrm>
            <a:custGeom>
              <a:avLst/>
              <a:gdLst>
                <a:gd name="T0" fmla="*/ 99 w 198"/>
                <a:gd name="T1" fmla="*/ 0 h 249"/>
                <a:gd name="T2" fmla="*/ 0 w 198"/>
                <a:gd name="T3" fmla="*/ 87 h 249"/>
                <a:gd name="T4" fmla="*/ 54 w 198"/>
                <a:gd name="T5" fmla="*/ 239 h 249"/>
                <a:gd name="T6" fmla="*/ 67 w 198"/>
                <a:gd name="T7" fmla="*/ 249 h 249"/>
                <a:gd name="T8" fmla="*/ 130 w 198"/>
                <a:gd name="T9" fmla="*/ 249 h 249"/>
                <a:gd name="T10" fmla="*/ 143 w 198"/>
                <a:gd name="T11" fmla="*/ 239 h 249"/>
                <a:gd name="T12" fmla="*/ 198 w 198"/>
                <a:gd name="T13" fmla="*/ 87 h 249"/>
                <a:gd name="T14" fmla="*/ 99 w 198"/>
                <a:gd name="T15" fmla="*/ 0 h 249"/>
                <a:gd name="T16" fmla="*/ 83 w 198"/>
                <a:gd name="T17" fmla="*/ 225 h 249"/>
                <a:gd name="T18" fmla="*/ 82 w 198"/>
                <a:gd name="T19" fmla="*/ 225 h 249"/>
                <a:gd name="T20" fmla="*/ 78 w 198"/>
                <a:gd name="T21" fmla="*/ 222 h 249"/>
                <a:gd name="T22" fmla="*/ 42 w 198"/>
                <a:gd name="T23" fmla="*/ 127 h 249"/>
                <a:gd name="T24" fmla="*/ 44 w 198"/>
                <a:gd name="T25" fmla="*/ 123 h 249"/>
                <a:gd name="T26" fmla="*/ 49 w 198"/>
                <a:gd name="T27" fmla="*/ 125 h 249"/>
                <a:gd name="T28" fmla="*/ 85 w 198"/>
                <a:gd name="T29" fmla="*/ 220 h 249"/>
                <a:gd name="T30" fmla="*/ 83 w 198"/>
                <a:gd name="T31" fmla="*/ 225 h 249"/>
                <a:gd name="T32" fmla="*/ 108 w 198"/>
                <a:gd name="T33" fmla="*/ 131 h 249"/>
                <a:gd name="T34" fmla="*/ 105 w 198"/>
                <a:gd name="T35" fmla="*/ 130 h 249"/>
                <a:gd name="T36" fmla="*/ 98 w 198"/>
                <a:gd name="T37" fmla="*/ 123 h 249"/>
                <a:gd name="T38" fmla="*/ 92 w 198"/>
                <a:gd name="T39" fmla="*/ 130 h 249"/>
                <a:gd name="T40" fmla="*/ 87 w 198"/>
                <a:gd name="T41" fmla="*/ 130 h 249"/>
                <a:gd name="T42" fmla="*/ 80 w 198"/>
                <a:gd name="T43" fmla="*/ 123 h 249"/>
                <a:gd name="T44" fmla="*/ 73 w 198"/>
                <a:gd name="T45" fmla="*/ 130 h 249"/>
                <a:gd name="T46" fmla="*/ 68 w 198"/>
                <a:gd name="T47" fmla="*/ 130 h 249"/>
                <a:gd name="T48" fmla="*/ 59 w 198"/>
                <a:gd name="T49" fmla="*/ 121 h 249"/>
                <a:gd name="T50" fmla="*/ 59 w 198"/>
                <a:gd name="T51" fmla="*/ 116 h 249"/>
                <a:gd name="T52" fmla="*/ 64 w 198"/>
                <a:gd name="T53" fmla="*/ 116 h 249"/>
                <a:gd name="T54" fmla="*/ 71 w 198"/>
                <a:gd name="T55" fmla="*/ 122 h 249"/>
                <a:gd name="T56" fmla="*/ 77 w 198"/>
                <a:gd name="T57" fmla="*/ 116 h 249"/>
                <a:gd name="T58" fmla="*/ 83 w 198"/>
                <a:gd name="T59" fmla="*/ 116 h 249"/>
                <a:gd name="T60" fmla="*/ 89 w 198"/>
                <a:gd name="T61" fmla="*/ 122 h 249"/>
                <a:gd name="T62" fmla="*/ 96 w 198"/>
                <a:gd name="T63" fmla="*/ 116 h 249"/>
                <a:gd name="T64" fmla="*/ 101 w 198"/>
                <a:gd name="T65" fmla="*/ 116 h 249"/>
                <a:gd name="T66" fmla="*/ 108 w 198"/>
                <a:gd name="T67" fmla="*/ 122 h 249"/>
                <a:gd name="T68" fmla="*/ 114 w 198"/>
                <a:gd name="T69" fmla="*/ 116 h 249"/>
                <a:gd name="T70" fmla="*/ 120 w 198"/>
                <a:gd name="T71" fmla="*/ 116 h 249"/>
                <a:gd name="T72" fmla="*/ 126 w 198"/>
                <a:gd name="T73" fmla="*/ 122 h 249"/>
                <a:gd name="T74" fmla="*/ 133 w 198"/>
                <a:gd name="T75" fmla="*/ 116 h 249"/>
                <a:gd name="T76" fmla="*/ 138 w 198"/>
                <a:gd name="T77" fmla="*/ 116 h 249"/>
                <a:gd name="T78" fmla="*/ 138 w 198"/>
                <a:gd name="T79" fmla="*/ 121 h 249"/>
                <a:gd name="T80" fmla="*/ 129 w 198"/>
                <a:gd name="T81" fmla="*/ 130 h 249"/>
                <a:gd name="T82" fmla="*/ 124 w 198"/>
                <a:gd name="T83" fmla="*/ 130 h 249"/>
                <a:gd name="T84" fmla="*/ 117 w 198"/>
                <a:gd name="T85" fmla="*/ 123 h 249"/>
                <a:gd name="T86" fmla="*/ 110 w 198"/>
                <a:gd name="T87" fmla="*/ 130 h 249"/>
                <a:gd name="T88" fmla="*/ 108 w 198"/>
                <a:gd name="T89" fmla="*/ 131 h 249"/>
                <a:gd name="T90" fmla="*/ 155 w 198"/>
                <a:gd name="T91" fmla="*/ 127 h 249"/>
                <a:gd name="T92" fmla="*/ 119 w 198"/>
                <a:gd name="T93" fmla="*/ 222 h 249"/>
                <a:gd name="T94" fmla="*/ 115 w 198"/>
                <a:gd name="T95" fmla="*/ 225 h 249"/>
                <a:gd name="T96" fmla="*/ 114 w 198"/>
                <a:gd name="T97" fmla="*/ 225 h 249"/>
                <a:gd name="T98" fmla="*/ 112 w 198"/>
                <a:gd name="T99" fmla="*/ 220 h 249"/>
                <a:gd name="T100" fmla="*/ 148 w 198"/>
                <a:gd name="T101" fmla="*/ 125 h 249"/>
                <a:gd name="T102" fmla="*/ 153 w 198"/>
                <a:gd name="T103" fmla="*/ 123 h 249"/>
                <a:gd name="T104" fmla="*/ 155 w 198"/>
                <a:gd name="T105" fmla="*/ 127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8" h="249">
                  <a:moveTo>
                    <a:pt x="99" y="0"/>
                  </a:moveTo>
                  <a:cubicBezTo>
                    <a:pt x="32" y="0"/>
                    <a:pt x="0" y="40"/>
                    <a:pt x="0" y="87"/>
                  </a:cubicBezTo>
                  <a:cubicBezTo>
                    <a:pt x="0" y="145"/>
                    <a:pt x="42" y="185"/>
                    <a:pt x="54" y="239"/>
                  </a:cubicBezTo>
                  <a:cubicBezTo>
                    <a:pt x="56" y="245"/>
                    <a:pt x="61" y="249"/>
                    <a:pt x="67" y="249"/>
                  </a:cubicBezTo>
                  <a:cubicBezTo>
                    <a:pt x="130" y="249"/>
                    <a:pt x="130" y="249"/>
                    <a:pt x="130" y="249"/>
                  </a:cubicBezTo>
                  <a:cubicBezTo>
                    <a:pt x="136" y="249"/>
                    <a:pt x="141" y="245"/>
                    <a:pt x="143" y="239"/>
                  </a:cubicBezTo>
                  <a:cubicBezTo>
                    <a:pt x="155" y="185"/>
                    <a:pt x="198" y="145"/>
                    <a:pt x="198" y="87"/>
                  </a:cubicBezTo>
                  <a:cubicBezTo>
                    <a:pt x="198" y="40"/>
                    <a:pt x="157" y="0"/>
                    <a:pt x="99" y="0"/>
                  </a:cubicBezTo>
                  <a:close/>
                  <a:moveTo>
                    <a:pt x="83" y="225"/>
                  </a:moveTo>
                  <a:cubicBezTo>
                    <a:pt x="83" y="225"/>
                    <a:pt x="82" y="225"/>
                    <a:pt x="82" y="225"/>
                  </a:cubicBezTo>
                  <a:cubicBezTo>
                    <a:pt x="80" y="225"/>
                    <a:pt x="79" y="224"/>
                    <a:pt x="78" y="222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1" y="125"/>
                    <a:pt x="42" y="123"/>
                    <a:pt x="44" y="123"/>
                  </a:cubicBezTo>
                  <a:cubicBezTo>
                    <a:pt x="46" y="122"/>
                    <a:pt x="48" y="123"/>
                    <a:pt x="49" y="12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6" y="222"/>
                    <a:pt x="85" y="224"/>
                    <a:pt x="83" y="225"/>
                  </a:cubicBezTo>
                  <a:close/>
                  <a:moveTo>
                    <a:pt x="108" y="131"/>
                  </a:moveTo>
                  <a:cubicBezTo>
                    <a:pt x="107" y="131"/>
                    <a:pt x="106" y="131"/>
                    <a:pt x="105" y="130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2" y="130"/>
                    <a:pt x="92" y="130"/>
                    <a:pt x="92" y="130"/>
                  </a:cubicBezTo>
                  <a:cubicBezTo>
                    <a:pt x="90" y="131"/>
                    <a:pt x="88" y="131"/>
                    <a:pt x="87" y="130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3" y="130"/>
                    <a:pt x="73" y="130"/>
                    <a:pt x="73" y="130"/>
                  </a:cubicBezTo>
                  <a:cubicBezTo>
                    <a:pt x="72" y="131"/>
                    <a:pt x="70" y="131"/>
                    <a:pt x="68" y="13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8" y="119"/>
                    <a:pt x="58" y="117"/>
                    <a:pt x="59" y="116"/>
                  </a:cubicBezTo>
                  <a:cubicBezTo>
                    <a:pt x="60" y="114"/>
                    <a:pt x="63" y="114"/>
                    <a:pt x="64" y="116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79" y="114"/>
                    <a:pt x="81" y="114"/>
                    <a:pt x="83" y="116"/>
                  </a:cubicBezTo>
                  <a:cubicBezTo>
                    <a:pt x="89" y="122"/>
                    <a:pt x="89" y="122"/>
                    <a:pt x="89" y="122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7" y="114"/>
                    <a:pt x="100" y="114"/>
                    <a:pt x="101" y="116"/>
                  </a:cubicBezTo>
                  <a:cubicBezTo>
                    <a:pt x="108" y="122"/>
                    <a:pt x="108" y="122"/>
                    <a:pt x="108" y="122"/>
                  </a:cubicBezTo>
                  <a:cubicBezTo>
                    <a:pt x="114" y="116"/>
                    <a:pt x="114" y="116"/>
                    <a:pt x="114" y="116"/>
                  </a:cubicBezTo>
                  <a:cubicBezTo>
                    <a:pt x="116" y="114"/>
                    <a:pt x="118" y="114"/>
                    <a:pt x="120" y="116"/>
                  </a:cubicBezTo>
                  <a:cubicBezTo>
                    <a:pt x="126" y="122"/>
                    <a:pt x="126" y="122"/>
                    <a:pt x="126" y="122"/>
                  </a:cubicBezTo>
                  <a:cubicBezTo>
                    <a:pt x="133" y="116"/>
                    <a:pt x="133" y="116"/>
                    <a:pt x="133" y="116"/>
                  </a:cubicBezTo>
                  <a:cubicBezTo>
                    <a:pt x="134" y="114"/>
                    <a:pt x="137" y="114"/>
                    <a:pt x="138" y="116"/>
                  </a:cubicBezTo>
                  <a:cubicBezTo>
                    <a:pt x="139" y="117"/>
                    <a:pt x="139" y="119"/>
                    <a:pt x="138" y="121"/>
                  </a:cubicBezTo>
                  <a:cubicBezTo>
                    <a:pt x="129" y="130"/>
                    <a:pt x="129" y="130"/>
                    <a:pt x="129" y="130"/>
                  </a:cubicBezTo>
                  <a:cubicBezTo>
                    <a:pt x="127" y="131"/>
                    <a:pt x="125" y="131"/>
                    <a:pt x="124" y="130"/>
                  </a:cubicBezTo>
                  <a:cubicBezTo>
                    <a:pt x="117" y="123"/>
                    <a:pt x="117" y="123"/>
                    <a:pt x="117" y="123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10" y="131"/>
                    <a:pt x="109" y="131"/>
                    <a:pt x="108" y="131"/>
                  </a:cubicBezTo>
                  <a:close/>
                  <a:moveTo>
                    <a:pt x="155" y="127"/>
                  </a:moveTo>
                  <a:cubicBezTo>
                    <a:pt x="119" y="222"/>
                    <a:pt x="119" y="222"/>
                    <a:pt x="119" y="222"/>
                  </a:cubicBezTo>
                  <a:cubicBezTo>
                    <a:pt x="118" y="224"/>
                    <a:pt x="117" y="225"/>
                    <a:pt x="115" y="225"/>
                  </a:cubicBezTo>
                  <a:cubicBezTo>
                    <a:pt x="115" y="225"/>
                    <a:pt x="114" y="225"/>
                    <a:pt x="114" y="225"/>
                  </a:cubicBezTo>
                  <a:cubicBezTo>
                    <a:pt x="112" y="224"/>
                    <a:pt x="111" y="222"/>
                    <a:pt x="112" y="220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49" y="123"/>
                    <a:pt x="151" y="122"/>
                    <a:pt x="153" y="123"/>
                  </a:cubicBezTo>
                  <a:cubicBezTo>
                    <a:pt x="155" y="123"/>
                    <a:pt x="156" y="125"/>
                    <a:pt x="155" y="1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6575426" y="4479925"/>
              <a:ext cx="434975" cy="2378075"/>
            </a:xfrm>
            <a:custGeom>
              <a:avLst/>
              <a:gdLst>
                <a:gd name="T0" fmla="*/ 196 w 196"/>
                <a:gd name="T1" fmla="*/ 0 h 1074"/>
                <a:gd name="T2" fmla="*/ 196 w 196"/>
                <a:gd name="T3" fmla="*/ 211 h 1074"/>
                <a:gd name="T4" fmla="*/ 139 w 196"/>
                <a:gd name="T5" fmla="*/ 268 h 1074"/>
                <a:gd name="T6" fmla="*/ 57 w 196"/>
                <a:gd name="T7" fmla="*/ 268 h 1074"/>
                <a:gd name="T8" fmla="*/ 0 w 196"/>
                <a:gd name="T9" fmla="*/ 324 h 1074"/>
                <a:gd name="T10" fmla="*/ 0 w 196"/>
                <a:gd name="T11" fmla="*/ 1074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74">
                  <a:moveTo>
                    <a:pt x="196" y="0"/>
                  </a:moveTo>
                  <a:cubicBezTo>
                    <a:pt x="196" y="211"/>
                    <a:pt x="196" y="211"/>
                    <a:pt x="196" y="211"/>
                  </a:cubicBezTo>
                  <a:cubicBezTo>
                    <a:pt x="196" y="243"/>
                    <a:pt x="170" y="268"/>
                    <a:pt x="139" y="268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25" y="268"/>
                    <a:pt x="0" y="293"/>
                    <a:pt x="0" y="324"/>
                  </a:cubicBezTo>
                  <a:cubicBezTo>
                    <a:pt x="0" y="1074"/>
                    <a:pt x="0" y="1074"/>
                    <a:pt x="0" y="1074"/>
                  </a:cubicBezTo>
                </a:path>
              </a:pathLst>
            </a:custGeom>
            <a:noFill/>
            <a:ln w="381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891088" y="5578475"/>
              <a:ext cx="1085850" cy="1279525"/>
            </a:xfrm>
            <a:custGeom>
              <a:avLst/>
              <a:gdLst>
                <a:gd name="T0" fmla="*/ 0 w 490"/>
                <a:gd name="T1" fmla="*/ 0 h 578"/>
                <a:gd name="T2" fmla="*/ 0 w 490"/>
                <a:gd name="T3" fmla="*/ 59 h 578"/>
                <a:gd name="T4" fmla="*/ 70 w 490"/>
                <a:gd name="T5" fmla="*/ 130 h 578"/>
                <a:gd name="T6" fmla="*/ 419 w 490"/>
                <a:gd name="T7" fmla="*/ 128 h 578"/>
                <a:gd name="T8" fmla="*/ 490 w 490"/>
                <a:gd name="T9" fmla="*/ 199 h 578"/>
                <a:gd name="T10" fmla="*/ 490 w 490"/>
                <a:gd name="T11" fmla="*/ 57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0" h="578">
                  <a:moveTo>
                    <a:pt x="0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98"/>
                    <a:pt x="31" y="130"/>
                    <a:pt x="70" y="130"/>
                  </a:cubicBezTo>
                  <a:cubicBezTo>
                    <a:pt x="419" y="128"/>
                    <a:pt x="419" y="128"/>
                    <a:pt x="419" y="128"/>
                  </a:cubicBezTo>
                  <a:cubicBezTo>
                    <a:pt x="458" y="128"/>
                    <a:pt x="490" y="160"/>
                    <a:pt x="490" y="199"/>
                  </a:cubicBezTo>
                  <a:cubicBezTo>
                    <a:pt x="490" y="578"/>
                    <a:pt x="490" y="578"/>
                    <a:pt x="490" y="578"/>
                  </a:cubicBezTo>
                </a:path>
              </a:pathLst>
            </a:custGeom>
            <a:noFill/>
            <a:ln w="17463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3"/>
            <p:cNvSpPr>
              <a:spLocks noEditPoints="1"/>
            </p:cNvSpPr>
            <p:nvPr/>
          </p:nvSpPr>
          <p:spPr bwMode="auto">
            <a:xfrm>
              <a:off x="4681538" y="4919663"/>
              <a:ext cx="420688" cy="519113"/>
            </a:xfrm>
            <a:custGeom>
              <a:avLst/>
              <a:gdLst>
                <a:gd name="T0" fmla="*/ 134 w 190"/>
                <a:gd name="T1" fmla="*/ 235 h 235"/>
                <a:gd name="T2" fmla="*/ 56 w 190"/>
                <a:gd name="T3" fmla="*/ 235 h 235"/>
                <a:gd name="T4" fmla="*/ 52 w 190"/>
                <a:gd name="T5" fmla="*/ 232 h 235"/>
                <a:gd name="T6" fmla="*/ 27 w 190"/>
                <a:gd name="T7" fmla="*/ 165 h 235"/>
                <a:gd name="T8" fmla="*/ 0 w 190"/>
                <a:gd name="T9" fmla="*/ 83 h 235"/>
                <a:gd name="T10" fmla="*/ 95 w 190"/>
                <a:gd name="T11" fmla="*/ 0 h 235"/>
                <a:gd name="T12" fmla="*/ 190 w 190"/>
                <a:gd name="T13" fmla="*/ 83 h 235"/>
                <a:gd name="T14" fmla="*/ 163 w 190"/>
                <a:gd name="T15" fmla="*/ 165 h 235"/>
                <a:gd name="T16" fmla="*/ 137 w 190"/>
                <a:gd name="T17" fmla="*/ 232 h 235"/>
                <a:gd name="T18" fmla="*/ 134 w 190"/>
                <a:gd name="T19" fmla="*/ 235 h 235"/>
                <a:gd name="T20" fmla="*/ 58 w 190"/>
                <a:gd name="T21" fmla="*/ 228 h 235"/>
                <a:gd name="T22" fmla="*/ 131 w 190"/>
                <a:gd name="T23" fmla="*/ 228 h 235"/>
                <a:gd name="T24" fmla="*/ 157 w 190"/>
                <a:gd name="T25" fmla="*/ 162 h 235"/>
                <a:gd name="T26" fmla="*/ 183 w 190"/>
                <a:gd name="T27" fmla="*/ 83 h 235"/>
                <a:gd name="T28" fmla="*/ 95 w 190"/>
                <a:gd name="T29" fmla="*/ 7 h 235"/>
                <a:gd name="T30" fmla="*/ 7 w 190"/>
                <a:gd name="T31" fmla="*/ 83 h 235"/>
                <a:gd name="T32" fmla="*/ 33 w 190"/>
                <a:gd name="T33" fmla="*/ 162 h 235"/>
                <a:gd name="T34" fmla="*/ 58 w 190"/>
                <a:gd name="T35" fmla="*/ 22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0" h="235">
                  <a:moveTo>
                    <a:pt x="134" y="235"/>
                  </a:moveTo>
                  <a:cubicBezTo>
                    <a:pt x="56" y="235"/>
                    <a:pt x="56" y="235"/>
                    <a:pt x="56" y="235"/>
                  </a:cubicBezTo>
                  <a:cubicBezTo>
                    <a:pt x="54" y="235"/>
                    <a:pt x="52" y="233"/>
                    <a:pt x="52" y="232"/>
                  </a:cubicBezTo>
                  <a:cubicBezTo>
                    <a:pt x="49" y="207"/>
                    <a:pt x="37" y="186"/>
                    <a:pt x="27" y="165"/>
                  </a:cubicBezTo>
                  <a:cubicBezTo>
                    <a:pt x="13" y="140"/>
                    <a:pt x="0" y="114"/>
                    <a:pt x="0" y="83"/>
                  </a:cubicBezTo>
                  <a:cubicBezTo>
                    <a:pt x="0" y="32"/>
                    <a:pt x="37" y="0"/>
                    <a:pt x="95" y="0"/>
                  </a:cubicBezTo>
                  <a:cubicBezTo>
                    <a:pt x="149" y="0"/>
                    <a:pt x="190" y="36"/>
                    <a:pt x="190" y="83"/>
                  </a:cubicBezTo>
                  <a:cubicBezTo>
                    <a:pt x="190" y="114"/>
                    <a:pt x="176" y="140"/>
                    <a:pt x="163" y="165"/>
                  </a:cubicBezTo>
                  <a:cubicBezTo>
                    <a:pt x="152" y="186"/>
                    <a:pt x="141" y="207"/>
                    <a:pt x="137" y="232"/>
                  </a:cubicBezTo>
                  <a:cubicBezTo>
                    <a:pt x="137" y="233"/>
                    <a:pt x="136" y="235"/>
                    <a:pt x="134" y="235"/>
                  </a:cubicBezTo>
                  <a:close/>
                  <a:moveTo>
                    <a:pt x="58" y="228"/>
                  </a:moveTo>
                  <a:cubicBezTo>
                    <a:pt x="131" y="228"/>
                    <a:pt x="131" y="228"/>
                    <a:pt x="131" y="228"/>
                  </a:cubicBezTo>
                  <a:cubicBezTo>
                    <a:pt x="135" y="203"/>
                    <a:pt x="146" y="182"/>
                    <a:pt x="157" y="162"/>
                  </a:cubicBezTo>
                  <a:cubicBezTo>
                    <a:pt x="170" y="136"/>
                    <a:pt x="183" y="112"/>
                    <a:pt x="183" y="83"/>
                  </a:cubicBezTo>
                  <a:cubicBezTo>
                    <a:pt x="183" y="40"/>
                    <a:pt x="145" y="7"/>
                    <a:pt x="95" y="7"/>
                  </a:cubicBezTo>
                  <a:cubicBezTo>
                    <a:pt x="30" y="7"/>
                    <a:pt x="7" y="46"/>
                    <a:pt x="7" y="83"/>
                  </a:cubicBezTo>
                  <a:cubicBezTo>
                    <a:pt x="7" y="112"/>
                    <a:pt x="19" y="136"/>
                    <a:pt x="33" y="162"/>
                  </a:cubicBezTo>
                  <a:cubicBezTo>
                    <a:pt x="43" y="182"/>
                    <a:pt x="54" y="203"/>
                    <a:pt x="58" y="22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4783138" y="5422900"/>
              <a:ext cx="217488" cy="165100"/>
            </a:xfrm>
            <a:custGeom>
              <a:avLst/>
              <a:gdLst>
                <a:gd name="T0" fmla="*/ 49 w 98"/>
                <a:gd name="T1" fmla="*/ 74 h 74"/>
                <a:gd name="T2" fmla="*/ 0 w 98"/>
                <a:gd name="T3" fmla="*/ 25 h 74"/>
                <a:gd name="T4" fmla="*/ 0 w 98"/>
                <a:gd name="T5" fmla="*/ 13 h 74"/>
                <a:gd name="T6" fmla="*/ 14 w 98"/>
                <a:gd name="T7" fmla="*/ 0 h 74"/>
                <a:gd name="T8" fmla="*/ 84 w 98"/>
                <a:gd name="T9" fmla="*/ 0 h 74"/>
                <a:gd name="T10" fmla="*/ 98 w 98"/>
                <a:gd name="T11" fmla="*/ 13 h 74"/>
                <a:gd name="T12" fmla="*/ 98 w 98"/>
                <a:gd name="T13" fmla="*/ 25 h 74"/>
                <a:gd name="T14" fmla="*/ 49 w 98"/>
                <a:gd name="T15" fmla="*/ 74 h 74"/>
                <a:gd name="T16" fmla="*/ 14 w 98"/>
                <a:gd name="T17" fmla="*/ 7 h 74"/>
                <a:gd name="T18" fmla="*/ 7 w 98"/>
                <a:gd name="T19" fmla="*/ 13 h 74"/>
                <a:gd name="T20" fmla="*/ 7 w 98"/>
                <a:gd name="T21" fmla="*/ 25 h 74"/>
                <a:gd name="T22" fmla="*/ 49 w 98"/>
                <a:gd name="T23" fmla="*/ 67 h 74"/>
                <a:gd name="T24" fmla="*/ 91 w 98"/>
                <a:gd name="T25" fmla="*/ 25 h 74"/>
                <a:gd name="T26" fmla="*/ 91 w 98"/>
                <a:gd name="T27" fmla="*/ 13 h 74"/>
                <a:gd name="T28" fmla="*/ 84 w 98"/>
                <a:gd name="T29" fmla="*/ 7 h 74"/>
                <a:gd name="T30" fmla="*/ 14 w 98"/>
                <a:gd name="T3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" h="74">
                  <a:moveTo>
                    <a:pt x="49" y="74"/>
                  </a:moveTo>
                  <a:cubicBezTo>
                    <a:pt x="22" y="74"/>
                    <a:pt x="0" y="52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92" y="0"/>
                    <a:pt x="98" y="6"/>
                    <a:pt x="98" y="13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52"/>
                    <a:pt x="76" y="74"/>
                    <a:pt x="49" y="74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48"/>
                    <a:pt x="26" y="67"/>
                    <a:pt x="49" y="67"/>
                  </a:cubicBezTo>
                  <a:cubicBezTo>
                    <a:pt x="72" y="67"/>
                    <a:pt x="91" y="48"/>
                    <a:pt x="91" y="2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0"/>
                    <a:pt x="88" y="7"/>
                    <a:pt x="84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789488" y="5470525"/>
              <a:ext cx="204788" cy="14288"/>
            </a:xfrm>
            <a:custGeom>
              <a:avLst/>
              <a:gdLst>
                <a:gd name="T0" fmla="*/ 88 w 92"/>
                <a:gd name="T1" fmla="*/ 7 h 7"/>
                <a:gd name="T2" fmla="*/ 3 w 92"/>
                <a:gd name="T3" fmla="*/ 7 h 7"/>
                <a:gd name="T4" fmla="*/ 0 w 92"/>
                <a:gd name="T5" fmla="*/ 4 h 7"/>
                <a:gd name="T6" fmla="*/ 3 w 92"/>
                <a:gd name="T7" fmla="*/ 0 h 7"/>
                <a:gd name="T8" fmla="*/ 88 w 92"/>
                <a:gd name="T9" fmla="*/ 0 h 7"/>
                <a:gd name="T10" fmla="*/ 92 w 92"/>
                <a:gd name="T11" fmla="*/ 4 h 7"/>
                <a:gd name="T12" fmla="*/ 88 w 9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">
                  <a:moveTo>
                    <a:pt x="8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cubicBezTo>
                    <a:pt x="92" y="6"/>
                    <a:pt x="90" y="7"/>
                    <a:pt x="88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799013" y="5516563"/>
              <a:ext cx="184150" cy="15875"/>
            </a:xfrm>
            <a:custGeom>
              <a:avLst/>
              <a:gdLst>
                <a:gd name="T0" fmla="*/ 80 w 83"/>
                <a:gd name="T1" fmla="*/ 7 h 7"/>
                <a:gd name="T2" fmla="*/ 3 w 83"/>
                <a:gd name="T3" fmla="*/ 7 h 7"/>
                <a:gd name="T4" fmla="*/ 0 w 83"/>
                <a:gd name="T5" fmla="*/ 3 h 7"/>
                <a:gd name="T6" fmla="*/ 3 w 83"/>
                <a:gd name="T7" fmla="*/ 0 h 7"/>
                <a:gd name="T8" fmla="*/ 80 w 83"/>
                <a:gd name="T9" fmla="*/ 0 h 7"/>
                <a:gd name="T10" fmla="*/ 83 w 83"/>
                <a:gd name="T11" fmla="*/ 3 h 7"/>
                <a:gd name="T12" fmla="*/ 80 w 8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">
                  <a:moveTo>
                    <a:pt x="8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5"/>
                    <a:pt x="82" y="7"/>
                    <a:pt x="80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6488" y="5173663"/>
              <a:ext cx="92075" cy="207963"/>
            </a:xfrm>
            <a:custGeom>
              <a:avLst/>
              <a:gdLst>
                <a:gd name="T0" fmla="*/ 4 w 42"/>
                <a:gd name="T1" fmla="*/ 94 h 94"/>
                <a:gd name="T2" fmla="*/ 3 w 42"/>
                <a:gd name="T3" fmla="*/ 94 h 94"/>
                <a:gd name="T4" fmla="*/ 1 w 42"/>
                <a:gd name="T5" fmla="*/ 90 h 94"/>
                <a:gd name="T6" fmla="*/ 35 w 42"/>
                <a:gd name="T7" fmla="*/ 2 h 94"/>
                <a:gd name="T8" fmla="*/ 39 w 42"/>
                <a:gd name="T9" fmla="*/ 1 h 94"/>
                <a:gd name="T10" fmla="*/ 41 w 42"/>
                <a:gd name="T11" fmla="*/ 5 h 94"/>
                <a:gd name="T12" fmla="*/ 8 w 42"/>
                <a:gd name="T13" fmla="*/ 92 h 94"/>
                <a:gd name="T14" fmla="*/ 4 w 42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94">
                  <a:moveTo>
                    <a:pt x="4" y="94"/>
                  </a:moveTo>
                  <a:cubicBezTo>
                    <a:pt x="4" y="94"/>
                    <a:pt x="3" y="94"/>
                    <a:pt x="3" y="94"/>
                  </a:cubicBezTo>
                  <a:cubicBezTo>
                    <a:pt x="1" y="93"/>
                    <a:pt x="0" y="91"/>
                    <a:pt x="1" y="90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1"/>
                    <a:pt x="38" y="0"/>
                    <a:pt x="39" y="1"/>
                  </a:cubicBezTo>
                  <a:cubicBezTo>
                    <a:pt x="41" y="1"/>
                    <a:pt x="42" y="3"/>
                    <a:pt x="41" y="5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3"/>
                    <a:pt x="6" y="94"/>
                    <a:pt x="4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4773613" y="5173663"/>
              <a:ext cx="92075" cy="207963"/>
            </a:xfrm>
            <a:custGeom>
              <a:avLst/>
              <a:gdLst>
                <a:gd name="T0" fmla="*/ 37 w 41"/>
                <a:gd name="T1" fmla="*/ 94 h 94"/>
                <a:gd name="T2" fmla="*/ 34 w 41"/>
                <a:gd name="T3" fmla="*/ 92 h 94"/>
                <a:gd name="T4" fmla="*/ 0 w 41"/>
                <a:gd name="T5" fmla="*/ 5 h 94"/>
                <a:gd name="T6" fmla="*/ 2 w 41"/>
                <a:gd name="T7" fmla="*/ 1 h 94"/>
                <a:gd name="T8" fmla="*/ 7 w 41"/>
                <a:gd name="T9" fmla="*/ 2 h 94"/>
                <a:gd name="T10" fmla="*/ 40 w 41"/>
                <a:gd name="T11" fmla="*/ 90 h 94"/>
                <a:gd name="T12" fmla="*/ 38 w 41"/>
                <a:gd name="T13" fmla="*/ 94 h 94"/>
                <a:gd name="T14" fmla="*/ 37 w 4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94">
                  <a:moveTo>
                    <a:pt x="37" y="94"/>
                  </a:moveTo>
                  <a:cubicBezTo>
                    <a:pt x="36" y="94"/>
                    <a:pt x="35" y="93"/>
                    <a:pt x="34" y="9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1" y="91"/>
                    <a:pt x="40" y="93"/>
                    <a:pt x="38" y="94"/>
                  </a:cubicBezTo>
                  <a:cubicBezTo>
                    <a:pt x="38" y="94"/>
                    <a:pt x="38" y="94"/>
                    <a:pt x="37" y="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4806951" y="5157788"/>
              <a:ext cx="168275" cy="34925"/>
            </a:xfrm>
            <a:custGeom>
              <a:avLst/>
              <a:gdLst>
                <a:gd name="T0" fmla="*/ 12 w 76"/>
                <a:gd name="T1" fmla="*/ 15 h 16"/>
                <a:gd name="T2" fmla="*/ 10 w 76"/>
                <a:gd name="T3" fmla="*/ 14 h 16"/>
                <a:gd name="T4" fmla="*/ 1 w 76"/>
                <a:gd name="T5" fmla="*/ 6 h 16"/>
                <a:gd name="T6" fmla="*/ 1 w 76"/>
                <a:gd name="T7" fmla="*/ 1 h 16"/>
                <a:gd name="T8" fmla="*/ 6 w 76"/>
                <a:gd name="T9" fmla="*/ 1 h 16"/>
                <a:gd name="T10" fmla="*/ 12 w 76"/>
                <a:gd name="T11" fmla="*/ 7 h 16"/>
                <a:gd name="T12" fmla="*/ 18 w 76"/>
                <a:gd name="T13" fmla="*/ 1 h 16"/>
                <a:gd name="T14" fmla="*/ 23 w 76"/>
                <a:gd name="T15" fmla="*/ 1 h 16"/>
                <a:gd name="T16" fmla="*/ 29 w 76"/>
                <a:gd name="T17" fmla="*/ 7 h 16"/>
                <a:gd name="T18" fmla="*/ 35 w 76"/>
                <a:gd name="T19" fmla="*/ 1 h 16"/>
                <a:gd name="T20" fmla="*/ 40 w 76"/>
                <a:gd name="T21" fmla="*/ 1 h 16"/>
                <a:gd name="T22" fmla="*/ 46 w 76"/>
                <a:gd name="T23" fmla="*/ 7 h 16"/>
                <a:gd name="T24" fmla="*/ 52 w 76"/>
                <a:gd name="T25" fmla="*/ 1 h 16"/>
                <a:gd name="T26" fmla="*/ 57 w 76"/>
                <a:gd name="T27" fmla="*/ 1 h 16"/>
                <a:gd name="T28" fmla="*/ 63 w 76"/>
                <a:gd name="T29" fmla="*/ 7 h 16"/>
                <a:gd name="T30" fmla="*/ 69 w 76"/>
                <a:gd name="T31" fmla="*/ 1 h 16"/>
                <a:gd name="T32" fmla="*/ 74 w 76"/>
                <a:gd name="T33" fmla="*/ 1 h 16"/>
                <a:gd name="T34" fmla="*/ 74 w 76"/>
                <a:gd name="T35" fmla="*/ 6 h 16"/>
                <a:gd name="T36" fmla="*/ 66 w 76"/>
                <a:gd name="T37" fmla="*/ 14 h 16"/>
                <a:gd name="T38" fmla="*/ 61 w 76"/>
                <a:gd name="T39" fmla="*/ 14 h 16"/>
                <a:gd name="T40" fmla="*/ 55 w 76"/>
                <a:gd name="T41" fmla="*/ 8 h 16"/>
                <a:gd name="T42" fmla="*/ 49 w 76"/>
                <a:gd name="T43" fmla="*/ 14 h 16"/>
                <a:gd name="T44" fmla="*/ 44 w 76"/>
                <a:gd name="T45" fmla="*/ 14 h 16"/>
                <a:gd name="T46" fmla="*/ 38 w 76"/>
                <a:gd name="T47" fmla="*/ 8 h 16"/>
                <a:gd name="T48" fmla="*/ 32 w 76"/>
                <a:gd name="T49" fmla="*/ 14 h 16"/>
                <a:gd name="T50" fmla="*/ 27 w 76"/>
                <a:gd name="T51" fmla="*/ 14 h 16"/>
                <a:gd name="T52" fmla="*/ 21 w 76"/>
                <a:gd name="T53" fmla="*/ 8 h 16"/>
                <a:gd name="T54" fmla="*/ 15 w 76"/>
                <a:gd name="T55" fmla="*/ 14 h 16"/>
                <a:gd name="T56" fmla="*/ 12 w 76"/>
                <a:gd name="T5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16">
                  <a:moveTo>
                    <a:pt x="12" y="15"/>
                  </a:moveTo>
                  <a:cubicBezTo>
                    <a:pt x="11" y="15"/>
                    <a:pt x="10" y="15"/>
                    <a:pt x="10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39" y="0"/>
                    <a:pt x="40" y="1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0"/>
                    <a:pt x="56" y="0"/>
                    <a:pt x="57" y="1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2"/>
                    <a:pt x="76" y="5"/>
                    <a:pt x="74" y="6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4" y="16"/>
                    <a:pt x="62" y="16"/>
                    <a:pt x="61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7" y="16"/>
                    <a:pt x="45" y="16"/>
                    <a:pt x="44" y="14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6"/>
                    <a:pt x="28" y="16"/>
                    <a:pt x="27" y="14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3" y="15"/>
                    <a:pt x="12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6108701" y="3473450"/>
              <a:ext cx="0" cy="3384550"/>
            </a:xfrm>
            <a:prstGeom prst="line">
              <a:avLst/>
            </a:prstGeom>
            <a:noFill/>
            <a:ln w="106363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5851526" y="3351213"/>
              <a:ext cx="511175" cy="68263"/>
            </a:xfrm>
            <a:custGeom>
              <a:avLst/>
              <a:gdLst>
                <a:gd name="T0" fmla="*/ 216 w 231"/>
                <a:gd name="T1" fmla="*/ 31 h 31"/>
                <a:gd name="T2" fmla="*/ 15 w 231"/>
                <a:gd name="T3" fmla="*/ 31 h 31"/>
                <a:gd name="T4" fmla="*/ 0 w 231"/>
                <a:gd name="T5" fmla="*/ 16 h 31"/>
                <a:gd name="T6" fmla="*/ 0 w 231"/>
                <a:gd name="T7" fmla="*/ 16 h 31"/>
                <a:gd name="T8" fmla="*/ 15 w 231"/>
                <a:gd name="T9" fmla="*/ 0 h 31"/>
                <a:gd name="T10" fmla="*/ 216 w 231"/>
                <a:gd name="T11" fmla="*/ 0 h 31"/>
                <a:gd name="T12" fmla="*/ 231 w 231"/>
                <a:gd name="T13" fmla="*/ 16 h 31"/>
                <a:gd name="T14" fmla="*/ 231 w 231"/>
                <a:gd name="T15" fmla="*/ 16 h 31"/>
                <a:gd name="T16" fmla="*/ 216 w 2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1">
                  <a:moveTo>
                    <a:pt x="216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7" y="31"/>
                    <a:pt x="0" y="2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6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31" y="24"/>
                    <a:pt x="224" y="31"/>
                    <a:pt x="216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937251" y="3446463"/>
              <a:ext cx="339725" cy="68263"/>
            </a:xfrm>
            <a:custGeom>
              <a:avLst/>
              <a:gdLst>
                <a:gd name="T0" fmla="*/ 141 w 153"/>
                <a:gd name="T1" fmla="*/ 31 h 31"/>
                <a:gd name="T2" fmla="*/ 12 w 153"/>
                <a:gd name="T3" fmla="*/ 31 h 31"/>
                <a:gd name="T4" fmla="*/ 0 w 153"/>
                <a:gd name="T5" fmla="*/ 18 h 31"/>
                <a:gd name="T6" fmla="*/ 0 w 153"/>
                <a:gd name="T7" fmla="*/ 13 h 31"/>
                <a:gd name="T8" fmla="*/ 12 w 153"/>
                <a:gd name="T9" fmla="*/ 0 h 31"/>
                <a:gd name="T10" fmla="*/ 141 w 153"/>
                <a:gd name="T11" fmla="*/ 0 h 31"/>
                <a:gd name="T12" fmla="*/ 153 w 153"/>
                <a:gd name="T13" fmla="*/ 13 h 31"/>
                <a:gd name="T14" fmla="*/ 153 w 153"/>
                <a:gd name="T15" fmla="*/ 18 h 31"/>
                <a:gd name="T16" fmla="*/ 141 w 15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31">
                  <a:moveTo>
                    <a:pt x="141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5" y="31"/>
                    <a:pt x="0" y="25"/>
                    <a:pt x="0" y="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8" y="0"/>
                    <a:pt x="153" y="6"/>
                    <a:pt x="153" y="13"/>
                  </a:cubicBezTo>
                  <a:cubicBezTo>
                    <a:pt x="153" y="18"/>
                    <a:pt x="153" y="18"/>
                    <a:pt x="153" y="18"/>
                  </a:cubicBezTo>
                  <a:cubicBezTo>
                    <a:pt x="153" y="25"/>
                    <a:pt x="148" y="31"/>
                    <a:pt x="141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851526" y="3259138"/>
              <a:ext cx="511175" cy="66675"/>
            </a:xfrm>
            <a:custGeom>
              <a:avLst/>
              <a:gdLst>
                <a:gd name="T0" fmla="*/ 216 w 231"/>
                <a:gd name="T1" fmla="*/ 30 h 30"/>
                <a:gd name="T2" fmla="*/ 15 w 231"/>
                <a:gd name="T3" fmla="*/ 30 h 30"/>
                <a:gd name="T4" fmla="*/ 0 w 231"/>
                <a:gd name="T5" fmla="*/ 15 h 30"/>
                <a:gd name="T6" fmla="*/ 0 w 231"/>
                <a:gd name="T7" fmla="*/ 15 h 30"/>
                <a:gd name="T8" fmla="*/ 15 w 231"/>
                <a:gd name="T9" fmla="*/ 0 h 30"/>
                <a:gd name="T10" fmla="*/ 216 w 231"/>
                <a:gd name="T11" fmla="*/ 0 h 30"/>
                <a:gd name="T12" fmla="*/ 231 w 231"/>
                <a:gd name="T13" fmla="*/ 15 h 30"/>
                <a:gd name="T14" fmla="*/ 231 w 231"/>
                <a:gd name="T15" fmla="*/ 15 h 30"/>
                <a:gd name="T16" fmla="*/ 216 w 231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">
                  <a:moveTo>
                    <a:pt x="2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7" y="30"/>
                    <a:pt x="0" y="2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4" y="0"/>
                    <a:pt x="231" y="7"/>
                    <a:pt x="231" y="15"/>
                  </a:cubicBezTo>
                  <a:cubicBezTo>
                    <a:pt x="231" y="15"/>
                    <a:pt x="231" y="15"/>
                    <a:pt x="231" y="15"/>
                  </a:cubicBezTo>
                  <a:cubicBezTo>
                    <a:pt x="231" y="23"/>
                    <a:pt x="224" y="30"/>
                    <a:pt x="2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514976" y="1682750"/>
              <a:ext cx="1184275" cy="1549400"/>
            </a:xfrm>
            <a:custGeom>
              <a:avLst/>
              <a:gdLst>
                <a:gd name="T0" fmla="*/ 382 w 535"/>
                <a:gd name="T1" fmla="*/ 669 h 700"/>
                <a:gd name="T2" fmla="*/ 379 w 535"/>
                <a:gd name="T3" fmla="*/ 669 h 700"/>
                <a:gd name="T4" fmla="*/ 535 w 535"/>
                <a:gd name="T5" fmla="*/ 248 h 700"/>
                <a:gd name="T6" fmla="*/ 268 w 535"/>
                <a:gd name="T7" fmla="*/ 0 h 700"/>
                <a:gd name="T8" fmla="*/ 0 w 535"/>
                <a:gd name="T9" fmla="*/ 248 h 700"/>
                <a:gd name="T10" fmla="*/ 156 w 535"/>
                <a:gd name="T11" fmla="*/ 669 h 700"/>
                <a:gd name="T12" fmla="*/ 154 w 535"/>
                <a:gd name="T13" fmla="*/ 669 h 700"/>
                <a:gd name="T14" fmla="*/ 136 w 535"/>
                <a:gd name="T15" fmla="*/ 684 h 700"/>
                <a:gd name="T16" fmla="*/ 154 w 535"/>
                <a:gd name="T17" fmla="*/ 700 h 700"/>
                <a:gd name="T18" fmla="*/ 382 w 535"/>
                <a:gd name="T19" fmla="*/ 700 h 700"/>
                <a:gd name="T20" fmla="*/ 399 w 535"/>
                <a:gd name="T21" fmla="*/ 684 h 700"/>
                <a:gd name="T22" fmla="*/ 382 w 535"/>
                <a:gd name="T23" fmla="*/ 669 h 700"/>
                <a:gd name="T24" fmla="*/ 254 w 535"/>
                <a:gd name="T25" fmla="*/ 656 h 700"/>
                <a:gd name="T26" fmla="*/ 245 w 535"/>
                <a:gd name="T27" fmla="*/ 665 h 700"/>
                <a:gd name="T28" fmla="*/ 235 w 535"/>
                <a:gd name="T29" fmla="*/ 656 h 700"/>
                <a:gd name="T30" fmla="*/ 235 w 535"/>
                <a:gd name="T31" fmla="*/ 556 h 700"/>
                <a:gd name="T32" fmla="*/ 180 w 535"/>
                <a:gd name="T33" fmla="*/ 467 h 700"/>
                <a:gd name="T34" fmla="*/ 183 w 535"/>
                <a:gd name="T35" fmla="*/ 454 h 700"/>
                <a:gd name="T36" fmla="*/ 196 w 535"/>
                <a:gd name="T37" fmla="*/ 457 h 700"/>
                <a:gd name="T38" fmla="*/ 252 w 535"/>
                <a:gd name="T39" fmla="*/ 548 h 700"/>
                <a:gd name="T40" fmla="*/ 254 w 535"/>
                <a:gd name="T41" fmla="*/ 553 h 700"/>
                <a:gd name="T42" fmla="*/ 254 w 535"/>
                <a:gd name="T43" fmla="*/ 656 h 700"/>
                <a:gd name="T44" fmla="*/ 355 w 535"/>
                <a:gd name="T45" fmla="*/ 467 h 700"/>
                <a:gd name="T46" fmla="*/ 300 w 535"/>
                <a:gd name="T47" fmla="*/ 556 h 700"/>
                <a:gd name="T48" fmla="*/ 300 w 535"/>
                <a:gd name="T49" fmla="*/ 656 h 700"/>
                <a:gd name="T50" fmla="*/ 291 w 535"/>
                <a:gd name="T51" fmla="*/ 665 h 700"/>
                <a:gd name="T52" fmla="*/ 281 w 535"/>
                <a:gd name="T53" fmla="*/ 656 h 700"/>
                <a:gd name="T54" fmla="*/ 281 w 535"/>
                <a:gd name="T55" fmla="*/ 553 h 700"/>
                <a:gd name="T56" fmla="*/ 283 w 535"/>
                <a:gd name="T57" fmla="*/ 548 h 700"/>
                <a:gd name="T58" fmla="*/ 340 w 535"/>
                <a:gd name="T59" fmla="*/ 457 h 700"/>
                <a:gd name="T60" fmla="*/ 353 w 535"/>
                <a:gd name="T61" fmla="*/ 454 h 700"/>
                <a:gd name="T62" fmla="*/ 355 w 535"/>
                <a:gd name="T63" fmla="*/ 467 h 700"/>
                <a:gd name="T64" fmla="*/ 348 w 535"/>
                <a:gd name="T65" fmla="*/ 426 h 700"/>
                <a:gd name="T66" fmla="*/ 188 w 535"/>
                <a:gd name="T67" fmla="*/ 426 h 700"/>
                <a:gd name="T68" fmla="*/ 178 w 535"/>
                <a:gd name="T69" fmla="*/ 417 h 700"/>
                <a:gd name="T70" fmla="*/ 188 w 535"/>
                <a:gd name="T71" fmla="*/ 407 h 700"/>
                <a:gd name="T72" fmla="*/ 348 w 535"/>
                <a:gd name="T73" fmla="*/ 407 h 700"/>
                <a:gd name="T74" fmla="*/ 357 w 535"/>
                <a:gd name="T75" fmla="*/ 417 h 700"/>
                <a:gd name="T76" fmla="*/ 348 w 535"/>
                <a:gd name="T77" fmla="*/ 426 h 700"/>
                <a:gd name="T78" fmla="*/ 348 w 535"/>
                <a:gd name="T79" fmla="*/ 385 h 700"/>
                <a:gd name="T80" fmla="*/ 188 w 535"/>
                <a:gd name="T81" fmla="*/ 385 h 700"/>
                <a:gd name="T82" fmla="*/ 178 w 535"/>
                <a:gd name="T83" fmla="*/ 375 h 700"/>
                <a:gd name="T84" fmla="*/ 188 w 535"/>
                <a:gd name="T85" fmla="*/ 366 h 700"/>
                <a:gd name="T86" fmla="*/ 348 w 535"/>
                <a:gd name="T87" fmla="*/ 366 h 700"/>
                <a:gd name="T88" fmla="*/ 357 w 535"/>
                <a:gd name="T89" fmla="*/ 375 h 700"/>
                <a:gd name="T90" fmla="*/ 348 w 535"/>
                <a:gd name="T91" fmla="*/ 385 h 700"/>
                <a:gd name="T92" fmla="*/ 348 w 535"/>
                <a:gd name="T93" fmla="*/ 344 h 700"/>
                <a:gd name="T94" fmla="*/ 188 w 535"/>
                <a:gd name="T95" fmla="*/ 344 h 700"/>
                <a:gd name="T96" fmla="*/ 178 w 535"/>
                <a:gd name="T97" fmla="*/ 334 h 700"/>
                <a:gd name="T98" fmla="*/ 188 w 535"/>
                <a:gd name="T99" fmla="*/ 325 h 700"/>
                <a:gd name="T100" fmla="*/ 348 w 535"/>
                <a:gd name="T101" fmla="*/ 325 h 700"/>
                <a:gd name="T102" fmla="*/ 357 w 535"/>
                <a:gd name="T103" fmla="*/ 334 h 700"/>
                <a:gd name="T104" fmla="*/ 348 w 535"/>
                <a:gd name="T105" fmla="*/ 34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5" h="700">
                  <a:moveTo>
                    <a:pt x="382" y="669"/>
                  </a:moveTo>
                  <a:cubicBezTo>
                    <a:pt x="379" y="669"/>
                    <a:pt x="379" y="669"/>
                    <a:pt x="379" y="669"/>
                  </a:cubicBezTo>
                  <a:cubicBezTo>
                    <a:pt x="379" y="506"/>
                    <a:pt x="535" y="405"/>
                    <a:pt x="535" y="248"/>
                  </a:cubicBezTo>
                  <a:cubicBezTo>
                    <a:pt x="535" y="137"/>
                    <a:pt x="426" y="0"/>
                    <a:pt x="268" y="0"/>
                  </a:cubicBezTo>
                  <a:cubicBezTo>
                    <a:pt x="88" y="0"/>
                    <a:pt x="0" y="137"/>
                    <a:pt x="0" y="248"/>
                  </a:cubicBezTo>
                  <a:cubicBezTo>
                    <a:pt x="0" y="405"/>
                    <a:pt x="156" y="506"/>
                    <a:pt x="156" y="669"/>
                  </a:cubicBezTo>
                  <a:cubicBezTo>
                    <a:pt x="154" y="669"/>
                    <a:pt x="154" y="669"/>
                    <a:pt x="154" y="669"/>
                  </a:cubicBezTo>
                  <a:cubicBezTo>
                    <a:pt x="144" y="669"/>
                    <a:pt x="136" y="676"/>
                    <a:pt x="136" y="684"/>
                  </a:cubicBezTo>
                  <a:cubicBezTo>
                    <a:pt x="136" y="693"/>
                    <a:pt x="144" y="700"/>
                    <a:pt x="154" y="700"/>
                  </a:cubicBezTo>
                  <a:cubicBezTo>
                    <a:pt x="382" y="700"/>
                    <a:pt x="382" y="700"/>
                    <a:pt x="382" y="700"/>
                  </a:cubicBezTo>
                  <a:cubicBezTo>
                    <a:pt x="391" y="700"/>
                    <a:pt x="399" y="693"/>
                    <a:pt x="399" y="684"/>
                  </a:cubicBezTo>
                  <a:cubicBezTo>
                    <a:pt x="399" y="676"/>
                    <a:pt x="391" y="669"/>
                    <a:pt x="382" y="669"/>
                  </a:cubicBezTo>
                  <a:close/>
                  <a:moveTo>
                    <a:pt x="254" y="656"/>
                  </a:moveTo>
                  <a:cubicBezTo>
                    <a:pt x="254" y="661"/>
                    <a:pt x="250" y="665"/>
                    <a:pt x="245" y="665"/>
                  </a:cubicBezTo>
                  <a:cubicBezTo>
                    <a:pt x="239" y="665"/>
                    <a:pt x="235" y="661"/>
                    <a:pt x="235" y="656"/>
                  </a:cubicBezTo>
                  <a:cubicBezTo>
                    <a:pt x="235" y="556"/>
                    <a:pt x="235" y="556"/>
                    <a:pt x="235" y="556"/>
                  </a:cubicBezTo>
                  <a:cubicBezTo>
                    <a:pt x="180" y="467"/>
                    <a:pt x="180" y="467"/>
                    <a:pt x="180" y="467"/>
                  </a:cubicBezTo>
                  <a:cubicBezTo>
                    <a:pt x="177" y="463"/>
                    <a:pt x="178" y="457"/>
                    <a:pt x="183" y="454"/>
                  </a:cubicBezTo>
                  <a:cubicBezTo>
                    <a:pt x="187" y="452"/>
                    <a:pt x="193" y="453"/>
                    <a:pt x="196" y="457"/>
                  </a:cubicBezTo>
                  <a:cubicBezTo>
                    <a:pt x="252" y="548"/>
                    <a:pt x="252" y="548"/>
                    <a:pt x="252" y="548"/>
                  </a:cubicBezTo>
                  <a:cubicBezTo>
                    <a:pt x="253" y="549"/>
                    <a:pt x="254" y="551"/>
                    <a:pt x="254" y="553"/>
                  </a:cubicBezTo>
                  <a:lnTo>
                    <a:pt x="254" y="656"/>
                  </a:lnTo>
                  <a:close/>
                  <a:moveTo>
                    <a:pt x="355" y="467"/>
                  </a:moveTo>
                  <a:cubicBezTo>
                    <a:pt x="300" y="556"/>
                    <a:pt x="300" y="556"/>
                    <a:pt x="300" y="556"/>
                  </a:cubicBezTo>
                  <a:cubicBezTo>
                    <a:pt x="300" y="656"/>
                    <a:pt x="300" y="656"/>
                    <a:pt x="300" y="656"/>
                  </a:cubicBezTo>
                  <a:cubicBezTo>
                    <a:pt x="300" y="661"/>
                    <a:pt x="296" y="665"/>
                    <a:pt x="291" y="665"/>
                  </a:cubicBezTo>
                  <a:cubicBezTo>
                    <a:pt x="286" y="665"/>
                    <a:pt x="281" y="661"/>
                    <a:pt x="281" y="656"/>
                  </a:cubicBezTo>
                  <a:cubicBezTo>
                    <a:pt x="281" y="553"/>
                    <a:pt x="281" y="553"/>
                    <a:pt x="281" y="553"/>
                  </a:cubicBezTo>
                  <a:cubicBezTo>
                    <a:pt x="281" y="551"/>
                    <a:pt x="282" y="549"/>
                    <a:pt x="283" y="548"/>
                  </a:cubicBezTo>
                  <a:cubicBezTo>
                    <a:pt x="340" y="457"/>
                    <a:pt x="340" y="457"/>
                    <a:pt x="340" y="457"/>
                  </a:cubicBezTo>
                  <a:cubicBezTo>
                    <a:pt x="342" y="453"/>
                    <a:pt x="348" y="452"/>
                    <a:pt x="353" y="454"/>
                  </a:cubicBezTo>
                  <a:cubicBezTo>
                    <a:pt x="357" y="457"/>
                    <a:pt x="358" y="463"/>
                    <a:pt x="355" y="467"/>
                  </a:cubicBezTo>
                  <a:close/>
                  <a:moveTo>
                    <a:pt x="348" y="426"/>
                  </a:moveTo>
                  <a:cubicBezTo>
                    <a:pt x="188" y="426"/>
                    <a:pt x="188" y="426"/>
                    <a:pt x="188" y="426"/>
                  </a:cubicBezTo>
                  <a:cubicBezTo>
                    <a:pt x="183" y="426"/>
                    <a:pt x="178" y="422"/>
                    <a:pt x="178" y="417"/>
                  </a:cubicBezTo>
                  <a:cubicBezTo>
                    <a:pt x="178" y="411"/>
                    <a:pt x="183" y="407"/>
                    <a:pt x="188" y="407"/>
                  </a:cubicBezTo>
                  <a:cubicBezTo>
                    <a:pt x="348" y="407"/>
                    <a:pt x="348" y="407"/>
                    <a:pt x="348" y="407"/>
                  </a:cubicBezTo>
                  <a:cubicBezTo>
                    <a:pt x="353" y="407"/>
                    <a:pt x="357" y="411"/>
                    <a:pt x="357" y="417"/>
                  </a:cubicBezTo>
                  <a:cubicBezTo>
                    <a:pt x="357" y="422"/>
                    <a:pt x="353" y="426"/>
                    <a:pt x="348" y="426"/>
                  </a:cubicBezTo>
                  <a:close/>
                  <a:moveTo>
                    <a:pt x="348" y="385"/>
                  </a:moveTo>
                  <a:cubicBezTo>
                    <a:pt x="188" y="385"/>
                    <a:pt x="188" y="385"/>
                    <a:pt x="188" y="385"/>
                  </a:cubicBezTo>
                  <a:cubicBezTo>
                    <a:pt x="183" y="385"/>
                    <a:pt x="178" y="381"/>
                    <a:pt x="178" y="375"/>
                  </a:cubicBezTo>
                  <a:cubicBezTo>
                    <a:pt x="178" y="370"/>
                    <a:pt x="183" y="366"/>
                    <a:pt x="188" y="366"/>
                  </a:cubicBezTo>
                  <a:cubicBezTo>
                    <a:pt x="348" y="366"/>
                    <a:pt x="348" y="366"/>
                    <a:pt x="348" y="366"/>
                  </a:cubicBezTo>
                  <a:cubicBezTo>
                    <a:pt x="353" y="366"/>
                    <a:pt x="357" y="370"/>
                    <a:pt x="357" y="375"/>
                  </a:cubicBezTo>
                  <a:cubicBezTo>
                    <a:pt x="357" y="381"/>
                    <a:pt x="353" y="385"/>
                    <a:pt x="348" y="385"/>
                  </a:cubicBezTo>
                  <a:close/>
                  <a:moveTo>
                    <a:pt x="348" y="344"/>
                  </a:moveTo>
                  <a:cubicBezTo>
                    <a:pt x="188" y="344"/>
                    <a:pt x="188" y="344"/>
                    <a:pt x="188" y="344"/>
                  </a:cubicBezTo>
                  <a:cubicBezTo>
                    <a:pt x="183" y="344"/>
                    <a:pt x="178" y="339"/>
                    <a:pt x="178" y="334"/>
                  </a:cubicBezTo>
                  <a:cubicBezTo>
                    <a:pt x="178" y="329"/>
                    <a:pt x="183" y="325"/>
                    <a:pt x="188" y="325"/>
                  </a:cubicBezTo>
                  <a:cubicBezTo>
                    <a:pt x="348" y="325"/>
                    <a:pt x="348" y="325"/>
                    <a:pt x="348" y="325"/>
                  </a:cubicBezTo>
                  <a:cubicBezTo>
                    <a:pt x="353" y="325"/>
                    <a:pt x="357" y="329"/>
                    <a:pt x="357" y="334"/>
                  </a:cubicBezTo>
                  <a:cubicBezTo>
                    <a:pt x="357" y="339"/>
                    <a:pt x="353" y="344"/>
                    <a:pt x="348" y="3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6061076" y="1241425"/>
              <a:ext cx="69850" cy="1023938"/>
            </a:xfrm>
            <a:custGeom>
              <a:avLst/>
              <a:gdLst>
                <a:gd name="T0" fmla="*/ 31 w 31"/>
                <a:gd name="T1" fmla="*/ 17 h 462"/>
                <a:gd name="T2" fmla="*/ 21 w 31"/>
                <a:gd name="T3" fmla="*/ 462 h 462"/>
                <a:gd name="T4" fmla="*/ 0 w 31"/>
                <a:gd name="T5" fmla="*/ 17 h 462"/>
                <a:gd name="T6" fmla="*/ 15 w 31"/>
                <a:gd name="T7" fmla="*/ 1 h 462"/>
                <a:gd name="T8" fmla="*/ 31 w 31"/>
                <a:gd name="T9" fmla="*/ 16 h 462"/>
                <a:gd name="T10" fmla="*/ 31 w 31"/>
                <a:gd name="T11" fmla="*/ 1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62">
                  <a:moveTo>
                    <a:pt x="31" y="17"/>
                  </a:moveTo>
                  <a:cubicBezTo>
                    <a:pt x="21" y="462"/>
                    <a:pt x="21" y="462"/>
                    <a:pt x="21" y="46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1"/>
                    <a:pt x="15" y="1"/>
                  </a:cubicBezTo>
                  <a:cubicBezTo>
                    <a:pt x="24" y="0"/>
                    <a:pt x="31" y="7"/>
                    <a:pt x="31" y="16"/>
                  </a:cubicBezTo>
                  <a:cubicBezTo>
                    <a:pt x="31" y="16"/>
                    <a:pt x="31" y="16"/>
                    <a:pt x="31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719763" y="1301750"/>
              <a:ext cx="388938" cy="963613"/>
            </a:xfrm>
            <a:custGeom>
              <a:avLst/>
              <a:gdLst>
                <a:gd name="T0" fmla="*/ 32 w 175"/>
                <a:gd name="T1" fmla="*/ 13 h 435"/>
                <a:gd name="T2" fmla="*/ 175 w 175"/>
                <a:gd name="T3" fmla="*/ 435 h 435"/>
                <a:gd name="T4" fmla="*/ 3 w 175"/>
                <a:gd name="T5" fmla="*/ 24 h 435"/>
                <a:gd name="T6" fmla="*/ 11 w 175"/>
                <a:gd name="T7" fmla="*/ 4 h 435"/>
                <a:gd name="T8" fmla="*/ 32 w 175"/>
                <a:gd name="T9" fmla="*/ 12 h 435"/>
                <a:gd name="T10" fmla="*/ 32 w 175"/>
                <a:gd name="T11" fmla="*/ 13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35">
                  <a:moveTo>
                    <a:pt x="32" y="13"/>
                  </a:moveTo>
                  <a:cubicBezTo>
                    <a:pt x="175" y="435"/>
                    <a:pt x="175" y="435"/>
                    <a:pt x="175" y="43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9" y="4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426076" y="1479550"/>
              <a:ext cx="682625" cy="785813"/>
            </a:xfrm>
            <a:custGeom>
              <a:avLst/>
              <a:gdLst>
                <a:gd name="T0" fmla="*/ 29 w 308"/>
                <a:gd name="T1" fmla="*/ 7 h 355"/>
                <a:gd name="T2" fmla="*/ 308 w 308"/>
                <a:gd name="T3" fmla="*/ 355 h 355"/>
                <a:gd name="T4" fmla="*/ 6 w 308"/>
                <a:gd name="T5" fmla="*/ 28 h 355"/>
                <a:gd name="T6" fmla="*/ 7 w 308"/>
                <a:gd name="T7" fmla="*/ 5 h 355"/>
                <a:gd name="T8" fmla="*/ 29 w 308"/>
                <a:gd name="T9" fmla="*/ 6 h 355"/>
                <a:gd name="T10" fmla="*/ 29 w 308"/>
                <a:gd name="T11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8" h="355">
                  <a:moveTo>
                    <a:pt x="29" y="7"/>
                  </a:moveTo>
                  <a:cubicBezTo>
                    <a:pt x="308" y="355"/>
                    <a:pt x="308" y="355"/>
                    <a:pt x="308" y="35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0" y="21"/>
                    <a:pt x="0" y="11"/>
                    <a:pt x="7" y="5"/>
                  </a:cubicBezTo>
                  <a:cubicBezTo>
                    <a:pt x="13" y="0"/>
                    <a:pt x="23" y="0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5207001" y="1743075"/>
              <a:ext cx="901700" cy="522288"/>
            </a:xfrm>
            <a:custGeom>
              <a:avLst/>
              <a:gdLst>
                <a:gd name="T0" fmla="*/ 26 w 407"/>
                <a:gd name="T1" fmla="*/ 4 h 236"/>
                <a:gd name="T2" fmla="*/ 407 w 407"/>
                <a:gd name="T3" fmla="*/ 236 h 236"/>
                <a:gd name="T4" fmla="*/ 11 w 407"/>
                <a:gd name="T5" fmla="*/ 32 h 236"/>
                <a:gd name="T6" fmla="*/ 4 w 407"/>
                <a:gd name="T7" fmla="*/ 11 h 236"/>
                <a:gd name="T8" fmla="*/ 25 w 407"/>
                <a:gd name="T9" fmla="*/ 4 h 236"/>
                <a:gd name="T10" fmla="*/ 26 w 407"/>
                <a:gd name="T11" fmla="*/ 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6">
                  <a:moveTo>
                    <a:pt x="26" y="4"/>
                  </a:moveTo>
                  <a:cubicBezTo>
                    <a:pt x="407" y="236"/>
                    <a:pt x="407" y="236"/>
                    <a:pt x="407" y="23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3" y="28"/>
                    <a:pt x="0" y="18"/>
                    <a:pt x="4" y="11"/>
                  </a:cubicBezTo>
                  <a:cubicBezTo>
                    <a:pt x="8" y="3"/>
                    <a:pt x="17" y="0"/>
                    <a:pt x="25" y="4"/>
                  </a:cubicBezTo>
                  <a:cubicBezTo>
                    <a:pt x="25" y="4"/>
                    <a:pt x="26" y="4"/>
                    <a:pt x="26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69"/>
            <p:cNvSpPr>
              <a:spLocks/>
            </p:cNvSpPr>
            <p:nvPr/>
          </p:nvSpPr>
          <p:spPr bwMode="auto">
            <a:xfrm>
              <a:off x="5095876" y="2066925"/>
              <a:ext cx="1012825" cy="198438"/>
            </a:xfrm>
            <a:custGeom>
              <a:avLst/>
              <a:gdLst>
                <a:gd name="T0" fmla="*/ 20 w 457"/>
                <a:gd name="T1" fmla="*/ 2 h 89"/>
                <a:gd name="T2" fmla="*/ 457 w 457"/>
                <a:gd name="T3" fmla="*/ 89 h 89"/>
                <a:gd name="T4" fmla="*/ 15 w 457"/>
                <a:gd name="T5" fmla="*/ 32 h 89"/>
                <a:gd name="T6" fmla="*/ 1 w 457"/>
                <a:gd name="T7" fmla="*/ 15 h 89"/>
                <a:gd name="T8" fmla="*/ 19 w 457"/>
                <a:gd name="T9" fmla="*/ 1 h 89"/>
                <a:gd name="T10" fmla="*/ 20 w 457"/>
                <a:gd name="T1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89">
                  <a:moveTo>
                    <a:pt x="20" y="2"/>
                  </a:moveTo>
                  <a:cubicBezTo>
                    <a:pt x="457" y="89"/>
                    <a:pt x="457" y="89"/>
                    <a:pt x="457" y="8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6" y="31"/>
                    <a:pt x="0" y="23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19" y="1"/>
                    <a:pt x="19" y="1"/>
                    <a:pt x="2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097463" y="2265363"/>
              <a:ext cx="1011238" cy="220663"/>
            </a:xfrm>
            <a:custGeom>
              <a:avLst/>
              <a:gdLst>
                <a:gd name="T0" fmla="*/ 15 w 456"/>
                <a:gd name="T1" fmla="*/ 67 h 100"/>
                <a:gd name="T2" fmla="*/ 456 w 456"/>
                <a:gd name="T3" fmla="*/ 0 h 100"/>
                <a:gd name="T4" fmla="*/ 21 w 456"/>
                <a:gd name="T5" fmla="*/ 98 h 100"/>
                <a:gd name="T6" fmla="*/ 2 w 456"/>
                <a:gd name="T7" fmla="*/ 86 h 100"/>
                <a:gd name="T8" fmla="*/ 14 w 456"/>
                <a:gd name="T9" fmla="*/ 67 h 100"/>
                <a:gd name="T10" fmla="*/ 15 w 456"/>
                <a:gd name="T11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100">
                  <a:moveTo>
                    <a:pt x="15" y="67"/>
                  </a:moveTo>
                  <a:cubicBezTo>
                    <a:pt x="456" y="0"/>
                    <a:pt x="456" y="0"/>
                    <a:pt x="456" y="0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2" y="100"/>
                    <a:pt x="4" y="95"/>
                    <a:pt x="2" y="86"/>
                  </a:cubicBezTo>
                  <a:cubicBezTo>
                    <a:pt x="0" y="78"/>
                    <a:pt x="5" y="69"/>
                    <a:pt x="14" y="67"/>
                  </a:cubicBezTo>
                  <a:cubicBezTo>
                    <a:pt x="14" y="67"/>
                    <a:pt x="15" y="67"/>
                    <a:pt x="15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5218113" y="2265363"/>
              <a:ext cx="890588" cy="544513"/>
            </a:xfrm>
            <a:custGeom>
              <a:avLst/>
              <a:gdLst>
                <a:gd name="T0" fmla="*/ 10 w 402"/>
                <a:gd name="T1" fmla="*/ 214 h 246"/>
                <a:gd name="T2" fmla="*/ 402 w 402"/>
                <a:gd name="T3" fmla="*/ 0 h 246"/>
                <a:gd name="T4" fmla="*/ 26 w 402"/>
                <a:gd name="T5" fmla="*/ 241 h 246"/>
                <a:gd name="T6" fmla="*/ 5 w 402"/>
                <a:gd name="T7" fmla="*/ 236 h 246"/>
                <a:gd name="T8" fmla="*/ 9 w 402"/>
                <a:gd name="T9" fmla="*/ 214 h 246"/>
                <a:gd name="T10" fmla="*/ 10 w 402"/>
                <a:gd name="T11" fmla="*/ 2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2" h="246">
                  <a:moveTo>
                    <a:pt x="10" y="214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19" y="246"/>
                    <a:pt x="9" y="243"/>
                    <a:pt x="5" y="236"/>
                  </a:cubicBezTo>
                  <a:cubicBezTo>
                    <a:pt x="0" y="229"/>
                    <a:pt x="2" y="219"/>
                    <a:pt x="9" y="214"/>
                  </a:cubicBezTo>
                  <a:cubicBezTo>
                    <a:pt x="10" y="214"/>
                    <a:pt x="10" y="214"/>
                    <a:pt x="1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5441951" y="2265363"/>
              <a:ext cx="666750" cy="803275"/>
            </a:xfrm>
            <a:custGeom>
              <a:avLst/>
              <a:gdLst>
                <a:gd name="T0" fmla="*/ 6 w 301"/>
                <a:gd name="T1" fmla="*/ 335 h 363"/>
                <a:gd name="T2" fmla="*/ 301 w 301"/>
                <a:gd name="T3" fmla="*/ 0 h 363"/>
                <a:gd name="T4" fmla="*/ 30 w 301"/>
                <a:gd name="T5" fmla="*/ 355 h 363"/>
                <a:gd name="T6" fmla="*/ 8 w 301"/>
                <a:gd name="T7" fmla="*/ 358 h 363"/>
                <a:gd name="T8" fmla="*/ 5 w 301"/>
                <a:gd name="T9" fmla="*/ 336 h 363"/>
                <a:gd name="T10" fmla="*/ 6 w 301"/>
                <a:gd name="T11" fmla="*/ 3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1" h="363">
                  <a:moveTo>
                    <a:pt x="6" y="335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30" y="355"/>
                    <a:pt x="30" y="355"/>
                    <a:pt x="30" y="355"/>
                  </a:cubicBezTo>
                  <a:cubicBezTo>
                    <a:pt x="25" y="362"/>
                    <a:pt x="15" y="363"/>
                    <a:pt x="8" y="358"/>
                  </a:cubicBezTo>
                  <a:cubicBezTo>
                    <a:pt x="1" y="352"/>
                    <a:pt x="0" y="343"/>
                    <a:pt x="5" y="336"/>
                  </a:cubicBezTo>
                  <a:cubicBezTo>
                    <a:pt x="6" y="335"/>
                    <a:pt x="6" y="335"/>
                    <a:pt x="6" y="3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6108701" y="2265363"/>
              <a:ext cx="679450" cy="787400"/>
            </a:xfrm>
            <a:custGeom>
              <a:avLst/>
              <a:gdLst>
                <a:gd name="T0" fmla="*/ 278 w 307"/>
                <a:gd name="T1" fmla="*/ 349 h 356"/>
                <a:gd name="T2" fmla="*/ 0 w 307"/>
                <a:gd name="T3" fmla="*/ 0 h 356"/>
                <a:gd name="T4" fmla="*/ 302 w 307"/>
                <a:gd name="T5" fmla="*/ 328 h 356"/>
                <a:gd name="T6" fmla="*/ 301 w 307"/>
                <a:gd name="T7" fmla="*/ 350 h 356"/>
                <a:gd name="T8" fmla="*/ 279 w 307"/>
                <a:gd name="T9" fmla="*/ 349 h 356"/>
                <a:gd name="T10" fmla="*/ 278 w 307"/>
                <a:gd name="T11" fmla="*/ 34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356">
                  <a:moveTo>
                    <a:pt x="278" y="3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07" y="334"/>
                    <a:pt x="307" y="344"/>
                    <a:pt x="301" y="350"/>
                  </a:cubicBezTo>
                  <a:cubicBezTo>
                    <a:pt x="294" y="356"/>
                    <a:pt x="284" y="356"/>
                    <a:pt x="279" y="349"/>
                  </a:cubicBezTo>
                  <a:cubicBezTo>
                    <a:pt x="278" y="349"/>
                    <a:pt x="278" y="349"/>
                    <a:pt x="278" y="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6108701" y="2265363"/>
              <a:ext cx="898525" cy="523875"/>
            </a:xfrm>
            <a:custGeom>
              <a:avLst/>
              <a:gdLst>
                <a:gd name="T0" fmla="*/ 380 w 406"/>
                <a:gd name="T1" fmla="*/ 232 h 237"/>
                <a:gd name="T2" fmla="*/ 0 w 406"/>
                <a:gd name="T3" fmla="*/ 0 h 237"/>
                <a:gd name="T4" fmla="*/ 395 w 406"/>
                <a:gd name="T5" fmla="*/ 205 h 237"/>
                <a:gd name="T6" fmla="*/ 402 w 406"/>
                <a:gd name="T7" fmla="*/ 226 h 237"/>
                <a:gd name="T8" fmla="*/ 381 w 406"/>
                <a:gd name="T9" fmla="*/ 233 h 237"/>
                <a:gd name="T10" fmla="*/ 380 w 406"/>
                <a:gd name="T11" fmla="*/ 23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7">
                  <a:moveTo>
                    <a:pt x="380" y="23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95" y="205"/>
                    <a:pt x="395" y="205"/>
                    <a:pt x="395" y="205"/>
                  </a:cubicBezTo>
                  <a:cubicBezTo>
                    <a:pt x="403" y="209"/>
                    <a:pt x="406" y="218"/>
                    <a:pt x="402" y="226"/>
                  </a:cubicBezTo>
                  <a:cubicBezTo>
                    <a:pt x="398" y="234"/>
                    <a:pt x="389" y="237"/>
                    <a:pt x="381" y="233"/>
                  </a:cubicBezTo>
                  <a:cubicBezTo>
                    <a:pt x="381" y="233"/>
                    <a:pt x="380" y="233"/>
                    <a:pt x="380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6108701" y="2265363"/>
              <a:ext cx="1009650" cy="198438"/>
            </a:xfrm>
            <a:custGeom>
              <a:avLst/>
              <a:gdLst>
                <a:gd name="T0" fmla="*/ 437 w 456"/>
                <a:gd name="T1" fmla="*/ 88 h 90"/>
                <a:gd name="T2" fmla="*/ 0 w 456"/>
                <a:gd name="T3" fmla="*/ 0 h 90"/>
                <a:gd name="T4" fmla="*/ 442 w 456"/>
                <a:gd name="T5" fmla="*/ 57 h 90"/>
                <a:gd name="T6" fmla="*/ 455 w 456"/>
                <a:gd name="T7" fmla="*/ 75 h 90"/>
                <a:gd name="T8" fmla="*/ 438 w 456"/>
                <a:gd name="T9" fmla="*/ 88 h 90"/>
                <a:gd name="T10" fmla="*/ 437 w 456"/>
                <a:gd name="T11" fmla="*/ 8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90">
                  <a:moveTo>
                    <a:pt x="437" y="8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42" y="57"/>
                    <a:pt x="442" y="57"/>
                    <a:pt x="442" y="57"/>
                  </a:cubicBezTo>
                  <a:cubicBezTo>
                    <a:pt x="450" y="58"/>
                    <a:pt x="456" y="66"/>
                    <a:pt x="455" y="75"/>
                  </a:cubicBezTo>
                  <a:cubicBezTo>
                    <a:pt x="454" y="83"/>
                    <a:pt x="446" y="90"/>
                    <a:pt x="438" y="88"/>
                  </a:cubicBezTo>
                  <a:cubicBezTo>
                    <a:pt x="437" y="88"/>
                    <a:pt x="437" y="88"/>
                    <a:pt x="437" y="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6108701" y="2046288"/>
              <a:ext cx="1008063" cy="219075"/>
            </a:xfrm>
            <a:custGeom>
              <a:avLst/>
              <a:gdLst>
                <a:gd name="T0" fmla="*/ 440 w 455"/>
                <a:gd name="T1" fmla="*/ 33 h 99"/>
                <a:gd name="T2" fmla="*/ 0 w 455"/>
                <a:gd name="T3" fmla="*/ 99 h 99"/>
                <a:gd name="T4" fmla="*/ 434 w 455"/>
                <a:gd name="T5" fmla="*/ 2 h 99"/>
                <a:gd name="T6" fmla="*/ 453 w 455"/>
                <a:gd name="T7" fmla="*/ 14 h 99"/>
                <a:gd name="T8" fmla="*/ 441 w 455"/>
                <a:gd name="T9" fmla="*/ 32 h 99"/>
                <a:gd name="T10" fmla="*/ 440 w 455"/>
                <a:gd name="T11" fmla="*/ 3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5" h="99">
                  <a:moveTo>
                    <a:pt x="440" y="33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434" y="2"/>
                    <a:pt x="434" y="2"/>
                    <a:pt x="434" y="2"/>
                  </a:cubicBezTo>
                  <a:cubicBezTo>
                    <a:pt x="443" y="0"/>
                    <a:pt x="451" y="5"/>
                    <a:pt x="453" y="14"/>
                  </a:cubicBezTo>
                  <a:cubicBezTo>
                    <a:pt x="455" y="22"/>
                    <a:pt x="450" y="30"/>
                    <a:pt x="441" y="32"/>
                  </a:cubicBezTo>
                  <a:cubicBezTo>
                    <a:pt x="441" y="32"/>
                    <a:pt x="441" y="32"/>
                    <a:pt x="44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6108701" y="1722438"/>
              <a:ext cx="887413" cy="542925"/>
            </a:xfrm>
            <a:custGeom>
              <a:avLst/>
              <a:gdLst>
                <a:gd name="T0" fmla="*/ 391 w 401"/>
                <a:gd name="T1" fmla="*/ 32 h 245"/>
                <a:gd name="T2" fmla="*/ 0 w 401"/>
                <a:gd name="T3" fmla="*/ 245 h 245"/>
                <a:gd name="T4" fmla="*/ 375 w 401"/>
                <a:gd name="T5" fmla="*/ 5 h 245"/>
                <a:gd name="T6" fmla="*/ 396 w 401"/>
                <a:gd name="T7" fmla="*/ 10 h 245"/>
                <a:gd name="T8" fmla="*/ 392 w 401"/>
                <a:gd name="T9" fmla="*/ 31 h 245"/>
                <a:gd name="T10" fmla="*/ 391 w 401"/>
                <a:gd name="T11" fmla="*/ 3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1" h="245">
                  <a:moveTo>
                    <a:pt x="391" y="32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382" y="0"/>
                    <a:pt x="392" y="2"/>
                    <a:pt x="396" y="10"/>
                  </a:cubicBezTo>
                  <a:cubicBezTo>
                    <a:pt x="401" y="17"/>
                    <a:pt x="399" y="27"/>
                    <a:pt x="392" y="31"/>
                  </a:cubicBezTo>
                  <a:cubicBezTo>
                    <a:pt x="391" y="31"/>
                    <a:pt x="391" y="32"/>
                    <a:pt x="391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108701" y="1463675"/>
              <a:ext cx="663575" cy="801688"/>
            </a:xfrm>
            <a:custGeom>
              <a:avLst/>
              <a:gdLst>
                <a:gd name="T0" fmla="*/ 294 w 300"/>
                <a:gd name="T1" fmla="*/ 28 h 362"/>
                <a:gd name="T2" fmla="*/ 0 w 300"/>
                <a:gd name="T3" fmla="*/ 362 h 362"/>
                <a:gd name="T4" fmla="*/ 270 w 300"/>
                <a:gd name="T5" fmla="*/ 8 h 362"/>
                <a:gd name="T6" fmla="*/ 292 w 300"/>
                <a:gd name="T7" fmla="*/ 5 h 362"/>
                <a:gd name="T8" fmla="*/ 295 w 300"/>
                <a:gd name="T9" fmla="*/ 27 h 362"/>
                <a:gd name="T10" fmla="*/ 294 w 300"/>
                <a:gd name="T11" fmla="*/ 28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0" h="362">
                  <a:moveTo>
                    <a:pt x="294" y="28"/>
                  </a:moveTo>
                  <a:cubicBezTo>
                    <a:pt x="0" y="362"/>
                    <a:pt x="0" y="362"/>
                    <a:pt x="0" y="362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75" y="1"/>
                    <a:pt x="285" y="0"/>
                    <a:pt x="292" y="5"/>
                  </a:cubicBezTo>
                  <a:cubicBezTo>
                    <a:pt x="299" y="10"/>
                    <a:pt x="300" y="20"/>
                    <a:pt x="295" y="27"/>
                  </a:cubicBezTo>
                  <a:cubicBezTo>
                    <a:pt x="295" y="27"/>
                    <a:pt x="294" y="28"/>
                    <a:pt x="29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6108701" y="1295400"/>
              <a:ext cx="365125" cy="969963"/>
            </a:xfrm>
            <a:custGeom>
              <a:avLst/>
              <a:gdLst>
                <a:gd name="T0" fmla="*/ 162 w 165"/>
                <a:gd name="T1" fmla="*/ 23 h 438"/>
                <a:gd name="T2" fmla="*/ 0 w 165"/>
                <a:gd name="T3" fmla="*/ 438 h 438"/>
                <a:gd name="T4" fmla="*/ 132 w 165"/>
                <a:gd name="T5" fmla="*/ 13 h 438"/>
                <a:gd name="T6" fmla="*/ 152 w 165"/>
                <a:gd name="T7" fmla="*/ 3 h 438"/>
                <a:gd name="T8" fmla="*/ 162 w 165"/>
                <a:gd name="T9" fmla="*/ 22 h 438"/>
                <a:gd name="T10" fmla="*/ 162 w 165"/>
                <a:gd name="T11" fmla="*/ 2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438">
                  <a:moveTo>
                    <a:pt x="162" y="23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5"/>
                    <a:pt x="144" y="0"/>
                    <a:pt x="152" y="3"/>
                  </a:cubicBezTo>
                  <a:cubicBezTo>
                    <a:pt x="160" y="5"/>
                    <a:pt x="165" y="14"/>
                    <a:pt x="162" y="22"/>
                  </a:cubicBezTo>
                  <a:cubicBezTo>
                    <a:pt x="162" y="23"/>
                    <a:pt x="162" y="23"/>
                    <a:pt x="162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6214730" y="1252076"/>
            <a:ext cx="280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113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sz="2800" b="1" spc="-113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انشاء مؤسسة جديدة كليا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669378" y="2380447"/>
            <a:ext cx="2347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spc="-113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التفريخ خارج المؤسسة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96260" y="2150963"/>
            <a:ext cx="2232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spc="-113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استئناف المؤسسة</a:t>
            </a:r>
            <a:r>
              <a:rPr lang="en-US" sz="2800" b="1" spc="-113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30983" y="3317677"/>
            <a:ext cx="2565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نمو وتطوير المؤسسة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0" y="4826001"/>
            <a:ext cx="9144000" cy="320332"/>
            <a:chOff x="0" y="6434667"/>
            <a:chExt cx="12192000" cy="427109"/>
          </a:xfrm>
        </p:grpSpPr>
        <p:sp>
          <p:nvSpPr>
            <p:cNvPr id="87" name="Rectangle 86"/>
            <p:cNvSpPr/>
            <p:nvPr/>
          </p:nvSpPr>
          <p:spPr>
            <a:xfrm>
              <a:off x="0" y="6434667"/>
              <a:ext cx="12192000" cy="4233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189" y="6461667"/>
              <a:ext cx="299562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INSERT </a:t>
              </a:r>
              <a:r>
                <a:rPr lang="en-US" sz="135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LOGO HERE</a:t>
              </a:r>
            </a:p>
          </p:txBody>
        </p:sp>
        <p:pic>
          <p:nvPicPr>
            <p:cNvPr id="89" name="Picture 2" descr="E:\cloud\drive\websites\slidemodel\logo\sebastian\slidemodel-logo-tran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250" y="6498991"/>
              <a:ext cx="1386402" cy="262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" name="Rectangle 89"/>
          <p:cNvSpPr/>
          <p:nvPr/>
        </p:nvSpPr>
        <p:spPr>
          <a:xfrm>
            <a:off x="2514462" y="313195"/>
            <a:ext cx="2565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مقاولة داخلية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5214942" y="285734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i="1" u="sng" dirty="0" smtClean="0">
                <a:solidFill>
                  <a:schemeClr val="bg1"/>
                </a:solidFill>
              </a:rPr>
              <a:t>أشكال </a:t>
            </a:r>
            <a:r>
              <a:rPr lang="ar-DZ" sz="4000" i="1" u="sng" dirty="0" err="1" smtClean="0">
                <a:solidFill>
                  <a:schemeClr val="bg1"/>
                </a:solidFill>
              </a:rPr>
              <a:t>ريادة</a:t>
            </a:r>
            <a:r>
              <a:rPr lang="ar-DZ" sz="4000" i="1" u="sng" dirty="0" smtClean="0">
                <a:solidFill>
                  <a:schemeClr val="bg1"/>
                </a:solidFill>
              </a:rPr>
              <a:t> الأعمال</a:t>
            </a:r>
            <a:endParaRPr lang="fr-FR" sz="4000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8"/>
            <a:ext cx="51435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DZ" dirty="0" smtClean="0">
                <a:solidFill>
                  <a:schemeClr val="bg1"/>
                </a:solidFill>
              </a:rPr>
              <a:t>نشاط تفاعلي</a:t>
            </a:r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928676"/>
            <a:ext cx="8246070" cy="1374346"/>
          </a:xfrm>
        </p:spPr>
        <p:txBody>
          <a:bodyPr>
            <a:normAutofit fontScale="90000"/>
          </a:bodyPr>
          <a:lstStyle/>
          <a:p>
            <a:pPr algn="ctr"/>
            <a:r>
              <a:rPr lang="ar-DZ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دور </a:t>
            </a:r>
            <a:r>
              <a:rPr lang="ar-DZ" sz="44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ريادة</a:t>
            </a:r>
            <a:r>
              <a:rPr lang="ar-DZ" sz="4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الأعمال في التنمية الاقتصادية والاجتماعية للمجتمع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912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399" y="433880"/>
            <a:ext cx="8246070" cy="137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DZ" sz="5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هو المقاول (رائد الأعمال) ؟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60930"/>
            <a:ext cx="8246070" cy="13743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effectLst/>
              </a:rPr>
              <a:t>Are entrepreneurs born or made? </a:t>
            </a:r>
            <a:endParaRPr lang="en-US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608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DZ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المقاربات </a:t>
            </a:r>
            <a:r>
              <a:rPr lang="ar-DZ" sz="6000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الاساسية</a:t>
            </a:r>
            <a:r>
              <a:rPr lang="ar-DZ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DZ" sz="6000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لريادة</a:t>
            </a:r>
            <a:r>
              <a:rPr lang="ar-DZ" sz="60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الأعمال</a:t>
            </a:r>
            <a:endParaRPr lang="en-US" sz="6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5747" y="891995"/>
            <a:ext cx="191646" cy="119188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84000">
                <a:srgbClr val="061E00">
                  <a:lumMod val="0"/>
                </a:srgbClr>
              </a:gs>
              <a:gs pos="0">
                <a:schemeClr val="accent4"/>
              </a:gs>
            </a:gsLst>
            <a:lin ang="10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35911" y="893334"/>
            <a:ext cx="291709" cy="192843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84000">
                <a:srgbClr val="061E00">
                  <a:lumMod val="0"/>
                </a:srgbClr>
              </a:gs>
              <a:gs pos="0">
                <a:schemeClr val="accent4"/>
              </a:gs>
            </a:gsLst>
            <a:lin ang="1200000" scaled="0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9853" y="965824"/>
            <a:ext cx="1967343" cy="3749066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4282" y="1428742"/>
            <a:ext cx="1872368" cy="3190073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29655" y="901370"/>
            <a:ext cx="1295732" cy="6294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4000">
                <a:schemeClr val="accent4">
                  <a:lumMod val="75000"/>
                </a:schemeClr>
              </a:gs>
              <a:gs pos="100000">
                <a:schemeClr val="accent4"/>
              </a:gs>
              <a:gs pos="0">
                <a:schemeClr val="accent4">
                  <a:lumMod val="50000"/>
                </a:schemeClr>
              </a:gs>
            </a:gsLst>
            <a:lin ang="5400000" scaled="1"/>
            <a:tileRect/>
          </a:gradFill>
          <a:ln w="28575" cap="sq">
            <a:gradFill flip="none" rotWithShape="1">
              <a:gsLst>
                <a:gs pos="0">
                  <a:schemeClr val="accent4">
                    <a:lumMod val="50000"/>
                  </a:schemeClr>
                </a:gs>
                <a:gs pos="61000">
                  <a:schemeClr val="accent4"/>
                </a:gs>
                <a:gs pos="95000">
                  <a:schemeClr val="accent4">
                    <a:lumMod val="50000"/>
                  </a:schemeClr>
                </a:gs>
              </a:gsLst>
              <a:lin ang="5400000" scaled="1"/>
              <a:tileRect/>
            </a:gradFill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7680" y="914684"/>
            <a:ext cx="895480" cy="51425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69808" y="1235361"/>
            <a:ext cx="434173" cy="45719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095" y="912601"/>
            <a:ext cx="38206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</a:rPr>
              <a:t>4</a:t>
            </a:r>
            <a:endParaRPr lang="en-US" b="1" dirty="0">
              <a:solidFill>
                <a:prstClr val="white"/>
              </a:solidFill>
              <a:effectLst>
                <a:outerShdw blurRad="63500" dist="38100" dir="5400000" sx="101000" sy="101000" algn="t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70663" y="1334123"/>
            <a:ext cx="162815" cy="846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73924" y="4680550"/>
            <a:ext cx="1771996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126" y="1646130"/>
            <a:ext cx="1546739" cy="53245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t"/>
          <a:lstStyle/>
          <a:p>
            <a:pPr algn="ctr">
              <a:defRPr/>
            </a:pPr>
            <a:r>
              <a:rPr lang="ar-DZ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مقاربة الابتكار</a:t>
            </a:r>
          </a:p>
          <a:p>
            <a:pPr algn="ctr" rtl="1"/>
            <a:r>
              <a:rPr lang="ar-DZ" sz="1400" dirty="0" smtClean="0"/>
              <a:t>الابتكار هو أساس </a:t>
            </a:r>
            <a:r>
              <a:rPr lang="ar-DZ" sz="1400" dirty="0" err="1" smtClean="0"/>
              <a:t>ريادة</a:t>
            </a:r>
            <a:r>
              <a:rPr lang="ar-DZ" sz="1400" dirty="0" smtClean="0"/>
              <a:t> الأعمال لأنه يتطلب أفكارًا جديدة لتقديم وإنتاج منتجات أو خدمات جديدة، الابتكار هو خلق عمل يختلف عما عرفناه من قبل، أو اكتشاف منتج أو تحويله، </a:t>
            </a:r>
            <a:r>
              <a:rPr lang="ar-DZ" sz="1400" dirty="0" err="1" smtClean="0"/>
              <a:t>أواقتراح</a:t>
            </a:r>
            <a:r>
              <a:rPr lang="ar-DZ" sz="1400" dirty="0" smtClean="0"/>
              <a:t> طريقة جديدة للإنتاج أو التوزيع </a:t>
            </a:r>
            <a:r>
              <a:rPr lang="ar-DZ" sz="1400" dirty="0" err="1" smtClean="0"/>
              <a:t>أوالبيع</a:t>
            </a:r>
            <a:r>
              <a:rPr lang="ar-DZ" sz="1400" dirty="0" smtClean="0"/>
              <a:t>.</a:t>
            </a:r>
            <a:endParaRPr lang="en-US" sz="1400" b="1" kern="0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106873" y="984376"/>
            <a:ext cx="210749" cy="119188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tx1"/>
              </a:gs>
            </a:gsLst>
            <a:lin ang="108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046013" y="985715"/>
            <a:ext cx="320786" cy="192843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100000">
                <a:schemeClr val="tx1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360417" y="1058204"/>
            <a:ext cx="2163440" cy="3799561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443430" y="1165340"/>
            <a:ext cx="2058999" cy="3190073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828454" y="993751"/>
            <a:ext cx="1424886" cy="6294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4000">
                <a:schemeClr val="accent3"/>
              </a:gs>
              <a:gs pos="100000">
                <a:schemeClr val="accent3">
                  <a:lumMod val="75000"/>
                </a:schemeClr>
              </a:gs>
              <a:gs pos="0">
                <a:schemeClr val="accent3">
                  <a:lumMod val="50000"/>
                </a:schemeClr>
              </a:gs>
            </a:gsLst>
            <a:lin ang="5400000" scaled="1"/>
            <a:tileRect/>
          </a:gradFill>
          <a:ln w="28575" cap="sq"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6100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5400000" scaled="1"/>
              <a:tileRect/>
            </a:gradFill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10579" y="1007065"/>
            <a:ext cx="984738" cy="51425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35740" y="1327743"/>
            <a:ext cx="477449" cy="32140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3182" y="1004982"/>
            <a:ext cx="42014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</a:rPr>
              <a:t>3</a:t>
            </a:r>
          </a:p>
        </p:txBody>
      </p:sp>
      <p:sp>
        <p:nvSpPr>
          <p:cNvPr id="24" name="Freeform 23"/>
          <p:cNvSpPr/>
          <p:nvPr/>
        </p:nvSpPr>
        <p:spPr>
          <a:xfrm>
            <a:off x="3620729" y="1426504"/>
            <a:ext cx="179044" cy="846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44104" y="4680550"/>
            <a:ext cx="2467793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30100" y="1738511"/>
            <a:ext cx="1700912" cy="80351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t"/>
          <a:lstStyle/>
          <a:p>
            <a:pPr algn="ctr">
              <a:defRPr/>
            </a:pPr>
            <a:r>
              <a:rPr lang="ar-DZ" sz="2800" b="1" kern="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مقاربة خلق القيمة</a:t>
            </a:r>
            <a:endParaRPr lang="en-US" sz="2800" b="1" kern="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832270" y="984376"/>
            <a:ext cx="196171" cy="125110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0">
                <a:schemeClr val="tx1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802436" y="985715"/>
            <a:ext cx="298596" cy="202424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tx1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636377" y="1058204"/>
            <a:ext cx="2013787" cy="3942438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689944" y="1223450"/>
            <a:ext cx="1916570" cy="334856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896178" y="993751"/>
            <a:ext cx="1326321" cy="660688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6000">
                <a:schemeClr val="accent2"/>
              </a:gs>
              <a:gs pos="100000">
                <a:schemeClr val="accent2">
                  <a:lumMod val="75000"/>
                </a:schemeClr>
              </a:gs>
              <a:gs pos="0">
                <a:schemeClr val="accent2">
                  <a:lumMod val="50000"/>
                </a:schemeClr>
              </a:gs>
            </a:gsLst>
            <a:lin ang="5400000" scaled="1"/>
            <a:tileRect/>
          </a:gradFill>
          <a:ln w="28575" cap="sq">
            <a:gradFill flip="none" rotWithShape="1"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2"/>
                </a:gs>
                <a:gs pos="95000">
                  <a:schemeClr val="accent2">
                    <a:lumMod val="50000"/>
                  </a:schemeClr>
                </a:gs>
              </a:gsLst>
              <a:lin ang="5400000" scaled="1"/>
              <a:tileRect/>
            </a:gradFill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054204" y="1007065"/>
            <a:ext cx="916620" cy="53980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36334" y="1327742"/>
            <a:ext cx="444422" cy="45719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67620" y="1004982"/>
            <a:ext cx="39108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</a:rPr>
              <a:t>2</a:t>
            </a:r>
            <a:endParaRPr lang="en-US" sz="1000" b="1" dirty="0">
              <a:solidFill>
                <a:prstClr val="white"/>
              </a:solidFill>
              <a:effectLst>
                <a:outerShdw blurRad="63500" dist="38100" dir="5400000" sx="101000" sy="101000" algn="t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5337188" y="1426504"/>
            <a:ext cx="166658" cy="88821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black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505878" y="4680550"/>
            <a:ext cx="1771996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75650" y="1738511"/>
            <a:ext cx="1583253" cy="84343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t"/>
          <a:lstStyle/>
          <a:p>
            <a:pPr algn="ctr" rtl="1">
              <a:defRPr/>
            </a:pPr>
            <a:r>
              <a:rPr lang="ar-DZ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مقاربة فرصة الأعمال</a:t>
            </a:r>
            <a:r>
              <a:rPr lang="en-US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2800" b="1" kern="0" dirty="0">
              <a:solidFill>
                <a:schemeClr val="tx1">
                  <a:lumMod val="95000"/>
                  <a:lumOff val="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8253249" y="959344"/>
            <a:ext cx="181660" cy="119188"/>
          </a:xfrm>
          <a:custGeom>
            <a:avLst/>
            <a:gdLst>
              <a:gd name="connsiteX0" fmla="*/ 163830 w 213360"/>
              <a:gd name="connsiteY0" fmla="*/ 0 h 152400"/>
              <a:gd name="connsiteX1" fmla="*/ 213360 w 213360"/>
              <a:gd name="connsiteY1" fmla="*/ 137160 h 152400"/>
              <a:gd name="connsiteX2" fmla="*/ 0 w 213360"/>
              <a:gd name="connsiteY2" fmla="*/ 152400 h 152400"/>
              <a:gd name="connsiteX3" fmla="*/ 163830 w 213360"/>
              <a:gd name="connsiteY3" fmla="*/ 0 h 152400"/>
              <a:gd name="connsiteX0" fmla="*/ 163830 w 222885"/>
              <a:gd name="connsiteY0" fmla="*/ 0 h 160020"/>
              <a:gd name="connsiteX1" fmla="*/ 222885 w 222885"/>
              <a:gd name="connsiteY1" fmla="*/ 160020 h 160020"/>
              <a:gd name="connsiteX2" fmla="*/ 0 w 222885"/>
              <a:gd name="connsiteY2" fmla="*/ 152400 h 160020"/>
              <a:gd name="connsiteX3" fmla="*/ 163830 w 222885"/>
              <a:gd name="connsiteY3" fmla="*/ 0 h 160020"/>
              <a:gd name="connsiteX0" fmla="*/ 171450 w 230505"/>
              <a:gd name="connsiteY0" fmla="*/ 0 h 163830"/>
              <a:gd name="connsiteX1" fmla="*/ 230505 w 230505"/>
              <a:gd name="connsiteY1" fmla="*/ 160020 h 163830"/>
              <a:gd name="connsiteX2" fmla="*/ 0 w 230505"/>
              <a:gd name="connsiteY2" fmla="*/ 163830 h 163830"/>
              <a:gd name="connsiteX3" fmla="*/ 171450 w 230505"/>
              <a:gd name="connsiteY3" fmla="*/ 0 h 163830"/>
              <a:gd name="connsiteX0" fmla="*/ 156210 w 215265"/>
              <a:gd name="connsiteY0" fmla="*/ 0 h 167640"/>
              <a:gd name="connsiteX1" fmla="*/ 215265 w 215265"/>
              <a:gd name="connsiteY1" fmla="*/ 160020 h 167640"/>
              <a:gd name="connsiteX2" fmla="*/ 0 w 215265"/>
              <a:gd name="connsiteY2" fmla="*/ 167640 h 167640"/>
              <a:gd name="connsiteX3" fmla="*/ 156210 w 215265"/>
              <a:gd name="connsiteY3" fmla="*/ 0 h 167640"/>
              <a:gd name="connsiteX0" fmla="*/ 169545 w 215265"/>
              <a:gd name="connsiteY0" fmla="*/ 0 h 131445"/>
              <a:gd name="connsiteX1" fmla="*/ 215265 w 215265"/>
              <a:gd name="connsiteY1" fmla="*/ 123825 h 131445"/>
              <a:gd name="connsiteX2" fmla="*/ 0 w 215265"/>
              <a:gd name="connsiteY2" fmla="*/ 131445 h 131445"/>
              <a:gd name="connsiteX3" fmla="*/ 169545 w 215265"/>
              <a:gd name="connsiteY3" fmla="*/ 0 h 131445"/>
              <a:gd name="connsiteX0" fmla="*/ 154305 w 215265"/>
              <a:gd name="connsiteY0" fmla="*/ 0 h 169545"/>
              <a:gd name="connsiteX1" fmla="*/ 215265 w 215265"/>
              <a:gd name="connsiteY1" fmla="*/ 161925 h 169545"/>
              <a:gd name="connsiteX2" fmla="*/ 0 w 215265"/>
              <a:gd name="connsiteY2" fmla="*/ 169545 h 169545"/>
              <a:gd name="connsiteX3" fmla="*/ 154305 w 215265"/>
              <a:gd name="connsiteY3" fmla="*/ 0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5" h="169545">
                <a:moveTo>
                  <a:pt x="154305" y="0"/>
                </a:moveTo>
                <a:lnTo>
                  <a:pt x="215265" y="161925"/>
                </a:lnTo>
                <a:lnTo>
                  <a:pt x="0" y="169545"/>
                </a:lnTo>
                <a:lnTo>
                  <a:pt x="154305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tx1"/>
              </a:gs>
            </a:gsLst>
            <a:lin ang="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7223413" y="960683"/>
            <a:ext cx="276510" cy="192843"/>
          </a:xfrm>
          <a:custGeom>
            <a:avLst/>
            <a:gdLst>
              <a:gd name="connsiteX0" fmla="*/ 102870 w 327660"/>
              <a:gd name="connsiteY0" fmla="*/ 0 h 270510"/>
              <a:gd name="connsiteX1" fmla="*/ 0 w 327660"/>
              <a:gd name="connsiteY1" fmla="*/ 270510 h 270510"/>
              <a:gd name="connsiteX2" fmla="*/ 327660 w 327660"/>
              <a:gd name="connsiteY2" fmla="*/ 240030 h 270510"/>
              <a:gd name="connsiteX3" fmla="*/ 102870 w 327660"/>
              <a:gd name="connsiteY3" fmla="*/ 0 h 27051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06680 w 327660"/>
              <a:gd name="connsiteY3" fmla="*/ 0 h 274320"/>
              <a:gd name="connsiteX0" fmla="*/ 106680 w 327660"/>
              <a:gd name="connsiteY0" fmla="*/ 0 h 274320"/>
              <a:gd name="connsiteX1" fmla="*/ 0 w 327660"/>
              <a:gd name="connsiteY1" fmla="*/ 274320 h 274320"/>
              <a:gd name="connsiteX2" fmla="*/ 327660 w 327660"/>
              <a:gd name="connsiteY2" fmla="*/ 243840 h 274320"/>
              <a:gd name="connsiteX3" fmla="*/ 173355 w 327660"/>
              <a:gd name="connsiteY3" fmla="*/ 0 h 274320"/>
              <a:gd name="connsiteX4" fmla="*/ 106680 w 32766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660" h="274320">
                <a:moveTo>
                  <a:pt x="106680" y="0"/>
                </a:moveTo>
                <a:lnTo>
                  <a:pt x="0" y="274320"/>
                </a:lnTo>
                <a:lnTo>
                  <a:pt x="327660" y="243840"/>
                </a:lnTo>
                <a:cubicBezTo>
                  <a:pt x="268605" y="179070"/>
                  <a:pt x="232410" y="64770"/>
                  <a:pt x="173355" y="0"/>
                </a:cubicBezTo>
                <a:lnTo>
                  <a:pt x="1066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057356" y="1033172"/>
            <a:ext cx="1864832" cy="4110328"/>
          </a:xfrm>
          <a:custGeom>
            <a:avLst/>
            <a:gdLst>
              <a:gd name="connsiteX0" fmla="*/ 0 w 2209800"/>
              <a:gd name="connsiteY0" fmla="*/ 144780 h 3931920"/>
              <a:gd name="connsiteX1" fmla="*/ 76200 w 2209800"/>
              <a:gd name="connsiteY1" fmla="*/ 3840480 h 3931920"/>
              <a:gd name="connsiteX2" fmla="*/ 2209800 w 2209800"/>
              <a:gd name="connsiteY2" fmla="*/ 3931920 h 3931920"/>
              <a:gd name="connsiteX3" fmla="*/ 2141220 w 2209800"/>
              <a:gd name="connsiteY3" fmla="*/ 0 h 3931920"/>
              <a:gd name="connsiteX4" fmla="*/ 0 w 2209800"/>
              <a:gd name="connsiteY4" fmla="*/ 144780 h 393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3931920">
                <a:moveTo>
                  <a:pt x="0" y="144780"/>
                </a:moveTo>
                <a:lnTo>
                  <a:pt x="76200" y="3840480"/>
                </a:lnTo>
                <a:lnTo>
                  <a:pt x="2209800" y="3931920"/>
                </a:lnTo>
                <a:lnTo>
                  <a:pt x="214122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110921" y="1140308"/>
            <a:ext cx="1774806" cy="3190073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7317156" y="968719"/>
            <a:ext cx="1228217" cy="6294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5000">
                <a:schemeClr val="accent1"/>
              </a:gs>
              <a:gs pos="100000">
                <a:schemeClr val="accent1">
                  <a:lumMod val="50000"/>
                </a:schemeClr>
              </a:gs>
              <a:gs pos="0">
                <a:schemeClr val="accent1">
                  <a:lumMod val="50000"/>
                </a:schemeClr>
              </a:gs>
            </a:gsLst>
            <a:lin ang="5400000" scaled="1"/>
            <a:tileRect/>
          </a:gradFill>
          <a:ln w="28575" cap="sq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/>
                </a:gs>
                <a:gs pos="95000">
                  <a:schemeClr val="accent1">
                    <a:lumMod val="50000"/>
                  </a:schemeClr>
                </a:gs>
              </a:gsLst>
              <a:lin ang="5400000" scaled="1"/>
              <a:tileRect/>
            </a:gradFill>
            <a:miter lim="800000"/>
          </a:ln>
          <a:effectLst>
            <a:outerShdw blurRad="1016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7475181" y="982033"/>
            <a:ext cx="848820" cy="51425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7657310" y="1302711"/>
            <a:ext cx="411549" cy="32140"/>
          </a:xfrm>
          <a:prstGeom prst="ellipse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88596" y="979950"/>
            <a:ext cx="3621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effectLst>
                  <a:outerShdw blurRad="63500" dist="38100" dir="5400000" sx="101000" sy="101000" algn="t" rotWithShape="0">
                    <a:prstClr val="black">
                      <a:alpha val="30000"/>
                    </a:prstClr>
                  </a:outerShdw>
                </a:effectLst>
              </a:rPr>
              <a:t>1</a:t>
            </a:r>
            <a:endParaRPr lang="en-US" b="1" dirty="0">
              <a:solidFill>
                <a:prstClr val="white"/>
              </a:solidFill>
              <a:effectLst>
                <a:outerShdw blurRad="63500" dist="38100" dir="5400000" sx="101000" sy="101000" algn="t" rotWithShape="0">
                  <a:prstClr val="black">
                    <a:alpha val="30000"/>
                  </a:prstClr>
                </a:outerShdw>
              </a:effectLst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7758165" y="1401472"/>
            <a:ext cx="154331" cy="84617"/>
          </a:xfrm>
          <a:custGeom>
            <a:avLst/>
            <a:gdLst>
              <a:gd name="connsiteX0" fmla="*/ 0 w 1455420"/>
              <a:gd name="connsiteY0" fmla="*/ 0 h 895350"/>
              <a:gd name="connsiteX1" fmla="*/ 1455420 w 1455420"/>
              <a:gd name="connsiteY1" fmla="*/ 0 h 895350"/>
              <a:gd name="connsiteX2" fmla="*/ 720090 w 1455420"/>
              <a:gd name="connsiteY2" fmla="*/ 895350 h 895350"/>
              <a:gd name="connsiteX3" fmla="*/ 0 w 1455420"/>
              <a:gd name="connsiteY3" fmla="*/ 0 h 89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420" h="895350">
                <a:moveTo>
                  <a:pt x="0" y="0"/>
                </a:moveTo>
                <a:lnTo>
                  <a:pt x="1455420" y="0"/>
                </a:lnTo>
                <a:lnTo>
                  <a:pt x="720090" y="89535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171855" y="4680550"/>
            <a:ext cx="1771996" cy="17720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94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sysClr val="window" lastClr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196628" y="1713479"/>
            <a:ext cx="1466144" cy="1397803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t"/>
          <a:lstStyle/>
          <a:p>
            <a:pPr algn="ctr">
              <a:defRPr/>
            </a:pPr>
            <a:r>
              <a:rPr lang="ar-DZ" sz="28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مقاربة الظهور التنظيمي</a:t>
            </a:r>
            <a:endParaRPr lang="en-US" sz="2800" b="1" kern="0" dirty="0">
              <a:solidFill>
                <a:prstClr val="black">
                  <a:lumMod val="65000"/>
                  <a:lumOff val="35000"/>
                </a:prst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2" name="Circular Arrow 51"/>
          <p:cNvSpPr/>
          <p:nvPr/>
        </p:nvSpPr>
        <p:spPr>
          <a:xfrm rot="1411714">
            <a:off x="4704738" y="2978725"/>
            <a:ext cx="1272179" cy="1272179"/>
          </a:xfrm>
          <a:prstGeom prst="circularArrow">
            <a:avLst>
              <a:gd name="adj1" fmla="val 9694"/>
              <a:gd name="adj2" fmla="val 700226"/>
              <a:gd name="adj3" fmla="val 20250171"/>
              <a:gd name="adj4" fmla="val 16147424"/>
              <a:gd name="adj5" fmla="val 868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16000">
                <a:sysClr val="window" lastClr="FFFFFF">
                  <a:alpha val="0"/>
                </a:sys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3" name="Circular Arrow 52"/>
          <p:cNvSpPr/>
          <p:nvPr/>
        </p:nvSpPr>
        <p:spPr>
          <a:xfrm rot="17788605">
            <a:off x="3381286" y="2900109"/>
            <a:ext cx="1272179" cy="1272179"/>
          </a:xfrm>
          <a:prstGeom prst="circularArrow">
            <a:avLst>
              <a:gd name="adj1" fmla="val 9694"/>
              <a:gd name="adj2" fmla="val 700226"/>
              <a:gd name="adj3" fmla="val 20250171"/>
              <a:gd name="adj4" fmla="val 16147424"/>
              <a:gd name="adj5" fmla="val 868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16000">
                <a:sysClr val="window" lastClr="FFFFFF">
                  <a:alpha val="0"/>
                </a:sys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475189" y="3319616"/>
            <a:ext cx="1970044" cy="73819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ctr"/>
          <a:lstStyle/>
          <a:p>
            <a:pPr algn="ctr">
              <a:defRPr/>
            </a:pPr>
            <a:r>
              <a:rPr lang="ar-DZ" sz="2400" b="1" kern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عملية ديناميكية لخق قيمة مضافة وقد يكون المنتج جديدا وفريدا وقد لا يكون.</a:t>
            </a:r>
            <a:endParaRPr lang="en-US" sz="2400" b="1" kern="0" dirty="0">
              <a:solidFill>
                <a:schemeClr val="accent3">
                  <a:lumMod val="60000"/>
                  <a:lumOff val="4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5" name="Circular Arrow 54"/>
          <p:cNvSpPr/>
          <p:nvPr/>
        </p:nvSpPr>
        <p:spPr>
          <a:xfrm rot="10134410" flipH="1">
            <a:off x="1259402" y="2443028"/>
            <a:ext cx="2187439" cy="1558708"/>
          </a:xfrm>
          <a:prstGeom prst="circularArrow">
            <a:avLst>
              <a:gd name="adj1" fmla="val 9694"/>
              <a:gd name="adj2" fmla="val 700226"/>
              <a:gd name="adj3" fmla="val 20250171"/>
              <a:gd name="adj4" fmla="val 16147424"/>
              <a:gd name="adj5" fmla="val 868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16000">
                <a:sysClr val="window" lastClr="FFFFFF">
                  <a:alpha val="0"/>
                </a:sys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7" name="Rectangle 56"/>
          <p:cNvSpPr/>
          <p:nvPr/>
        </p:nvSpPr>
        <p:spPr>
          <a:xfrm flipH="1">
            <a:off x="7186565" y="3046228"/>
            <a:ext cx="1623518" cy="126471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ctr"/>
          <a:lstStyle/>
          <a:p>
            <a:pPr algn="ctr" rtl="1">
              <a:defRPr/>
            </a:pPr>
            <a:r>
              <a:rPr lang="ar-DZ" sz="2000" dirty="0" smtClean="0"/>
              <a:t>هذا النموذج مرتبط أكثر بمفهوم البروز </a:t>
            </a:r>
            <a:r>
              <a:rPr lang="ar-DZ" sz="2000" dirty="0" err="1" smtClean="0"/>
              <a:t>المنظماتي</a:t>
            </a:r>
            <a:r>
              <a:rPr lang="ar-DZ" sz="2000" dirty="0" smtClean="0"/>
              <a:t> ، ومعناه العمليات التي تقود إلى  ظهور منظمة جديدة</a:t>
            </a:r>
            <a:endParaRPr lang="en-US" sz="2000" b="1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99824" y="2913887"/>
            <a:ext cx="1833768" cy="1183031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68580" tIns="0" rIns="68580" bIns="0" rtlCol="0" anchor="ctr"/>
          <a:lstStyle/>
          <a:p>
            <a:pPr algn="ctr" rtl="1"/>
            <a:endParaRPr lang="ar-DZ" dirty="0" smtClean="0"/>
          </a:p>
          <a:p>
            <a:pPr algn="ctr" rtl="1"/>
            <a:r>
              <a:rPr lang="ar-DZ" dirty="0" smtClean="0"/>
              <a:t>يفترض هذا التوجه أن</a:t>
            </a:r>
          </a:p>
          <a:p>
            <a:pPr algn="ctr" rtl="1"/>
            <a:r>
              <a:rPr lang="ar-DZ" dirty="0" smtClean="0"/>
              <a:t>الفرصة توجد في الطبيعة كما هي ويكفي امتلاك القدرة على معرفتها حتى</a:t>
            </a:r>
          </a:p>
          <a:p>
            <a:pPr algn="ctr" rtl="1"/>
            <a:r>
              <a:rPr lang="ar-DZ" dirty="0" smtClean="0"/>
              <a:t>يتمكن من امتلاكها وتحويلها إلى حقيقة اقتصادية.</a:t>
            </a:r>
            <a:endParaRPr lang="en-US" b="1" kern="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72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 animBg="1"/>
      <p:bldP spid="38" grpId="0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/>
      <p:bldP spid="48" grpId="0" animBg="1"/>
      <p:bldP spid="50" grpId="0"/>
      <p:bldP spid="54" grpId="0"/>
      <p:bldP spid="57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43553" y="748650"/>
            <a:ext cx="8856892" cy="3502858"/>
            <a:chOff x="1242641" y="1758464"/>
            <a:chExt cx="5404347" cy="3187349"/>
          </a:xfrm>
        </p:grpSpPr>
        <p:sp>
          <p:nvSpPr>
            <p:cNvPr id="9" name="Round Same Side Corner Rectangle 8"/>
            <p:cNvSpPr/>
            <p:nvPr/>
          </p:nvSpPr>
          <p:spPr>
            <a:xfrm rot="5400000">
              <a:off x="3657600" y="-656494"/>
              <a:ext cx="574429" cy="54043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ar-DZ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هو الفرد الذي يكلف بتنفيذ عمل ما بمقابل نقدي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11" name="Round Same Side Corner Rectangle 10"/>
            <p:cNvSpPr/>
            <p:nvPr/>
          </p:nvSpPr>
          <p:spPr>
            <a:xfrm rot="5400000">
              <a:off x="3351484" y="364103"/>
              <a:ext cx="1157358" cy="537504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ar-DZ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هو ذلك الشخص المبدع الذي يقوم بجمع وتنظيم وسائل الانتاج بهدف خلق منفعة جديدة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12" name="Round Same Side Corner Rectangle 11"/>
            <p:cNvSpPr/>
            <p:nvPr/>
          </p:nvSpPr>
          <p:spPr>
            <a:xfrm rot="5400000">
              <a:off x="3342423" y="1734425"/>
              <a:ext cx="1111606" cy="5311169"/>
            </a:xfrm>
            <a:prstGeom prst="round2SameRect">
              <a:avLst>
                <a:gd name="adj1" fmla="val 36634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r"/>
              <a:r>
                <a:rPr lang="ar-DZ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هو الشخص الذي لديه القدرة والإرادة لتحويل فكرة جديدة </a:t>
              </a:r>
              <a:r>
                <a:rPr lang="ar-DZ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اواختراع</a:t>
              </a:r>
              <a:r>
                <a:rPr lang="ar-DZ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جديد </a:t>
              </a:r>
              <a:r>
                <a:rPr lang="ar-DZ" sz="2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الى</a:t>
              </a:r>
              <a:r>
                <a:rPr lang="ar-DZ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 ابتكار يجسد على ارض الواقع، من اجل تحقيق عوائد مالية ومن خلال تحمل المخاطر.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4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14"/>
            <a:ext cx="60007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71472" y="4357700"/>
            <a:ext cx="7772400" cy="571504"/>
          </a:xfrm>
        </p:spPr>
        <p:txBody>
          <a:bodyPr>
            <a:normAutofit/>
          </a:bodyPr>
          <a:lstStyle/>
          <a:p>
            <a:pPr algn="ctr" rtl="1"/>
            <a:r>
              <a:rPr lang="ar-DZ" sz="2400" dirty="0" smtClean="0">
                <a:solidFill>
                  <a:schemeClr val="bg1"/>
                </a:solidFill>
              </a:rPr>
              <a:t>نشاط تفاعلي بين الطلبة لتحديد خصائص رائد الأعمال وفق مدرسة السمات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714348" y="357172"/>
            <a:ext cx="7772400" cy="571504"/>
          </a:xfrm>
        </p:spPr>
        <p:txBody>
          <a:bodyPr>
            <a:normAutofit fontScale="77500" lnSpcReduction="20000"/>
          </a:bodyPr>
          <a:lstStyle/>
          <a:p>
            <a:pPr algn="ctr" rtl="1"/>
            <a:r>
              <a:rPr lang="ar-DZ" sz="4800" dirty="0" smtClean="0">
                <a:solidFill>
                  <a:schemeClr val="bg1"/>
                </a:solidFill>
              </a:rPr>
              <a:t>نشاط تفاعلي: </a:t>
            </a:r>
            <a:r>
              <a:rPr lang="ar-DZ" sz="3500" dirty="0" smtClean="0">
                <a:solidFill>
                  <a:schemeClr val="bg1"/>
                </a:solidFill>
              </a:rPr>
              <a:t>من هو رائد الأعمال؟</a:t>
            </a:r>
            <a:endParaRPr lang="fr-FR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</a:t>
            </a: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رائد الأعمال</a:t>
            </a:r>
            <a:endParaRPr lang="en-US" dirty="0"/>
          </a:p>
        </p:txBody>
      </p:sp>
      <p:sp>
        <p:nvSpPr>
          <p:cNvPr id="29" name="Content Placeholder 10"/>
          <p:cNvSpPr txBox="1">
            <a:spLocks/>
          </p:cNvSpPr>
          <p:nvPr/>
        </p:nvSpPr>
        <p:spPr>
          <a:xfrm>
            <a:off x="740000" y="2171700"/>
            <a:ext cx="2552720" cy="25379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سلوك المقاول لا يعتمد فقط على مجرد السمات الشخصية.</a:t>
            </a:r>
          </a:p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مرتبط بأداء الوظائف الادارية بشكل فعال.</a:t>
            </a:r>
          </a:p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تركز على أداء المقاول في مؤسسته.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Group 31"/>
          <p:cNvGrpSpPr/>
          <p:nvPr/>
        </p:nvGrpSpPr>
        <p:grpSpPr>
          <a:xfrm>
            <a:off x="734879" y="1517554"/>
            <a:ext cx="2411577" cy="554459"/>
            <a:chOff x="2116976" y="1572064"/>
            <a:chExt cx="3215436" cy="739279"/>
          </a:xfrm>
          <a:solidFill>
            <a:schemeClr val="accent1">
              <a:lumMod val="75000"/>
            </a:schemeClr>
          </a:solidFill>
        </p:grpSpPr>
        <p:sp>
          <p:nvSpPr>
            <p:cNvPr id="30" name="Isosceles Triangle 29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/>
            <a:lstStyle/>
            <a:p>
              <a:pPr algn="ctr"/>
              <a:r>
                <a:rPr lang="ar-DZ" sz="2800" b="1" dirty="0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المدرسة السلوكية</a:t>
              </a:r>
              <a:endParaRPr lang="en-US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5" name="Content Placeholder 10"/>
          <p:cNvSpPr txBox="1">
            <a:spLocks/>
          </p:cNvSpPr>
          <p:nvPr/>
        </p:nvSpPr>
        <p:spPr>
          <a:xfrm>
            <a:off x="3351315" y="2171700"/>
            <a:ext cx="2552720" cy="182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شخصية المقاول تتأثر ببيئته، وبالتالي تلعب العوامل الاجتماعية والديمغرافية في تشكيل وبناء شخصيته.</a:t>
            </a:r>
            <a:r>
              <a:rPr lang="en-US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7" name="Group 35"/>
          <p:cNvGrpSpPr/>
          <p:nvPr/>
        </p:nvGrpSpPr>
        <p:grpSpPr>
          <a:xfrm>
            <a:off x="3346194" y="1517554"/>
            <a:ext cx="2411577" cy="554459"/>
            <a:chOff x="2116976" y="1572064"/>
            <a:chExt cx="3215436" cy="739279"/>
          </a:xfrm>
          <a:solidFill>
            <a:schemeClr val="accent1"/>
          </a:solidFill>
        </p:grpSpPr>
        <p:sp>
          <p:nvSpPr>
            <p:cNvPr id="37" name="Isosceles Triangle 36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/>
            <a:lstStyle/>
            <a:p>
              <a:pPr algn="ctr"/>
              <a:r>
                <a:rPr lang="ar-DZ" sz="2800" b="1" dirty="0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المدرسة البيئية</a:t>
              </a:r>
              <a:endParaRPr lang="en-US" sz="28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44" name="Content Placeholder 10"/>
          <p:cNvSpPr txBox="1">
            <a:spLocks/>
          </p:cNvSpPr>
          <p:nvPr/>
        </p:nvSpPr>
        <p:spPr>
          <a:xfrm>
            <a:off x="5962630" y="2000246"/>
            <a:ext cx="2552720" cy="30147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تهتم بدراسة شخصية المقاول وسلوكه وتفكيره وميولاته.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الثقة في النفس، الضبط الذاتي، روح المبادرة،تحمل المخاطرة، حب الاستقلالية، القدرة على التحكم في الوقت...الخ</a:t>
            </a:r>
            <a:endParaRPr lang="ar-DZ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الالتزام، تقبل الفشل، الحاجة للانجاز، </a:t>
            </a:r>
            <a:r>
              <a:rPr lang="ar-DZ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الابداع</a:t>
            </a:r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والابتكار..الخ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9" name="Group 47"/>
          <p:cNvGrpSpPr/>
          <p:nvPr/>
        </p:nvGrpSpPr>
        <p:grpSpPr>
          <a:xfrm>
            <a:off x="5957510" y="1517554"/>
            <a:ext cx="2411577" cy="554459"/>
            <a:chOff x="2116976" y="1572064"/>
            <a:chExt cx="3215436" cy="739279"/>
          </a:xfrm>
          <a:solidFill>
            <a:schemeClr val="accent2">
              <a:lumMod val="75000"/>
            </a:schemeClr>
          </a:solidFill>
        </p:grpSpPr>
        <p:sp>
          <p:nvSpPr>
            <p:cNvPr id="49" name="Isosceles Triangle 48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/>
            <a:lstStyle/>
            <a:p>
              <a:pPr algn="ctr"/>
              <a:r>
                <a:rPr lang="ar-DZ" sz="2400" b="1" dirty="0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مدرسة السمات</a:t>
              </a:r>
              <a:endParaRPr lang="en-US" sz="2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1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5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DZ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خصائص رائد الأعمال</a:t>
            </a:r>
            <a:endParaRPr lang="en-US" sz="4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4" name="Content Placeholder 10"/>
          <p:cNvSpPr txBox="1">
            <a:spLocks/>
          </p:cNvSpPr>
          <p:nvPr/>
        </p:nvSpPr>
        <p:spPr>
          <a:xfrm>
            <a:off x="357158" y="1857370"/>
            <a:ext cx="8286808" cy="2928957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</a:pPr>
            <a:r>
              <a:rPr lang="ar-DZ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سلوك رائد الأعمال يعتمد على عنصرين:</a:t>
            </a: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840" lvl="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sz="2800" b="1" dirty="0" err="1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الاحساس</a:t>
            </a:r>
            <a:r>
              <a:rPr lang="ar-DZ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بالفرصة: </a:t>
            </a:r>
            <a:r>
              <a:rPr lang="ar-SA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وهو نتيجة تفاعل بين السمات الشخصية </a:t>
            </a:r>
            <a:r>
              <a:rPr lang="ar-SA" sz="2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ل</a:t>
            </a:r>
            <a:r>
              <a:rPr lang="ar-DZ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رائد الأعمال</a:t>
            </a:r>
            <a:r>
              <a:rPr lang="ar-SA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والقوى البيئية</a:t>
            </a:r>
            <a:endParaRPr lang="ar-DZ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840" lvl="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r>
              <a:rPr lang="ar-DZ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اغتنام الفرصة: </a:t>
            </a:r>
            <a:r>
              <a:rPr lang="ar-SA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وهو يتطلب القدرة على إدارة واستثمار الموارد وتعظيم المنافع في إطار التفاعل مع الإمكانات الاستثمارية المتاحة</a:t>
            </a:r>
            <a:endParaRPr lang="fr-FR" sz="2800" dirty="0" smtClean="0"/>
          </a:p>
          <a:p>
            <a:pPr marL="342840" indent="-342840" algn="r" rtl="1">
              <a:lnSpc>
                <a:spcPct val="130000"/>
              </a:lnSpc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200000"/>
              <a:buFont typeface="Arial" pitchFamily="34" charset="0"/>
              <a:buChar char="•"/>
            </a:pPr>
            <a:endParaRPr lang="en-US" sz="2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35" name="Group 47"/>
          <p:cNvGrpSpPr/>
          <p:nvPr/>
        </p:nvGrpSpPr>
        <p:grpSpPr>
          <a:xfrm>
            <a:off x="2434131" y="1350110"/>
            <a:ext cx="3480512" cy="554459"/>
            <a:chOff x="2116976" y="1572064"/>
            <a:chExt cx="3215436" cy="739279"/>
          </a:xfrm>
          <a:solidFill>
            <a:schemeClr val="accent2">
              <a:lumMod val="75000"/>
            </a:schemeClr>
          </a:solidFill>
        </p:grpSpPr>
        <p:sp>
          <p:nvSpPr>
            <p:cNvPr id="36" name="Isosceles Triangle 35"/>
            <p:cNvSpPr/>
            <p:nvPr/>
          </p:nvSpPr>
          <p:spPr>
            <a:xfrm rot="12041857">
              <a:off x="2116976" y="1652937"/>
              <a:ext cx="493805" cy="65840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50416" y="1572064"/>
              <a:ext cx="3081996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rIns="68580" rtlCol="0" anchor="ctr"/>
            <a:lstStyle/>
            <a:p>
              <a:pPr algn="ctr"/>
              <a:r>
                <a:rPr lang="ar-DZ" sz="3600" b="1" dirty="0" smtClean="0">
                  <a:solidFill>
                    <a:prstClr val="white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المدرسة المعاصرة</a:t>
              </a:r>
              <a:endParaRPr lang="en-US" sz="36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9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1707" y="3949893"/>
            <a:ext cx="3659823" cy="3136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71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مبدع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73373" y="2443705"/>
            <a:ext cx="129506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171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قائد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762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1707" y="3949893"/>
            <a:ext cx="3659823" cy="3136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71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حيوي ونشيط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73373" y="2443705"/>
            <a:ext cx="129506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171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متفائل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49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1707" y="3949893"/>
            <a:ext cx="3659823" cy="3136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71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مقتنص للفرص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14876" y="2143122"/>
            <a:ext cx="1295063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171"/>
            <a:r>
              <a:rPr lang="ar-DZ" sz="28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القدرة </a:t>
            </a:r>
            <a:r>
              <a:rPr lang="ar-DZ" sz="2800" b="1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الإقناع</a:t>
            </a:r>
            <a:endParaRPr lang="en-US" sz="28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75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1707" y="3949893"/>
            <a:ext cx="3659823" cy="3136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71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مرن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73373" y="1951263"/>
            <a:ext cx="1295063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171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الدهاء وسرعة البديهة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75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91707" y="3949893"/>
            <a:ext cx="3659823" cy="31369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38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71">
              <a:defRPr/>
            </a:pPr>
            <a:endParaRPr lang="en-US" sz="1799" kern="0">
              <a:solidFill>
                <a:sysClr val="window" lastClr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3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23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المخاطر وروح المغامرة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25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773373" y="2443705"/>
            <a:ext cx="1295063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914171"/>
            <a:r>
              <a:rPr lang="ar-DZ" sz="3200" b="1" dirty="0" smtClean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الحازم</a:t>
            </a:r>
            <a:endParaRPr lang="en-US" sz="32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06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DZ" sz="4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سمات رائد الأعمال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4" name="Group 43"/>
          <p:cNvGrpSpPr/>
          <p:nvPr/>
        </p:nvGrpSpPr>
        <p:grpSpPr>
          <a:xfrm>
            <a:off x="1305215" y="1429048"/>
            <a:ext cx="2670786" cy="2670786"/>
            <a:chOff x="2438399" y="1581150"/>
            <a:chExt cx="2671482" cy="2671482"/>
          </a:xfrm>
          <a:scene3d>
            <a:camera prst="perspectiveContrastingRightFacing" fov="7200000">
              <a:rot lat="600000" lon="19200000" rev="600000"/>
            </a:camera>
            <a:lightRig rig="threePt" dir="t"/>
          </a:scene3d>
        </p:grpSpPr>
        <p:sp>
          <p:nvSpPr>
            <p:cNvPr id="5" name="Oval 34"/>
            <p:cNvSpPr/>
            <p:nvPr/>
          </p:nvSpPr>
          <p:spPr>
            <a:xfrm>
              <a:off x="2438399" y="1581150"/>
              <a:ext cx="2671482" cy="26714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6" name="Oval 35"/>
            <p:cNvSpPr/>
            <p:nvPr/>
          </p:nvSpPr>
          <p:spPr>
            <a:xfrm>
              <a:off x="2683248" y="1825999"/>
              <a:ext cx="2181785" cy="2181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7" name="Oval 36"/>
            <p:cNvSpPr/>
            <p:nvPr/>
          </p:nvSpPr>
          <p:spPr>
            <a:xfrm>
              <a:off x="2892518" y="2035269"/>
              <a:ext cx="1763245" cy="1763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8" name="Oval 40"/>
            <p:cNvSpPr/>
            <p:nvPr/>
          </p:nvSpPr>
          <p:spPr>
            <a:xfrm>
              <a:off x="3140168" y="2282919"/>
              <a:ext cx="1267945" cy="12679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9" name="Oval 41"/>
            <p:cNvSpPr/>
            <p:nvPr/>
          </p:nvSpPr>
          <p:spPr>
            <a:xfrm>
              <a:off x="3355042" y="2497792"/>
              <a:ext cx="838200" cy="838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  <p:sp>
          <p:nvSpPr>
            <p:cNvPr id="10" name="Oval 42"/>
            <p:cNvSpPr/>
            <p:nvPr/>
          </p:nvSpPr>
          <p:spPr>
            <a:xfrm>
              <a:off x="3545541" y="2688291"/>
              <a:ext cx="457200" cy="457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p3d prstMaterial="dkEdge">
              <a:bevelT w="63500" h="190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1799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3177533" y="1124327"/>
            <a:ext cx="4594034" cy="3275747"/>
            <a:chOff x="3015805" y="1276350"/>
            <a:chExt cx="4595230" cy="3276600"/>
          </a:xfrm>
          <a:effectLst>
            <a:outerShdw blurRad="342900" dir="7560000" sy="23000" kx="1200000" algn="br" rotWithShape="0">
              <a:prstClr val="black">
                <a:alpha val="34000"/>
              </a:prstClr>
            </a:outerShdw>
          </a:effectLst>
        </p:grpSpPr>
        <p:sp>
          <p:nvSpPr>
            <p:cNvPr id="12" name="Freeform 22"/>
            <p:cNvSpPr/>
            <p:nvPr/>
          </p:nvSpPr>
          <p:spPr>
            <a:xfrm>
              <a:off x="5961529" y="1276350"/>
              <a:ext cx="1649506" cy="3276600"/>
            </a:xfrm>
            <a:custGeom>
              <a:avLst/>
              <a:gdLst>
                <a:gd name="connsiteX0" fmla="*/ 0 w 1649506"/>
                <a:gd name="connsiteY0" fmla="*/ 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3276600 h 3276600"/>
                <a:gd name="connsiteX4" fmla="*/ 0 w 1649506"/>
                <a:gd name="connsiteY4" fmla="*/ 590550 h 3276600"/>
                <a:gd name="connsiteX0" fmla="*/ 0 w 1649506"/>
                <a:gd name="connsiteY0" fmla="*/ 590550 h 3276600"/>
                <a:gd name="connsiteX1" fmla="*/ 1649506 w 1649506"/>
                <a:gd name="connsiteY1" fmla="*/ 0 h 3276600"/>
                <a:gd name="connsiteX2" fmla="*/ 1649506 w 1649506"/>
                <a:gd name="connsiteY2" fmla="*/ 3276600 h 3276600"/>
                <a:gd name="connsiteX3" fmla="*/ 0 w 1649506"/>
                <a:gd name="connsiteY3" fmla="*/ 2681568 h 3276600"/>
                <a:gd name="connsiteX4" fmla="*/ 0 w 1649506"/>
                <a:gd name="connsiteY4" fmla="*/ 59055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506" h="3276600">
                  <a:moveTo>
                    <a:pt x="0" y="590550"/>
                  </a:moveTo>
                  <a:lnTo>
                    <a:pt x="1649506" y="0"/>
                  </a:lnTo>
                  <a:lnTo>
                    <a:pt x="1649506" y="3276600"/>
                  </a:lnTo>
                  <a:lnTo>
                    <a:pt x="0" y="2681568"/>
                  </a:lnTo>
                  <a:lnTo>
                    <a:pt x="0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واثق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13" name="Freeform 23"/>
            <p:cNvSpPr/>
            <p:nvPr/>
          </p:nvSpPr>
          <p:spPr>
            <a:xfrm>
              <a:off x="4422505" y="1892389"/>
              <a:ext cx="1495339" cy="2049556"/>
            </a:xfrm>
            <a:custGeom>
              <a:avLst/>
              <a:gdLst>
                <a:gd name="connsiteX0" fmla="*/ 0 w 1506071"/>
                <a:gd name="connsiteY0" fmla="*/ 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0 w 1506071"/>
                <a:gd name="connsiteY3" fmla="*/ 2049556 h 2049556"/>
                <a:gd name="connsiteX4" fmla="*/ 0 w 1506071"/>
                <a:gd name="connsiteY4" fmla="*/ 514350 h 2049556"/>
                <a:gd name="connsiteX0" fmla="*/ 0 w 1506071"/>
                <a:gd name="connsiteY0" fmla="*/ 514350 h 2049556"/>
                <a:gd name="connsiteX1" fmla="*/ 1506071 w 1506071"/>
                <a:gd name="connsiteY1" fmla="*/ 0 h 2049556"/>
                <a:gd name="connsiteX2" fmla="*/ 1506071 w 1506071"/>
                <a:gd name="connsiteY2" fmla="*/ 2049556 h 2049556"/>
                <a:gd name="connsiteX3" fmla="*/ 10732 w 1506071"/>
                <a:gd name="connsiteY3" fmla="*/ 1519107 h 2049556"/>
                <a:gd name="connsiteX4" fmla="*/ 0 w 1506071"/>
                <a:gd name="connsiteY4" fmla="*/ 514350 h 2049556"/>
                <a:gd name="connsiteX0" fmla="*/ 2146 w 1495339"/>
                <a:gd name="connsiteY0" fmla="*/ 527229 h 2049556"/>
                <a:gd name="connsiteX1" fmla="*/ 1495339 w 1495339"/>
                <a:gd name="connsiteY1" fmla="*/ 0 h 2049556"/>
                <a:gd name="connsiteX2" fmla="*/ 1495339 w 1495339"/>
                <a:gd name="connsiteY2" fmla="*/ 2049556 h 2049556"/>
                <a:gd name="connsiteX3" fmla="*/ 0 w 1495339"/>
                <a:gd name="connsiteY3" fmla="*/ 1519107 h 2049556"/>
                <a:gd name="connsiteX4" fmla="*/ 2146 w 1495339"/>
                <a:gd name="connsiteY4" fmla="*/ 527229 h 2049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5339" h="2049556">
                  <a:moveTo>
                    <a:pt x="2146" y="527229"/>
                  </a:moveTo>
                  <a:lnTo>
                    <a:pt x="1495339" y="0"/>
                  </a:lnTo>
                  <a:lnTo>
                    <a:pt x="1495339" y="2049556"/>
                  </a:lnTo>
                  <a:lnTo>
                    <a:pt x="0" y="1519107"/>
                  </a:lnTo>
                  <a:cubicBezTo>
                    <a:pt x="715" y="1188481"/>
                    <a:pt x="1431" y="857855"/>
                    <a:pt x="2146" y="5272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r>
                <a:rPr lang="ar-DZ" sz="3200" b="1" dirty="0" smtClean="0">
                  <a:solidFill>
                    <a:schemeClr val="bg1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مستقل</a:t>
              </a:r>
              <a:endParaRPr lang="en-US" sz="32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  <p:sp>
          <p:nvSpPr>
            <p:cNvPr id="14" name="Isosceles Triangle 24"/>
            <p:cNvSpPr/>
            <p:nvPr/>
          </p:nvSpPr>
          <p:spPr>
            <a:xfrm rot="16200000">
              <a:off x="3217708" y="2230325"/>
              <a:ext cx="967794" cy="1371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71"/>
              <a:endParaRPr lang="en-US" sz="24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0935" y="1960930"/>
            <a:ext cx="3198570" cy="857250"/>
          </a:xfrm>
        </p:spPr>
        <p:txBody>
          <a:bodyPr>
            <a:noAutofit/>
          </a:bodyPr>
          <a:lstStyle/>
          <a:p>
            <a:r>
              <a:rPr lang="ar-DZ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تفاعلي </a:t>
            </a:r>
            <a:endParaRPr lang="en-US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3" descr="C:\Users\hp\AppData\Local\Microsoft\Windows\INetCache\IE\S9RFBA4C\brainstorm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1" y="1063229"/>
            <a:ext cx="4676430" cy="31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24705" y="1012961"/>
            <a:ext cx="3359510" cy="655768"/>
          </a:xfrm>
        </p:spPr>
        <p:txBody>
          <a:bodyPr>
            <a:noAutofit/>
          </a:bodyPr>
          <a:lstStyle/>
          <a:p>
            <a:r>
              <a:rPr lang="ar-DZ" sz="60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 تفاعلي </a:t>
            </a:r>
            <a:endParaRPr lang="en-US" sz="6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C:\Users\hp\AppData\Local\Microsoft\Windows\INetCache\IE\S9RFBA4C\brainstorm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28470"/>
            <a:ext cx="4123035" cy="24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59785" y="2724455"/>
            <a:ext cx="7787955" cy="655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تعرف على تقييم سمات رائد الأعمال في شخصك اضغط </a:t>
            </a:r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  <a:hlinkClick r:id="rId3"/>
              </a:rPr>
              <a:t>هنا</a:t>
            </a:r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على الرابط قم بتسجيل جديد باستخدام ايميل لتصلك نتيجة التقييم مفصلة مزودة بتوجيهات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849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/>
          <p:cNvGraphicFramePr>
            <a:graphicFrameLocks/>
          </p:cNvGraphicFramePr>
          <p:nvPr/>
        </p:nvGraphicFramePr>
        <p:xfrm>
          <a:off x="428596" y="857238"/>
          <a:ext cx="8091054" cy="4094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8DAE083-925B-4A57-9207-FF37EF273BB8}"/>
              </a:ext>
            </a:extLst>
          </p:cNvPr>
          <p:cNvSpPr txBox="1">
            <a:spLocks/>
          </p:cNvSpPr>
          <p:nvPr/>
        </p:nvSpPr>
        <p:spPr bwMode="auto">
          <a:xfrm>
            <a:off x="2357422" y="285734"/>
            <a:ext cx="4502279" cy="466725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rtl="1"/>
            <a:r>
              <a:rPr lang="ar-S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Mohanad Bold"/>
              </a:rPr>
              <a:t>الكفاءات المقاولاتية</a:t>
            </a:r>
            <a:endParaRPr lang="ar-DZ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Mohanad 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986309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ar-DZ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حدد المقاربة المناسبة لكل حالة من الحالات:</a:t>
            </a:r>
            <a:endParaRPr lang="en-US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" y="1063004"/>
            <a:ext cx="4288790" cy="3509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1960930"/>
            <a:ext cx="42675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حالة01: مؤسسة انتاج الأفران التقليدية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75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40935" y="1960930"/>
            <a:ext cx="3198570" cy="857250"/>
          </a:xfrm>
        </p:spPr>
        <p:txBody>
          <a:bodyPr>
            <a:noAutofit/>
          </a:bodyPr>
          <a:lstStyle/>
          <a:p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حالة02: مؤسسة لانتاج أفران بخارية متصلة بالواي فاي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1" y="433880"/>
            <a:ext cx="4536723" cy="35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40935" y="1502815"/>
            <a:ext cx="3198570" cy="1315365"/>
          </a:xfrm>
        </p:spPr>
        <p:txBody>
          <a:bodyPr>
            <a:noAutofit/>
          </a:bodyPr>
          <a:lstStyle/>
          <a:p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حالة03: مدرب ومكون في </a:t>
            </a:r>
            <a:r>
              <a:rPr lang="ar-DZ" sz="2800" b="1" dirty="0" err="1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ريادة</a:t>
            </a:r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الأعمال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6"/>
            <a:ext cx="41624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1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640935" y="1502815"/>
            <a:ext cx="3198570" cy="1315365"/>
          </a:xfrm>
        </p:spPr>
        <p:txBody>
          <a:bodyPr>
            <a:noAutofit/>
          </a:bodyPr>
          <a:lstStyle/>
          <a:p>
            <a:r>
              <a:rPr lang="ar-DZ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حالة04: مؤسسة لانتاج مبيد حشري عضوي من قشور الثوم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" y="142858"/>
            <a:ext cx="5472663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1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</Words>
  <Application>Microsoft Office PowerPoint</Application>
  <PresentationFormat>Affichage à l'écran (16:9)</PresentationFormat>
  <Paragraphs>93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AL-Mohanad Bold</vt:lpstr>
      <vt:lpstr>Arial</vt:lpstr>
      <vt:lpstr>Arial Narrow</vt:lpstr>
      <vt:lpstr>Calibri</vt:lpstr>
      <vt:lpstr>Sakkal Majalla</vt:lpstr>
      <vt:lpstr>Times New Roman</vt:lpstr>
      <vt:lpstr>Traditional Arabic</vt:lpstr>
      <vt:lpstr>Office Theme</vt:lpstr>
      <vt:lpstr>نشأة ريادة الأعمال</vt:lpstr>
      <vt:lpstr>المقاربات الاساسية لريادة الأعمال</vt:lpstr>
      <vt:lpstr>نشاط تفاعلي </vt:lpstr>
      <vt:lpstr>حدد المقاربة المناسبة لكل حالة من الحالات:</vt:lpstr>
      <vt:lpstr>حالة02: مؤسسة لانتاج أفران بخارية متصلة بالواي فاي</vt:lpstr>
      <vt:lpstr>حالة03: مدرب ومكون في ريادة الأعمال</vt:lpstr>
      <vt:lpstr>حالة04: مؤسسة لانتاج مبيد حشري عضوي من قشور الثوم</vt:lpstr>
      <vt:lpstr>Présentation PowerPoint</vt:lpstr>
      <vt:lpstr>Présentation PowerPoint</vt:lpstr>
      <vt:lpstr>تعريف ريادة الأعمال  تعددت تعاريف ريادة الأعمال واختلفت ولم يتفق على تعريف واحد لها نذكر منها :  *هي ديناميكية لخلق واستغلال فرص الأعمال من طرف فرد أو مجموعة من الأفراد من خلال إنشاء منظمات جديدة بغرض خلق قيمة   *خلق مؤسسة أو عمل خاص، خلق منتجات أو عمليات جديدة بالنسبة للمقاول، وبالنسبة للشركة مهما كانت درجة الابتكار (تدريجي أو جذري) سيؤدي إلى خلق قيمة</vt:lpstr>
      <vt:lpstr>تعريف المرصد العالمي للريادة الأعمال</vt:lpstr>
      <vt:lpstr>Présentation PowerPoint</vt:lpstr>
      <vt:lpstr>نشاط تفاعلي</vt:lpstr>
      <vt:lpstr>Présentation PowerPoint</vt:lpstr>
      <vt:lpstr>Présentation PowerPoint</vt:lpstr>
      <vt:lpstr>Présentation PowerPoint</vt:lpstr>
      <vt:lpstr>دور ريادة الأعمال في التنمية الاقتصادية والاجتماعية للمجتمع</vt:lpstr>
      <vt:lpstr>Présentation PowerPoint</vt:lpstr>
      <vt:lpstr>Présentation PowerPoint</vt:lpstr>
      <vt:lpstr>Présentation PowerPoint</vt:lpstr>
      <vt:lpstr>نشاط تفاعلي بين الطلبة لتحديد خصائص رائد الأعمال وفق مدرسة السمات</vt:lpstr>
      <vt:lpstr>خصائص رائد الأعمال</vt:lpstr>
      <vt:lpstr>خصائص رائد الأعمال</vt:lpstr>
      <vt:lpstr>أهم سمات رائد الأعمال</vt:lpstr>
      <vt:lpstr>أهم سمات رائد الأعمال</vt:lpstr>
      <vt:lpstr>أهم سمات رائد الأعمال</vt:lpstr>
      <vt:lpstr>أهم سمات رائد الأعمال</vt:lpstr>
      <vt:lpstr>أهم سمات رائد الأعمال</vt:lpstr>
      <vt:lpstr>أهم سمات رائد الأعمال</vt:lpstr>
      <vt:lpstr>نشاط تفاعلي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2017-07-10T14:05:18Z</dcterms:created>
  <dcterms:modified xsi:type="dcterms:W3CDTF">2025-02-09T03:15:42Z</dcterms:modified>
</cp:coreProperties>
</file>