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296" r:id="rId2"/>
    <p:sldId id="256" r:id="rId3"/>
    <p:sldId id="335" r:id="rId4"/>
    <p:sldId id="356" r:id="rId5"/>
    <p:sldId id="354" r:id="rId6"/>
    <p:sldId id="357" r:id="rId7"/>
    <p:sldId id="359" r:id="rId8"/>
    <p:sldId id="360" r:id="rId9"/>
    <p:sldId id="408" r:id="rId10"/>
    <p:sldId id="409" r:id="rId11"/>
    <p:sldId id="410" r:id="rId12"/>
    <p:sldId id="411" r:id="rId13"/>
    <p:sldId id="412" r:id="rId14"/>
    <p:sldId id="413" r:id="rId15"/>
    <p:sldId id="414" r:id="rId16"/>
    <p:sldId id="415" r:id="rId17"/>
    <p:sldId id="358" r:id="rId18"/>
    <p:sldId id="361" r:id="rId19"/>
    <p:sldId id="363" r:id="rId20"/>
    <p:sldId id="365" r:id="rId21"/>
    <p:sldId id="366" r:id="rId22"/>
    <p:sldId id="362" r:id="rId23"/>
    <p:sldId id="380" r:id="rId24"/>
    <p:sldId id="379" r:id="rId25"/>
    <p:sldId id="376" r:id="rId26"/>
    <p:sldId id="382" r:id="rId27"/>
    <p:sldId id="381" r:id="rId28"/>
    <p:sldId id="400" r:id="rId29"/>
    <p:sldId id="368" r:id="rId30"/>
    <p:sldId id="384" r:id="rId31"/>
    <p:sldId id="396" r:id="rId32"/>
    <p:sldId id="399" r:id="rId33"/>
    <p:sldId id="369" r:id="rId34"/>
    <p:sldId id="386" r:id="rId35"/>
    <p:sldId id="398" r:id="rId36"/>
    <p:sldId id="395" r:id="rId37"/>
    <p:sldId id="397" r:id="rId38"/>
    <p:sldId id="375" r:id="rId39"/>
    <p:sldId id="377" r:id="rId40"/>
    <p:sldId id="388" r:id="rId41"/>
    <p:sldId id="389" r:id="rId42"/>
    <p:sldId id="387" r:id="rId43"/>
    <p:sldId id="370" r:id="rId44"/>
    <p:sldId id="288" r:id="rId45"/>
    <p:sldId id="402" r:id="rId46"/>
    <p:sldId id="401" r:id="rId47"/>
    <p:sldId id="403" r:id="rId48"/>
    <p:sldId id="404" r:id="rId49"/>
    <p:sldId id="371" r:id="rId50"/>
    <p:sldId id="372" r:id="rId51"/>
    <p:sldId id="373" r:id="rId52"/>
    <p:sldId id="406" r:id="rId53"/>
    <p:sldId id="405" r:id="rId54"/>
    <p:sldId id="407" r:id="rId55"/>
    <p:sldId id="318" r:id="rId56"/>
    <p:sldId id="279" r:id="rId5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10" autoAdjust="0"/>
    <p:restoredTop sz="94660"/>
  </p:normalViewPr>
  <p:slideViewPr>
    <p:cSldViewPr snapToGrid="0">
      <p:cViewPr varScale="1">
        <p:scale>
          <a:sx n="68" d="100"/>
          <a:sy n="68" d="100"/>
        </p:scale>
        <p:origin x="104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347FCA-7FF9-48ED-AF27-339B2752ED86}" type="doc">
      <dgm:prSet loTypeId="urn:microsoft.com/office/officeart/2005/8/layout/orgChart1" loCatId="hierarchy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2C96C2FB-9AF5-42E7-A860-BC53337E2742}">
      <dgm:prSet phldrT="[Text]"/>
      <dgm:spPr/>
      <dgm:t>
        <a:bodyPr/>
        <a:lstStyle/>
        <a:p>
          <a:r>
            <a:rPr lang="en-US" b="1" dirty="0"/>
            <a:t>Branches of statistics</a:t>
          </a:r>
        </a:p>
      </dgm:t>
    </dgm:pt>
    <dgm:pt modelId="{B61685F3-B1AE-451A-9DDA-E3388D75CC3C}" type="parTrans" cxnId="{9FE1F29D-8FB5-46AD-8F0F-4B57A0B78E96}">
      <dgm:prSet/>
      <dgm:spPr/>
      <dgm:t>
        <a:bodyPr/>
        <a:lstStyle/>
        <a:p>
          <a:endParaRPr lang="en-US"/>
        </a:p>
      </dgm:t>
    </dgm:pt>
    <dgm:pt modelId="{2DF28706-B7C2-41D9-8F13-FFC12546CDCE}" type="sibTrans" cxnId="{9FE1F29D-8FB5-46AD-8F0F-4B57A0B78E96}">
      <dgm:prSet/>
      <dgm:spPr/>
      <dgm:t>
        <a:bodyPr/>
        <a:lstStyle/>
        <a:p>
          <a:endParaRPr lang="en-US"/>
        </a:p>
      </dgm:t>
    </dgm:pt>
    <dgm:pt modelId="{72615C4F-6150-4E0D-A73F-785C551AF8F5}">
      <dgm:prSet phldrT="[Text]"/>
      <dgm:spPr/>
      <dgm:t>
        <a:bodyPr/>
        <a:lstStyle/>
        <a:p>
          <a:r>
            <a:rPr lang="en-US" dirty="0"/>
            <a:t>Descriptive statistics</a:t>
          </a:r>
        </a:p>
      </dgm:t>
    </dgm:pt>
    <dgm:pt modelId="{CCD083D1-DC83-47E8-B64A-DC283DC42BF8}" type="parTrans" cxnId="{60BCBB00-2830-4231-B0ED-10C7DA40A398}">
      <dgm:prSet/>
      <dgm:spPr/>
      <dgm:t>
        <a:bodyPr/>
        <a:lstStyle/>
        <a:p>
          <a:endParaRPr lang="en-US"/>
        </a:p>
      </dgm:t>
    </dgm:pt>
    <dgm:pt modelId="{B7B4732B-8FAE-4ADF-BA89-DE97371C984F}" type="sibTrans" cxnId="{60BCBB00-2830-4231-B0ED-10C7DA40A398}">
      <dgm:prSet/>
      <dgm:spPr/>
      <dgm:t>
        <a:bodyPr/>
        <a:lstStyle/>
        <a:p>
          <a:endParaRPr lang="en-US"/>
        </a:p>
      </dgm:t>
    </dgm:pt>
    <dgm:pt modelId="{E6133FEB-789D-4402-9071-00B04973C2BF}">
      <dgm:prSet phldrT="[Text]"/>
      <dgm:spPr/>
      <dgm:t>
        <a:bodyPr/>
        <a:lstStyle/>
        <a:p>
          <a:r>
            <a:rPr lang="en-US" dirty="0"/>
            <a:t>Inferential statistics</a:t>
          </a:r>
        </a:p>
      </dgm:t>
    </dgm:pt>
    <dgm:pt modelId="{486B7BA9-E2E9-4677-9E62-9DA3E5A3FF05}" type="parTrans" cxnId="{93D52715-4A77-48D2-BF16-FBC1DA2844C3}">
      <dgm:prSet/>
      <dgm:spPr/>
      <dgm:t>
        <a:bodyPr/>
        <a:lstStyle/>
        <a:p>
          <a:endParaRPr lang="en-US"/>
        </a:p>
      </dgm:t>
    </dgm:pt>
    <dgm:pt modelId="{A9428DB3-AB20-4B3D-A422-21173AACF601}" type="sibTrans" cxnId="{93D52715-4A77-48D2-BF16-FBC1DA2844C3}">
      <dgm:prSet/>
      <dgm:spPr/>
      <dgm:t>
        <a:bodyPr/>
        <a:lstStyle/>
        <a:p>
          <a:endParaRPr lang="en-US"/>
        </a:p>
      </dgm:t>
    </dgm:pt>
    <dgm:pt modelId="{BE4BFC6E-A61B-4F88-93C3-395F046600A1}" type="pres">
      <dgm:prSet presAssocID="{9E347FCA-7FF9-48ED-AF27-339B2752ED8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9BE24E9-6524-42D0-B52C-B0D4E1A4CD96}" type="pres">
      <dgm:prSet presAssocID="{2C96C2FB-9AF5-42E7-A860-BC53337E2742}" presName="hierRoot1" presStyleCnt="0">
        <dgm:presLayoutVars>
          <dgm:hierBranch val="init"/>
        </dgm:presLayoutVars>
      </dgm:prSet>
      <dgm:spPr/>
    </dgm:pt>
    <dgm:pt modelId="{838C5E6E-7AD0-4C74-A476-2669917A77E5}" type="pres">
      <dgm:prSet presAssocID="{2C96C2FB-9AF5-42E7-A860-BC53337E2742}" presName="rootComposite1" presStyleCnt="0"/>
      <dgm:spPr/>
    </dgm:pt>
    <dgm:pt modelId="{4FC62505-8D29-4C95-8BF7-C59B37A1D625}" type="pres">
      <dgm:prSet presAssocID="{2C96C2FB-9AF5-42E7-A860-BC53337E2742}" presName="rootText1" presStyleLbl="node0" presStyleIdx="0" presStyleCnt="1">
        <dgm:presLayoutVars>
          <dgm:chPref val="3"/>
        </dgm:presLayoutVars>
      </dgm:prSet>
      <dgm:spPr/>
    </dgm:pt>
    <dgm:pt modelId="{AE56E43B-0921-4294-AF91-970B1807538E}" type="pres">
      <dgm:prSet presAssocID="{2C96C2FB-9AF5-42E7-A860-BC53337E2742}" presName="rootConnector1" presStyleLbl="node1" presStyleIdx="0" presStyleCnt="0"/>
      <dgm:spPr/>
    </dgm:pt>
    <dgm:pt modelId="{B0D61103-6D35-4BB2-85CE-065EFFC2B740}" type="pres">
      <dgm:prSet presAssocID="{2C96C2FB-9AF5-42E7-A860-BC53337E2742}" presName="hierChild2" presStyleCnt="0"/>
      <dgm:spPr/>
    </dgm:pt>
    <dgm:pt modelId="{B6BB444D-6BC3-46EE-9365-E191D5B4D4D9}" type="pres">
      <dgm:prSet presAssocID="{CCD083D1-DC83-47E8-B64A-DC283DC42BF8}" presName="Name37" presStyleLbl="parChTrans1D2" presStyleIdx="0" presStyleCnt="2"/>
      <dgm:spPr/>
    </dgm:pt>
    <dgm:pt modelId="{030305E8-CE56-4278-9D46-1924C5BF3A83}" type="pres">
      <dgm:prSet presAssocID="{72615C4F-6150-4E0D-A73F-785C551AF8F5}" presName="hierRoot2" presStyleCnt="0">
        <dgm:presLayoutVars>
          <dgm:hierBranch val="init"/>
        </dgm:presLayoutVars>
      </dgm:prSet>
      <dgm:spPr/>
    </dgm:pt>
    <dgm:pt modelId="{B0A14AFA-F1D9-4EA1-80EF-9B8214B0CFA6}" type="pres">
      <dgm:prSet presAssocID="{72615C4F-6150-4E0D-A73F-785C551AF8F5}" presName="rootComposite" presStyleCnt="0"/>
      <dgm:spPr/>
    </dgm:pt>
    <dgm:pt modelId="{36D1FD48-0A22-4C52-BD09-D4DDD45BE161}" type="pres">
      <dgm:prSet presAssocID="{72615C4F-6150-4E0D-A73F-785C551AF8F5}" presName="rootText" presStyleLbl="node2" presStyleIdx="0" presStyleCnt="2">
        <dgm:presLayoutVars>
          <dgm:chPref val="3"/>
        </dgm:presLayoutVars>
      </dgm:prSet>
      <dgm:spPr/>
    </dgm:pt>
    <dgm:pt modelId="{7B74CE6F-E194-45DC-AA36-2906C4A2C379}" type="pres">
      <dgm:prSet presAssocID="{72615C4F-6150-4E0D-A73F-785C551AF8F5}" presName="rootConnector" presStyleLbl="node2" presStyleIdx="0" presStyleCnt="2"/>
      <dgm:spPr/>
    </dgm:pt>
    <dgm:pt modelId="{99B64FC8-D96C-41D3-91BD-2FB08E3D6E60}" type="pres">
      <dgm:prSet presAssocID="{72615C4F-6150-4E0D-A73F-785C551AF8F5}" presName="hierChild4" presStyleCnt="0"/>
      <dgm:spPr/>
    </dgm:pt>
    <dgm:pt modelId="{F4C24B49-119D-4947-955B-CF365E9E4DE3}" type="pres">
      <dgm:prSet presAssocID="{72615C4F-6150-4E0D-A73F-785C551AF8F5}" presName="hierChild5" presStyleCnt="0"/>
      <dgm:spPr/>
    </dgm:pt>
    <dgm:pt modelId="{EE38734A-117A-47BF-89DE-0D04C6CF9CF0}" type="pres">
      <dgm:prSet presAssocID="{486B7BA9-E2E9-4677-9E62-9DA3E5A3FF05}" presName="Name37" presStyleLbl="parChTrans1D2" presStyleIdx="1" presStyleCnt="2"/>
      <dgm:spPr/>
    </dgm:pt>
    <dgm:pt modelId="{7B28281D-335F-4A0C-AC93-DE2C302DEC3C}" type="pres">
      <dgm:prSet presAssocID="{E6133FEB-789D-4402-9071-00B04973C2BF}" presName="hierRoot2" presStyleCnt="0">
        <dgm:presLayoutVars>
          <dgm:hierBranch val="init"/>
        </dgm:presLayoutVars>
      </dgm:prSet>
      <dgm:spPr/>
    </dgm:pt>
    <dgm:pt modelId="{9719EA89-393B-4A80-9AA9-0531A3F6EF52}" type="pres">
      <dgm:prSet presAssocID="{E6133FEB-789D-4402-9071-00B04973C2BF}" presName="rootComposite" presStyleCnt="0"/>
      <dgm:spPr/>
    </dgm:pt>
    <dgm:pt modelId="{D1934DA5-2468-4132-9C05-AC1009DDB8EB}" type="pres">
      <dgm:prSet presAssocID="{E6133FEB-789D-4402-9071-00B04973C2BF}" presName="rootText" presStyleLbl="node2" presStyleIdx="1" presStyleCnt="2">
        <dgm:presLayoutVars>
          <dgm:chPref val="3"/>
        </dgm:presLayoutVars>
      </dgm:prSet>
      <dgm:spPr/>
    </dgm:pt>
    <dgm:pt modelId="{54B270A3-89C6-4BFF-AD95-D5BA4FD08066}" type="pres">
      <dgm:prSet presAssocID="{E6133FEB-789D-4402-9071-00B04973C2BF}" presName="rootConnector" presStyleLbl="node2" presStyleIdx="1" presStyleCnt="2"/>
      <dgm:spPr/>
    </dgm:pt>
    <dgm:pt modelId="{09B74824-86BE-483F-BE29-CB608C43C5E1}" type="pres">
      <dgm:prSet presAssocID="{E6133FEB-789D-4402-9071-00B04973C2BF}" presName="hierChild4" presStyleCnt="0"/>
      <dgm:spPr/>
    </dgm:pt>
    <dgm:pt modelId="{B74ABB0A-2E7A-44B9-9871-F73EBCFE5E42}" type="pres">
      <dgm:prSet presAssocID="{E6133FEB-789D-4402-9071-00B04973C2BF}" presName="hierChild5" presStyleCnt="0"/>
      <dgm:spPr/>
    </dgm:pt>
    <dgm:pt modelId="{9BFCDFA3-BDDC-43E1-9723-DBAA2A33E120}" type="pres">
      <dgm:prSet presAssocID="{2C96C2FB-9AF5-42E7-A860-BC53337E2742}" presName="hierChild3" presStyleCnt="0"/>
      <dgm:spPr/>
    </dgm:pt>
  </dgm:ptLst>
  <dgm:cxnLst>
    <dgm:cxn modelId="{60BCBB00-2830-4231-B0ED-10C7DA40A398}" srcId="{2C96C2FB-9AF5-42E7-A860-BC53337E2742}" destId="{72615C4F-6150-4E0D-A73F-785C551AF8F5}" srcOrd="0" destOrd="0" parTransId="{CCD083D1-DC83-47E8-B64A-DC283DC42BF8}" sibTransId="{B7B4732B-8FAE-4ADF-BA89-DE97371C984F}"/>
    <dgm:cxn modelId="{93D52715-4A77-48D2-BF16-FBC1DA2844C3}" srcId="{2C96C2FB-9AF5-42E7-A860-BC53337E2742}" destId="{E6133FEB-789D-4402-9071-00B04973C2BF}" srcOrd="1" destOrd="0" parTransId="{486B7BA9-E2E9-4677-9E62-9DA3E5A3FF05}" sibTransId="{A9428DB3-AB20-4B3D-A422-21173AACF601}"/>
    <dgm:cxn modelId="{7DD09F1F-55AC-43B4-9541-D49791639E11}" type="presOf" srcId="{E6133FEB-789D-4402-9071-00B04973C2BF}" destId="{54B270A3-89C6-4BFF-AD95-D5BA4FD08066}" srcOrd="1" destOrd="0" presId="urn:microsoft.com/office/officeart/2005/8/layout/orgChart1"/>
    <dgm:cxn modelId="{25E00A3C-A2F4-461B-9146-F6B81B40F81F}" type="presOf" srcId="{E6133FEB-789D-4402-9071-00B04973C2BF}" destId="{D1934DA5-2468-4132-9C05-AC1009DDB8EB}" srcOrd="0" destOrd="0" presId="urn:microsoft.com/office/officeart/2005/8/layout/orgChart1"/>
    <dgm:cxn modelId="{E59F1F4F-46E4-4E61-B701-D421EBD1B322}" type="presOf" srcId="{2C96C2FB-9AF5-42E7-A860-BC53337E2742}" destId="{4FC62505-8D29-4C95-8BF7-C59B37A1D625}" srcOrd="0" destOrd="0" presId="urn:microsoft.com/office/officeart/2005/8/layout/orgChart1"/>
    <dgm:cxn modelId="{D80B0051-5EE6-4967-9CBB-025E81E68EBA}" type="presOf" srcId="{486B7BA9-E2E9-4677-9E62-9DA3E5A3FF05}" destId="{EE38734A-117A-47BF-89DE-0D04C6CF9CF0}" srcOrd="0" destOrd="0" presId="urn:microsoft.com/office/officeart/2005/8/layout/orgChart1"/>
    <dgm:cxn modelId="{3B94178F-5712-4025-BBBD-25D1B292E853}" type="presOf" srcId="{2C96C2FB-9AF5-42E7-A860-BC53337E2742}" destId="{AE56E43B-0921-4294-AF91-970B1807538E}" srcOrd="1" destOrd="0" presId="urn:microsoft.com/office/officeart/2005/8/layout/orgChart1"/>
    <dgm:cxn modelId="{B3E4C492-ECD6-4B35-8C51-8CF849873AA1}" type="presOf" srcId="{72615C4F-6150-4E0D-A73F-785C551AF8F5}" destId="{7B74CE6F-E194-45DC-AA36-2906C4A2C379}" srcOrd="1" destOrd="0" presId="urn:microsoft.com/office/officeart/2005/8/layout/orgChart1"/>
    <dgm:cxn modelId="{9FE1F29D-8FB5-46AD-8F0F-4B57A0B78E96}" srcId="{9E347FCA-7FF9-48ED-AF27-339B2752ED86}" destId="{2C96C2FB-9AF5-42E7-A860-BC53337E2742}" srcOrd="0" destOrd="0" parTransId="{B61685F3-B1AE-451A-9DDA-E3388D75CC3C}" sibTransId="{2DF28706-B7C2-41D9-8F13-FFC12546CDCE}"/>
    <dgm:cxn modelId="{65F781AB-63A6-4318-8E98-32E8D3904983}" type="presOf" srcId="{CCD083D1-DC83-47E8-B64A-DC283DC42BF8}" destId="{B6BB444D-6BC3-46EE-9365-E191D5B4D4D9}" srcOrd="0" destOrd="0" presId="urn:microsoft.com/office/officeart/2005/8/layout/orgChart1"/>
    <dgm:cxn modelId="{16F28FD3-BF76-4B1A-B70C-25805DF01EEA}" type="presOf" srcId="{72615C4F-6150-4E0D-A73F-785C551AF8F5}" destId="{36D1FD48-0A22-4C52-BD09-D4DDD45BE161}" srcOrd="0" destOrd="0" presId="urn:microsoft.com/office/officeart/2005/8/layout/orgChart1"/>
    <dgm:cxn modelId="{A73159E4-AC2A-4821-9743-BB0F31818352}" type="presOf" srcId="{9E347FCA-7FF9-48ED-AF27-339B2752ED86}" destId="{BE4BFC6E-A61B-4F88-93C3-395F046600A1}" srcOrd="0" destOrd="0" presId="urn:microsoft.com/office/officeart/2005/8/layout/orgChart1"/>
    <dgm:cxn modelId="{9CBFBF5D-402C-4CDE-920F-F7F0626C4A2F}" type="presParOf" srcId="{BE4BFC6E-A61B-4F88-93C3-395F046600A1}" destId="{09BE24E9-6524-42D0-B52C-B0D4E1A4CD96}" srcOrd="0" destOrd="0" presId="urn:microsoft.com/office/officeart/2005/8/layout/orgChart1"/>
    <dgm:cxn modelId="{6E2A0734-E82F-4DCF-9316-B4E903660BAF}" type="presParOf" srcId="{09BE24E9-6524-42D0-B52C-B0D4E1A4CD96}" destId="{838C5E6E-7AD0-4C74-A476-2669917A77E5}" srcOrd="0" destOrd="0" presId="urn:microsoft.com/office/officeart/2005/8/layout/orgChart1"/>
    <dgm:cxn modelId="{A179C2E7-AC57-4F56-AB07-CC7900AE2FED}" type="presParOf" srcId="{838C5E6E-7AD0-4C74-A476-2669917A77E5}" destId="{4FC62505-8D29-4C95-8BF7-C59B37A1D625}" srcOrd="0" destOrd="0" presId="urn:microsoft.com/office/officeart/2005/8/layout/orgChart1"/>
    <dgm:cxn modelId="{051A49DD-2D1C-45BD-830C-0C744DEE7C85}" type="presParOf" srcId="{838C5E6E-7AD0-4C74-A476-2669917A77E5}" destId="{AE56E43B-0921-4294-AF91-970B1807538E}" srcOrd="1" destOrd="0" presId="urn:microsoft.com/office/officeart/2005/8/layout/orgChart1"/>
    <dgm:cxn modelId="{A24CCAFD-0719-4CEE-983E-ED9DCA88AB5D}" type="presParOf" srcId="{09BE24E9-6524-42D0-B52C-B0D4E1A4CD96}" destId="{B0D61103-6D35-4BB2-85CE-065EFFC2B740}" srcOrd="1" destOrd="0" presId="urn:microsoft.com/office/officeart/2005/8/layout/orgChart1"/>
    <dgm:cxn modelId="{209CFDEB-29D7-4CB6-AB66-031C3E49AE95}" type="presParOf" srcId="{B0D61103-6D35-4BB2-85CE-065EFFC2B740}" destId="{B6BB444D-6BC3-46EE-9365-E191D5B4D4D9}" srcOrd="0" destOrd="0" presId="urn:microsoft.com/office/officeart/2005/8/layout/orgChart1"/>
    <dgm:cxn modelId="{402103AC-CBEE-476F-9C43-B942BCA0B820}" type="presParOf" srcId="{B0D61103-6D35-4BB2-85CE-065EFFC2B740}" destId="{030305E8-CE56-4278-9D46-1924C5BF3A83}" srcOrd="1" destOrd="0" presId="urn:microsoft.com/office/officeart/2005/8/layout/orgChart1"/>
    <dgm:cxn modelId="{29FCA1C8-4337-4D64-9F9B-65746B4D9806}" type="presParOf" srcId="{030305E8-CE56-4278-9D46-1924C5BF3A83}" destId="{B0A14AFA-F1D9-4EA1-80EF-9B8214B0CFA6}" srcOrd="0" destOrd="0" presId="urn:microsoft.com/office/officeart/2005/8/layout/orgChart1"/>
    <dgm:cxn modelId="{1C32254B-B3BD-4F5B-8B0C-073E19BC3121}" type="presParOf" srcId="{B0A14AFA-F1D9-4EA1-80EF-9B8214B0CFA6}" destId="{36D1FD48-0A22-4C52-BD09-D4DDD45BE161}" srcOrd="0" destOrd="0" presId="urn:microsoft.com/office/officeart/2005/8/layout/orgChart1"/>
    <dgm:cxn modelId="{2ACFB2A6-5582-409E-8B1D-8013ADE0C7D9}" type="presParOf" srcId="{B0A14AFA-F1D9-4EA1-80EF-9B8214B0CFA6}" destId="{7B74CE6F-E194-45DC-AA36-2906C4A2C379}" srcOrd="1" destOrd="0" presId="urn:microsoft.com/office/officeart/2005/8/layout/orgChart1"/>
    <dgm:cxn modelId="{B5D926B1-EAE5-4030-9506-85FFD50B26CB}" type="presParOf" srcId="{030305E8-CE56-4278-9D46-1924C5BF3A83}" destId="{99B64FC8-D96C-41D3-91BD-2FB08E3D6E60}" srcOrd="1" destOrd="0" presId="urn:microsoft.com/office/officeart/2005/8/layout/orgChart1"/>
    <dgm:cxn modelId="{42F5CD8B-B77D-4A58-8827-BDFD67160F20}" type="presParOf" srcId="{030305E8-CE56-4278-9D46-1924C5BF3A83}" destId="{F4C24B49-119D-4947-955B-CF365E9E4DE3}" srcOrd="2" destOrd="0" presId="urn:microsoft.com/office/officeart/2005/8/layout/orgChart1"/>
    <dgm:cxn modelId="{B6A5D84D-28A9-4852-895E-62E51CC7B26B}" type="presParOf" srcId="{B0D61103-6D35-4BB2-85CE-065EFFC2B740}" destId="{EE38734A-117A-47BF-89DE-0D04C6CF9CF0}" srcOrd="2" destOrd="0" presId="urn:microsoft.com/office/officeart/2005/8/layout/orgChart1"/>
    <dgm:cxn modelId="{404DA96E-A01D-4945-ADB2-B5F1BC2438ED}" type="presParOf" srcId="{B0D61103-6D35-4BB2-85CE-065EFFC2B740}" destId="{7B28281D-335F-4A0C-AC93-DE2C302DEC3C}" srcOrd="3" destOrd="0" presId="urn:microsoft.com/office/officeart/2005/8/layout/orgChart1"/>
    <dgm:cxn modelId="{8B403411-A765-4F59-807F-48CE8D0D9D61}" type="presParOf" srcId="{7B28281D-335F-4A0C-AC93-DE2C302DEC3C}" destId="{9719EA89-393B-4A80-9AA9-0531A3F6EF52}" srcOrd="0" destOrd="0" presId="urn:microsoft.com/office/officeart/2005/8/layout/orgChart1"/>
    <dgm:cxn modelId="{08EE0C8A-EC61-4086-B4D5-C4991712A065}" type="presParOf" srcId="{9719EA89-393B-4A80-9AA9-0531A3F6EF52}" destId="{D1934DA5-2468-4132-9C05-AC1009DDB8EB}" srcOrd="0" destOrd="0" presId="urn:microsoft.com/office/officeart/2005/8/layout/orgChart1"/>
    <dgm:cxn modelId="{0D7E6DF4-6C99-4A57-8817-3695B8C75665}" type="presParOf" srcId="{9719EA89-393B-4A80-9AA9-0531A3F6EF52}" destId="{54B270A3-89C6-4BFF-AD95-D5BA4FD08066}" srcOrd="1" destOrd="0" presId="urn:microsoft.com/office/officeart/2005/8/layout/orgChart1"/>
    <dgm:cxn modelId="{49545E36-AD99-4717-8DE1-FC4A5A32A12A}" type="presParOf" srcId="{7B28281D-335F-4A0C-AC93-DE2C302DEC3C}" destId="{09B74824-86BE-483F-BE29-CB608C43C5E1}" srcOrd="1" destOrd="0" presId="urn:microsoft.com/office/officeart/2005/8/layout/orgChart1"/>
    <dgm:cxn modelId="{302F9E93-2AF4-4A4A-9C48-462408D39FE6}" type="presParOf" srcId="{7B28281D-335F-4A0C-AC93-DE2C302DEC3C}" destId="{B74ABB0A-2E7A-44B9-9871-F73EBCFE5E42}" srcOrd="2" destOrd="0" presId="urn:microsoft.com/office/officeart/2005/8/layout/orgChart1"/>
    <dgm:cxn modelId="{1A11BBBF-25A9-441D-8632-B818435DE40F}" type="presParOf" srcId="{09BE24E9-6524-42D0-B52C-B0D4E1A4CD96}" destId="{9BFCDFA3-BDDC-43E1-9723-DBAA2A33E12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731800-EF99-477A-97A6-6A835689E761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3206A7B-B3C2-4876-8E11-1D86BD9DE100}">
      <dgm:prSet phldrT="[Text]"/>
      <dgm:spPr/>
      <dgm:t>
        <a:bodyPr/>
        <a:lstStyle/>
        <a:p>
          <a:r>
            <a:rPr lang="en-US" dirty="0"/>
            <a:t>Types of inferential tests</a:t>
          </a:r>
        </a:p>
      </dgm:t>
    </dgm:pt>
    <dgm:pt modelId="{2907F2BC-151A-433F-B67F-BBF81764E99F}" type="parTrans" cxnId="{CB4EE73A-D94E-4A5E-9F45-736DE221E931}">
      <dgm:prSet/>
      <dgm:spPr/>
      <dgm:t>
        <a:bodyPr/>
        <a:lstStyle/>
        <a:p>
          <a:endParaRPr lang="en-US"/>
        </a:p>
      </dgm:t>
    </dgm:pt>
    <dgm:pt modelId="{33CD7217-5EED-40C1-9537-EA68C04E7CD6}" type="sibTrans" cxnId="{CB4EE73A-D94E-4A5E-9F45-736DE221E931}">
      <dgm:prSet/>
      <dgm:spPr/>
      <dgm:t>
        <a:bodyPr/>
        <a:lstStyle/>
        <a:p>
          <a:endParaRPr lang="en-US"/>
        </a:p>
      </dgm:t>
    </dgm:pt>
    <dgm:pt modelId="{E122F82E-DAE8-4BEC-807E-9471048DB14C}">
      <dgm:prSet phldrT="[Text]"/>
      <dgm:spPr/>
      <dgm:t>
        <a:bodyPr/>
        <a:lstStyle/>
        <a:p>
          <a:r>
            <a:rPr lang="en-US" b="1" dirty="0"/>
            <a:t>1. Parametric tests</a:t>
          </a:r>
          <a:endParaRPr lang="en-US" dirty="0"/>
        </a:p>
      </dgm:t>
    </dgm:pt>
    <dgm:pt modelId="{7EDFC203-6CEC-4327-8EE6-C492CF528FD6}" type="parTrans" cxnId="{96E5F55D-06FA-470D-BE06-84311F6FAB70}">
      <dgm:prSet/>
      <dgm:spPr/>
      <dgm:t>
        <a:bodyPr/>
        <a:lstStyle/>
        <a:p>
          <a:endParaRPr lang="en-US"/>
        </a:p>
      </dgm:t>
    </dgm:pt>
    <dgm:pt modelId="{AAB9CE49-9760-4DB4-BB47-3CE03C79C627}" type="sibTrans" cxnId="{96E5F55D-06FA-470D-BE06-84311F6FAB70}">
      <dgm:prSet/>
      <dgm:spPr/>
      <dgm:t>
        <a:bodyPr/>
        <a:lstStyle/>
        <a:p>
          <a:endParaRPr lang="en-US"/>
        </a:p>
      </dgm:t>
    </dgm:pt>
    <dgm:pt modelId="{37EC5535-A628-468F-BDA6-AC75E72E8A15}">
      <dgm:prSet phldrT="[Text]"/>
      <dgm:spPr/>
      <dgm:t>
        <a:bodyPr/>
        <a:lstStyle/>
        <a:p>
          <a:r>
            <a:rPr lang="en-US" b="1" dirty="0"/>
            <a:t>2. Non-parametric tests</a:t>
          </a:r>
          <a:endParaRPr lang="en-US" dirty="0"/>
        </a:p>
      </dgm:t>
    </dgm:pt>
    <dgm:pt modelId="{A87B6FDF-8872-4940-848A-0B148F3D1A4D}" type="parTrans" cxnId="{A6E2CC66-E120-4C2F-9B23-9F3F017706AE}">
      <dgm:prSet/>
      <dgm:spPr/>
      <dgm:t>
        <a:bodyPr/>
        <a:lstStyle/>
        <a:p>
          <a:endParaRPr lang="en-US"/>
        </a:p>
      </dgm:t>
    </dgm:pt>
    <dgm:pt modelId="{92224CD7-DF85-4A23-8273-B967EE890CF2}" type="sibTrans" cxnId="{A6E2CC66-E120-4C2F-9B23-9F3F017706AE}">
      <dgm:prSet/>
      <dgm:spPr/>
      <dgm:t>
        <a:bodyPr/>
        <a:lstStyle/>
        <a:p>
          <a:endParaRPr lang="en-US"/>
        </a:p>
      </dgm:t>
    </dgm:pt>
    <dgm:pt modelId="{4810854E-B6C0-4254-8BE7-7595FC369EC4}" type="pres">
      <dgm:prSet presAssocID="{DC731800-EF99-477A-97A6-6A835689E76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C886C4C-6E6B-4D57-B508-FCB777473401}" type="pres">
      <dgm:prSet presAssocID="{63206A7B-B3C2-4876-8E11-1D86BD9DE100}" presName="hierRoot1" presStyleCnt="0">
        <dgm:presLayoutVars>
          <dgm:hierBranch val="init"/>
        </dgm:presLayoutVars>
      </dgm:prSet>
      <dgm:spPr/>
    </dgm:pt>
    <dgm:pt modelId="{1F833996-266E-46A8-9738-5C3DDBC16729}" type="pres">
      <dgm:prSet presAssocID="{63206A7B-B3C2-4876-8E11-1D86BD9DE100}" presName="rootComposite1" presStyleCnt="0"/>
      <dgm:spPr/>
    </dgm:pt>
    <dgm:pt modelId="{D85174EC-E6C0-477B-BC7D-AA45E6E4C832}" type="pres">
      <dgm:prSet presAssocID="{63206A7B-B3C2-4876-8E11-1D86BD9DE100}" presName="rootText1" presStyleLbl="node0" presStyleIdx="0" presStyleCnt="1">
        <dgm:presLayoutVars>
          <dgm:chPref val="3"/>
        </dgm:presLayoutVars>
      </dgm:prSet>
      <dgm:spPr/>
    </dgm:pt>
    <dgm:pt modelId="{D782FFCC-7704-457C-AF26-34B8260E79F9}" type="pres">
      <dgm:prSet presAssocID="{63206A7B-B3C2-4876-8E11-1D86BD9DE100}" presName="rootConnector1" presStyleLbl="node1" presStyleIdx="0" presStyleCnt="0"/>
      <dgm:spPr/>
    </dgm:pt>
    <dgm:pt modelId="{8FD678A2-9ACE-412B-988D-A75498942664}" type="pres">
      <dgm:prSet presAssocID="{63206A7B-B3C2-4876-8E11-1D86BD9DE100}" presName="hierChild2" presStyleCnt="0"/>
      <dgm:spPr/>
    </dgm:pt>
    <dgm:pt modelId="{15AFDBC4-91AC-4910-90A1-D4052540BD9C}" type="pres">
      <dgm:prSet presAssocID="{7EDFC203-6CEC-4327-8EE6-C492CF528FD6}" presName="Name37" presStyleLbl="parChTrans1D2" presStyleIdx="0" presStyleCnt="2"/>
      <dgm:spPr/>
    </dgm:pt>
    <dgm:pt modelId="{3C990F26-FA1F-4F68-998A-1082FBFEA48B}" type="pres">
      <dgm:prSet presAssocID="{E122F82E-DAE8-4BEC-807E-9471048DB14C}" presName="hierRoot2" presStyleCnt="0">
        <dgm:presLayoutVars>
          <dgm:hierBranch val="init"/>
        </dgm:presLayoutVars>
      </dgm:prSet>
      <dgm:spPr/>
    </dgm:pt>
    <dgm:pt modelId="{F6BC9477-91AB-42BF-A210-F9DD309F8892}" type="pres">
      <dgm:prSet presAssocID="{E122F82E-DAE8-4BEC-807E-9471048DB14C}" presName="rootComposite" presStyleCnt="0"/>
      <dgm:spPr/>
    </dgm:pt>
    <dgm:pt modelId="{D390CD68-364F-41D1-AFD0-D9F676A410F8}" type="pres">
      <dgm:prSet presAssocID="{E122F82E-DAE8-4BEC-807E-9471048DB14C}" presName="rootText" presStyleLbl="node2" presStyleIdx="0" presStyleCnt="2">
        <dgm:presLayoutVars>
          <dgm:chPref val="3"/>
        </dgm:presLayoutVars>
      </dgm:prSet>
      <dgm:spPr/>
    </dgm:pt>
    <dgm:pt modelId="{6457231C-7E5F-46D8-BACD-F614CEC9B65B}" type="pres">
      <dgm:prSet presAssocID="{E122F82E-DAE8-4BEC-807E-9471048DB14C}" presName="rootConnector" presStyleLbl="node2" presStyleIdx="0" presStyleCnt="2"/>
      <dgm:spPr/>
    </dgm:pt>
    <dgm:pt modelId="{E0201F9F-B4BC-4B2D-B9ED-4A1F944F912F}" type="pres">
      <dgm:prSet presAssocID="{E122F82E-DAE8-4BEC-807E-9471048DB14C}" presName="hierChild4" presStyleCnt="0"/>
      <dgm:spPr/>
    </dgm:pt>
    <dgm:pt modelId="{309AB748-307A-4C6D-81D3-CC84ADB95F1C}" type="pres">
      <dgm:prSet presAssocID="{E122F82E-DAE8-4BEC-807E-9471048DB14C}" presName="hierChild5" presStyleCnt="0"/>
      <dgm:spPr/>
    </dgm:pt>
    <dgm:pt modelId="{E6D979AF-70E0-40F4-AC06-D803E847F966}" type="pres">
      <dgm:prSet presAssocID="{A87B6FDF-8872-4940-848A-0B148F3D1A4D}" presName="Name37" presStyleLbl="parChTrans1D2" presStyleIdx="1" presStyleCnt="2"/>
      <dgm:spPr/>
    </dgm:pt>
    <dgm:pt modelId="{82EBC3B2-DB3A-4A84-933C-887A1FB6AE2E}" type="pres">
      <dgm:prSet presAssocID="{37EC5535-A628-468F-BDA6-AC75E72E8A15}" presName="hierRoot2" presStyleCnt="0">
        <dgm:presLayoutVars>
          <dgm:hierBranch val="init"/>
        </dgm:presLayoutVars>
      </dgm:prSet>
      <dgm:spPr/>
    </dgm:pt>
    <dgm:pt modelId="{40D517CB-EB71-49C8-A9F8-1AC73750C9C5}" type="pres">
      <dgm:prSet presAssocID="{37EC5535-A628-468F-BDA6-AC75E72E8A15}" presName="rootComposite" presStyleCnt="0"/>
      <dgm:spPr/>
    </dgm:pt>
    <dgm:pt modelId="{D9967B60-3D6D-46ED-AB97-6972766EE4DD}" type="pres">
      <dgm:prSet presAssocID="{37EC5535-A628-468F-BDA6-AC75E72E8A15}" presName="rootText" presStyleLbl="node2" presStyleIdx="1" presStyleCnt="2">
        <dgm:presLayoutVars>
          <dgm:chPref val="3"/>
        </dgm:presLayoutVars>
      </dgm:prSet>
      <dgm:spPr/>
    </dgm:pt>
    <dgm:pt modelId="{501A97ED-763B-4808-9F5E-1CF13D71E826}" type="pres">
      <dgm:prSet presAssocID="{37EC5535-A628-468F-BDA6-AC75E72E8A15}" presName="rootConnector" presStyleLbl="node2" presStyleIdx="1" presStyleCnt="2"/>
      <dgm:spPr/>
    </dgm:pt>
    <dgm:pt modelId="{812908F9-AC40-4EBA-B7D8-938A33E88E7F}" type="pres">
      <dgm:prSet presAssocID="{37EC5535-A628-468F-BDA6-AC75E72E8A15}" presName="hierChild4" presStyleCnt="0"/>
      <dgm:spPr/>
    </dgm:pt>
    <dgm:pt modelId="{32BA5FEE-AD72-4819-AD85-A1E09E7F8D64}" type="pres">
      <dgm:prSet presAssocID="{37EC5535-A628-468F-BDA6-AC75E72E8A15}" presName="hierChild5" presStyleCnt="0"/>
      <dgm:spPr/>
    </dgm:pt>
    <dgm:pt modelId="{E8C20651-A66F-4C44-A1E8-0F32A0141B18}" type="pres">
      <dgm:prSet presAssocID="{63206A7B-B3C2-4876-8E11-1D86BD9DE100}" presName="hierChild3" presStyleCnt="0"/>
      <dgm:spPr/>
    </dgm:pt>
  </dgm:ptLst>
  <dgm:cxnLst>
    <dgm:cxn modelId="{9EE3C303-6BAD-4CF4-BFF2-07074F9E6200}" type="presOf" srcId="{63206A7B-B3C2-4876-8E11-1D86BD9DE100}" destId="{D782FFCC-7704-457C-AF26-34B8260E79F9}" srcOrd="1" destOrd="0" presId="urn:microsoft.com/office/officeart/2005/8/layout/orgChart1"/>
    <dgm:cxn modelId="{0C152604-D0CD-4131-8F50-B980857F91A6}" type="presOf" srcId="{A87B6FDF-8872-4940-848A-0B148F3D1A4D}" destId="{E6D979AF-70E0-40F4-AC06-D803E847F966}" srcOrd="0" destOrd="0" presId="urn:microsoft.com/office/officeart/2005/8/layout/orgChart1"/>
    <dgm:cxn modelId="{CB4EE73A-D94E-4A5E-9F45-736DE221E931}" srcId="{DC731800-EF99-477A-97A6-6A835689E761}" destId="{63206A7B-B3C2-4876-8E11-1D86BD9DE100}" srcOrd="0" destOrd="0" parTransId="{2907F2BC-151A-433F-B67F-BBF81764E99F}" sibTransId="{33CD7217-5EED-40C1-9537-EA68C04E7CD6}"/>
    <dgm:cxn modelId="{96E5F55D-06FA-470D-BE06-84311F6FAB70}" srcId="{63206A7B-B3C2-4876-8E11-1D86BD9DE100}" destId="{E122F82E-DAE8-4BEC-807E-9471048DB14C}" srcOrd="0" destOrd="0" parTransId="{7EDFC203-6CEC-4327-8EE6-C492CF528FD6}" sibTransId="{AAB9CE49-9760-4DB4-BB47-3CE03C79C627}"/>
    <dgm:cxn modelId="{A6E2CC66-E120-4C2F-9B23-9F3F017706AE}" srcId="{63206A7B-B3C2-4876-8E11-1D86BD9DE100}" destId="{37EC5535-A628-468F-BDA6-AC75E72E8A15}" srcOrd="1" destOrd="0" parTransId="{A87B6FDF-8872-4940-848A-0B148F3D1A4D}" sibTransId="{92224CD7-DF85-4A23-8273-B967EE890CF2}"/>
    <dgm:cxn modelId="{D187E966-C2AB-4381-8AFC-F5ED7135F78D}" type="presOf" srcId="{37EC5535-A628-468F-BDA6-AC75E72E8A15}" destId="{D9967B60-3D6D-46ED-AB97-6972766EE4DD}" srcOrd="0" destOrd="0" presId="urn:microsoft.com/office/officeart/2005/8/layout/orgChart1"/>
    <dgm:cxn modelId="{06F2826B-5641-4ECB-A4D2-345F322BA962}" type="presOf" srcId="{E122F82E-DAE8-4BEC-807E-9471048DB14C}" destId="{6457231C-7E5F-46D8-BACD-F614CEC9B65B}" srcOrd="1" destOrd="0" presId="urn:microsoft.com/office/officeart/2005/8/layout/orgChart1"/>
    <dgm:cxn modelId="{380AF26C-F855-47BA-B54B-C51DBC2F75AC}" type="presOf" srcId="{E122F82E-DAE8-4BEC-807E-9471048DB14C}" destId="{D390CD68-364F-41D1-AFD0-D9F676A410F8}" srcOrd="0" destOrd="0" presId="urn:microsoft.com/office/officeart/2005/8/layout/orgChart1"/>
    <dgm:cxn modelId="{38BA2650-6A26-42D1-8004-C9BAB69DE7FB}" type="presOf" srcId="{DC731800-EF99-477A-97A6-6A835689E761}" destId="{4810854E-B6C0-4254-8BE7-7595FC369EC4}" srcOrd="0" destOrd="0" presId="urn:microsoft.com/office/officeart/2005/8/layout/orgChart1"/>
    <dgm:cxn modelId="{AC685B71-9884-4E88-9960-43CA2ABA0E5D}" type="presOf" srcId="{63206A7B-B3C2-4876-8E11-1D86BD9DE100}" destId="{D85174EC-E6C0-477B-BC7D-AA45E6E4C832}" srcOrd="0" destOrd="0" presId="urn:microsoft.com/office/officeart/2005/8/layout/orgChart1"/>
    <dgm:cxn modelId="{9D8223D1-630D-437F-BF88-46084F6FBA1E}" type="presOf" srcId="{7EDFC203-6CEC-4327-8EE6-C492CF528FD6}" destId="{15AFDBC4-91AC-4910-90A1-D4052540BD9C}" srcOrd="0" destOrd="0" presId="urn:microsoft.com/office/officeart/2005/8/layout/orgChart1"/>
    <dgm:cxn modelId="{EE6095FA-F561-49D0-84AE-3019EFF96D5D}" type="presOf" srcId="{37EC5535-A628-468F-BDA6-AC75E72E8A15}" destId="{501A97ED-763B-4808-9F5E-1CF13D71E826}" srcOrd="1" destOrd="0" presId="urn:microsoft.com/office/officeart/2005/8/layout/orgChart1"/>
    <dgm:cxn modelId="{9766BCCE-D177-4ABD-9A33-965B2E9A9F9B}" type="presParOf" srcId="{4810854E-B6C0-4254-8BE7-7595FC369EC4}" destId="{EC886C4C-6E6B-4D57-B508-FCB777473401}" srcOrd="0" destOrd="0" presId="urn:microsoft.com/office/officeart/2005/8/layout/orgChart1"/>
    <dgm:cxn modelId="{A374C569-A022-4AFF-9479-3B6D9BAFF7C2}" type="presParOf" srcId="{EC886C4C-6E6B-4D57-B508-FCB777473401}" destId="{1F833996-266E-46A8-9738-5C3DDBC16729}" srcOrd="0" destOrd="0" presId="urn:microsoft.com/office/officeart/2005/8/layout/orgChart1"/>
    <dgm:cxn modelId="{05B37BBF-8EC6-4F58-B1AE-B62753732AC1}" type="presParOf" srcId="{1F833996-266E-46A8-9738-5C3DDBC16729}" destId="{D85174EC-E6C0-477B-BC7D-AA45E6E4C832}" srcOrd="0" destOrd="0" presId="urn:microsoft.com/office/officeart/2005/8/layout/orgChart1"/>
    <dgm:cxn modelId="{7E160F31-06FA-475E-A26C-2986486620EC}" type="presParOf" srcId="{1F833996-266E-46A8-9738-5C3DDBC16729}" destId="{D782FFCC-7704-457C-AF26-34B8260E79F9}" srcOrd="1" destOrd="0" presId="urn:microsoft.com/office/officeart/2005/8/layout/orgChart1"/>
    <dgm:cxn modelId="{41C9B62D-CF8E-4125-8887-F5DC78FA672A}" type="presParOf" srcId="{EC886C4C-6E6B-4D57-B508-FCB777473401}" destId="{8FD678A2-9ACE-412B-988D-A75498942664}" srcOrd="1" destOrd="0" presId="urn:microsoft.com/office/officeart/2005/8/layout/orgChart1"/>
    <dgm:cxn modelId="{85CCF837-5F71-405D-9268-97E3E26AFE54}" type="presParOf" srcId="{8FD678A2-9ACE-412B-988D-A75498942664}" destId="{15AFDBC4-91AC-4910-90A1-D4052540BD9C}" srcOrd="0" destOrd="0" presId="urn:microsoft.com/office/officeart/2005/8/layout/orgChart1"/>
    <dgm:cxn modelId="{FAC34E10-1C5B-430D-8540-A4D2D1F9E2D9}" type="presParOf" srcId="{8FD678A2-9ACE-412B-988D-A75498942664}" destId="{3C990F26-FA1F-4F68-998A-1082FBFEA48B}" srcOrd="1" destOrd="0" presId="urn:microsoft.com/office/officeart/2005/8/layout/orgChart1"/>
    <dgm:cxn modelId="{694C91D6-F440-470E-ADE7-520F1E6C0D26}" type="presParOf" srcId="{3C990F26-FA1F-4F68-998A-1082FBFEA48B}" destId="{F6BC9477-91AB-42BF-A210-F9DD309F8892}" srcOrd="0" destOrd="0" presId="urn:microsoft.com/office/officeart/2005/8/layout/orgChart1"/>
    <dgm:cxn modelId="{3AF60EA8-9710-487E-A3FF-A275724D4918}" type="presParOf" srcId="{F6BC9477-91AB-42BF-A210-F9DD309F8892}" destId="{D390CD68-364F-41D1-AFD0-D9F676A410F8}" srcOrd="0" destOrd="0" presId="urn:microsoft.com/office/officeart/2005/8/layout/orgChart1"/>
    <dgm:cxn modelId="{FEC39D23-FA72-46DE-BC73-09ECB9F5EFB2}" type="presParOf" srcId="{F6BC9477-91AB-42BF-A210-F9DD309F8892}" destId="{6457231C-7E5F-46D8-BACD-F614CEC9B65B}" srcOrd="1" destOrd="0" presId="urn:microsoft.com/office/officeart/2005/8/layout/orgChart1"/>
    <dgm:cxn modelId="{5130B489-DF9A-4F8A-955F-4ACB52DC0F4E}" type="presParOf" srcId="{3C990F26-FA1F-4F68-998A-1082FBFEA48B}" destId="{E0201F9F-B4BC-4B2D-B9ED-4A1F944F912F}" srcOrd="1" destOrd="0" presId="urn:microsoft.com/office/officeart/2005/8/layout/orgChart1"/>
    <dgm:cxn modelId="{CB3212F1-0143-4522-9C70-D8F47C56104B}" type="presParOf" srcId="{3C990F26-FA1F-4F68-998A-1082FBFEA48B}" destId="{309AB748-307A-4C6D-81D3-CC84ADB95F1C}" srcOrd="2" destOrd="0" presId="urn:microsoft.com/office/officeart/2005/8/layout/orgChart1"/>
    <dgm:cxn modelId="{395062F1-26A9-4B8A-9033-14CC1D24749F}" type="presParOf" srcId="{8FD678A2-9ACE-412B-988D-A75498942664}" destId="{E6D979AF-70E0-40F4-AC06-D803E847F966}" srcOrd="2" destOrd="0" presId="urn:microsoft.com/office/officeart/2005/8/layout/orgChart1"/>
    <dgm:cxn modelId="{F4608A4A-BA8A-4456-A19C-810DF943114D}" type="presParOf" srcId="{8FD678A2-9ACE-412B-988D-A75498942664}" destId="{82EBC3B2-DB3A-4A84-933C-887A1FB6AE2E}" srcOrd="3" destOrd="0" presId="urn:microsoft.com/office/officeart/2005/8/layout/orgChart1"/>
    <dgm:cxn modelId="{5CC1DD06-D1B1-4E44-B523-A2D8EE3F2A23}" type="presParOf" srcId="{82EBC3B2-DB3A-4A84-933C-887A1FB6AE2E}" destId="{40D517CB-EB71-49C8-A9F8-1AC73750C9C5}" srcOrd="0" destOrd="0" presId="urn:microsoft.com/office/officeart/2005/8/layout/orgChart1"/>
    <dgm:cxn modelId="{69D707D9-5D0D-4255-A36F-47796CA7831D}" type="presParOf" srcId="{40D517CB-EB71-49C8-A9F8-1AC73750C9C5}" destId="{D9967B60-3D6D-46ED-AB97-6972766EE4DD}" srcOrd="0" destOrd="0" presId="urn:microsoft.com/office/officeart/2005/8/layout/orgChart1"/>
    <dgm:cxn modelId="{E684A2A0-21C6-4F84-9A14-6BB8B7FE8428}" type="presParOf" srcId="{40D517CB-EB71-49C8-A9F8-1AC73750C9C5}" destId="{501A97ED-763B-4808-9F5E-1CF13D71E826}" srcOrd="1" destOrd="0" presId="urn:microsoft.com/office/officeart/2005/8/layout/orgChart1"/>
    <dgm:cxn modelId="{0B38D9E9-C948-4808-AF94-AA1068DC6278}" type="presParOf" srcId="{82EBC3B2-DB3A-4A84-933C-887A1FB6AE2E}" destId="{812908F9-AC40-4EBA-B7D8-938A33E88E7F}" srcOrd="1" destOrd="0" presId="urn:microsoft.com/office/officeart/2005/8/layout/orgChart1"/>
    <dgm:cxn modelId="{614FB747-0AED-48FC-B6B4-C4CB5CE26577}" type="presParOf" srcId="{82EBC3B2-DB3A-4A84-933C-887A1FB6AE2E}" destId="{32BA5FEE-AD72-4819-AD85-A1E09E7F8D64}" srcOrd="2" destOrd="0" presId="urn:microsoft.com/office/officeart/2005/8/layout/orgChart1"/>
    <dgm:cxn modelId="{C13F3CED-8A1F-4335-90DE-1854355040D3}" type="presParOf" srcId="{EC886C4C-6E6B-4D57-B508-FCB777473401}" destId="{E8C20651-A66F-4C44-A1E8-0F32A0141B1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38734A-117A-47BF-89DE-0D04C6CF9CF0}">
      <dsp:nvSpPr>
        <dsp:cNvPr id="0" name=""/>
        <dsp:cNvSpPr/>
      </dsp:nvSpPr>
      <dsp:spPr>
        <a:xfrm>
          <a:off x="5257800" y="1798278"/>
          <a:ext cx="2174490" cy="7547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7390"/>
              </a:lnTo>
              <a:lnTo>
                <a:pt x="2174490" y="377390"/>
              </a:lnTo>
              <a:lnTo>
                <a:pt x="2174490" y="754781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BB444D-6BC3-46EE-9365-E191D5B4D4D9}">
      <dsp:nvSpPr>
        <dsp:cNvPr id="0" name=""/>
        <dsp:cNvSpPr/>
      </dsp:nvSpPr>
      <dsp:spPr>
        <a:xfrm>
          <a:off x="3083309" y="1798278"/>
          <a:ext cx="2174490" cy="754781"/>
        </a:xfrm>
        <a:custGeom>
          <a:avLst/>
          <a:gdLst/>
          <a:ahLst/>
          <a:cxnLst/>
          <a:rect l="0" t="0" r="0" b="0"/>
          <a:pathLst>
            <a:path>
              <a:moveTo>
                <a:pt x="2174490" y="0"/>
              </a:moveTo>
              <a:lnTo>
                <a:pt x="2174490" y="377390"/>
              </a:lnTo>
              <a:lnTo>
                <a:pt x="0" y="377390"/>
              </a:lnTo>
              <a:lnTo>
                <a:pt x="0" y="754781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C62505-8D29-4C95-8BF7-C59B37A1D625}">
      <dsp:nvSpPr>
        <dsp:cNvPr id="0" name=""/>
        <dsp:cNvSpPr/>
      </dsp:nvSpPr>
      <dsp:spPr>
        <a:xfrm>
          <a:off x="3460700" y="1178"/>
          <a:ext cx="3594199" cy="17970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465" tIns="37465" rIns="37465" bIns="37465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900" b="1" kern="1200" dirty="0"/>
            <a:t>Branches of statistics</a:t>
          </a:r>
        </a:p>
      </dsp:txBody>
      <dsp:txXfrm>
        <a:off x="3460700" y="1178"/>
        <a:ext cx="3594199" cy="1797099"/>
      </dsp:txXfrm>
    </dsp:sp>
    <dsp:sp modelId="{36D1FD48-0A22-4C52-BD09-D4DDD45BE161}">
      <dsp:nvSpPr>
        <dsp:cNvPr id="0" name=""/>
        <dsp:cNvSpPr/>
      </dsp:nvSpPr>
      <dsp:spPr>
        <a:xfrm>
          <a:off x="1286209" y="2553059"/>
          <a:ext cx="3594199" cy="17970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465" tIns="37465" rIns="37465" bIns="37465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900" kern="1200" dirty="0"/>
            <a:t>Descriptive statistics</a:t>
          </a:r>
        </a:p>
      </dsp:txBody>
      <dsp:txXfrm>
        <a:off x="1286209" y="2553059"/>
        <a:ext cx="3594199" cy="1797099"/>
      </dsp:txXfrm>
    </dsp:sp>
    <dsp:sp modelId="{D1934DA5-2468-4132-9C05-AC1009DDB8EB}">
      <dsp:nvSpPr>
        <dsp:cNvPr id="0" name=""/>
        <dsp:cNvSpPr/>
      </dsp:nvSpPr>
      <dsp:spPr>
        <a:xfrm>
          <a:off x="5635190" y="2553059"/>
          <a:ext cx="3594199" cy="17970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465" tIns="37465" rIns="37465" bIns="37465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900" kern="1200" dirty="0"/>
            <a:t>Inferential statistics</a:t>
          </a:r>
        </a:p>
      </dsp:txBody>
      <dsp:txXfrm>
        <a:off x="5635190" y="2553059"/>
        <a:ext cx="3594199" cy="17970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D979AF-70E0-40F4-AC06-D803E847F966}">
      <dsp:nvSpPr>
        <dsp:cNvPr id="0" name=""/>
        <dsp:cNvSpPr/>
      </dsp:nvSpPr>
      <dsp:spPr>
        <a:xfrm>
          <a:off x="5257800" y="1798278"/>
          <a:ext cx="2174490" cy="7547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7390"/>
              </a:lnTo>
              <a:lnTo>
                <a:pt x="2174490" y="377390"/>
              </a:lnTo>
              <a:lnTo>
                <a:pt x="2174490" y="75478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AFDBC4-91AC-4910-90A1-D4052540BD9C}">
      <dsp:nvSpPr>
        <dsp:cNvPr id="0" name=""/>
        <dsp:cNvSpPr/>
      </dsp:nvSpPr>
      <dsp:spPr>
        <a:xfrm>
          <a:off x="3083309" y="1798278"/>
          <a:ext cx="2174490" cy="754781"/>
        </a:xfrm>
        <a:custGeom>
          <a:avLst/>
          <a:gdLst/>
          <a:ahLst/>
          <a:cxnLst/>
          <a:rect l="0" t="0" r="0" b="0"/>
          <a:pathLst>
            <a:path>
              <a:moveTo>
                <a:pt x="2174490" y="0"/>
              </a:moveTo>
              <a:lnTo>
                <a:pt x="2174490" y="377390"/>
              </a:lnTo>
              <a:lnTo>
                <a:pt x="0" y="377390"/>
              </a:lnTo>
              <a:lnTo>
                <a:pt x="0" y="75478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5174EC-E6C0-477B-BC7D-AA45E6E4C832}">
      <dsp:nvSpPr>
        <dsp:cNvPr id="0" name=""/>
        <dsp:cNvSpPr/>
      </dsp:nvSpPr>
      <dsp:spPr>
        <a:xfrm>
          <a:off x="3460700" y="1178"/>
          <a:ext cx="3594199" cy="17970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Types of inferential tests</a:t>
          </a:r>
        </a:p>
      </dsp:txBody>
      <dsp:txXfrm>
        <a:off x="3460700" y="1178"/>
        <a:ext cx="3594199" cy="1797099"/>
      </dsp:txXfrm>
    </dsp:sp>
    <dsp:sp modelId="{D390CD68-364F-41D1-AFD0-D9F676A410F8}">
      <dsp:nvSpPr>
        <dsp:cNvPr id="0" name=""/>
        <dsp:cNvSpPr/>
      </dsp:nvSpPr>
      <dsp:spPr>
        <a:xfrm>
          <a:off x="1286209" y="2553059"/>
          <a:ext cx="3594199" cy="17970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b="1" kern="1200" dirty="0"/>
            <a:t>1. Parametric tests</a:t>
          </a:r>
          <a:endParaRPr lang="en-US" sz="4100" kern="1200" dirty="0"/>
        </a:p>
      </dsp:txBody>
      <dsp:txXfrm>
        <a:off x="1286209" y="2553059"/>
        <a:ext cx="3594199" cy="1797099"/>
      </dsp:txXfrm>
    </dsp:sp>
    <dsp:sp modelId="{D9967B60-3D6D-46ED-AB97-6972766EE4DD}">
      <dsp:nvSpPr>
        <dsp:cNvPr id="0" name=""/>
        <dsp:cNvSpPr/>
      </dsp:nvSpPr>
      <dsp:spPr>
        <a:xfrm>
          <a:off x="5635190" y="2553059"/>
          <a:ext cx="3594199" cy="17970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b="1" kern="1200" dirty="0"/>
            <a:t>2. Non-parametric tests</a:t>
          </a:r>
          <a:endParaRPr lang="en-US" sz="4100" kern="1200" dirty="0"/>
        </a:p>
      </dsp:txBody>
      <dsp:txXfrm>
        <a:off x="5635190" y="2553059"/>
        <a:ext cx="3594199" cy="17970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24CBBB-4CEC-40CB-BE30-9918CDC36F37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FD4C2C-A65F-477A-B619-95B19E5D3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081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5DCC9-84FC-3A64-72E1-065937634F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C1C16C-A202-70E6-5E5A-896B251B09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8C708C-4F59-8EE2-C7C4-636A5352B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F9E7C-32FE-47F6-8C26-5202CFB6440B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3FB459-C5ED-5743-74C5-7477BBE4A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C70A34-C35D-C848-5ADD-1BB0131D3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A5F54-4477-453A-B864-5D3264B1C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165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673BC-08BD-56A6-C40D-54F390153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6FBA49-191D-0D45-B414-9C5904C332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71878C-0BA7-93B9-08CE-4DDA99F91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F9E7C-32FE-47F6-8C26-5202CFB6440B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0B9F1A-516A-6BCE-F03D-FE2DCB9FA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0ACD09-E255-8D5E-BF87-C6E30914E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A5F54-4477-453A-B864-5D3264B1C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262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5282C9-95DB-92DE-DB63-EBFC53EEC8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85E3E5-225F-7E03-60A7-BC93DC5CBC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51767D-6659-0AB3-3F3A-EB6BDCCFD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F9E7C-32FE-47F6-8C26-5202CFB6440B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F6FB03-D584-5CAD-A566-4BBB4C886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803394-3070-E625-8FF2-2F3477406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A5F54-4477-453A-B864-5D3264B1C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352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FCAF8-F198-F64E-5C56-F64301E8E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3E0185-D9FC-A9D1-FA0C-3E58E4F02C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FEF679-14DA-1A85-8E0F-853E73A96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F9E7C-32FE-47F6-8C26-5202CFB6440B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C8365-8523-9E65-9773-C9BD66C10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90093D-00F0-B163-1143-CE9BF7251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A5F54-4477-453A-B864-5D3264B1C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234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3CE9F-A0B2-72BC-38F7-B69E87BDB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A789A7-43A3-5FB0-4C6F-FBDF29170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64568A-9C34-ED92-C34C-21353AEBA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F9E7C-32FE-47F6-8C26-5202CFB6440B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764418-2C28-FCDD-C0F5-7DEF885FB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A519E1-07AE-CE41-2C3B-40918E998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A5F54-4477-453A-B864-5D3264B1C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937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D4413-174E-4D51-84BE-3F1A58476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0972A9-DEAF-45E2-B2DC-31D6406CC8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C5D753-DFE5-6611-DC49-879A5C2DC3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080D7F-744C-476B-40A6-284411481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F9E7C-32FE-47F6-8C26-5202CFB6440B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404B53-6E31-23D6-18A5-0370CB7F6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DFBD2B-4121-5C16-F5AB-D99EF5490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A5F54-4477-453A-B864-5D3264B1C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428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AE04A-CCDF-4681-52B3-6C5ABBFF6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600687-429C-30F1-A659-BFDA18BC09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2B991E-C0BC-24EE-CAA6-02A51DD18E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C9CDB8-B5E1-1EF3-3810-67CE6B4DB2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1E7FD1-ADC9-624D-523D-AA7E414EFA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8AFF5D-CCE4-E63E-CE8E-0A21DE64F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F9E7C-32FE-47F6-8C26-5202CFB6440B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A9958AA-E35C-192D-DB69-97B1CA355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C86EB2-04C9-F6A8-77E1-644DFF877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A5F54-4477-453A-B864-5D3264B1C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044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0365D-3FAC-F2BB-0531-9CE45AC9A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3BA261-2535-C0CC-4E00-109C9FEFB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F9E7C-32FE-47F6-8C26-5202CFB6440B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F63C23-2100-0013-16B9-7048DA66C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3B9B5B-6FD1-6D67-BDEB-64C22403F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A5F54-4477-453A-B864-5D3264B1C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676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928FD-D709-B93D-E1A5-38CABFAA8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F9E7C-32FE-47F6-8C26-5202CFB6440B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3A075C-880F-0D4B-EE05-7F6B5970A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1F79A2-27FE-6AB1-ECEC-5752B4D3D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A5F54-4477-453A-B864-5D3264B1C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554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68D94-3530-0616-8322-EBA024EF9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5DFAA2-0689-DC76-A7EC-D3E807F83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432924-07D1-1BFB-E7C2-16A2DAE6C3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1A0FB6-ECE2-EBD8-DA04-DCDA0107C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F9E7C-32FE-47F6-8C26-5202CFB6440B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544006-52F2-460B-7079-B077AEBBC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2B75CE-5021-F3CD-4849-9FFA15D6C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A5F54-4477-453A-B864-5D3264B1C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931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02CA0-FDBE-2FC2-A7B8-97329407B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C291F9-3F3D-995B-1680-390723251F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EDDDEC-118A-94F7-7E7E-9392D3560A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878134-B38B-47F8-1260-15F355897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F9E7C-32FE-47F6-8C26-5202CFB6440B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592274-4507-64A4-2D9D-B376DAC4C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37BDD9-D004-3357-2773-7601A3FFE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A5F54-4477-453A-B864-5D3264B1C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947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1ECA9C-D489-286C-9E75-DBA5B83B1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85C0AB-6B1D-806A-76DB-AC5203D7CB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1775FF-B634-F05E-0780-A8ADA8222F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F9E7C-32FE-47F6-8C26-5202CFB6440B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930C6E-A142-34A5-3D77-74FD950FEE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5B99E0-5D92-9D9E-B4F2-C1059B1042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BA5F54-4477-453A-B864-5D3264B1C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748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jpg"/><Relationship Id="rId7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jpg"/><Relationship Id="rId7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76345-43B6-DF9D-CC55-7961934F1C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starting soon</a:t>
            </a:r>
          </a:p>
        </p:txBody>
      </p:sp>
    </p:spTree>
    <p:extLst>
      <p:ext uri="{BB962C8B-B14F-4D97-AF65-F5344CB8AC3E}">
        <p14:creationId xmlns:p14="http://schemas.microsoft.com/office/powerpoint/2010/main" val="1510845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9BDAE4-6EE5-B1A3-FB44-0FF85E501B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5A94F-4AD5-CB01-D208-C6FE975F8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Typical quantitative/ experimental design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B9FA9F9-E74F-B086-7EF2-6289ABE22C3C}"/>
              </a:ext>
            </a:extLst>
          </p:cNvPr>
          <p:cNvSpPr/>
          <p:nvPr/>
        </p:nvSpPr>
        <p:spPr>
          <a:xfrm>
            <a:off x="2690446" y="2848707"/>
            <a:ext cx="1840523" cy="184052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Control group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9FF46DB-AEE9-380C-54E3-B3F0D1F81824}"/>
              </a:ext>
            </a:extLst>
          </p:cNvPr>
          <p:cNvSpPr/>
          <p:nvPr/>
        </p:nvSpPr>
        <p:spPr>
          <a:xfrm>
            <a:off x="7344508" y="2848707"/>
            <a:ext cx="1840523" cy="184052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Experimental group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C8C6AFB-291F-52F6-249C-912621A9D5A7}"/>
              </a:ext>
            </a:extLst>
          </p:cNvPr>
          <p:cNvSpPr/>
          <p:nvPr/>
        </p:nvSpPr>
        <p:spPr>
          <a:xfrm>
            <a:off x="3024553" y="1843088"/>
            <a:ext cx="1172308" cy="492369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Pretest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01ADD06-B8F0-CF90-F25A-3506AD2B56A0}"/>
              </a:ext>
            </a:extLst>
          </p:cNvPr>
          <p:cNvSpPr/>
          <p:nvPr/>
        </p:nvSpPr>
        <p:spPr>
          <a:xfrm>
            <a:off x="7678615" y="1690688"/>
            <a:ext cx="1172308" cy="492369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Pretest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7808355-D17C-CB4D-2880-849EE3134D69}"/>
              </a:ext>
            </a:extLst>
          </p:cNvPr>
          <p:cNvSpPr/>
          <p:nvPr/>
        </p:nvSpPr>
        <p:spPr>
          <a:xfrm>
            <a:off x="7678615" y="5500688"/>
            <a:ext cx="1172308" cy="492369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Posttest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F2CE0E8-D776-A38F-CFF4-CA028486826A}"/>
              </a:ext>
            </a:extLst>
          </p:cNvPr>
          <p:cNvSpPr/>
          <p:nvPr/>
        </p:nvSpPr>
        <p:spPr>
          <a:xfrm>
            <a:off x="3024553" y="5500688"/>
            <a:ext cx="1172308" cy="492369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Posttest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F3D13C6-523D-ABBD-8242-0485CA22B19B}"/>
              </a:ext>
            </a:extLst>
          </p:cNvPr>
          <p:cNvCxnSpPr/>
          <p:nvPr/>
        </p:nvCxnSpPr>
        <p:spPr>
          <a:xfrm>
            <a:off x="4337538" y="5746872"/>
            <a:ext cx="3153508" cy="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48F2CE7-5975-7785-9304-A3F2C0DE3C5A}"/>
              </a:ext>
            </a:extLst>
          </p:cNvPr>
          <p:cNvCxnSpPr/>
          <p:nvPr/>
        </p:nvCxnSpPr>
        <p:spPr>
          <a:xfrm>
            <a:off x="4337538" y="2138729"/>
            <a:ext cx="3153508" cy="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80752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3E1C54-02E3-65A3-48D9-9742FD6E53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63902-8293-0FE4-DF0D-E47366A09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Typical quantitative/ experimental design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10A375F-105A-D746-0DC7-077BFC30F14A}"/>
              </a:ext>
            </a:extLst>
          </p:cNvPr>
          <p:cNvSpPr/>
          <p:nvPr/>
        </p:nvSpPr>
        <p:spPr>
          <a:xfrm>
            <a:off x="2690446" y="2848707"/>
            <a:ext cx="1840523" cy="184052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Control group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BB1C620-1399-7D69-EF6C-536ACE7CCB4D}"/>
              </a:ext>
            </a:extLst>
          </p:cNvPr>
          <p:cNvSpPr/>
          <p:nvPr/>
        </p:nvSpPr>
        <p:spPr>
          <a:xfrm>
            <a:off x="7344508" y="2848707"/>
            <a:ext cx="1840523" cy="184052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Experimental group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73D1C4-8B2A-2184-EACF-0F80F6213B37}"/>
              </a:ext>
            </a:extLst>
          </p:cNvPr>
          <p:cNvSpPr/>
          <p:nvPr/>
        </p:nvSpPr>
        <p:spPr>
          <a:xfrm>
            <a:off x="3024553" y="1843088"/>
            <a:ext cx="1172308" cy="492369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Pretest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57DA352-638C-BD9B-24FF-7E811FDBFC02}"/>
              </a:ext>
            </a:extLst>
          </p:cNvPr>
          <p:cNvSpPr/>
          <p:nvPr/>
        </p:nvSpPr>
        <p:spPr>
          <a:xfrm>
            <a:off x="7678615" y="1690688"/>
            <a:ext cx="1172308" cy="492369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Pretest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D5ACDB3-A630-1C29-8D36-FD79639DFC3F}"/>
              </a:ext>
            </a:extLst>
          </p:cNvPr>
          <p:cNvSpPr/>
          <p:nvPr/>
        </p:nvSpPr>
        <p:spPr>
          <a:xfrm>
            <a:off x="7678615" y="5500688"/>
            <a:ext cx="1172308" cy="492369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Posttest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BC1704-C2F1-8939-B738-12182E06574C}"/>
              </a:ext>
            </a:extLst>
          </p:cNvPr>
          <p:cNvSpPr/>
          <p:nvPr/>
        </p:nvSpPr>
        <p:spPr>
          <a:xfrm>
            <a:off x="3024553" y="5500688"/>
            <a:ext cx="1172308" cy="492369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Posttest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5C58DCDB-BDEE-0939-AC26-1B8714E4724B}"/>
              </a:ext>
            </a:extLst>
          </p:cNvPr>
          <p:cNvCxnSpPr>
            <a:cxnSpLocks/>
          </p:cNvCxnSpPr>
          <p:nvPr/>
        </p:nvCxnSpPr>
        <p:spPr>
          <a:xfrm>
            <a:off x="3628292" y="2335457"/>
            <a:ext cx="0" cy="3080605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F3E1C19-5F8B-3EF9-814E-61FC794B2988}"/>
              </a:ext>
            </a:extLst>
          </p:cNvPr>
          <p:cNvCxnSpPr>
            <a:cxnSpLocks/>
          </p:cNvCxnSpPr>
          <p:nvPr/>
        </p:nvCxnSpPr>
        <p:spPr>
          <a:xfrm>
            <a:off x="8247184" y="2276841"/>
            <a:ext cx="0" cy="3080605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07717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33FA30-F74E-1FB2-4FF0-6F3B341288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05447-7E85-5849-E6D4-79D7647F1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Typical quantitative/ experimental design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773FFB8-BFED-3D19-6D08-EB81A0FE242C}"/>
              </a:ext>
            </a:extLst>
          </p:cNvPr>
          <p:cNvSpPr/>
          <p:nvPr/>
        </p:nvSpPr>
        <p:spPr>
          <a:xfrm>
            <a:off x="2690446" y="2848707"/>
            <a:ext cx="1840523" cy="184052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Control group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889C213-B4CE-51A0-EC43-F97486E41077}"/>
              </a:ext>
            </a:extLst>
          </p:cNvPr>
          <p:cNvSpPr/>
          <p:nvPr/>
        </p:nvSpPr>
        <p:spPr>
          <a:xfrm>
            <a:off x="7344508" y="2848707"/>
            <a:ext cx="1840523" cy="184052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Experimental group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FB7866-27FA-F14F-B45E-4A3813F4B0BD}"/>
              </a:ext>
            </a:extLst>
          </p:cNvPr>
          <p:cNvSpPr/>
          <p:nvPr/>
        </p:nvSpPr>
        <p:spPr>
          <a:xfrm>
            <a:off x="3024553" y="1843088"/>
            <a:ext cx="1172308" cy="492369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Pretest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24384FA-5543-17F6-93F9-9F7C93B68E5D}"/>
              </a:ext>
            </a:extLst>
          </p:cNvPr>
          <p:cNvSpPr/>
          <p:nvPr/>
        </p:nvSpPr>
        <p:spPr>
          <a:xfrm>
            <a:off x="7678615" y="1690688"/>
            <a:ext cx="1172308" cy="492369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Pretest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F2EFD6C-359B-EC34-913F-EDE0A22A30C5}"/>
              </a:ext>
            </a:extLst>
          </p:cNvPr>
          <p:cNvSpPr/>
          <p:nvPr/>
        </p:nvSpPr>
        <p:spPr>
          <a:xfrm>
            <a:off x="7678615" y="5500688"/>
            <a:ext cx="1172308" cy="492369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Posttest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87A4DBB-398F-2B29-9EAC-25039B468569}"/>
              </a:ext>
            </a:extLst>
          </p:cNvPr>
          <p:cNvSpPr/>
          <p:nvPr/>
        </p:nvSpPr>
        <p:spPr>
          <a:xfrm>
            <a:off x="3024553" y="5500688"/>
            <a:ext cx="1172308" cy="492369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Posttest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1EC0592-B659-DD64-804A-7C262E1D9D35}"/>
              </a:ext>
            </a:extLst>
          </p:cNvPr>
          <p:cNvCxnSpPr/>
          <p:nvPr/>
        </p:nvCxnSpPr>
        <p:spPr>
          <a:xfrm>
            <a:off x="4337538" y="5746872"/>
            <a:ext cx="3153508" cy="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31A7B0C4-C671-D741-C472-94BD05CE7BA1}"/>
              </a:ext>
            </a:extLst>
          </p:cNvPr>
          <p:cNvCxnSpPr>
            <a:cxnSpLocks/>
          </p:cNvCxnSpPr>
          <p:nvPr/>
        </p:nvCxnSpPr>
        <p:spPr>
          <a:xfrm>
            <a:off x="3628292" y="2335457"/>
            <a:ext cx="0" cy="3080605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6009379-79C8-F535-2D38-2B347649DDDD}"/>
              </a:ext>
            </a:extLst>
          </p:cNvPr>
          <p:cNvCxnSpPr>
            <a:cxnSpLocks/>
          </p:cNvCxnSpPr>
          <p:nvPr/>
        </p:nvCxnSpPr>
        <p:spPr>
          <a:xfrm>
            <a:off x="8247184" y="2276841"/>
            <a:ext cx="0" cy="3080605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29A4063-2B34-6A8D-13C0-9A2E5A2C8695}"/>
              </a:ext>
            </a:extLst>
          </p:cNvPr>
          <p:cNvSpPr txBox="1"/>
          <p:nvPr/>
        </p:nvSpPr>
        <p:spPr>
          <a:xfrm>
            <a:off x="987670" y="3504751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Paired (related) sample testing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094F9A-CFA2-83E3-4181-1149A28535B5}"/>
              </a:ext>
            </a:extLst>
          </p:cNvPr>
          <p:cNvSpPr txBox="1"/>
          <p:nvPr/>
        </p:nvSpPr>
        <p:spPr>
          <a:xfrm>
            <a:off x="4954466" y="5357446"/>
            <a:ext cx="2201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Independent samples testing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23F350D-70BA-1A1B-FF9F-754DEDB58EAB}"/>
              </a:ext>
            </a:extLst>
          </p:cNvPr>
          <p:cNvCxnSpPr/>
          <p:nvPr/>
        </p:nvCxnSpPr>
        <p:spPr>
          <a:xfrm>
            <a:off x="4337538" y="2141632"/>
            <a:ext cx="3153508" cy="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A47366F-1C8D-AA66-1CB5-B6A25000FE6A}"/>
              </a:ext>
            </a:extLst>
          </p:cNvPr>
          <p:cNvSpPr txBox="1"/>
          <p:nvPr/>
        </p:nvSpPr>
        <p:spPr>
          <a:xfrm>
            <a:off x="4954466" y="1752206"/>
            <a:ext cx="2201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Independent samples testing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00DF17E-9376-DFA5-76D4-DB68BC8361E8}"/>
              </a:ext>
            </a:extLst>
          </p:cNvPr>
          <p:cNvSpPr txBox="1"/>
          <p:nvPr/>
        </p:nvSpPr>
        <p:spPr>
          <a:xfrm>
            <a:off x="9287607" y="3454954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Paired sample testing</a:t>
            </a:r>
          </a:p>
        </p:txBody>
      </p:sp>
    </p:spTree>
    <p:extLst>
      <p:ext uri="{BB962C8B-B14F-4D97-AF65-F5344CB8AC3E}">
        <p14:creationId xmlns:p14="http://schemas.microsoft.com/office/powerpoint/2010/main" val="39936112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0C38F5-DDE8-8F93-CB96-0873F44902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41CF2-99A2-F686-F707-AD17892FE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Classification of inferential statistical tests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F7D0807-6055-FDED-57C4-3A6EAE97BA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087" y="1446215"/>
            <a:ext cx="10029825" cy="685800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96C89D3-10A9-F839-8763-E0974626F9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64" y="2020768"/>
            <a:ext cx="1007745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9533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952AAA-4E2B-ED97-B77D-E7C9A6A7A4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B7044-33C7-DC45-5C2B-DBD686D22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Classification of inferential statistical tests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F1C65AD-4AD3-1B6A-76E4-5CFC119DBB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087" y="1446215"/>
            <a:ext cx="10029825" cy="685800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1973E5C-D2CC-8B0B-2209-ECBDA1B56D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14" y="2085123"/>
            <a:ext cx="10048875" cy="48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2433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69D03B-9485-E075-0A29-65DEEE4A85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A8612-41FF-76CB-8000-A71F665C8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independent samples t-test formula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644469D-2781-58A0-2D86-195EF71DD7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055" y="1890618"/>
            <a:ext cx="6973116" cy="4602257"/>
          </a:xfrm>
        </p:spPr>
      </p:pic>
    </p:spTree>
    <p:extLst>
      <p:ext uri="{BB962C8B-B14F-4D97-AF65-F5344CB8AC3E}">
        <p14:creationId xmlns:p14="http://schemas.microsoft.com/office/powerpoint/2010/main" val="28243522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DFC436-34C4-136E-A742-7DD90A6F87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56CF6CA-A5CE-DC5E-9927-E47DDEA72A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485" y="0"/>
            <a:ext cx="6269485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6314307-F204-522C-78A4-6A2985E78D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246" y="271810"/>
            <a:ext cx="1342144" cy="126896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BAB6B91-A3F3-2FB0-CB25-C0D414D7E7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3856" y="356268"/>
            <a:ext cx="1022586" cy="95156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39A59D8-94F4-7145-B30B-5C74A0958C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460" y="1991369"/>
            <a:ext cx="1123500" cy="11235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0B88689-1CD1-B3EB-4C07-B3435C47FD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2827" y="2219523"/>
            <a:ext cx="2610519" cy="66719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BB00635-8E0C-1474-3CA8-6686473ADA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428" y="3664405"/>
            <a:ext cx="3609975" cy="126682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3DA489A-B6FE-471D-B1D0-6534EB68DA1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460" y="5344248"/>
            <a:ext cx="1259525" cy="1383123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B33F1D5-C6BE-84B3-941F-9F70811E84FF}"/>
              </a:ext>
            </a:extLst>
          </p:cNvPr>
          <p:cNvCxnSpPr/>
          <p:nvPr/>
        </p:nvCxnSpPr>
        <p:spPr>
          <a:xfrm flipH="1" flipV="1">
            <a:off x="246185" y="1601368"/>
            <a:ext cx="10984523" cy="14067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8FB4213-BCF9-9FB1-638A-E61323811DA9}"/>
              </a:ext>
            </a:extLst>
          </p:cNvPr>
          <p:cNvCxnSpPr/>
          <p:nvPr/>
        </p:nvCxnSpPr>
        <p:spPr>
          <a:xfrm flipH="1" flipV="1">
            <a:off x="244148" y="3175467"/>
            <a:ext cx="10984523" cy="14067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6A301A7-FE10-211F-544B-6D78C4587012}"/>
              </a:ext>
            </a:extLst>
          </p:cNvPr>
          <p:cNvCxnSpPr/>
          <p:nvPr/>
        </p:nvCxnSpPr>
        <p:spPr>
          <a:xfrm flipH="1" flipV="1">
            <a:off x="388823" y="4931230"/>
            <a:ext cx="10984523" cy="14067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10240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BF006-88BC-6DD8-7016-9486DA24F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50"/>
                </a:solidFill>
                <a:latin typeface="+mn-lt"/>
              </a:rPr>
              <a:t>Assumptions</a:t>
            </a:r>
            <a:r>
              <a:rPr lang="en-US" b="1" dirty="0">
                <a:latin typeface="+mn-lt"/>
              </a:rPr>
              <a:t> for inferential statistical tests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E6691A-5C2D-B9A8-F1D6-94286E35E3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number of assumptions (</a:t>
            </a:r>
            <a:r>
              <a:rPr lang="en-US" b="1" dirty="0"/>
              <a:t>conditions</a:t>
            </a:r>
            <a:r>
              <a:rPr lang="en-US" dirty="0"/>
              <a:t>) should be met before the researcher can decide on using the appropriate inferential testing category with their data.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“These assumptions (</a:t>
            </a:r>
            <a:r>
              <a:rPr lang="en-US" b="1" dirty="0"/>
              <a:t>conditions</a:t>
            </a:r>
            <a:r>
              <a:rPr lang="en-US" dirty="0"/>
              <a:t>) are not optional and if they are not met, there is a heightened risk of making a </a:t>
            </a:r>
            <a:r>
              <a:rPr lang="en-US" b="1" dirty="0">
                <a:solidFill>
                  <a:srgbClr val="FF0000"/>
                </a:solidFill>
              </a:rPr>
              <a:t>false inference</a:t>
            </a:r>
            <a:r>
              <a:rPr lang="en-US" dirty="0"/>
              <a:t>” </a:t>
            </a:r>
          </a:p>
          <a:p>
            <a:pPr marL="0" indent="0" algn="r">
              <a:buNone/>
            </a:pPr>
            <a:r>
              <a:rPr lang="en-US" dirty="0"/>
              <a:t>(</a:t>
            </a:r>
            <a:r>
              <a:rPr lang="en-US" dirty="0" err="1"/>
              <a:t>Phakiti</a:t>
            </a:r>
            <a:r>
              <a:rPr lang="en-US" dirty="0"/>
              <a:t>, 2010, p. 45). </a:t>
            </a:r>
          </a:p>
        </p:txBody>
      </p:sp>
    </p:spTree>
    <p:extLst>
      <p:ext uri="{BB962C8B-B14F-4D97-AF65-F5344CB8AC3E}">
        <p14:creationId xmlns:p14="http://schemas.microsoft.com/office/powerpoint/2010/main" val="35488594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BF006-88BC-6DD8-7016-9486DA24F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Assumptions for inferential statistical tests</a:t>
            </a: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E18D2295-50AF-8C24-5472-76A9E72AFB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3039760"/>
              </p:ext>
            </p:extLst>
          </p:nvPr>
        </p:nvGraphicFramePr>
        <p:xfrm>
          <a:off x="375908" y="2544757"/>
          <a:ext cx="11440184" cy="1768485"/>
        </p:xfrm>
        <a:graphic>
          <a:graphicData uri="http://schemas.openxmlformats.org/drawingml/2006/table">
            <a:tbl>
              <a:tblPr firstRow="1" firstCol="1" bandRow="1"/>
              <a:tblGrid>
                <a:gridCol w="3963067">
                  <a:extLst>
                    <a:ext uri="{9D8B030D-6E8A-4147-A177-3AD203B41FA5}">
                      <a16:colId xmlns:a16="http://schemas.microsoft.com/office/drawing/2014/main" val="1046325447"/>
                    </a:ext>
                  </a:extLst>
                </a:gridCol>
                <a:gridCol w="3511753">
                  <a:extLst>
                    <a:ext uri="{9D8B030D-6E8A-4147-A177-3AD203B41FA5}">
                      <a16:colId xmlns:a16="http://schemas.microsoft.com/office/drawing/2014/main" val="2076805940"/>
                    </a:ext>
                  </a:extLst>
                </a:gridCol>
                <a:gridCol w="3965364">
                  <a:extLst>
                    <a:ext uri="{9D8B030D-6E8A-4147-A177-3AD203B41FA5}">
                      <a16:colId xmlns:a16="http://schemas.microsoft.com/office/drawing/2014/main" val="4270715532"/>
                    </a:ext>
                  </a:extLst>
                </a:gridCol>
              </a:tblGrid>
              <a:tr h="35369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ASSUMPTIONS (CONDITIONS)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4025" marR="12402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PARAMETRIC TESTS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4025" marR="12402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NON-PARAMETRIC TESTS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4025" marR="12402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6326421"/>
                  </a:ext>
                </a:extLst>
              </a:tr>
              <a:tr h="35369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Type of data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4025" marR="12402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Numerical data</a:t>
                      </a:r>
                    </a:p>
                  </a:txBody>
                  <a:tcPr marL="124025" marR="12402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Categorical data</a:t>
                      </a:r>
                    </a:p>
                  </a:txBody>
                  <a:tcPr marL="124025" marR="12402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8284816"/>
                  </a:ext>
                </a:extLst>
              </a:tr>
              <a:tr h="35369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Sampling approach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4025" marR="1240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Random sampling</a:t>
                      </a:r>
                    </a:p>
                  </a:txBody>
                  <a:tcPr marL="124025" marR="1240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Non-random sampling</a:t>
                      </a:r>
                    </a:p>
                  </a:txBody>
                  <a:tcPr marL="124025" marR="1240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1230299"/>
                  </a:ext>
                </a:extLst>
              </a:tr>
              <a:tr h="35369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Distribution of results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4025" marR="1240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Normal distribution of data</a:t>
                      </a:r>
                    </a:p>
                  </a:txBody>
                  <a:tcPr marL="124025" marR="1240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Non-normal distribution of data</a:t>
                      </a:r>
                    </a:p>
                  </a:txBody>
                  <a:tcPr marL="124025" marR="1240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7672670"/>
                  </a:ext>
                </a:extLst>
              </a:tr>
              <a:tr h="35369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Homogeneity of variances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4025" marR="1240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Homogeneous variances</a:t>
                      </a:r>
                    </a:p>
                  </a:txBody>
                  <a:tcPr marL="124025" marR="1240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Heterogeneous variances</a:t>
                      </a:r>
                    </a:p>
                  </a:txBody>
                  <a:tcPr marL="124025" marR="1240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70666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9784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BF006-88BC-6DD8-7016-9486DA24F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Assumptions for inferential statistical tests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8615135-5653-5727-E15C-647A69FB9F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ASSUMPTION 1: TYPE OF DATA</a:t>
            </a:r>
          </a:p>
          <a:p>
            <a:pPr marL="0" indent="0">
              <a:buNone/>
            </a:pPr>
            <a:r>
              <a:rPr lang="en-US" dirty="0"/>
              <a:t>The type of data is essential in choosing the inferential test: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Numerical Data </a:t>
            </a:r>
            <a:r>
              <a:rPr lang="en-US" dirty="0"/>
              <a:t>(Interval/ Ratio)	=  </a:t>
            </a:r>
            <a:r>
              <a:rPr lang="en-US" b="1" dirty="0"/>
              <a:t>Parametric Tests</a:t>
            </a:r>
          </a:p>
          <a:p>
            <a:endParaRPr lang="en-US" b="1" dirty="0"/>
          </a:p>
          <a:p>
            <a:r>
              <a:rPr lang="en-US" b="1" dirty="0"/>
              <a:t>Categorical Data </a:t>
            </a:r>
            <a:r>
              <a:rPr lang="en-US" dirty="0"/>
              <a:t>(Nominal/ ordinal)	=  </a:t>
            </a:r>
            <a:r>
              <a:rPr lang="en-US" b="1" dirty="0"/>
              <a:t>Non-Parametric Tests</a:t>
            </a:r>
          </a:p>
          <a:p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505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18167-3485-5CA6-6BF1-F7008983A3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89500"/>
            <a:ext cx="9144000" cy="1330569"/>
          </a:xfrm>
        </p:spPr>
        <p:txBody>
          <a:bodyPr>
            <a:normAutofit fontScale="90000"/>
          </a:bodyPr>
          <a:lstStyle/>
          <a:p>
            <a:r>
              <a:rPr lang="en-US" sz="8900" b="1" dirty="0">
                <a:latin typeface="+mn-lt"/>
              </a:rPr>
              <a:t>STATISTICS</a:t>
            </a:r>
            <a:br>
              <a:rPr lang="en-US" dirty="0"/>
            </a:br>
            <a:r>
              <a:rPr lang="en-US" sz="3200" dirty="0"/>
              <a:t>Quantitative Data Analysis in Applied Linguistics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51E778-6445-B5C0-0D09-EE59F06337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85292" y="4504713"/>
            <a:ext cx="6131169" cy="1655762"/>
          </a:xfrm>
        </p:spPr>
        <p:txBody>
          <a:bodyPr/>
          <a:lstStyle/>
          <a:p>
            <a:pPr algn="l"/>
            <a:r>
              <a:rPr lang="en-US" b="1" dirty="0"/>
              <a:t>Moustafa Amrate</a:t>
            </a:r>
          </a:p>
          <a:p>
            <a:pPr algn="l"/>
            <a:r>
              <a:rPr lang="en-US" dirty="0"/>
              <a:t>Department of English, University of </a:t>
            </a:r>
            <a:r>
              <a:rPr lang="en-US" dirty="0" err="1"/>
              <a:t>Biskra</a:t>
            </a:r>
            <a:endParaRPr lang="en-US" dirty="0"/>
          </a:p>
          <a:p>
            <a:pPr algn="l"/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moustafa.amrate@univ-biskra.dz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780882-1912-C63B-4193-28A7E4CB37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332" y="4528159"/>
            <a:ext cx="1071114" cy="133056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4C5DAF5-AB21-422B-485A-0497CA51D3B1}"/>
              </a:ext>
            </a:extLst>
          </p:cNvPr>
          <p:cNvSpPr txBox="1"/>
          <p:nvPr/>
        </p:nvSpPr>
        <p:spPr>
          <a:xfrm>
            <a:off x="0" y="2274277"/>
            <a:ext cx="12192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LECTURE 6: </a:t>
            </a:r>
          </a:p>
          <a:p>
            <a:pPr algn="ctr"/>
            <a:r>
              <a:rPr lang="en-US" sz="4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INTRODUCTION TO INFERENTIAL STATISTICS AND HYPOTHESIS TESTING</a:t>
            </a:r>
          </a:p>
        </p:txBody>
      </p:sp>
    </p:spTree>
    <p:extLst>
      <p:ext uri="{BB962C8B-B14F-4D97-AF65-F5344CB8AC3E}">
        <p14:creationId xmlns:p14="http://schemas.microsoft.com/office/powerpoint/2010/main" val="31117340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BF006-88BC-6DD8-7016-9486DA24F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Assumptions for inferential statistical tests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8615135-5653-5727-E15C-647A69FB9F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ASSUMPTION 2: SAMPLING APPROACH</a:t>
            </a:r>
          </a:p>
          <a:p>
            <a:pPr marL="0" indent="0">
              <a:buNone/>
            </a:pPr>
            <a:r>
              <a:rPr lang="en-US" dirty="0"/>
              <a:t>The sampling approach also plays a role in choosing the inferential test: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Randomly Recruited Sample </a:t>
            </a:r>
            <a:r>
              <a:rPr lang="en-US" dirty="0"/>
              <a:t>= Parametric Tests</a:t>
            </a:r>
          </a:p>
          <a:p>
            <a:endParaRPr lang="en-US" dirty="0"/>
          </a:p>
          <a:p>
            <a:r>
              <a:rPr lang="en-US" b="1" dirty="0"/>
              <a:t>Non-Randomly Recruited Sample </a:t>
            </a:r>
            <a:r>
              <a:rPr lang="en-US" dirty="0"/>
              <a:t>= Non-Parametric Tests</a:t>
            </a:r>
          </a:p>
        </p:txBody>
      </p:sp>
    </p:spTree>
    <p:extLst>
      <p:ext uri="{BB962C8B-B14F-4D97-AF65-F5344CB8AC3E}">
        <p14:creationId xmlns:p14="http://schemas.microsoft.com/office/powerpoint/2010/main" val="31991243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BF006-88BC-6DD8-7016-9486DA24F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Assumptions for inferential statistical tests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8615135-5653-5727-E15C-647A69FB9F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Assumption 3: Distribution of results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dirty="0"/>
              <a:t>A distribution describes the </a:t>
            </a:r>
            <a:r>
              <a:rPr lang="en-US" b="1" dirty="0"/>
              <a:t>clustering of scores in a dataset</a:t>
            </a:r>
            <a:r>
              <a:rPr lang="en-US" dirty="0"/>
              <a:t>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 a normal distribution, the numbers (e.g., scores on a particular test) cluster </a:t>
            </a:r>
            <a:r>
              <a:rPr lang="en-US" b="1" dirty="0"/>
              <a:t>evenly around the mean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253184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467D5-7870-7723-58D1-00E9F6951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normal (</a:t>
            </a:r>
            <a:r>
              <a:rPr lang="en-US" b="1" dirty="0"/>
              <a:t>gaussian</a:t>
            </a:r>
            <a:r>
              <a:rPr lang="en-US" dirty="0"/>
              <a:t>) distribution?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05EAB38-AA5C-DB28-1ABF-04876C1232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955" y="1791915"/>
            <a:ext cx="7638089" cy="4700960"/>
          </a:xfr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92F5BDC-3DB0-E163-C88B-849D07D1D6EF}"/>
              </a:ext>
            </a:extLst>
          </p:cNvPr>
          <p:cNvCxnSpPr>
            <a:cxnSpLocks/>
          </p:cNvCxnSpPr>
          <p:nvPr/>
        </p:nvCxnSpPr>
        <p:spPr>
          <a:xfrm>
            <a:off x="6152445" y="1791915"/>
            <a:ext cx="0" cy="308488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61990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467D5-7870-7723-58D1-00E9F6951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normal distribution?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993D9D-C754-9986-02FB-16C5EFD0A6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999637"/>
          </a:xfrm>
        </p:spPr>
        <p:txBody>
          <a:bodyPr/>
          <a:lstStyle/>
          <a:p>
            <a:r>
              <a:rPr lang="en-US" dirty="0"/>
              <a:t>Let’s say we have 10 students who passed the International English Language Testing System (IELTS) and got the following results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AB6EDF-E69E-EA6A-231A-ECD16D704D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0988" y="2825262"/>
            <a:ext cx="2830023" cy="3902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8398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467D5-7870-7723-58D1-00E9F6951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If we plot the results and find this shape, this would be considered as a normal distribution of results …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962A462-81E5-93F8-1328-A69CD08D19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2908" y="1585181"/>
            <a:ext cx="8944350" cy="5278633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78CB98C-6600-7BB1-FD4C-5F8B467102FA}"/>
              </a:ext>
            </a:extLst>
          </p:cNvPr>
          <p:cNvSpPr txBox="1"/>
          <p:nvPr/>
        </p:nvSpPr>
        <p:spPr>
          <a:xfrm>
            <a:off x="203200" y="2957689"/>
            <a:ext cx="1959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Histogram chart</a:t>
            </a:r>
          </a:p>
        </p:txBody>
      </p:sp>
    </p:spTree>
    <p:extLst>
      <p:ext uri="{BB962C8B-B14F-4D97-AF65-F5344CB8AC3E}">
        <p14:creationId xmlns:p14="http://schemas.microsoft.com/office/powerpoint/2010/main" val="33860227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F4C2A1-6462-9C16-B8FA-2BB6CA7FDF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4381"/>
            <a:ext cx="10515600" cy="2789238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dirty="0"/>
              <a:t>In statistics, </a:t>
            </a:r>
            <a:r>
              <a:rPr lang="en-US" b="1" dirty="0"/>
              <a:t>the central limit theorem </a:t>
            </a:r>
            <a:r>
              <a:rPr lang="en-US" dirty="0"/>
              <a:t>dictates that the results gathered from a </a:t>
            </a:r>
            <a:r>
              <a:rPr lang="en-US" dirty="0">
                <a:solidFill>
                  <a:srgbClr val="FF0000"/>
                </a:solidFill>
              </a:rPr>
              <a:t>sufficiently large and randomly recruited participants </a:t>
            </a:r>
            <a:r>
              <a:rPr lang="en-US" dirty="0"/>
              <a:t>would result in a </a:t>
            </a:r>
            <a:r>
              <a:rPr lang="en-US" dirty="0">
                <a:solidFill>
                  <a:srgbClr val="FF0000"/>
                </a:solidFill>
              </a:rPr>
              <a:t>normal distribution</a:t>
            </a:r>
            <a:r>
              <a:rPr lang="en-US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4252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F62D79-FB71-B15F-21C8-8BDE707B0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11933"/>
            <a:ext cx="10515600" cy="1327883"/>
          </a:xfrm>
        </p:spPr>
        <p:txBody>
          <a:bodyPr/>
          <a:lstStyle/>
          <a:p>
            <a:r>
              <a:rPr lang="en-US" dirty="0"/>
              <a:t>Issues or inconsistencies in </a:t>
            </a:r>
            <a:r>
              <a:rPr lang="en-US" b="1" dirty="0"/>
              <a:t>participants’</a:t>
            </a:r>
            <a:r>
              <a:rPr lang="en-US" dirty="0"/>
              <a:t> </a:t>
            </a:r>
            <a:r>
              <a:rPr lang="en-US" b="1" dirty="0"/>
              <a:t>recruitment</a:t>
            </a:r>
            <a:r>
              <a:rPr lang="en-US" dirty="0"/>
              <a:t> or </a:t>
            </a:r>
            <a:r>
              <a:rPr lang="en-US" b="1" dirty="0"/>
              <a:t>control of external factors </a:t>
            </a:r>
            <a:r>
              <a:rPr lang="en-US" dirty="0"/>
              <a:t>in the study may result in a skewed distribution. The following figures demonstrate the type of skewed distributions: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17C418-1E57-307E-2C89-398DD29777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51" b="16074"/>
          <a:stretch/>
        </p:blipFill>
        <p:spPr>
          <a:xfrm>
            <a:off x="106716" y="2359128"/>
            <a:ext cx="11978567" cy="423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98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F62D79-FB71-B15F-21C8-8BDE707B0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11933"/>
            <a:ext cx="10515600" cy="1327883"/>
          </a:xfrm>
        </p:spPr>
        <p:txBody>
          <a:bodyPr/>
          <a:lstStyle/>
          <a:p>
            <a:r>
              <a:rPr lang="en-US" dirty="0"/>
              <a:t>Issues or inconsistencies in </a:t>
            </a:r>
            <a:r>
              <a:rPr lang="en-US" b="1" dirty="0"/>
              <a:t>participants’</a:t>
            </a:r>
            <a:r>
              <a:rPr lang="en-US" dirty="0"/>
              <a:t> </a:t>
            </a:r>
            <a:r>
              <a:rPr lang="en-US" b="1" dirty="0"/>
              <a:t>recruitment</a:t>
            </a:r>
            <a:r>
              <a:rPr lang="en-US" dirty="0"/>
              <a:t> or </a:t>
            </a:r>
            <a:r>
              <a:rPr lang="en-US" b="1" dirty="0"/>
              <a:t>control of external factors </a:t>
            </a:r>
            <a:r>
              <a:rPr lang="en-US" dirty="0"/>
              <a:t>in the study may result in a skewed distribution. The following figures demonstrate the type of skewed distributions: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0C8370-9301-3EEE-56ED-9C54FDF399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038" y="2176419"/>
            <a:ext cx="9393924" cy="3969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2696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2FDB65-E3D5-609C-EB81-E80D2F753F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D7277-9126-FB4E-C8B5-360E9A479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Assumptions for inferential statistical tests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BB81418-18C1-C457-D460-D5C0B55B85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Assumption 3: Distribution of results</a:t>
            </a:r>
          </a:p>
          <a:p>
            <a:pPr marL="0" indent="0">
              <a:buNone/>
            </a:pPr>
            <a:r>
              <a:rPr lang="en-US" dirty="0"/>
              <a:t>Parametric tests require the data to be normally distributed.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Normal Distribution </a:t>
            </a:r>
            <a:r>
              <a:rPr lang="en-US" dirty="0"/>
              <a:t>= Parametric Tests</a:t>
            </a:r>
          </a:p>
          <a:p>
            <a:endParaRPr lang="en-US" dirty="0"/>
          </a:p>
          <a:p>
            <a:r>
              <a:rPr lang="en-US" b="1" dirty="0"/>
              <a:t>Non Normally Distributed</a:t>
            </a:r>
            <a:r>
              <a:rPr lang="en-US" dirty="0"/>
              <a:t> = Non-Parametric Tests</a:t>
            </a:r>
          </a:p>
        </p:txBody>
      </p:sp>
    </p:spTree>
    <p:extLst>
      <p:ext uri="{BB962C8B-B14F-4D97-AF65-F5344CB8AC3E}">
        <p14:creationId xmlns:p14="http://schemas.microsoft.com/office/powerpoint/2010/main" val="29136825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C715BD-53F1-AAB7-3A41-75DDFC91D4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99502"/>
            <a:ext cx="10515600" cy="1280990"/>
          </a:xfrm>
        </p:spPr>
        <p:txBody>
          <a:bodyPr/>
          <a:lstStyle/>
          <a:p>
            <a:r>
              <a:rPr lang="en-US" dirty="0"/>
              <a:t>The two well-known tests of normality, namely, the </a:t>
            </a:r>
            <a:r>
              <a:rPr lang="en-US" b="1" dirty="0"/>
              <a:t>Kolmogorov–Smirnov test </a:t>
            </a:r>
            <a:r>
              <a:rPr lang="en-US" dirty="0"/>
              <a:t>and the </a:t>
            </a:r>
            <a:r>
              <a:rPr lang="en-US" b="1" dirty="0"/>
              <a:t>Shapiro–Wilk test </a:t>
            </a:r>
            <a:r>
              <a:rPr lang="en-US" dirty="0"/>
              <a:t>are the most widely used methods to test the normality of data.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5A3C88-9A81-F990-4A16-C5293728BDAD}"/>
              </a:ext>
            </a:extLst>
          </p:cNvPr>
          <p:cNvSpPr txBox="1"/>
          <p:nvPr/>
        </p:nvSpPr>
        <p:spPr>
          <a:xfrm>
            <a:off x="1230923" y="4182179"/>
            <a:ext cx="949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Step 1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EBDCFC9-2C6B-83F4-265B-B0FD333B7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587" y="2466608"/>
            <a:ext cx="7362825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806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C9A95FF-2C10-0169-A360-A12EC88498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5305898"/>
              </p:ext>
            </p:extLst>
          </p:nvPr>
        </p:nvGraphicFramePr>
        <p:xfrm>
          <a:off x="838200" y="125333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58F54515-CE71-01BA-8F9C-472C1F0C6FD0}"/>
              </a:ext>
            </a:extLst>
          </p:cNvPr>
          <p:cNvSpPr/>
          <p:nvPr/>
        </p:nvSpPr>
        <p:spPr>
          <a:xfrm>
            <a:off x="6424246" y="3728977"/>
            <a:ext cx="3704492" cy="19343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90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C715BD-53F1-AAB7-3A41-75DDFC91D4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99502"/>
            <a:ext cx="10515600" cy="1280990"/>
          </a:xfrm>
        </p:spPr>
        <p:txBody>
          <a:bodyPr/>
          <a:lstStyle/>
          <a:p>
            <a:r>
              <a:rPr lang="en-US" dirty="0"/>
              <a:t>The two well-known tests of normality, namely, the </a:t>
            </a:r>
            <a:r>
              <a:rPr lang="en-US" b="1" dirty="0"/>
              <a:t>Kolmogorov–Smirnov test </a:t>
            </a:r>
            <a:r>
              <a:rPr lang="en-US" dirty="0"/>
              <a:t>and the </a:t>
            </a:r>
            <a:r>
              <a:rPr lang="en-US" b="1" dirty="0"/>
              <a:t>Shapiro–Wilk test </a:t>
            </a:r>
            <a:r>
              <a:rPr lang="en-US" dirty="0"/>
              <a:t>are the most widely used methods to test the normality of data.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5A3C88-9A81-F990-4A16-C5293728BDAD}"/>
              </a:ext>
            </a:extLst>
          </p:cNvPr>
          <p:cNvSpPr txBox="1"/>
          <p:nvPr/>
        </p:nvSpPr>
        <p:spPr>
          <a:xfrm>
            <a:off x="1230923" y="4182179"/>
            <a:ext cx="949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Step 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7FF246-8368-7A45-39C7-DEFFAD4D43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309" y="2124075"/>
            <a:ext cx="6838950" cy="473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5486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88852-05B5-7B3D-633E-6B38A9F50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Interpreting normality test results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0C6ADB-B74B-427B-A943-AFAC8C6592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normality tests (like the </a:t>
            </a:r>
            <a:r>
              <a:rPr lang="en-US" b="1" dirty="0"/>
              <a:t>Shapiro-Wilk</a:t>
            </a:r>
            <a:r>
              <a:rPr lang="en-US" dirty="0"/>
              <a:t> or </a:t>
            </a:r>
            <a:r>
              <a:rPr lang="en-US" b="1" dirty="0"/>
              <a:t>Kolmogorov-Smirnov</a:t>
            </a:r>
            <a:r>
              <a:rPr lang="en-US" dirty="0"/>
              <a:t> test), the </a:t>
            </a:r>
            <a:r>
              <a:rPr lang="en-US" b="1" dirty="0"/>
              <a:t>p-value</a:t>
            </a:r>
            <a:r>
              <a:rPr lang="en-US" dirty="0"/>
              <a:t> tells you if your data significantly deviates from a normal distribution:</a:t>
            </a:r>
          </a:p>
          <a:p>
            <a:endParaRPr lang="en-US" dirty="0"/>
          </a:p>
          <a:p>
            <a:r>
              <a:rPr lang="en-US" b="1" dirty="0"/>
              <a:t>p </a:t>
            </a:r>
            <a:r>
              <a:rPr lang="en-US" sz="2800" b="1" dirty="0"/>
              <a:t>≥</a:t>
            </a:r>
            <a:r>
              <a:rPr lang="en-US" b="1" dirty="0"/>
              <a:t> 0.05 </a:t>
            </a:r>
            <a:r>
              <a:rPr lang="en-US" b="1" dirty="0">
                <a:solidFill>
                  <a:srgbClr val="00B050"/>
                </a:solidFill>
              </a:rPr>
              <a:t>(5% or more)</a:t>
            </a:r>
            <a:r>
              <a:rPr lang="en-US" dirty="0"/>
              <a:t>: Data is likely normal.</a:t>
            </a:r>
          </a:p>
          <a:p>
            <a:endParaRPr lang="en-US" dirty="0"/>
          </a:p>
          <a:p>
            <a:r>
              <a:rPr lang="en-US" b="1" dirty="0"/>
              <a:t>p &lt; 0.05 </a:t>
            </a:r>
            <a:r>
              <a:rPr lang="en-US" b="1" dirty="0">
                <a:solidFill>
                  <a:srgbClr val="00B050"/>
                </a:solidFill>
              </a:rPr>
              <a:t>(less than 5%)</a:t>
            </a:r>
            <a:r>
              <a:rPr lang="en-US" dirty="0"/>
              <a:t>: Data is likely not normal.</a:t>
            </a:r>
          </a:p>
        </p:txBody>
      </p:sp>
    </p:spTree>
    <p:extLst>
      <p:ext uri="{BB962C8B-B14F-4D97-AF65-F5344CB8AC3E}">
        <p14:creationId xmlns:p14="http://schemas.microsoft.com/office/powerpoint/2010/main" val="35470217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F51EA7-73E2-7F6A-BAE5-9D90CB2557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DC57D-3F9C-2535-A2BE-1921D7CBF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Interpreting normality test results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735A2D4-310C-E164-EF7D-F3790A3D30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870" y="2781789"/>
            <a:ext cx="10516784" cy="242191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72242EC-428E-F48E-DB84-73425DC5CB1B}"/>
              </a:ext>
            </a:extLst>
          </p:cNvPr>
          <p:cNvSpPr/>
          <p:nvPr/>
        </p:nvSpPr>
        <p:spPr>
          <a:xfrm>
            <a:off x="5591908" y="4173415"/>
            <a:ext cx="1043354" cy="8909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4F333E5-00BE-F5FC-6039-1D47ABCF3CD1}"/>
              </a:ext>
            </a:extLst>
          </p:cNvPr>
          <p:cNvSpPr/>
          <p:nvPr/>
        </p:nvSpPr>
        <p:spPr>
          <a:xfrm>
            <a:off x="9894277" y="4173415"/>
            <a:ext cx="1043354" cy="8909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6846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BF006-88BC-6DD8-7016-9486DA24F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Assumptions for inferential statistical tests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8615135-5653-5727-E15C-647A69FB9F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Assumption 4: Homogeneity of variances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dirty="0"/>
              <a:t>Parametric tests require the groups being tested to have similar variances (i.e., homogenous variances). </a:t>
            </a:r>
          </a:p>
        </p:txBody>
      </p:sp>
    </p:spTree>
    <p:extLst>
      <p:ext uri="{BB962C8B-B14F-4D97-AF65-F5344CB8AC3E}">
        <p14:creationId xmlns:p14="http://schemas.microsoft.com/office/powerpoint/2010/main" val="31225256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BF006-88BC-6DD8-7016-9486DA24F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Assumptions for inferential statistical tests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8615135-5653-5727-E15C-647A69FB9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638175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Assumption 4: Homogeneity of variances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740432-5B0E-80E1-20B7-39BC11E446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2373110"/>
            <a:ext cx="3498850" cy="4484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5340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3B462-8A45-CEDB-476E-B387A569C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test the homogeneity of variances, the </a:t>
            </a:r>
            <a:r>
              <a:rPr lang="en-US" b="1" dirty="0"/>
              <a:t>Levene's Test </a:t>
            </a:r>
            <a:r>
              <a:rPr lang="en-US" dirty="0"/>
              <a:t>should be used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BC9F7E4-364F-3A17-49A1-400CEE8EBE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858" y="1801323"/>
            <a:ext cx="8144284" cy="5076831"/>
          </a:xfrm>
        </p:spPr>
      </p:pic>
    </p:spTree>
    <p:extLst>
      <p:ext uri="{BB962C8B-B14F-4D97-AF65-F5344CB8AC3E}">
        <p14:creationId xmlns:p14="http://schemas.microsoft.com/office/powerpoint/2010/main" val="2138084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84B68-0CC9-BAAB-89FF-4139E3906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Interpreting the Levene's Test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6D61AC-D62A-3EE6-CC61-84BBDFD80496}"/>
              </a:ext>
            </a:extLst>
          </p:cNvPr>
          <p:cNvSpPr txBox="1"/>
          <p:nvPr/>
        </p:nvSpPr>
        <p:spPr>
          <a:xfrm>
            <a:off x="750276" y="2051537"/>
            <a:ext cx="1009357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In Levene's Test, the </a:t>
            </a:r>
            <a:r>
              <a:rPr lang="en-US" sz="3200" b="1" dirty="0"/>
              <a:t>p-value</a:t>
            </a:r>
            <a:r>
              <a:rPr lang="en-US" sz="3200" dirty="0"/>
              <a:t> tells you whether the variances are equal or not:</a:t>
            </a:r>
          </a:p>
          <a:p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B050"/>
                </a:solidFill>
              </a:rPr>
              <a:t>p ≥ 0.05 </a:t>
            </a:r>
            <a:r>
              <a:rPr lang="en-US" sz="3200" dirty="0"/>
              <a:t>(5%): Variances are equal (similar)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FF0000"/>
                </a:solidFill>
              </a:rPr>
              <a:t>p &lt; 0.05 </a:t>
            </a:r>
            <a:r>
              <a:rPr lang="en-US" sz="3200" dirty="0"/>
              <a:t>(5%): Variances are not equal (significantly different from each other)</a:t>
            </a:r>
          </a:p>
        </p:txBody>
      </p:sp>
    </p:spTree>
    <p:extLst>
      <p:ext uri="{BB962C8B-B14F-4D97-AF65-F5344CB8AC3E}">
        <p14:creationId xmlns:p14="http://schemas.microsoft.com/office/powerpoint/2010/main" val="14724913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B732EB-4DB7-B339-013D-3C6024277B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96871-1CC4-8A1C-9EA3-04BA21FA0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Interpreting the Levene's Test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7522CC0-5952-755B-7921-3206230DB3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683" y="2649848"/>
            <a:ext cx="4190634" cy="256787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5843628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65A5B-8C75-05C8-B555-5DE8BE626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24295776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BF006-88BC-6DD8-7016-9486DA24F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Assumptions for inferential statistical tests</a:t>
            </a: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E18D2295-50AF-8C24-5472-76A9E72AFB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8753492"/>
              </p:ext>
            </p:extLst>
          </p:nvPr>
        </p:nvGraphicFramePr>
        <p:xfrm>
          <a:off x="375908" y="2544757"/>
          <a:ext cx="11440184" cy="1768485"/>
        </p:xfrm>
        <a:graphic>
          <a:graphicData uri="http://schemas.openxmlformats.org/drawingml/2006/table">
            <a:tbl>
              <a:tblPr firstRow="1" firstCol="1" bandRow="1"/>
              <a:tblGrid>
                <a:gridCol w="3963067">
                  <a:extLst>
                    <a:ext uri="{9D8B030D-6E8A-4147-A177-3AD203B41FA5}">
                      <a16:colId xmlns:a16="http://schemas.microsoft.com/office/drawing/2014/main" val="1046325447"/>
                    </a:ext>
                  </a:extLst>
                </a:gridCol>
                <a:gridCol w="3511753">
                  <a:extLst>
                    <a:ext uri="{9D8B030D-6E8A-4147-A177-3AD203B41FA5}">
                      <a16:colId xmlns:a16="http://schemas.microsoft.com/office/drawing/2014/main" val="2076805940"/>
                    </a:ext>
                  </a:extLst>
                </a:gridCol>
                <a:gridCol w="3965364">
                  <a:extLst>
                    <a:ext uri="{9D8B030D-6E8A-4147-A177-3AD203B41FA5}">
                      <a16:colId xmlns:a16="http://schemas.microsoft.com/office/drawing/2014/main" val="4270715532"/>
                    </a:ext>
                  </a:extLst>
                </a:gridCol>
              </a:tblGrid>
              <a:tr h="35369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ASSUMPTIONS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4025" marR="12402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PARAMETRIC TESTS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4025" marR="12402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NON-PARAMETRIC TESTS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4025" marR="12402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6326421"/>
                  </a:ext>
                </a:extLst>
              </a:tr>
              <a:tr h="35369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Type of data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4025" marR="12402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Numerical data</a:t>
                      </a:r>
                    </a:p>
                  </a:txBody>
                  <a:tcPr marL="124025" marR="12402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Categorical data</a:t>
                      </a:r>
                    </a:p>
                  </a:txBody>
                  <a:tcPr marL="124025" marR="12402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8284816"/>
                  </a:ext>
                </a:extLst>
              </a:tr>
              <a:tr h="35369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4025" marR="1240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4025" marR="1240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4025" marR="1240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1230299"/>
                  </a:ext>
                </a:extLst>
              </a:tr>
              <a:tr h="35369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4025" marR="1240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4025" marR="1240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4025" marR="1240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7672670"/>
                  </a:ext>
                </a:extLst>
              </a:tr>
              <a:tr h="35369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4025" marR="1240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4025" marR="1240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4025" marR="1240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70666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1308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AB18F-B931-23BA-C3EE-C887C196E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concept of inferential statistics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522274-732F-0E8B-1F02-54D754EE56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“Inferential statistics are used to help us look beyond raw data and descriptive statistics. They help us make inferences about population parameters” </a:t>
            </a:r>
          </a:p>
          <a:p>
            <a:pPr marL="0" indent="0" algn="r">
              <a:buNone/>
            </a:pPr>
            <a:r>
              <a:rPr lang="en-US" dirty="0"/>
              <a:t>(</a:t>
            </a:r>
            <a:r>
              <a:rPr lang="en-US" dirty="0" err="1"/>
              <a:t>Phakiti</a:t>
            </a:r>
            <a:r>
              <a:rPr lang="en-US" dirty="0"/>
              <a:t>, 2010, p. 44)</a:t>
            </a:r>
          </a:p>
        </p:txBody>
      </p:sp>
    </p:spTree>
    <p:extLst>
      <p:ext uri="{BB962C8B-B14F-4D97-AF65-F5344CB8AC3E}">
        <p14:creationId xmlns:p14="http://schemas.microsoft.com/office/powerpoint/2010/main" val="227033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BF006-88BC-6DD8-7016-9486DA24F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Assumptions for inferential statistical tests</a:t>
            </a: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E18D2295-50AF-8C24-5472-76A9E72AFB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5096353"/>
              </p:ext>
            </p:extLst>
          </p:nvPr>
        </p:nvGraphicFramePr>
        <p:xfrm>
          <a:off x="375908" y="2544757"/>
          <a:ext cx="11440184" cy="1768485"/>
        </p:xfrm>
        <a:graphic>
          <a:graphicData uri="http://schemas.openxmlformats.org/drawingml/2006/table">
            <a:tbl>
              <a:tblPr firstRow="1" firstCol="1" bandRow="1"/>
              <a:tblGrid>
                <a:gridCol w="3963067">
                  <a:extLst>
                    <a:ext uri="{9D8B030D-6E8A-4147-A177-3AD203B41FA5}">
                      <a16:colId xmlns:a16="http://schemas.microsoft.com/office/drawing/2014/main" val="1046325447"/>
                    </a:ext>
                  </a:extLst>
                </a:gridCol>
                <a:gridCol w="3511753">
                  <a:extLst>
                    <a:ext uri="{9D8B030D-6E8A-4147-A177-3AD203B41FA5}">
                      <a16:colId xmlns:a16="http://schemas.microsoft.com/office/drawing/2014/main" val="2076805940"/>
                    </a:ext>
                  </a:extLst>
                </a:gridCol>
                <a:gridCol w="3965364">
                  <a:extLst>
                    <a:ext uri="{9D8B030D-6E8A-4147-A177-3AD203B41FA5}">
                      <a16:colId xmlns:a16="http://schemas.microsoft.com/office/drawing/2014/main" val="4270715532"/>
                    </a:ext>
                  </a:extLst>
                </a:gridCol>
              </a:tblGrid>
              <a:tr h="35369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ASSUMPTIONS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4025" marR="12402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PARAMETRIC TESTS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4025" marR="12402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NON-PARAMETRIC TESTS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4025" marR="12402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6326421"/>
                  </a:ext>
                </a:extLst>
              </a:tr>
              <a:tr h="35369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Type of data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4025" marR="12402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Numerical data</a:t>
                      </a:r>
                    </a:p>
                  </a:txBody>
                  <a:tcPr marL="124025" marR="12402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Categorical data</a:t>
                      </a:r>
                    </a:p>
                  </a:txBody>
                  <a:tcPr marL="124025" marR="12402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8284816"/>
                  </a:ext>
                </a:extLst>
              </a:tr>
              <a:tr h="35369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Sampling approach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4025" marR="1240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Random sampling</a:t>
                      </a:r>
                    </a:p>
                  </a:txBody>
                  <a:tcPr marL="124025" marR="1240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Non-random sampling</a:t>
                      </a:r>
                    </a:p>
                  </a:txBody>
                  <a:tcPr marL="124025" marR="1240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1230299"/>
                  </a:ext>
                </a:extLst>
              </a:tr>
              <a:tr h="35369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4025" marR="1240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4025" marR="1240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4025" marR="1240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7672670"/>
                  </a:ext>
                </a:extLst>
              </a:tr>
              <a:tr h="35369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4025" marR="1240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4025" marR="1240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4025" marR="1240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70666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095204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BF006-88BC-6DD8-7016-9486DA24F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Assumptions for inferential statistical tests</a:t>
            </a: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E18D2295-50AF-8C24-5472-76A9E72AFB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10551"/>
              </p:ext>
            </p:extLst>
          </p:nvPr>
        </p:nvGraphicFramePr>
        <p:xfrm>
          <a:off x="375908" y="2544757"/>
          <a:ext cx="11440184" cy="1768485"/>
        </p:xfrm>
        <a:graphic>
          <a:graphicData uri="http://schemas.openxmlformats.org/drawingml/2006/table">
            <a:tbl>
              <a:tblPr firstRow="1" firstCol="1" bandRow="1"/>
              <a:tblGrid>
                <a:gridCol w="3963067">
                  <a:extLst>
                    <a:ext uri="{9D8B030D-6E8A-4147-A177-3AD203B41FA5}">
                      <a16:colId xmlns:a16="http://schemas.microsoft.com/office/drawing/2014/main" val="1046325447"/>
                    </a:ext>
                  </a:extLst>
                </a:gridCol>
                <a:gridCol w="3511753">
                  <a:extLst>
                    <a:ext uri="{9D8B030D-6E8A-4147-A177-3AD203B41FA5}">
                      <a16:colId xmlns:a16="http://schemas.microsoft.com/office/drawing/2014/main" val="2076805940"/>
                    </a:ext>
                  </a:extLst>
                </a:gridCol>
                <a:gridCol w="3965364">
                  <a:extLst>
                    <a:ext uri="{9D8B030D-6E8A-4147-A177-3AD203B41FA5}">
                      <a16:colId xmlns:a16="http://schemas.microsoft.com/office/drawing/2014/main" val="4270715532"/>
                    </a:ext>
                  </a:extLst>
                </a:gridCol>
              </a:tblGrid>
              <a:tr h="35369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ASSUMPTIONS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4025" marR="12402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PARAMETRIC TESTS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4025" marR="12402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NON-PARAMETRIC TESTS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4025" marR="12402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6326421"/>
                  </a:ext>
                </a:extLst>
              </a:tr>
              <a:tr h="35369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Type of data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4025" marR="12402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Numerical data</a:t>
                      </a:r>
                    </a:p>
                  </a:txBody>
                  <a:tcPr marL="124025" marR="12402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Categorical data</a:t>
                      </a:r>
                    </a:p>
                  </a:txBody>
                  <a:tcPr marL="124025" marR="12402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8284816"/>
                  </a:ext>
                </a:extLst>
              </a:tr>
              <a:tr h="35369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Sampling approach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4025" marR="1240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Random sampling</a:t>
                      </a:r>
                    </a:p>
                  </a:txBody>
                  <a:tcPr marL="124025" marR="1240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Non-random sampling</a:t>
                      </a:r>
                    </a:p>
                  </a:txBody>
                  <a:tcPr marL="124025" marR="1240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1230299"/>
                  </a:ext>
                </a:extLst>
              </a:tr>
              <a:tr h="35369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Distribution of results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4025" marR="1240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Normal distribution of data</a:t>
                      </a:r>
                    </a:p>
                  </a:txBody>
                  <a:tcPr marL="124025" marR="1240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Non-normal distribution of data</a:t>
                      </a:r>
                    </a:p>
                  </a:txBody>
                  <a:tcPr marL="124025" marR="1240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7672670"/>
                  </a:ext>
                </a:extLst>
              </a:tr>
              <a:tr h="35369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4025" marR="1240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4025" marR="1240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4025" marR="1240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70666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209444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BF006-88BC-6DD8-7016-9486DA24F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Assumptions for inferential statistical tests</a:t>
            </a: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E18D2295-50AF-8C24-5472-76A9E72AFB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3835267"/>
              </p:ext>
            </p:extLst>
          </p:nvPr>
        </p:nvGraphicFramePr>
        <p:xfrm>
          <a:off x="0" y="2544757"/>
          <a:ext cx="12192000" cy="1768485"/>
        </p:xfrm>
        <a:graphic>
          <a:graphicData uri="http://schemas.openxmlformats.org/drawingml/2006/table">
            <a:tbl>
              <a:tblPr firstRow="1" firstCol="1" bandRow="1"/>
              <a:tblGrid>
                <a:gridCol w="3454400">
                  <a:extLst>
                    <a:ext uri="{9D8B030D-6E8A-4147-A177-3AD203B41FA5}">
                      <a16:colId xmlns:a16="http://schemas.microsoft.com/office/drawing/2014/main" val="1046325447"/>
                    </a:ext>
                  </a:extLst>
                </a:gridCol>
                <a:gridCol w="3928533">
                  <a:extLst>
                    <a:ext uri="{9D8B030D-6E8A-4147-A177-3AD203B41FA5}">
                      <a16:colId xmlns:a16="http://schemas.microsoft.com/office/drawing/2014/main" val="2076805940"/>
                    </a:ext>
                  </a:extLst>
                </a:gridCol>
                <a:gridCol w="4809067">
                  <a:extLst>
                    <a:ext uri="{9D8B030D-6E8A-4147-A177-3AD203B41FA5}">
                      <a16:colId xmlns:a16="http://schemas.microsoft.com/office/drawing/2014/main" val="4270715532"/>
                    </a:ext>
                  </a:extLst>
                </a:gridCol>
              </a:tblGrid>
              <a:tr h="35369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ASSUMPTIONS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4025" marR="12402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PARAMETRIC TESTS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4025" marR="12402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NON-PARAMETRIC TESTS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4025" marR="12402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6326421"/>
                  </a:ext>
                </a:extLst>
              </a:tr>
              <a:tr h="35369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 Type of data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4025" marR="12402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Numerical data</a:t>
                      </a:r>
                    </a:p>
                  </a:txBody>
                  <a:tcPr marL="124025" marR="12402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Categorical data</a:t>
                      </a:r>
                    </a:p>
                  </a:txBody>
                  <a:tcPr marL="124025" marR="12402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8284816"/>
                  </a:ext>
                </a:extLst>
              </a:tr>
              <a:tr h="35369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 Sampling approach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4025" marR="1240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Random sampling</a:t>
                      </a:r>
                    </a:p>
                  </a:txBody>
                  <a:tcPr marL="124025" marR="1240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Non-random sampling</a:t>
                      </a:r>
                    </a:p>
                  </a:txBody>
                  <a:tcPr marL="124025" marR="1240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1230299"/>
                  </a:ext>
                </a:extLst>
              </a:tr>
              <a:tr h="35369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3. Distribution of results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4025" marR="1240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Normal distribution of data</a:t>
                      </a:r>
                    </a:p>
                  </a:txBody>
                  <a:tcPr marL="124025" marR="1240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Non-normal distribution of data</a:t>
                      </a:r>
                    </a:p>
                  </a:txBody>
                  <a:tcPr marL="124025" marR="1240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7672670"/>
                  </a:ext>
                </a:extLst>
              </a:tr>
              <a:tr h="35369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4. Homogeneity of variances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4025" marR="1240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Homogeneous (similar) variances</a:t>
                      </a:r>
                    </a:p>
                  </a:txBody>
                  <a:tcPr marL="124025" marR="1240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Heterogeneous (not similar) variances</a:t>
                      </a:r>
                    </a:p>
                  </a:txBody>
                  <a:tcPr marL="124025" marR="1240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70666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20506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BF006-88BC-6DD8-7016-9486DA24F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Assumptions for inferential statistical tests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8615135-5653-5727-E15C-647A69FB9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94000"/>
            <a:ext cx="10515600" cy="3382962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Non-parametric</a:t>
            </a:r>
            <a:r>
              <a:rPr lang="en-US" dirty="0"/>
              <a:t> tests should be used if </a:t>
            </a:r>
            <a:r>
              <a:rPr lang="en-US" b="1" dirty="0"/>
              <a:t>one</a:t>
            </a:r>
            <a:r>
              <a:rPr lang="en-US" dirty="0"/>
              <a:t> of the four assumptions is not met. </a:t>
            </a:r>
          </a:p>
        </p:txBody>
      </p:sp>
    </p:spTree>
    <p:extLst>
      <p:ext uri="{BB962C8B-B14F-4D97-AF65-F5344CB8AC3E}">
        <p14:creationId xmlns:p14="http://schemas.microsoft.com/office/powerpoint/2010/main" val="308835409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AF89D-EBC6-DE6F-B9A5-9420EC9BF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5392" y="1687695"/>
            <a:ext cx="5621215" cy="1325563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ANY QUESTIONS?</a:t>
            </a:r>
            <a:endParaRPr lang="en-US" sz="44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35552F-2FE6-254B-5E80-041743F67F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209713"/>
            <a:ext cx="658649" cy="8181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BC802AD-B27F-586B-3FB2-C6326833BB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611" y="3013258"/>
            <a:ext cx="2390775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99995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FED9FA-927C-6FD2-9319-B0605DF9C7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7DBCD-9DB0-6805-BFDE-93A9DFD47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49000" cy="1325563"/>
          </a:xfrm>
        </p:spPr>
        <p:txBody>
          <a:bodyPr/>
          <a:lstStyle/>
          <a:p>
            <a:r>
              <a:rPr lang="en-US" b="1" dirty="0"/>
              <a:t>Typical quantitative/ quasi-experimental design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EB84DE6-9643-F653-0B9E-1E37741545FD}"/>
              </a:ext>
            </a:extLst>
          </p:cNvPr>
          <p:cNvSpPr/>
          <p:nvPr/>
        </p:nvSpPr>
        <p:spPr>
          <a:xfrm>
            <a:off x="2690446" y="2848707"/>
            <a:ext cx="1840523" cy="184052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Control group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A89962F-1268-7AD5-66FD-B2E5ECDC1CF1}"/>
              </a:ext>
            </a:extLst>
          </p:cNvPr>
          <p:cNvSpPr/>
          <p:nvPr/>
        </p:nvSpPr>
        <p:spPr>
          <a:xfrm>
            <a:off x="7344508" y="2848707"/>
            <a:ext cx="1840523" cy="184052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Experimental group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3F46DF6-0FE7-35DF-0FDE-E45CAAC7A8A4}"/>
              </a:ext>
            </a:extLst>
          </p:cNvPr>
          <p:cNvSpPr/>
          <p:nvPr/>
        </p:nvSpPr>
        <p:spPr>
          <a:xfrm>
            <a:off x="3024553" y="1843088"/>
            <a:ext cx="1172308" cy="492369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Pretest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AFC98F-CD77-BE07-22EE-267D23B568FC}"/>
              </a:ext>
            </a:extLst>
          </p:cNvPr>
          <p:cNvSpPr/>
          <p:nvPr/>
        </p:nvSpPr>
        <p:spPr>
          <a:xfrm>
            <a:off x="7678615" y="1690688"/>
            <a:ext cx="1172308" cy="492369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Pretest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4BF25A-555D-3494-9C97-5BB7CEDB03FB}"/>
              </a:ext>
            </a:extLst>
          </p:cNvPr>
          <p:cNvSpPr/>
          <p:nvPr/>
        </p:nvSpPr>
        <p:spPr>
          <a:xfrm>
            <a:off x="7678615" y="5500688"/>
            <a:ext cx="1172308" cy="492369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Posttest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ADD1B24-093F-E757-A1D5-E97C95E4CEDB}"/>
              </a:ext>
            </a:extLst>
          </p:cNvPr>
          <p:cNvSpPr/>
          <p:nvPr/>
        </p:nvSpPr>
        <p:spPr>
          <a:xfrm>
            <a:off x="3024553" y="5500688"/>
            <a:ext cx="1172308" cy="492369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Posttest</a:t>
            </a:r>
          </a:p>
        </p:txBody>
      </p:sp>
    </p:spTree>
    <p:extLst>
      <p:ext uri="{BB962C8B-B14F-4D97-AF65-F5344CB8AC3E}">
        <p14:creationId xmlns:p14="http://schemas.microsoft.com/office/powerpoint/2010/main" val="169585654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6477B-9379-2B54-EBB4-8C46C8C28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Typical quantitative/ experimental design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69BB36D-36ED-7DC3-ACFD-8AE30251E1DC}"/>
              </a:ext>
            </a:extLst>
          </p:cNvPr>
          <p:cNvSpPr/>
          <p:nvPr/>
        </p:nvSpPr>
        <p:spPr>
          <a:xfrm>
            <a:off x="2690446" y="2848707"/>
            <a:ext cx="1840523" cy="184052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Control group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93EBBDF-11B9-89DF-6E88-F2A0C7338604}"/>
              </a:ext>
            </a:extLst>
          </p:cNvPr>
          <p:cNvSpPr/>
          <p:nvPr/>
        </p:nvSpPr>
        <p:spPr>
          <a:xfrm>
            <a:off x="7344508" y="2848707"/>
            <a:ext cx="1840523" cy="184052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Experimental group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281E42C-63B5-DFED-58AC-44CD85F7CF0A}"/>
              </a:ext>
            </a:extLst>
          </p:cNvPr>
          <p:cNvSpPr/>
          <p:nvPr/>
        </p:nvSpPr>
        <p:spPr>
          <a:xfrm>
            <a:off x="3024553" y="1843088"/>
            <a:ext cx="1172308" cy="492369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Pretest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F3DE76F-1A2E-5427-39D4-90BAF0610A5C}"/>
              </a:ext>
            </a:extLst>
          </p:cNvPr>
          <p:cNvSpPr/>
          <p:nvPr/>
        </p:nvSpPr>
        <p:spPr>
          <a:xfrm>
            <a:off x="7678615" y="1690688"/>
            <a:ext cx="1172308" cy="492369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Pretest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4FA56B5-EEA8-D733-51D2-0F9677C4A527}"/>
              </a:ext>
            </a:extLst>
          </p:cNvPr>
          <p:cNvSpPr/>
          <p:nvPr/>
        </p:nvSpPr>
        <p:spPr>
          <a:xfrm>
            <a:off x="7678615" y="5500688"/>
            <a:ext cx="1172308" cy="492369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Posttest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20A6042-7B7E-4E66-98DF-34948F82444C}"/>
              </a:ext>
            </a:extLst>
          </p:cNvPr>
          <p:cNvSpPr/>
          <p:nvPr/>
        </p:nvSpPr>
        <p:spPr>
          <a:xfrm>
            <a:off x="3024553" y="5500688"/>
            <a:ext cx="1172308" cy="492369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Posttest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F24A4AF-6280-1CDA-D5E8-FB8A3B59C84A}"/>
              </a:ext>
            </a:extLst>
          </p:cNvPr>
          <p:cNvCxnSpPr/>
          <p:nvPr/>
        </p:nvCxnSpPr>
        <p:spPr>
          <a:xfrm>
            <a:off x="4337538" y="5746872"/>
            <a:ext cx="3153508" cy="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DD8ACAE-9358-2A9A-EAC5-A73F6A3CAE4E}"/>
              </a:ext>
            </a:extLst>
          </p:cNvPr>
          <p:cNvCxnSpPr/>
          <p:nvPr/>
        </p:nvCxnSpPr>
        <p:spPr>
          <a:xfrm>
            <a:off x="4337538" y="2138729"/>
            <a:ext cx="3153508" cy="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413043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91C4A9-423E-5347-D040-A9BF61E870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26FF9-1BB8-EBF7-D277-7EF85DB46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Typical quantitative/ experimental design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72CDD7A-84C7-96FF-A9A1-AE01F86E7ECB}"/>
              </a:ext>
            </a:extLst>
          </p:cNvPr>
          <p:cNvSpPr/>
          <p:nvPr/>
        </p:nvSpPr>
        <p:spPr>
          <a:xfrm>
            <a:off x="2690446" y="2848707"/>
            <a:ext cx="1840523" cy="184052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Control group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FFBCD04-440F-4B5E-B8D3-B6DEB2F55C8B}"/>
              </a:ext>
            </a:extLst>
          </p:cNvPr>
          <p:cNvSpPr/>
          <p:nvPr/>
        </p:nvSpPr>
        <p:spPr>
          <a:xfrm>
            <a:off x="7344508" y="2848707"/>
            <a:ext cx="1840523" cy="184052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Experimental group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5DFFDE9-C007-52A0-80AF-968A153D6630}"/>
              </a:ext>
            </a:extLst>
          </p:cNvPr>
          <p:cNvSpPr/>
          <p:nvPr/>
        </p:nvSpPr>
        <p:spPr>
          <a:xfrm>
            <a:off x="3024553" y="1843088"/>
            <a:ext cx="1172308" cy="492369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Pretest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84EE726-9719-CD21-D726-EF23E7E41C7F}"/>
              </a:ext>
            </a:extLst>
          </p:cNvPr>
          <p:cNvSpPr/>
          <p:nvPr/>
        </p:nvSpPr>
        <p:spPr>
          <a:xfrm>
            <a:off x="7678615" y="1690688"/>
            <a:ext cx="1172308" cy="492369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Pretest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4E6A4DB-743E-0158-09F9-EF1309A7BC03}"/>
              </a:ext>
            </a:extLst>
          </p:cNvPr>
          <p:cNvSpPr/>
          <p:nvPr/>
        </p:nvSpPr>
        <p:spPr>
          <a:xfrm>
            <a:off x="7678615" y="5500688"/>
            <a:ext cx="1172308" cy="492369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Posttest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7AF39E1-9B52-348D-8E22-01AC0CAD71BD}"/>
              </a:ext>
            </a:extLst>
          </p:cNvPr>
          <p:cNvSpPr/>
          <p:nvPr/>
        </p:nvSpPr>
        <p:spPr>
          <a:xfrm>
            <a:off x="3024553" y="5500688"/>
            <a:ext cx="1172308" cy="492369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Posttest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EBA66A33-7144-DDAB-CB0D-4E135E3841AC}"/>
              </a:ext>
            </a:extLst>
          </p:cNvPr>
          <p:cNvCxnSpPr>
            <a:cxnSpLocks/>
          </p:cNvCxnSpPr>
          <p:nvPr/>
        </p:nvCxnSpPr>
        <p:spPr>
          <a:xfrm>
            <a:off x="3628292" y="2335457"/>
            <a:ext cx="0" cy="3080605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837FB18-1424-DFDA-3AA9-9002D7577A52}"/>
              </a:ext>
            </a:extLst>
          </p:cNvPr>
          <p:cNvCxnSpPr>
            <a:cxnSpLocks/>
          </p:cNvCxnSpPr>
          <p:nvPr/>
        </p:nvCxnSpPr>
        <p:spPr>
          <a:xfrm>
            <a:off x="8247184" y="2276841"/>
            <a:ext cx="0" cy="3080605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107454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07F173-B28E-97DF-B37C-75DF06F40D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60C1E-A592-0D53-A7C7-FA7655EA7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Typical quantitative/ experimental design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71A62BC-36D6-BB63-1867-6067FB0232FF}"/>
              </a:ext>
            </a:extLst>
          </p:cNvPr>
          <p:cNvSpPr/>
          <p:nvPr/>
        </p:nvSpPr>
        <p:spPr>
          <a:xfrm>
            <a:off x="2690446" y="2848707"/>
            <a:ext cx="1840523" cy="184052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Control group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D102225-34B8-3290-F203-17F4FB0C6039}"/>
              </a:ext>
            </a:extLst>
          </p:cNvPr>
          <p:cNvSpPr/>
          <p:nvPr/>
        </p:nvSpPr>
        <p:spPr>
          <a:xfrm>
            <a:off x="7344508" y="2848707"/>
            <a:ext cx="1840523" cy="184052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Experimental group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C63AC3-D41A-B8F5-BFD4-B03176AF3FEC}"/>
              </a:ext>
            </a:extLst>
          </p:cNvPr>
          <p:cNvSpPr/>
          <p:nvPr/>
        </p:nvSpPr>
        <p:spPr>
          <a:xfrm>
            <a:off x="3024553" y="1843088"/>
            <a:ext cx="1172308" cy="492369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Pretest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BB350B0-C93A-3DDE-04D0-B3AE24289BA4}"/>
              </a:ext>
            </a:extLst>
          </p:cNvPr>
          <p:cNvSpPr/>
          <p:nvPr/>
        </p:nvSpPr>
        <p:spPr>
          <a:xfrm>
            <a:off x="7678615" y="1690688"/>
            <a:ext cx="1172308" cy="492369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Pretest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0D2FAF8-4337-6472-030A-2E6AF8A9ADE4}"/>
              </a:ext>
            </a:extLst>
          </p:cNvPr>
          <p:cNvSpPr/>
          <p:nvPr/>
        </p:nvSpPr>
        <p:spPr>
          <a:xfrm>
            <a:off x="7678615" y="5500688"/>
            <a:ext cx="1172308" cy="492369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Posttest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6827F8-C0A6-6ABE-3215-FBD68D2E6ADF}"/>
              </a:ext>
            </a:extLst>
          </p:cNvPr>
          <p:cNvSpPr/>
          <p:nvPr/>
        </p:nvSpPr>
        <p:spPr>
          <a:xfrm>
            <a:off x="3024553" y="5500688"/>
            <a:ext cx="1172308" cy="492369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Posttest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516ADCF-64C4-5237-2179-935D9A039664}"/>
              </a:ext>
            </a:extLst>
          </p:cNvPr>
          <p:cNvCxnSpPr/>
          <p:nvPr/>
        </p:nvCxnSpPr>
        <p:spPr>
          <a:xfrm>
            <a:off x="4337538" y="5746872"/>
            <a:ext cx="3153508" cy="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E962D6EC-49D6-6220-5E6B-458A3E46C4B5}"/>
              </a:ext>
            </a:extLst>
          </p:cNvPr>
          <p:cNvCxnSpPr>
            <a:cxnSpLocks/>
          </p:cNvCxnSpPr>
          <p:nvPr/>
        </p:nvCxnSpPr>
        <p:spPr>
          <a:xfrm>
            <a:off x="3628292" y="2335457"/>
            <a:ext cx="0" cy="3080605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E425261-D9D3-E4FF-7C97-6BE301186F0F}"/>
              </a:ext>
            </a:extLst>
          </p:cNvPr>
          <p:cNvCxnSpPr>
            <a:cxnSpLocks/>
          </p:cNvCxnSpPr>
          <p:nvPr/>
        </p:nvCxnSpPr>
        <p:spPr>
          <a:xfrm>
            <a:off x="8247184" y="2276841"/>
            <a:ext cx="0" cy="3080605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42DEA6D-C166-CCB6-CBE6-5C56F65D475B}"/>
              </a:ext>
            </a:extLst>
          </p:cNvPr>
          <p:cNvSpPr txBox="1"/>
          <p:nvPr/>
        </p:nvSpPr>
        <p:spPr>
          <a:xfrm>
            <a:off x="987670" y="3504751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Paired (related) sample testing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FBCA33-43D7-B0FD-EFA0-785545C6EB54}"/>
              </a:ext>
            </a:extLst>
          </p:cNvPr>
          <p:cNvSpPr txBox="1"/>
          <p:nvPr/>
        </p:nvSpPr>
        <p:spPr>
          <a:xfrm>
            <a:off x="4954466" y="5357446"/>
            <a:ext cx="2201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Independent samples testing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3447447-1AA6-84C7-39A3-83184251E96F}"/>
              </a:ext>
            </a:extLst>
          </p:cNvPr>
          <p:cNvCxnSpPr/>
          <p:nvPr/>
        </p:nvCxnSpPr>
        <p:spPr>
          <a:xfrm>
            <a:off x="4337538" y="2141632"/>
            <a:ext cx="3153508" cy="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8DDFEE6-4EE0-3603-10B3-DE8E9E920DB6}"/>
              </a:ext>
            </a:extLst>
          </p:cNvPr>
          <p:cNvSpPr txBox="1"/>
          <p:nvPr/>
        </p:nvSpPr>
        <p:spPr>
          <a:xfrm>
            <a:off x="4954466" y="1752206"/>
            <a:ext cx="2201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Independent samples testing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97927ED-EF3F-B36B-B3BA-EEED341961A4}"/>
              </a:ext>
            </a:extLst>
          </p:cNvPr>
          <p:cNvSpPr txBox="1"/>
          <p:nvPr/>
        </p:nvSpPr>
        <p:spPr>
          <a:xfrm>
            <a:off x="9287607" y="3454954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Paired sample testing</a:t>
            </a:r>
          </a:p>
        </p:txBody>
      </p:sp>
    </p:spTree>
    <p:extLst>
      <p:ext uri="{BB962C8B-B14F-4D97-AF65-F5344CB8AC3E}">
        <p14:creationId xmlns:p14="http://schemas.microsoft.com/office/powerpoint/2010/main" val="340352282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E1071-7B49-1D98-144C-02088FA49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Classification of inferential statistical tests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7E39876-EFF2-E4D7-D0C5-9A529D3ABC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087" y="1446215"/>
            <a:ext cx="10029825" cy="685800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4348F59-F43C-71B2-7B98-100B669292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64" y="2020768"/>
            <a:ext cx="1007745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064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03757F3-95CC-0121-3F96-47BA088415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238" y="1825625"/>
            <a:ext cx="7911523" cy="4351338"/>
          </a:xfrm>
        </p:spPr>
      </p:pic>
      <p:sp>
        <p:nvSpPr>
          <p:cNvPr id="8" name="Arrow: Curved Down 7">
            <a:extLst>
              <a:ext uri="{FF2B5EF4-FFF2-40B4-BE49-F238E27FC236}">
                <a16:creationId xmlns:a16="http://schemas.microsoft.com/office/drawing/2014/main" id="{3C989774-A4A3-37C6-A777-3E8307ED0F42}"/>
              </a:ext>
            </a:extLst>
          </p:cNvPr>
          <p:cNvSpPr/>
          <p:nvPr/>
        </p:nvSpPr>
        <p:spPr>
          <a:xfrm flipH="1">
            <a:off x="4173413" y="681037"/>
            <a:ext cx="4525107" cy="1445114"/>
          </a:xfrm>
          <a:prstGeom prst="curved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74689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E1071-7B49-1D98-144C-02088FA49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Classification of inferential statistical tests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7E39876-EFF2-E4D7-D0C5-9A529D3ABC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087" y="1446215"/>
            <a:ext cx="10029825" cy="685800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16C76CD-011E-7F06-B971-F22CFED461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14" y="2085123"/>
            <a:ext cx="10048875" cy="48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26348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E1071-7B49-1D98-144C-02088FA49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Classification of inferential statistical tests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7E39876-EFF2-E4D7-D0C5-9A529D3ABC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641" y="2270979"/>
            <a:ext cx="10029825" cy="685800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CCB7E0-A1F5-AD26-F8A0-753BFF8E51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2909887"/>
            <a:ext cx="10134600" cy="103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74932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5423A-EFCF-4EBE-897E-1718FC55C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independent samples t-test formula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07D5398-AAFB-43DD-412B-22FD10B517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055" y="1890618"/>
            <a:ext cx="6973116" cy="4602257"/>
          </a:xfrm>
        </p:spPr>
      </p:pic>
    </p:spTree>
    <p:extLst>
      <p:ext uri="{BB962C8B-B14F-4D97-AF65-F5344CB8AC3E}">
        <p14:creationId xmlns:p14="http://schemas.microsoft.com/office/powerpoint/2010/main" val="83274646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42897DE-A42C-A016-0F8D-15ECDEA052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485" y="0"/>
            <a:ext cx="6269485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A9F3666-9F09-B20D-FA46-6EEE22DC01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246" y="271810"/>
            <a:ext cx="1342144" cy="126896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A7F5FF8-B884-3CDB-B683-5B7F162228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3856" y="356268"/>
            <a:ext cx="1022586" cy="95156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2624184-D0D6-00F7-608C-FD7C618484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460" y="1991369"/>
            <a:ext cx="1123500" cy="11235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B7D8D73-4559-7087-D72D-13BB1A5629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2827" y="2219523"/>
            <a:ext cx="2610519" cy="66719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F61D606-01FC-856A-B647-4B28005DA2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428" y="3664405"/>
            <a:ext cx="3609975" cy="126682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385A208-FAE0-10F1-8495-4585A82B57E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460" y="5344248"/>
            <a:ext cx="1259525" cy="1383123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3F120A6-14EC-8024-329F-B79D2B39CC66}"/>
              </a:ext>
            </a:extLst>
          </p:cNvPr>
          <p:cNvCxnSpPr/>
          <p:nvPr/>
        </p:nvCxnSpPr>
        <p:spPr>
          <a:xfrm flipH="1" flipV="1">
            <a:off x="246185" y="1601368"/>
            <a:ext cx="10984523" cy="14067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A747DAF-9859-5B2F-392C-5316C58ED32A}"/>
              </a:ext>
            </a:extLst>
          </p:cNvPr>
          <p:cNvCxnSpPr/>
          <p:nvPr/>
        </p:nvCxnSpPr>
        <p:spPr>
          <a:xfrm flipH="1" flipV="1">
            <a:off x="244148" y="3175467"/>
            <a:ext cx="10984523" cy="14067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7BD0F24-0C1E-0147-48E5-B1DFB8A9F8B0}"/>
              </a:ext>
            </a:extLst>
          </p:cNvPr>
          <p:cNvCxnSpPr/>
          <p:nvPr/>
        </p:nvCxnSpPr>
        <p:spPr>
          <a:xfrm flipH="1" flipV="1">
            <a:off x="388823" y="4931230"/>
            <a:ext cx="10984523" cy="14067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385694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42A7F42-CB8B-0DB7-BA77-19E63AFBEE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844"/>
            <a:ext cx="6470735" cy="41334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6BAF58-1A59-98A7-2D0D-A1A5F51DA6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072" y="4194305"/>
            <a:ext cx="3729173" cy="26636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2074F17-C4C3-AAAA-7176-0B12300F23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0"/>
            <a:ext cx="5486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46508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AF89D-EBC6-DE6F-B9A5-9420EC9BF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5392" y="1687695"/>
            <a:ext cx="5621215" cy="1325563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ANY QUESTIONS?</a:t>
            </a:r>
            <a:endParaRPr lang="en-US" sz="44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35552F-2FE6-254B-5E80-041743F67F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209713"/>
            <a:ext cx="658649" cy="8181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BC802AD-B27F-586B-3FB2-C6326833BB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611" y="3013258"/>
            <a:ext cx="2390775" cy="19145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3CC32DF-DF3C-516F-AB71-33B656202B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6200" y="362113"/>
            <a:ext cx="658649" cy="81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26755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AF89D-EBC6-DE6F-B9A5-9420EC9BF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0262" y="1405914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Thank you for attending!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716D07-44C2-D4EF-AFE4-1EFA4061A9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12514"/>
            <a:ext cx="10515600" cy="34454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800" dirty="0"/>
              <a:t>Q&amp; 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35552F-2FE6-254B-5E80-041743F67F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209713"/>
            <a:ext cx="658649" cy="81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665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AB18F-B931-23BA-C3EE-C887C196E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concept of inferential statistics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522274-732F-0E8B-1F02-54D754EE56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“Given that it is </a:t>
            </a:r>
            <a:r>
              <a:rPr lang="en-US" dirty="0">
                <a:solidFill>
                  <a:srgbClr val="FF0000"/>
                </a:solidFill>
              </a:rPr>
              <a:t>impossible</a:t>
            </a:r>
            <a:r>
              <a:rPr lang="en-US" dirty="0"/>
              <a:t> to gather data from all members of the population, inferential statistics can allow researchers to </a:t>
            </a:r>
            <a:r>
              <a:rPr lang="en-US" b="1" dirty="0">
                <a:solidFill>
                  <a:srgbClr val="00B050"/>
                </a:solidFill>
              </a:rPr>
              <a:t>generalize</a:t>
            </a:r>
            <a:r>
              <a:rPr lang="en-US" dirty="0"/>
              <a:t> findings to other, similar language learners (</a:t>
            </a:r>
            <a:r>
              <a:rPr lang="en-US" b="1" dirty="0"/>
              <a:t>participants</a:t>
            </a:r>
            <a:r>
              <a:rPr lang="en-US" dirty="0"/>
              <a:t>); that is, to make inferences” </a:t>
            </a:r>
          </a:p>
          <a:p>
            <a:pPr marL="0" indent="0" algn="r">
              <a:buNone/>
            </a:pPr>
            <a:endParaRPr lang="en-US" dirty="0"/>
          </a:p>
          <a:p>
            <a:pPr marL="0" indent="0" algn="r">
              <a:buNone/>
            </a:pPr>
            <a:r>
              <a:rPr lang="en-US" dirty="0"/>
              <a:t>(Mackey &amp; </a:t>
            </a:r>
            <a:r>
              <a:rPr lang="en-US" dirty="0" err="1"/>
              <a:t>Gass</a:t>
            </a:r>
            <a:r>
              <a:rPr lang="en-US" dirty="0"/>
              <a:t>, 2005, p. 269)</a:t>
            </a:r>
          </a:p>
        </p:txBody>
      </p:sp>
    </p:spTree>
    <p:extLst>
      <p:ext uri="{BB962C8B-B14F-4D97-AF65-F5344CB8AC3E}">
        <p14:creationId xmlns:p14="http://schemas.microsoft.com/office/powerpoint/2010/main" val="440705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BF006-88BC-6DD8-7016-9486DA24F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inferential statistical tests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1F34AC8-CFD6-D4F3-378C-E5E6A30339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745206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81393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BF006-88BC-6DD8-7016-9486DA24F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Types of inferential statistical tests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2E97FE1-C4C8-9ADB-6D77-97BBE85EBB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“Parametric tests are more preferable in quantitative research”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“Non-parametric tests are [also] important for applied linguistics research because some data are not </a:t>
            </a:r>
            <a:r>
              <a:rPr lang="en-US" b="1" dirty="0">
                <a:solidFill>
                  <a:srgbClr val="FF0000"/>
                </a:solidFill>
              </a:rPr>
              <a:t>always strongly interval or continuous</a:t>
            </a:r>
            <a:r>
              <a:rPr lang="en-US" dirty="0"/>
              <a:t>” </a:t>
            </a:r>
          </a:p>
          <a:p>
            <a:pPr marL="0" indent="0" algn="r">
              <a:buNone/>
            </a:pPr>
            <a:endParaRPr lang="en-US" dirty="0"/>
          </a:p>
          <a:p>
            <a:pPr marL="0" indent="0" algn="r">
              <a:buNone/>
            </a:pPr>
            <a:endParaRPr lang="en-US" dirty="0"/>
          </a:p>
          <a:p>
            <a:pPr marL="0" indent="0" algn="r">
              <a:buNone/>
            </a:pPr>
            <a:r>
              <a:rPr lang="en-US" dirty="0"/>
              <a:t>(</a:t>
            </a:r>
            <a:r>
              <a:rPr lang="en-US" dirty="0" err="1"/>
              <a:t>Phakiti</a:t>
            </a:r>
            <a:r>
              <a:rPr lang="en-US" dirty="0"/>
              <a:t>, 2010, pp. 45-46). </a:t>
            </a:r>
          </a:p>
        </p:txBody>
      </p:sp>
    </p:spTree>
    <p:extLst>
      <p:ext uri="{BB962C8B-B14F-4D97-AF65-F5344CB8AC3E}">
        <p14:creationId xmlns:p14="http://schemas.microsoft.com/office/powerpoint/2010/main" val="870796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4BAAA4-5A51-78C1-38C9-C5C6157D2E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CE0B2-5F38-C3F3-03F1-3C3D182BB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49000" cy="1325563"/>
          </a:xfrm>
        </p:spPr>
        <p:txBody>
          <a:bodyPr/>
          <a:lstStyle/>
          <a:p>
            <a:r>
              <a:rPr lang="en-US" b="1" dirty="0"/>
              <a:t>Typical quantitative/ quasi-experimental design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E49DC16-EF1E-81D2-33B8-65337EF033BB}"/>
              </a:ext>
            </a:extLst>
          </p:cNvPr>
          <p:cNvSpPr/>
          <p:nvPr/>
        </p:nvSpPr>
        <p:spPr>
          <a:xfrm>
            <a:off x="2690446" y="2848707"/>
            <a:ext cx="1840523" cy="184052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Control group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FB8CF47-A3F0-5E07-74EA-ABD81649B721}"/>
              </a:ext>
            </a:extLst>
          </p:cNvPr>
          <p:cNvSpPr/>
          <p:nvPr/>
        </p:nvSpPr>
        <p:spPr>
          <a:xfrm>
            <a:off x="7344508" y="2848707"/>
            <a:ext cx="1840523" cy="184052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Experimental group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15353F-6FE0-17F0-73C0-6C2709B190AA}"/>
              </a:ext>
            </a:extLst>
          </p:cNvPr>
          <p:cNvSpPr/>
          <p:nvPr/>
        </p:nvSpPr>
        <p:spPr>
          <a:xfrm>
            <a:off x="3024553" y="1843088"/>
            <a:ext cx="1172308" cy="492369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Pretest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6145E63-B42B-D199-DE4E-1514D2472835}"/>
              </a:ext>
            </a:extLst>
          </p:cNvPr>
          <p:cNvSpPr/>
          <p:nvPr/>
        </p:nvSpPr>
        <p:spPr>
          <a:xfrm>
            <a:off x="7678615" y="1690688"/>
            <a:ext cx="1172308" cy="492369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Pretest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5AFA74-7753-4706-8C44-E3CBCAE06AEC}"/>
              </a:ext>
            </a:extLst>
          </p:cNvPr>
          <p:cNvSpPr/>
          <p:nvPr/>
        </p:nvSpPr>
        <p:spPr>
          <a:xfrm>
            <a:off x="7678615" y="5500688"/>
            <a:ext cx="1172308" cy="492369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Posttest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C4B3926-17B0-CAF8-4BB7-2D1597A3758E}"/>
              </a:ext>
            </a:extLst>
          </p:cNvPr>
          <p:cNvSpPr/>
          <p:nvPr/>
        </p:nvSpPr>
        <p:spPr>
          <a:xfrm>
            <a:off x="3024553" y="5500688"/>
            <a:ext cx="1172308" cy="492369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Posttest</a:t>
            </a:r>
          </a:p>
        </p:txBody>
      </p:sp>
    </p:spTree>
    <p:extLst>
      <p:ext uri="{BB962C8B-B14F-4D97-AF65-F5344CB8AC3E}">
        <p14:creationId xmlns:p14="http://schemas.microsoft.com/office/powerpoint/2010/main" val="16500660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2804</TotalTime>
  <Words>1197</Words>
  <Application>Microsoft Office PowerPoint</Application>
  <PresentationFormat>Widescreen</PresentationFormat>
  <Paragraphs>234</Paragraphs>
  <Slides>56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1" baseType="lpstr">
      <vt:lpstr>Arial</vt:lpstr>
      <vt:lpstr>Calibri</vt:lpstr>
      <vt:lpstr>Calibri Light</vt:lpstr>
      <vt:lpstr>Google Sans</vt:lpstr>
      <vt:lpstr>Office Theme</vt:lpstr>
      <vt:lpstr>Lecture starting soon</vt:lpstr>
      <vt:lpstr>STATISTICS Quantitative Data Analysis in Applied Linguistics</vt:lpstr>
      <vt:lpstr>PowerPoint Presentation</vt:lpstr>
      <vt:lpstr>The concept of inferential statistics</vt:lpstr>
      <vt:lpstr>PowerPoint Presentation</vt:lpstr>
      <vt:lpstr>The concept of inferential statistics</vt:lpstr>
      <vt:lpstr>Types of inferential statistical tests</vt:lpstr>
      <vt:lpstr>Types of inferential statistical tests</vt:lpstr>
      <vt:lpstr>Typical quantitative/ quasi-experimental design</vt:lpstr>
      <vt:lpstr>Typical quantitative/ experimental design</vt:lpstr>
      <vt:lpstr>Typical quantitative/ experimental design</vt:lpstr>
      <vt:lpstr>Typical quantitative/ experimental design</vt:lpstr>
      <vt:lpstr>Classification of inferential statistical tests</vt:lpstr>
      <vt:lpstr>Classification of inferential statistical tests</vt:lpstr>
      <vt:lpstr>The independent samples t-test formula</vt:lpstr>
      <vt:lpstr>PowerPoint Presentation</vt:lpstr>
      <vt:lpstr>Assumptions for inferential statistical tests</vt:lpstr>
      <vt:lpstr>Assumptions for inferential statistical tests</vt:lpstr>
      <vt:lpstr>Assumptions for inferential statistical tests</vt:lpstr>
      <vt:lpstr>Assumptions for inferential statistical tests</vt:lpstr>
      <vt:lpstr>Assumptions for inferential statistical tests</vt:lpstr>
      <vt:lpstr>What is a normal (gaussian) distribution?</vt:lpstr>
      <vt:lpstr>What is a normal distribution?</vt:lpstr>
      <vt:lpstr>If we plot the results and find this shape, this would be considered as a normal distribution of results …</vt:lpstr>
      <vt:lpstr>PowerPoint Presentation</vt:lpstr>
      <vt:lpstr>PowerPoint Presentation</vt:lpstr>
      <vt:lpstr>PowerPoint Presentation</vt:lpstr>
      <vt:lpstr>Assumptions for inferential statistical tests</vt:lpstr>
      <vt:lpstr>PowerPoint Presentation</vt:lpstr>
      <vt:lpstr>PowerPoint Presentation</vt:lpstr>
      <vt:lpstr>Interpreting normality test results</vt:lpstr>
      <vt:lpstr>Interpreting normality test results</vt:lpstr>
      <vt:lpstr>Assumptions for inferential statistical tests</vt:lpstr>
      <vt:lpstr>Assumptions for inferential statistical tests</vt:lpstr>
      <vt:lpstr>To test the homogeneity of variances, the Levene's Test should be used</vt:lpstr>
      <vt:lpstr>Interpreting the Levene's Test </vt:lpstr>
      <vt:lpstr>Interpreting the Levene's Test </vt:lpstr>
      <vt:lpstr>Demo</vt:lpstr>
      <vt:lpstr>Assumptions for inferential statistical tests</vt:lpstr>
      <vt:lpstr>Assumptions for inferential statistical tests</vt:lpstr>
      <vt:lpstr>Assumptions for inferential statistical tests</vt:lpstr>
      <vt:lpstr>Assumptions for inferential statistical tests</vt:lpstr>
      <vt:lpstr>Assumptions for inferential statistical tests</vt:lpstr>
      <vt:lpstr>ANY QUESTIONS?</vt:lpstr>
      <vt:lpstr>Typical quantitative/ quasi-experimental design</vt:lpstr>
      <vt:lpstr>Typical quantitative/ experimental design</vt:lpstr>
      <vt:lpstr>Typical quantitative/ experimental design</vt:lpstr>
      <vt:lpstr>Typical quantitative/ experimental design</vt:lpstr>
      <vt:lpstr>Classification of inferential statistical tests</vt:lpstr>
      <vt:lpstr>Classification of inferential statistical tests</vt:lpstr>
      <vt:lpstr>Classification of inferential statistical tests</vt:lpstr>
      <vt:lpstr>The independent samples t-test formula</vt:lpstr>
      <vt:lpstr>PowerPoint Presentation</vt:lpstr>
      <vt:lpstr>PowerPoint Presentation</vt:lpstr>
      <vt:lpstr>ANY QUESTIONS?</vt:lpstr>
      <vt:lpstr>Thank you for attending!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STATISTICS Quantitative Data Analysis in Applied Linguistics</dc:title>
  <dc:creator>Moustafa Amrate</dc:creator>
  <cp:lastModifiedBy>Moustafa Amrate</cp:lastModifiedBy>
  <cp:revision>148</cp:revision>
  <dcterms:created xsi:type="dcterms:W3CDTF">2023-10-01T23:04:03Z</dcterms:created>
  <dcterms:modified xsi:type="dcterms:W3CDTF">2025-11-29T08:54:49Z</dcterms:modified>
</cp:coreProperties>
</file>