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D5D18-1547-4984-85C6-3B55D1D6AD4E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6BE7B-2E45-4DC7-94B8-931279B38C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71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CB307-2663-4DE7-A824-C703456F269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26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11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5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37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30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31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7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42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23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69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40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22EA-9C66-49AC-B40C-4163361C711B}" type="datetimeFigureOut">
              <a:rPr lang="fr-FR" smtClean="0"/>
              <a:t>04/01/2026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A2B5-5A4F-4D38-9D5B-BC4D267C90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47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4000" dirty="0" smtClean="0">
                <a:solidFill>
                  <a:srgbClr val="FF0000"/>
                </a:solidFill>
              </a:rPr>
              <a:t>المحاضرة الثانية: </a:t>
            </a:r>
            <a:r>
              <a:rPr lang="ar-DZ" sz="4000" b="1" dirty="0" smtClean="0">
                <a:solidFill>
                  <a:srgbClr val="FF0000"/>
                </a:solidFill>
              </a:rPr>
              <a:t>ثانيا: استراتيجيات إدارة المخاطر المالية في التجارة الدولية</a:t>
            </a:r>
            <a:br>
              <a:rPr lang="ar-DZ" sz="4000" b="1" dirty="0" smtClean="0">
                <a:solidFill>
                  <a:srgbClr val="FF0000"/>
                </a:solidFill>
              </a:rPr>
            </a:br>
            <a:endParaRPr lang="fr-F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794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endParaRPr lang="ar-DZ" sz="2400" dirty="0" smtClean="0"/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تسيير </a:t>
            </a:r>
            <a:r>
              <a:rPr lang="ar-DZ" sz="2400" dirty="0"/>
              <a:t>حالة طارئة : هناك حالات للمتعامل تلزمه القيام </a:t>
            </a:r>
            <a:r>
              <a:rPr lang="ar-DZ" sz="2400" dirty="0" smtClean="0"/>
              <a:t>بإجراء </a:t>
            </a:r>
            <a:r>
              <a:rPr lang="ar-DZ" sz="2400" dirty="0"/>
              <a:t>العملية بطريقة سريعة و تمنع بذلك تطبيق حل </a:t>
            </a:r>
            <a:r>
              <a:rPr lang="ar-DZ" sz="2400" dirty="0" smtClean="0"/>
              <a:t>اخر و </a:t>
            </a:r>
            <a:r>
              <a:rPr lang="ar-DZ" sz="2400" dirty="0"/>
              <a:t>ذلك </a:t>
            </a:r>
            <a:r>
              <a:rPr lang="ar-DZ" sz="2400" dirty="0" err="1"/>
              <a:t>للإستفادة</a:t>
            </a:r>
            <a:r>
              <a:rPr lang="ar-DZ" sz="2400" dirty="0"/>
              <a:t> من فرصة تجارية معينة لذلك فإن المتعامل يقرر تحمل الخطر مباشرة.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تسيير </a:t>
            </a:r>
            <a:r>
              <a:rPr lang="ar-DZ" sz="2400" dirty="0"/>
              <a:t>حصص غير مؤمنة: لإشراك المتعامل فإن شركة التامين لا تغطي الخطر بصفة كاملة وإنما تبقي حصة على عاتق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DZ" sz="2400" dirty="0"/>
              <a:t>المتعامل وتكون هناك تغطية ذاتية..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sz="2400" dirty="0" smtClean="0"/>
              <a:t>اختيار </a:t>
            </a:r>
            <a:r>
              <a:rPr lang="ar-DZ" sz="2400" dirty="0"/>
              <a:t>التغطية المالية </a:t>
            </a:r>
            <a:r>
              <a:rPr lang="ar-DZ" sz="2400" dirty="0" smtClean="0"/>
              <a:t>لأسباب </a:t>
            </a:r>
            <a:r>
              <a:rPr lang="ar-DZ" sz="2400" dirty="0"/>
              <a:t>خارجية: بالملاحظات الإحصائية و تكرار حدوث الخطر و كذلك نظرا لتكلفة </a:t>
            </a:r>
            <a:r>
              <a:rPr lang="ar-DZ" sz="2400" dirty="0" smtClean="0"/>
              <a:t>تحويل الخطر </a:t>
            </a:r>
            <a:r>
              <a:rPr lang="ar-DZ" sz="2400" dirty="0"/>
              <a:t>يمكن أن يؤدي </a:t>
            </a:r>
            <a:r>
              <a:rPr lang="ar-DZ" sz="2400" dirty="0" smtClean="0"/>
              <a:t>بالمؤسسة </a:t>
            </a:r>
            <a:r>
              <a:rPr lang="ar-DZ" sz="2400" dirty="0"/>
              <a:t>إلى تطبيق سياسة تغطية ذاتية. فيمكنها تطبيق </a:t>
            </a:r>
            <a:r>
              <a:rPr lang="ar-DZ" sz="2400" dirty="0" smtClean="0"/>
              <a:t>ذلك </a:t>
            </a:r>
            <a:r>
              <a:rPr lang="ar-DZ" sz="2400" dirty="0"/>
              <a:t>على المتعاملين الذين لهم </a:t>
            </a:r>
            <a:r>
              <a:rPr lang="ar-DZ" sz="2400" dirty="0" smtClean="0"/>
              <a:t>خطر ائتماني </a:t>
            </a:r>
            <a:r>
              <a:rPr lang="ar-DZ" sz="2400" dirty="0"/>
              <a:t>مرتفع فعليها تحويل الخطر أو التامين عليه لدى شركات مختصة </a:t>
            </a:r>
            <a:r>
              <a:rPr lang="ar-DZ" sz="2400" dirty="0" smtClean="0"/>
              <a:t>في </a:t>
            </a:r>
            <a:r>
              <a:rPr lang="ar-DZ" sz="2400" dirty="0"/>
              <a:t>ذلك.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2481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2800" dirty="0" smtClean="0"/>
              <a:t>ان </a:t>
            </a:r>
            <a:r>
              <a:rPr lang="ar-DZ" sz="2800" dirty="0" smtClean="0"/>
              <a:t>مفهوم إدارة المخاطر </a:t>
            </a:r>
            <a:r>
              <a:rPr lang="ar-DZ" sz="2800" dirty="0"/>
              <a:t>المالية يشير إلى تلك القرارات التي تستهدف تغيير شكل العلاقة الخاصة بالعائد </a:t>
            </a:r>
            <a:r>
              <a:rPr lang="ar-DZ" sz="2800" dirty="0" smtClean="0"/>
              <a:t>والخطر المرتبطين </a:t>
            </a:r>
            <a:r>
              <a:rPr lang="ar-DZ" sz="2800" dirty="0"/>
              <a:t>بالتدفقات النقدية </a:t>
            </a:r>
            <a:r>
              <a:rPr lang="ar-DZ" sz="2800" dirty="0" smtClean="0"/>
              <a:t>المستقبلية كما ان  </a:t>
            </a:r>
            <a:r>
              <a:rPr lang="ar-DZ" sz="2800" dirty="0"/>
              <a:t>إدارة </a:t>
            </a:r>
            <a:r>
              <a:rPr lang="ar-DZ" sz="2800" dirty="0" smtClean="0"/>
              <a:t>المخاطر </a:t>
            </a:r>
            <a:r>
              <a:rPr lang="ar-DZ" sz="2800" dirty="0"/>
              <a:t>المالية يعنى </a:t>
            </a:r>
            <a:r>
              <a:rPr lang="ar-DZ" sz="2800" dirty="0" smtClean="0"/>
              <a:t>التعرف </a:t>
            </a:r>
            <a:r>
              <a:rPr lang="ar-DZ" sz="2800" dirty="0"/>
              <a:t>على أخطار المضاربة المالية، وتحليلها، ومعالجتها، وتتضمن هذه </a:t>
            </a:r>
            <a:r>
              <a:rPr lang="ar-DZ" sz="2800" dirty="0" smtClean="0"/>
              <a:t>الأخطار: خطر </a:t>
            </a:r>
            <a:r>
              <a:rPr lang="ar-DZ" sz="2800" dirty="0"/>
              <a:t>سعر السلعة، خطر معدل الفائدة، خطر سعر تبادل </a:t>
            </a:r>
            <a:r>
              <a:rPr lang="ar-DZ" sz="2800" dirty="0" smtClean="0"/>
              <a:t>السلعة. </a:t>
            </a:r>
          </a:p>
          <a:p>
            <a:pPr algn="r" rtl="1"/>
            <a:r>
              <a:rPr lang="ar-DZ" sz="2800" b="1" dirty="0" smtClean="0">
                <a:solidFill>
                  <a:srgbClr val="FF0000"/>
                </a:solidFill>
              </a:rPr>
              <a:t>1: </a:t>
            </a:r>
            <a:r>
              <a:rPr lang="ar-DZ" sz="2800" b="1" dirty="0">
                <a:solidFill>
                  <a:srgbClr val="FF0000"/>
                </a:solidFill>
              </a:rPr>
              <a:t>طرق إدارة المخاطر المالية : </a:t>
            </a:r>
          </a:p>
          <a:p>
            <a:pPr algn="r" rtl="1"/>
            <a:r>
              <a:rPr lang="ar-DZ" sz="2800" dirty="0" smtClean="0"/>
              <a:t>1إن </a:t>
            </a:r>
            <a:r>
              <a:rPr lang="ar-DZ" sz="2800" dirty="0"/>
              <a:t>عملية إدارة الخطر المالي تكون </a:t>
            </a:r>
            <a:r>
              <a:rPr lang="ar-DZ" sz="2800" dirty="0" smtClean="0"/>
              <a:t>بهدف </a:t>
            </a:r>
            <a:r>
              <a:rPr lang="ar-DZ" sz="2800" dirty="0"/>
              <a:t>السيطرة على هذه المخاطر و </a:t>
            </a:r>
            <a:r>
              <a:rPr lang="ar-DZ" sz="2800" dirty="0" smtClean="0"/>
              <a:t>التحكم فيها </a:t>
            </a:r>
            <a:r>
              <a:rPr lang="ar-DZ" sz="2800" dirty="0"/>
              <a:t>وتتم هذه العملية من خلال أدوات وتتمثل فيما يلي</a:t>
            </a:r>
            <a:r>
              <a:rPr lang="ar-DZ" sz="2800" dirty="0" smtClean="0"/>
              <a:t>:</a:t>
            </a:r>
          </a:p>
          <a:p>
            <a:pPr algn="r" rtl="1"/>
            <a:r>
              <a:rPr lang="ar-DZ" sz="2800" b="1" u="sng" dirty="0" smtClean="0">
                <a:solidFill>
                  <a:srgbClr val="FF0000"/>
                </a:solidFill>
              </a:rPr>
              <a:t>أ-التأمين</a:t>
            </a:r>
            <a:r>
              <a:rPr lang="ar-DZ" sz="2800" b="1" u="sng" dirty="0">
                <a:solidFill>
                  <a:srgbClr val="FF0000"/>
                </a:solidFill>
              </a:rPr>
              <a:t>: </a:t>
            </a:r>
            <a:r>
              <a:rPr lang="ar-DZ" sz="2800" dirty="0"/>
              <a:t>إن التأمين هو التعويض أو المبلغ الذي يدفعه المؤمن له وهذا عند وقوع الخطر المؤمن منه. </a:t>
            </a:r>
            <a:r>
              <a:rPr lang="ar-DZ" sz="2800" dirty="0" smtClean="0"/>
              <a:t>و </a:t>
            </a:r>
            <a:r>
              <a:rPr lang="ar-DZ" sz="2800" dirty="0"/>
              <a:t>يعد سوق التأمين جزءا مهما جدا ومتكاملا من السوق المالية، التي يؤدي فيها دورا هاما </a:t>
            </a:r>
            <a:r>
              <a:rPr lang="ar-DZ" sz="2800" dirty="0" smtClean="0"/>
              <a:t>في </a:t>
            </a:r>
            <a:r>
              <a:rPr lang="ar-DZ" sz="2800" dirty="0"/>
              <a:t>اقتصاديات </a:t>
            </a:r>
            <a:r>
              <a:rPr lang="ar-DZ" sz="2800" dirty="0" smtClean="0"/>
              <a:t>الدول</a:t>
            </a:r>
            <a:r>
              <a:rPr lang="ar-DZ" sz="2800" dirty="0"/>
              <a:t>، </a:t>
            </a:r>
            <a:r>
              <a:rPr lang="ar-DZ" sz="2800" dirty="0" smtClean="0"/>
              <a:t>ويعتبر </a:t>
            </a:r>
            <a:r>
              <a:rPr lang="ar-DZ" sz="2800" dirty="0"/>
              <a:t>قطاع التأمين من أهم القطاعات المالية محليا ودوليا. والمخاطر التي يمكن التأمين ضدها لا بد أن تتوافر </a:t>
            </a:r>
            <a:r>
              <a:rPr lang="ar-DZ" sz="2800" dirty="0" smtClean="0"/>
              <a:t>فيها سمات </a:t>
            </a:r>
            <a:r>
              <a:rPr lang="ar-DZ" sz="2800" dirty="0"/>
              <a:t>معينة ، و من أهم هاته </a:t>
            </a:r>
            <a:r>
              <a:rPr lang="ar-DZ" sz="2800" dirty="0" smtClean="0"/>
              <a:t>السمات: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 </a:t>
            </a:r>
            <a:r>
              <a:rPr lang="ar-DZ" sz="2800" dirty="0"/>
              <a:t>أن تكون المخاطر من النوع الذي تتعرض له عدد كبير من المنشآت والأفراد، </a:t>
            </a:r>
            <a:r>
              <a:rPr lang="ar-DZ" sz="2800" dirty="0" smtClean="0"/>
              <a:t>وأن احتمال </a:t>
            </a:r>
            <a:r>
              <a:rPr lang="ar-DZ" sz="2800" dirty="0"/>
              <a:t>تعرض المنشآت كلها لتلك المخاطر </a:t>
            </a:r>
            <a:r>
              <a:rPr lang="ar-DZ" sz="2800" dirty="0" smtClean="0"/>
              <a:t>في </a:t>
            </a:r>
            <a:r>
              <a:rPr lang="ar-DZ" sz="2800" dirty="0"/>
              <a:t>توقيت واحد هي مسألة تكون بعيدة الاحتمال، بمعنى أن الارتباط بين </a:t>
            </a:r>
            <a:r>
              <a:rPr lang="ar-DZ" sz="2800" dirty="0" smtClean="0"/>
              <a:t>تعرض تلك </a:t>
            </a:r>
            <a:r>
              <a:rPr lang="ar-DZ" sz="2800" dirty="0"/>
              <a:t>المنشآت لهذا النوع من المخاطر هو ارتباط ضعيف، يضاف إلى ذلك أن احتمالات وقوع تلك المخاطر يمكن </a:t>
            </a:r>
            <a:r>
              <a:rPr lang="ar-DZ" sz="2800" dirty="0" smtClean="0"/>
              <a:t>تقديرها بدرجة </a:t>
            </a:r>
            <a:r>
              <a:rPr lang="ar-DZ" sz="2800" dirty="0"/>
              <a:t>عالية من الدقة </a:t>
            </a:r>
            <a:r>
              <a:rPr lang="ar-DZ" sz="2800" dirty="0" smtClean="0"/>
              <a:t>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 </a:t>
            </a:r>
            <a:r>
              <a:rPr lang="ar-DZ" sz="2800" dirty="0"/>
              <a:t>كما أن المخاطر التي يمكن التأمين ضدها هي المخاطر الغير منتظمة، ولا تتعرض لها كافة </a:t>
            </a:r>
            <a:r>
              <a:rPr lang="ar-DZ" sz="2800" dirty="0" smtClean="0"/>
              <a:t>المنشآت المؤمن </a:t>
            </a:r>
            <a:r>
              <a:rPr lang="ar-DZ" sz="2800" dirty="0"/>
              <a:t>عليها </a:t>
            </a:r>
            <a:r>
              <a:rPr lang="ar-DZ" sz="2800" dirty="0" smtClean="0"/>
              <a:t>في </a:t>
            </a:r>
            <a:r>
              <a:rPr lang="ar-DZ" sz="2800" dirty="0"/>
              <a:t>ذات التوقيت. </a:t>
            </a:r>
            <a:endParaRPr lang="ar-DZ" sz="2800" dirty="0" smtClean="0"/>
          </a:p>
          <a:p>
            <a:pPr algn="r" rtl="1"/>
            <a:endParaRPr lang="ar-DZ" sz="2800" dirty="0" smtClean="0"/>
          </a:p>
        </p:txBody>
      </p:sp>
    </p:spTree>
    <p:extLst>
      <p:ext uri="{BB962C8B-B14F-4D97-AF65-F5344CB8AC3E}">
        <p14:creationId xmlns:p14="http://schemas.microsoft.com/office/powerpoint/2010/main" val="4161713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2800" b="1" u="sng" dirty="0">
                <a:solidFill>
                  <a:srgbClr val="FF0000"/>
                </a:solidFill>
              </a:rPr>
              <a:t>ب- إدارة </a:t>
            </a:r>
            <a:r>
              <a:rPr lang="ar-DZ" sz="2800" b="1" u="sng" dirty="0" smtClean="0">
                <a:solidFill>
                  <a:srgbClr val="FF0000"/>
                </a:solidFill>
              </a:rPr>
              <a:t>التوازن بين الأصول </a:t>
            </a:r>
            <a:r>
              <a:rPr lang="ar-DZ" sz="2800" b="1" u="sng" dirty="0">
                <a:solidFill>
                  <a:srgbClr val="FF0000"/>
                </a:solidFill>
              </a:rPr>
              <a:t>والخصوم: </a:t>
            </a:r>
            <a:r>
              <a:rPr lang="ar-DZ" sz="2800" dirty="0"/>
              <a:t>تستخدم هاته الطريقة </a:t>
            </a:r>
            <a:r>
              <a:rPr lang="ar-DZ" sz="2800" dirty="0" smtClean="0"/>
              <a:t>لمعالجة </a:t>
            </a:r>
            <a:r>
              <a:rPr lang="ar-DZ" sz="2800" dirty="0"/>
              <a:t>المخاطر المالية التي تواجهها المؤسسة، من خلال </a:t>
            </a:r>
            <a:r>
              <a:rPr lang="ar-DZ" sz="2800" dirty="0" smtClean="0"/>
              <a:t>معالجة </a:t>
            </a:r>
            <a:r>
              <a:rPr lang="ar-DZ" sz="2800" dirty="0"/>
              <a:t>مخاطر أسعار السلع، وأسعار الأسهم، وتستخدم خاصة </a:t>
            </a:r>
            <a:r>
              <a:rPr lang="ar-DZ" sz="2800" dirty="0" smtClean="0"/>
              <a:t>في معالجة </a:t>
            </a:r>
            <a:r>
              <a:rPr lang="ar-DZ" sz="2800" dirty="0"/>
              <a:t>مخاطر الصرف الأجنبي ومخاطر سعر الفائدة بإيجاد التوازن من خلال تشكيلة ملائمة من الأصول والخصوم المالية، التي تتضمنا الميزانية من حيث تواريخ الاستحقاق، وقيمة كل منهما عند كل تاريخ</a:t>
            </a:r>
            <a:r>
              <a:rPr lang="ar-DZ" sz="2800" dirty="0" smtClean="0"/>
              <a:t>.</a:t>
            </a:r>
          </a:p>
          <a:p>
            <a:pPr algn="r" rtl="1"/>
            <a:r>
              <a:rPr lang="ar-DZ" sz="2800" dirty="0" smtClean="0"/>
              <a:t> </a:t>
            </a:r>
            <a:r>
              <a:rPr lang="ar-DZ" sz="2800" b="1" u="sng" dirty="0" smtClean="0">
                <a:solidFill>
                  <a:srgbClr val="FF0000"/>
                </a:solidFill>
              </a:rPr>
              <a:t>ج- التغطية</a:t>
            </a:r>
            <a:r>
              <a:rPr lang="ar-DZ" sz="2800" b="1" u="sng" dirty="0">
                <a:solidFill>
                  <a:srgbClr val="FF0000"/>
                </a:solidFill>
              </a:rPr>
              <a:t>: </a:t>
            </a:r>
            <a:r>
              <a:rPr lang="ar-DZ" sz="2800" dirty="0"/>
              <a:t>تعرف بأنها أسلوب لحماية قيمة أصل معين، يملكه المستثمر إلى أن تتم تصفيته، وهذا </a:t>
            </a:r>
            <a:r>
              <a:rPr lang="ar-DZ" sz="2800" dirty="0" smtClean="0"/>
              <a:t>التعريف يكشف </a:t>
            </a:r>
            <a:r>
              <a:rPr lang="ar-DZ" sz="2800" dirty="0"/>
              <a:t>عن صورتين للتغطية: </a:t>
            </a:r>
            <a:endParaRPr lang="ar-DZ" sz="2800" dirty="0" smtClean="0"/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الصورة </a:t>
            </a:r>
            <a:r>
              <a:rPr lang="ar-DZ" sz="2800" dirty="0"/>
              <a:t>الأولى هي للمستثمر الذي يرغب </a:t>
            </a:r>
            <a:r>
              <a:rPr lang="ar-DZ" sz="2800" dirty="0" smtClean="0"/>
              <a:t>في </a:t>
            </a:r>
            <a:r>
              <a:rPr lang="ar-DZ" sz="2800" dirty="0"/>
              <a:t>شراء أصل مالي معين، ولا يملك الموارد </a:t>
            </a:r>
            <a:r>
              <a:rPr lang="ar-DZ" sz="2800" dirty="0" smtClean="0"/>
              <a:t>المالية اللازمة</a:t>
            </a:r>
            <a:r>
              <a:rPr lang="ar-DZ" sz="2800" dirty="0"/>
              <a:t>، وإن كانت ستتاح في المستقبل، غير أنه يخشى أن يرتفع سعر ذلك الأصل إذا ما انتظر حتى تتوافر تلك الموارد. </a:t>
            </a:r>
            <a:r>
              <a:rPr lang="ar-DZ" sz="2800" dirty="0" smtClean="0"/>
              <a:t>هذا المستثمر</a:t>
            </a:r>
            <a:r>
              <a:rPr lang="ar-DZ" sz="2800" dirty="0"/>
              <a:t>، يمكنه إبرام عقد مشتقات يضمن له التعاقد على الأصل من الآن بسعر متفق عليه، على أن يتم التنفيذ </a:t>
            </a:r>
            <a:r>
              <a:rPr lang="ar-DZ" sz="2800" dirty="0" smtClean="0"/>
              <a:t>الفعلي عندما </a:t>
            </a:r>
            <a:r>
              <a:rPr lang="ar-DZ" sz="2800" dirty="0"/>
              <a:t>تتوافر له الأموال </a:t>
            </a:r>
            <a:r>
              <a:rPr lang="ar-DZ" sz="2800" dirty="0" smtClean="0"/>
              <a:t>المطلوبة. 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sz="2800" dirty="0" smtClean="0"/>
              <a:t>أما </a:t>
            </a:r>
            <a:r>
              <a:rPr lang="ar-DZ" sz="2800" dirty="0"/>
              <a:t>الصورة الثانية، فتتمثل في حالة مستثمر يمتلك أصلا ماليا معينا، و يخطط لبيعه </a:t>
            </a:r>
            <a:r>
              <a:rPr lang="ar-DZ" sz="2800" dirty="0" smtClean="0"/>
              <a:t>في تاريخ لاحق</a:t>
            </a:r>
            <a:r>
              <a:rPr lang="ar-DZ" sz="2800" dirty="0"/>
              <a:t>، في الوقت الذي يخشى فيه انخفاض سعره، عندما يحين ذلك الوقت. هذا المستثمر، يمكنه إبرام عقد على </a:t>
            </a:r>
            <a:r>
              <a:rPr lang="ar-DZ" sz="2800" dirty="0" smtClean="0"/>
              <a:t>أحد المشتقات </a:t>
            </a:r>
            <a:r>
              <a:rPr lang="ar-DZ" sz="2800" dirty="0"/>
              <a:t>لبيع الأصل مستقبلا بسعر يتفق عليه عند إبرام العقد </a:t>
            </a:r>
            <a:r>
              <a:rPr lang="ar-DZ" sz="2800" dirty="0" smtClean="0"/>
              <a:t>.</a:t>
            </a:r>
          </a:p>
          <a:p>
            <a:pPr algn="r" rtl="1">
              <a:buFont typeface="Wingdings" panose="05000000000000000000" pitchFamily="2" charset="2"/>
              <a:buChar char="Ø"/>
            </a:pPr>
            <a:endParaRPr lang="ar-DZ" sz="2800" dirty="0"/>
          </a:p>
          <a:p>
            <a:pPr algn="r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5232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4709160"/>
          </a:xfrm>
        </p:spPr>
        <p:txBody>
          <a:bodyPr>
            <a:noAutofit/>
          </a:bodyPr>
          <a:lstStyle/>
          <a:p>
            <a:pPr algn="r" rtl="1"/>
            <a:r>
              <a:rPr lang="ar-DZ" sz="2400" dirty="0"/>
              <a:t>تختلف تغطية المخاطر باختلاف أنواع الصفقات التجارية </a:t>
            </a:r>
            <a:r>
              <a:rPr lang="ar-DZ" sz="2400" dirty="0" smtClean="0"/>
              <a:t>الدولية التي تتم </a:t>
            </a:r>
            <a:r>
              <a:rPr lang="ar-DZ" sz="2400" dirty="0"/>
              <a:t>بين الأطراف </a:t>
            </a:r>
            <a:r>
              <a:rPr lang="ar-DZ" sz="2400" dirty="0" smtClean="0"/>
              <a:t>المتعاقدة: </a:t>
            </a:r>
            <a:endParaRPr lang="ar-DZ" sz="2400" dirty="0"/>
          </a:p>
          <a:p>
            <a:pPr algn="r" rtl="1"/>
            <a:r>
              <a:rPr lang="ar-DZ" sz="2400" dirty="0"/>
              <a:t>1- تغطية مخاطر ارتفاع التكاليف: يوضع بند في العقد التجاري يهدف إلى قابلية أو إمكانية مراجعة الأسعار من </a:t>
            </a:r>
            <a:r>
              <a:rPr lang="ar-DZ" sz="2400" dirty="0" smtClean="0"/>
              <a:t>طرف المصدر</a:t>
            </a:r>
            <a:r>
              <a:rPr lang="ar-DZ" sz="2400" dirty="0"/>
              <a:t>، حيث يلجأ المتعاملون الاقتصاديون لتجنب المخاطر، ووضع هذا النوع من البنود يتطلب اتفاقا متبادلا </a:t>
            </a:r>
            <a:r>
              <a:rPr lang="ar-DZ" sz="2400" dirty="0" smtClean="0"/>
              <a:t>بين الطرفين</a:t>
            </a:r>
            <a:r>
              <a:rPr lang="ar-DZ" sz="2400" dirty="0"/>
              <a:t>، وفي حالة عدم الاتفاق، فإن المصدر عادة ما يلجأ إلى عملية التأمين، حيث توجد مؤسسات للتأمين على </a:t>
            </a:r>
            <a:r>
              <a:rPr lang="ar-DZ" sz="2400" dirty="0" smtClean="0"/>
              <a:t>هذا النوع </a:t>
            </a:r>
            <a:r>
              <a:rPr lang="ar-DZ" sz="2400" dirty="0"/>
              <a:t>من المخاطر، ونجد كمثال على ذلك مؤسسة </a:t>
            </a:r>
            <a:r>
              <a:rPr lang="ar-DZ" sz="2400" dirty="0" err="1"/>
              <a:t>كوفاس</a:t>
            </a:r>
            <a:r>
              <a:rPr lang="ar-DZ" sz="2400" dirty="0"/>
              <a:t> الفرنسية</a:t>
            </a:r>
            <a:r>
              <a:rPr lang="ar-DZ" sz="2400" dirty="0" smtClean="0"/>
              <a:t>.</a:t>
            </a:r>
            <a:endParaRPr lang="ar-DZ" sz="2400" dirty="0"/>
          </a:p>
          <a:p>
            <a:pPr algn="r" rtl="1"/>
            <a:r>
              <a:rPr lang="ar-DZ" sz="2400" dirty="0"/>
              <a:t>2- تغطية مخاطر الطلب </a:t>
            </a:r>
            <a:r>
              <a:rPr lang="ar-DZ" sz="2400" dirty="0" smtClean="0"/>
              <a:t>المفاجئ </a:t>
            </a:r>
            <a:r>
              <a:rPr lang="ar-DZ" sz="2400" dirty="0"/>
              <a:t>للتسبيقات: هذا النوع من المخاطر يغطيها ويتحملها المصدر ويتم معالجته </a:t>
            </a:r>
            <a:r>
              <a:rPr lang="ar-DZ" sz="2400" dirty="0" smtClean="0"/>
              <a:t>ضمن خطر </a:t>
            </a:r>
            <a:r>
              <a:rPr lang="ar-DZ" sz="2400" dirty="0"/>
              <a:t>ارتفاع التكاليف</a:t>
            </a:r>
            <a:r>
              <a:rPr lang="ar-DZ" sz="2400" dirty="0" smtClean="0"/>
              <a:t>.</a:t>
            </a:r>
            <a:endParaRPr lang="ar-DZ" sz="2400" dirty="0"/>
          </a:p>
          <a:p>
            <a:pPr algn="r" rtl="1"/>
            <a:r>
              <a:rPr lang="ar-DZ" sz="2400" dirty="0"/>
              <a:t>3- تغطية مخاطر عدم الدفع: تستعمل تقنيات تمويل خاصة حيث يستخدم المصدر عن طريق التعامل مع </a:t>
            </a:r>
            <a:r>
              <a:rPr lang="ar-DZ" sz="2400" dirty="0" smtClean="0"/>
              <a:t>المستورد، تقنيات </a:t>
            </a:r>
            <a:r>
              <a:rPr lang="ar-DZ" sz="2400" dirty="0"/>
              <a:t>تؤمنه من هذا الخطر كالاعتماد المستندي الغير قابل للإلغاء الذي يحميه من الخطر التجاري، وتقع </a:t>
            </a:r>
            <a:r>
              <a:rPr lang="ar-DZ" sz="2400" dirty="0" smtClean="0"/>
              <a:t>المسؤولية على </a:t>
            </a:r>
            <a:r>
              <a:rPr lang="ar-DZ" sz="2400" dirty="0"/>
              <a:t>بنك المستورد الذي يتعهد بالدفع تعهدا رجعيا</a:t>
            </a:r>
            <a:r>
              <a:rPr lang="ar-DZ" sz="2400" dirty="0" smtClean="0"/>
              <a:t>.</a:t>
            </a:r>
          </a:p>
          <a:p>
            <a:pPr algn="r" rtl="1"/>
            <a:r>
              <a:rPr lang="ar-DZ" sz="2400" dirty="0" smtClean="0"/>
              <a:t>4- تغطية </a:t>
            </a:r>
            <a:r>
              <a:rPr lang="ar-DZ" sz="2400" dirty="0"/>
              <a:t>مخاطر النقل: إن مخاطر النقل ترتبط بأساليب التعاقد لأن التعاقد هو اتفاق عالمي بين المصدر والمستورد، </a:t>
            </a:r>
            <a:r>
              <a:rPr lang="ar-DZ" sz="2400" dirty="0" smtClean="0"/>
              <a:t>و الحل </a:t>
            </a:r>
            <a:r>
              <a:rPr lang="ar-DZ" sz="2400" dirty="0"/>
              <a:t>الوحيد لتغطية هذا الخطر هو اللجوء إلى شركات التأمين، عن طريق فتح وثيقة التأمين و التي تعرف ب "</a:t>
            </a:r>
            <a:r>
              <a:rPr lang="ar-DZ" sz="2400" dirty="0" smtClean="0"/>
              <a:t>بوليصة التأمين".</a:t>
            </a:r>
            <a:endParaRPr lang="ar-DZ" sz="2400" dirty="0"/>
          </a:p>
          <a:p>
            <a:pPr algn="r" rtl="1"/>
            <a:r>
              <a:rPr lang="ar-DZ" sz="2400" dirty="0"/>
              <a:t>5- التغطية عن طريق الهيئات الحكومية: إن كل الهيئات الخاصة في مجال الصادرات و الواردات (</a:t>
            </a:r>
            <a:r>
              <a:rPr lang="ar-DZ" sz="2400" dirty="0" smtClean="0"/>
              <a:t>مثل شركات التأمين</a:t>
            </a:r>
            <a:r>
              <a:rPr lang="ar-DZ" sz="2400" dirty="0"/>
              <a:t>)، هدفها أن </a:t>
            </a:r>
            <a:r>
              <a:rPr lang="ar-DZ" sz="2400" dirty="0" smtClean="0"/>
              <a:t>تغطي </a:t>
            </a:r>
            <a:r>
              <a:rPr lang="ar-DZ" sz="2400" dirty="0"/>
              <a:t>وفق شروط معينة خطر تقلبات أسعار الصرف، و نجد كمثال على تلك </a:t>
            </a:r>
            <a:r>
              <a:rPr lang="ar-DZ" sz="2400" dirty="0" smtClean="0"/>
              <a:t>المؤسسات: مؤسسة </a:t>
            </a:r>
            <a:r>
              <a:rPr lang="ar-DZ" sz="2400" dirty="0" err="1" smtClean="0"/>
              <a:t>كوفاس</a:t>
            </a:r>
            <a:r>
              <a:rPr lang="ar-DZ" sz="2400" dirty="0" smtClean="0"/>
              <a:t> </a:t>
            </a:r>
            <a:r>
              <a:rPr lang="ar-DZ" sz="2400" dirty="0"/>
              <a:t>الفرنسية وصندوق تثبيت أسعار الصرف بالجزائر،</a:t>
            </a:r>
          </a:p>
          <a:p>
            <a:pPr algn="r" rtl="1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9554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200000"/>
              </a:lnSpc>
            </a:pPr>
            <a:r>
              <a:rPr lang="ar-DZ" sz="2800" b="1" dirty="0" smtClean="0">
                <a:solidFill>
                  <a:srgbClr val="FF0000"/>
                </a:solidFill>
              </a:rPr>
              <a:t>2: إدارة </a:t>
            </a:r>
            <a:r>
              <a:rPr lang="ar-DZ" sz="2800" b="1" dirty="0">
                <a:solidFill>
                  <a:srgbClr val="FF0000"/>
                </a:solidFill>
              </a:rPr>
              <a:t>المخاطر المالية </a:t>
            </a:r>
            <a:r>
              <a:rPr lang="ar-DZ" sz="2800" b="1" dirty="0" smtClean="0">
                <a:solidFill>
                  <a:srgbClr val="FF0000"/>
                </a:solidFill>
              </a:rPr>
              <a:t>للسوق: </a:t>
            </a:r>
            <a:r>
              <a:rPr lang="ar-DZ" dirty="0" smtClean="0"/>
              <a:t>كما </a:t>
            </a:r>
            <a:r>
              <a:rPr lang="ar-DZ" dirty="0"/>
              <a:t>سبق الذكر </a:t>
            </a:r>
            <a:r>
              <a:rPr lang="ar-DZ" dirty="0" smtClean="0"/>
              <a:t>تواجه التجارة الدولية نوعان من المخاطر المالية و هي مخاطر السوق ومخاطر الائتمان حيث يتم إدارة مخاطر السوق من خلال :</a:t>
            </a:r>
          </a:p>
          <a:p>
            <a:pPr algn="r" rtl="1">
              <a:lnSpc>
                <a:spcPct val="200000"/>
              </a:lnSpc>
            </a:pPr>
            <a:r>
              <a:rPr lang="ar-DZ" dirty="0" smtClean="0"/>
              <a:t>أ-إدارة </a:t>
            </a:r>
            <a:r>
              <a:rPr lang="ar-DZ" dirty="0"/>
              <a:t>خطر الصرف: </a:t>
            </a:r>
            <a:r>
              <a:rPr lang="ar-DZ" dirty="0" smtClean="0"/>
              <a:t>إدارة </a:t>
            </a:r>
            <a:r>
              <a:rPr lang="ar-DZ" dirty="0"/>
              <a:t>مخاطر سعر الصرف تتم من خلال </a:t>
            </a:r>
            <a:r>
              <a:rPr lang="ar-DZ" dirty="0" smtClean="0"/>
              <a:t>تقنيات </a:t>
            </a:r>
            <a:r>
              <a:rPr lang="ar-DZ" dirty="0"/>
              <a:t>وتتمثل أهم هذه التقنيات فيما يلي:</a:t>
            </a:r>
          </a:p>
          <a:p>
            <a:pPr algn="r" rtl="1">
              <a:lnSpc>
                <a:spcPct val="200000"/>
              </a:lnSpc>
            </a:pPr>
            <a:r>
              <a:rPr lang="ar-DZ" dirty="0" smtClean="0"/>
              <a:t>- </a:t>
            </a:r>
            <a:r>
              <a:rPr lang="ar-DZ" dirty="0"/>
              <a:t>التغطية.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- </a:t>
            </a:r>
            <a:r>
              <a:rPr lang="ar-DZ" dirty="0" smtClean="0"/>
              <a:t>-</a:t>
            </a:r>
            <a:r>
              <a:rPr lang="ar-DZ" dirty="0"/>
              <a:t>إدارة خطر الصرف عن طريق التقنيات الداخلية (التقنيات ذات الصلة </a:t>
            </a:r>
            <a:r>
              <a:rPr lang="ar-DZ" dirty="0" err="1"/>
              <a:t>بالأجال</a:t>
            </a:r>
            <a:r>
              <a:rPr lang="ar-DZ" dirty="0"/>
              <a:t>، التقنيات المتعلقة بالعملة</a:t>
            </a:r>
            <a:r>
              <a:rPr lang="ar-DZ" dirty="0" smtClean="0"/>
              <a:t>).</a:t>
            </a:r>
          </a:p>
          <a:p>
            <a:pPr algn="r" rtl="1">
              <a:lnSpc>
                <a:spcPct val="200000"/>
              </a:lnSpc>
            </a:pPr>
            <a:r>
              <a:rPr lang="ar-DZ" dirty="0"/>
              <a:t>-إدارة خطر الصرف عن طريق التقنيات الخارجية (اللجوء إلى سوق الصرف، عمليات المبادلة، خيارات </a:t>
            </a:r>
            <a:r>
              <a:rPr lang="ar-DZ" dirty="0" smtClean="0"/>
              <a:t>الصرف، العقود </a:t>
            </a:r>
            <a:r>
              <a:rPr lang="ar-DZ" dirty="0"/>
              <a:t>المالية المستقبلية، التغطية باللجوء إلى شركات التأمين والوكالات </a:t>
            </a:r>
            <a:r>
              <a:rPr lang="ar-DZ" dirty="0" err="1"/>
              <a:t>المتخحصصة</a:t>
            </a:r>
            <a:r>
              <a:rPr lang="ar-DZ" dirty="0" smtClean="0"/>
              <a:t>).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988920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ar-DZ" b="1" dirty="0">
                <a:solidFill>
                  <a:srgbClr val="FF0000"/>
                </a:solidFill>
              </a:rPr>
              <a:t>ب-إدارة خطر معدل الفائدة: </a:t>
            </a:r>
            <a:r>
              <a:rPr lang="ar-DZ" dirty="0"/>
              <a:t>وهذه المخاطر عموما تخص البنوك بحيث يتم إدارتها من خلال: ‎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-السياسات و التدابير: وتتمثل </a:t>
            </a:r>
            <a:r>
              <a:rPr lang="ar-DZ" dirty="0" smtClean="0"/>
              <a:t>ي </a:t>
            </a:r>
            <a:r>
              <a:rPr lang="ar-DZ" dirty="0"/>
              <a:t>وضع خطط تحكم أسعار الفائدة مع </a:t>
            </a:r>
            <a:r>
              <a:rPr lang="ar-DZ" dirty="0" smtClean="0"/>
              <a:t>استعمال </a:t>
            </a:r>
            <a:r>
              <a:rPr lang="ar-DZ" dirty="0"/>
              <a:t>آلية تسمى بآلية مراجعة مخاطر سعر الفائدة مع وضع الحدود القصوى الملائمة لتحمل الخطر ووضع نظم متكاملة لرصد </a:t>
            </a:r>
            <a:r>
              <a:rPr lang="ar-DZ" dirty="0" smtClean="0"/>
              <a:t>الخطر.</a:t>
            </a:r>
            <a:endParaRPr lang="ar-DZ" dirty="0"/>
          </a:p>
          <a:p>
            <a:pPr algn="r" rtl="1">
              <a:lnSpc>
                <a:spcPct val="150000"/>
              </a:lnSpc>
            </a:pPr>
            <a:r>
              <a:rPr lang="ar-DZ" dirty="0"/>
              <a:t>-نظام المعلومات: وهو نظام يتم من خلاله قياس و متابعة ورصد و </a:t>
            </a:r>
            <a:r>
              <a:rPr lang="ar-DZ" dirty="0" smtClean="0"/>
              <a:t>احتواء </a:t>
            </a:r>
            <a:r>
              <a:rPr lang="ar-DZ" dirty="0" err="1"/>
              <a:t>إحتمالات</a:t>
            </a:r>
            <a:r>
              <a:rPr lang="ar-DZ" dirty="0"/>
              <a:t> التعرض لمخاطر سعر الفائدة ومتابعتها و مراقبتها و إعداد تقارير عنها مع تقييم آثار التغير في سعر الفائدة على العائدات و القيمة الاقتصادية للموجودات ومن الضروري أن تكون هذه النظم قادرة على </a:t>
            </a:r>
            <a:r>
              <a:rPr lang="ar-DZ" dirty="0" smtClean="0"/>
              <a:t>استخدام </a:t>
            </a:r>
            <a:r>
              <a:rPr lang="ar-DZ" dirty="0"/>
              <a:t>المفاهيم المالية و طرق إدارة الخطر.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-نظام حدود تحمل الخطر: يتم من خلاله وضع حدود قصوى لتحمل مخاطر سعر الفائدة مع التقيد </a:t>
            </a:r>
            <a:r>
              <a:rPr lang="ar-DZ" dirty="0" smtClean="0"/>
              <a:t>بها </a:t>
            </a:r>
            <a:r>
              <a:rPr lang="ar-DZ" dirty="0"/>
              <a:t>وهذا حتى تبقى درجات التعرض للمخاطر في الحدود التي يسبق رسمها مهما تغيرت أسعارها بحيث يعمل النظام على السيطرة على مخاطر سعر </a:t>
            </a:r>
            <a:r>
              <a:rPr lang="ar-DZ" dirty="0" smtClean="0"/>
              <a:t>الفائدة </a:t>
            </a:r>
            <a:r>
              <a:rPr lang="ar-DZ" dirty="0"/>
              <a:t>و </a:t>
            </a:r>
            <a:r>
              <a:rPr lang="ar-DZ" dirty="0" err="1"/>
              <a:t>إحتوائها</a:t>
            </a:r>
            <a:r>
              <a:rPr lang="ar-DZ" dirty="0"/>
              <a:t> وهذا </a:t>
            </a:r>
            <a:r>
              <a:rPr lang="ar-DZ" dirty="0" smtClean="0"/>
              <a:t>في النطاق المقرر.</a:t>
            </a:r>
            <a:endParaRPr lang="ar-DZ" dirty="0"/>
          </a:p>
          <a:p>
            <a:pPr algn="r" rtl="1">
              <a:lnSpc>
                <a:spcPct val="150000"/>
              </a:lnSpc>
            </a:pPr>
            <a:r>
              <a:rPr lang="ar-DZ" dirty="0"/>
              <a:t>-نظام الرقابة الداخلية: هو نظام للتأكد من سلامة إجراءات إدارة مخاطر سعر الفائدة و يتم من خلال هذا النظام تقديم تقارير مالية و رقابية موثوق </a:t>
            </a:r>
            <a:r>
              <a:rPr lang="ar-DZ" dirty="0" smtClean="0"/>
              <a:t>بها </a:t>
            </a:r>
            <a:r>
              <a:rPr lang="ar-DZ" dirty="0"/>
              <a:t>لضمان </a:t>
            </a:r>
            <a:r>
              <a:rPr lang="ar-DZ" dirty="0" err="1"/>
              <a:t>إحترام</a:t>
            </a:r>
            <a:r>
              <a:rPr lang="ar-DZ" dirty="0"/>
              <a:t> القوانين السائدة حيث هذا النظام يقوم بتحديد </a:t>
            </a:r>
            <a:r>
              <a:rPr lang="ar-DZ" dirty="0" smtClean="0"/>
              <a:t>المخاطر </a:t>
            </a:r>
            <a:r>
              <a:rPr lang="ar-DZ" dirty="0"/>
              <a:t>و </a:t>
            </a:r>
            <a:r>
              <a:rPr lang="ar-DZ" dirty="0" smtClean="0"/>
              <a:t>تقيمها.</a:t>
            </a:r>
            <a:endParaRPr lang="fr-FR" dirty="0"/>
          </a:p>
          <a:p>
            <a:pPr algn="r" rtl="1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7286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ar-DZ" sz="2400" b="1" dirty="0">
                <a:solidFill>
                  <a:srgbClr val="FF0000"/>
                </a:solidFill>
              </a:rPr>
              <a:t>ج-إدارة خطر سعر المواد الأولية: </a:t>
            </a:r>
            <a:r>
              <a:rPr lang="ar-DZ" dirty="0"/>
              <a:t>يتم إدارة هذا الخطر من خلال: </a:t>
            </a:r>
            <a:endParaRPr lang="ar-DZ" dirty="0" smtClean="0"/>
          </a:p>
          <a:p>
            <a:pPr algn="r" rtl="1">
              <a:lnSpc>
                <a:spcPct val="150000"/>
              </a:lnSpc>
            </a:pPr>
            <a:r>
              <a:rPr lang="ar-DZ" dirty="0" smtClean="0"/>
              <a:t>-</a:t>
            </a:r>
            <a:r>
              <a:rPr lang="ar-DZ" dirty="0"/>
              <a:t>إدارة خطر تقلب أسعار المواد الأولية عن طريق العقود الآجلة: وللتعرف كيف يتم إدارة هذا الخطر </a:t>
            </a:r>
            <a:r>
              <a:rPr lang="ar-DZ" dirty="0" smtClean="0"/>
              <a:t>نأخذ المثال </a:t>
            </a:r>
            <a:r>
              <a:rPr lang="ar-DZ" dirty="0"/>
              <a:t>التالي </a:t>
            </a:r>
            <a:r>
              <a:rPr lang="ar-DZ" dirty="0" smtClean="0"/>
              <a:t>في </a:t>
            </a:r>
            <a:r>
              <a:rPr lang="ar-DZ" dirty="0"/>
              <a:t>حالة </a:t>
            </a:r>
            <a:r>
              <a:rPr lang="ar-DZ" dirty="0" err="1"/>
              <a:t>إرتفاع</a:t>
            </a:r>
            <a:r>
              <a:rPr lang="ar-DZ" dirty="0"/>
              <a:t> </a:t>
            </a:r>
            <a:r>
              <a:rPr lang="ar-DZ" dirty="0" smtClean="0"/>
              <a:t>الأسعار: </a:t>
            </a:r>
          </a:p>
          <a:p>
            <a:pPr algn="r" rtl="1">
              <a:lnSpc>
                <a:spcPct val="150000"/>
              </a:lnSpc>
            </a:pPr>
            <a:r>
              <a:rPr lang="ar-DZ" dirty="0" smtClean="0"/>
              <a:t>لدينا </a:t>
            </a:r>
            <a:r>
              <a:rPr lang="ar-DZ" dirty="0"/>
              <a:t>متعامل يبيع مواد أولية و يلتزم بالتسليم المستقبلي خلال 3 أو 6 أشهر بدون أن يملك هذه السلعة ففي </a:t>
            </a:r>
            <a:r>
              <a:rPr lang="ar-DZ" dirty="0" smtClean="0"/>
              <a:t>هذه الحالة </a:t>
            </a:r>
            <a:r>
              <a:rPr lang="ar-DZ" dirty="0"/>
              <a:t>للمتعامل 3 خيارات</a:t>
            </a:r>
            <a:r>
              <a:rPr lang="ar-DZ" dirty="0" smtClean="0"/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/>
              <a:t>الإختيار</a:t>
            </a:r>
            <a:r>
              <a:rPr lang="ar-DZ" dirty="0"/>
              <a:t> الأول: شراء هذه المواد عند الطلب و تخزينها و بعدها هو </a:t>
            </a:r>
            <a:r>
              <a:rPr lang="ar-DZ" dirty="0" smtClean="0"/>
              <a:t>مجبر </a:t>
            </a:r>
            <a:r>
              <a:rPr lang="ar-DZ" dirty="0"/>
              <a:t>على تسديدها و تحمل تكاليف </a:t>
            </a:r>
            <a:r>
              <a:rPr lang="ar-DZ" dirty="0" smtClean="0"/>
              <a:t>التخزين و </a:t>
            </a:r>
            <a:r>
              <a:rPr lang="ar-DZ" dirty="0"/>
              <a:t>مصاريف التأمين و مخاطر تلف المواد على أن يتم التسليم في المدة المتفق عليها.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 smtClean="0"/>
              <a:t>الإختيار</a:t>
            </a:r>
            <a:r>
              <a:rPr lang="ar-DZ" dirty="0" smtClean="0"/>
              <a:t> </a:t>
            </a:r>
            <a:r>
              <a:rPr lang="ar-DZ" dirty="0"/>
              <a:t>الثاني: تأخير شراء </a:t>
            </a:r>
            <a:r>
              <a:rPr lang="ar-DZ" dirty="0" smtClean="0"/>
              <a:t>المنتجات </a:t>
            </a:r>
            <a:r>
              <a:rPr lang="ar-DZ" dirty="0"/>
              <a:t>الفعلية إلى غاية تاريخ التسليم بأيام </a:t>
            </a:r>
            <a:r>
              <a:rPr lang="ar-DZ" dirty="0" smtClean="0"/>
              <a:t>قليلة، </a:t>
            </a:r>
            <a:r>
              <a:rPr lang="ar-DZ" dirty="0"/>
              <a:t>فهو </a:t>
            </a:r>
            <a:r>
              <a:rPr lang="ar-DZ" dirty="0" smtClean="0"/>
              <a:t>بهذا </a:t>
            </a:r>
            <a:r>
              <a:rPr lang="ar-DZ" dirty="0"/>
              <a:t>يريد </a:t>
            </a:r>
            <a:r>
              <a:rPr lang="ar-DZ" dirty="0" err="1"/>
              <a:t>إستباق</a:t>
            </a:r>
            <a:r>
              <a:rPr lang="ar-DZ" dirty="0"/>
              <a:t> </a:t>
            </a:r>
            <a:r>
              <a:rPr lang="ar-DZ" dirty="0" err="1" smtClean="0"/>
              <a:t>إنخفاض</a:t>
            </a:r>
            <a:r>
              <a:rPr lang="ar-DZ" dirty="0" smtClean="0"/>
              <a:t> السعر </a:t>
            </a:r>
            <a:r>
              <a:rPr lang="ar-DZ" dirty="0"/>
              <a:t>أو تخفيض التكاليف إلا أنه يمكن أن يحدث العكس </a:t>
            </a:r>
            <a:r>
              <a:rPr lang="ar-DZ" dirty="0" err="1"/>
              <a:t>بإرتفاع</a:t>
            </a:r>
            <a:r>
              <a:rPr lang="ar-DZ" dirty="0"/>
              <a:t> السعر أي </a:t>
            </a:r>
            <a:r>
              <a:rPr lang="ar-DZ" dirty="0" err="1"/>
              <a:t>إحتمال</a:t>
            </a:r>
            <a:r>
              <a:rPr lang="ar-DZ" dirty="0"/>
              <a:t> خسارة في الصفقة.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err="1" smtClean="0"/>
              <a:t>الإختيار</a:t>
            </a:r>
            <a:r>
              <a:rPr lang="ar-DZ" dirty="0" smtClean="0"/>
              <a:t> </a:t>
            </a:r>
            <a:r>
              <a:rPr lang="ar-DZ" dirty="0"/>
              <a:t>الثالث: التأخير في شراء المواد الفعلية ووضع عملية تغطية الأسعار، </a:t>
            </a:r>
            <a:r>
              <a:rPr lang="ar-DZ" dirty="0" smtClean="0"/>
              <a:t>وبهذه </a:t>
            </a:r>
            <a:r>
              <a:rPr lang="ar-DZ" dirty="0"/>
              <a:t>التقنية فإن المتعامل </a:t>
            </a:r>
            <a:r>
              <a:rPr lang="ar-DZ" dirty="0" smtClean="0"/>
              <a:t>يكسب حماية </a:t>
            </a:r>
            <a:r>
              <a:rPr lang="ar-DZ" dirty="0"/>
              <a:t>ضد </a:t>
            </a:r>
            <a:r>
              <a:rPr lang="ar-DZ" dirty="0" err="1"/>
              <a:t>إرتفاع</a:t>
            </a:r>
            <a:r>
              <a:rPr lang="ar-DZ" dirty="0"/>
              <a:t> الأسعار للمواد الأولية التي يتم </a:t>
            </a:r>
            <a:r>
              <a:rPr lang="ar-DZ" dirty="0" err="1"/>
              <a:t>إقتنائها</a:t>
            </a:r>
            <a:r>
              <a:rPr lang="ar-DZ" dirty="0"/>
              <a:t> </a:t>
            </a:r>
            <a:r>
              <a:rPr lang="ar-DZ" dirty="0" smtClean="0"/>
              <a:t>في </a:t>
            </a:r>
            <a:r>
              <a:rPr lang="ar-DZ" dirty="0"/>
              <a:t>السوق الفعلي و هذا لتسليمها و بالمقابل فإن الخسارة المحتملة </a:t>
            </a:r>
            <a:r>
              <a:rPr lang="ar-DZ" dirty="0" smtClean="0"/>
              <a:t>في السوق </a:t>
            </a:r>
            <a:r>
              <a:rPr lang="ar-DZ" dirty="0"/>
              <a:t>الفعلية يتم </a:t>
            </a:r>
            <a:r>
              <a:rPr lang="ar-DZ" dirty="0" err="1"/>
              <a:t>إمتصاصها</a:t>
            </a:r>
            <a:r>
              <a:rPr lang="ar-DZ" dirty="0"/>
              <a:t> بربح في السوق الآجلة و </a:t>
            </a:r>
            <a:r>
              <a:rPr lang="ar-DZ" dirty="0" smtClean="0"/>
              <a:t>بهذه </a:t>
            </a:r>
            <a:r>
              <a:rPr lang="ar-DZ" dirty="0"/>
              <a:t>العملية فإن المصدر لا يقوم بإنفاق و </a:t>
            </a:r>
            <a:r>
              <a:rPr lang="ar-DZ" dirty="0" smtClean="0"/>
              <a:t>تجميد </a:t>
            </a:r>
            <a:r>
              <a:rPr lang="ar-DZ" dirty="0"/>
              <a:t>مبالغ معينة </a:t>
            </a:r>
            <a:r>
              <a:rPr lang="ar-DZ" dirty="0" smtClean="0"/>
              <a:t>لهذه العملية </a:t>
            </a:r>
            <a:r>
              <a:rPr lang="ar-DZ" dirty="0"/>
              <a:t>و في نفس الوقت لا يتحمل خطر تلف المواد الأولية، </a:t>
            </a:r>
            <a:r>
              <a:rPr lang="ar-DZ" dirty="0" err="1"/>
              <a:t>وبإستعمال</a:t>
            </a:r>
            <a:r>
              <a:rPr lang="ar-DZ" dirty="0"/>
              <a:t> عملية التغطية فهو يحدد قبل الأوان أسعار </a:t>
            </a:r>
            <a:r>
              <a:rPr lang="ar-DZ" dirty="0" smtClean="0"/>
              <a:t>شراء المواد </a:t>
            </a:r>
            <a:r>
              <a:rPr lang="ar-DZ" dirty="0"/>
              <a:t>التي </a:t>
            </a:r>
            <a:r>
              <a:rPr lang="ar-DZ" dirty="0" smtClean="0"/>
              <a:t>يحتاجها لاحقا.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DZ" dirty="0" smtClean="0"/>
              <a:t> هذا </a:t>
            </a:r>
            <a:r>
              <a:rPr lang="ar-DZ" dirty="0"/>
              <a:t>بالنسبة </a:t>
            </a:r>
            <a:r>
              <a:rPr lang="ar-DZ" dirty="0" err="1"/>
              <a:t>لإرتفاع</a:t>
            </a:r>
            <a:r>
              <a:rPr lang="ar-DZ" dirty="0"/>
              <a:t> الأسعار وتستخدم نفس </a:t>
            </a:r>
            <a:r>
              <a:rPr lang="ar-DZ" dirty="0" smtClean="0"/>
              <a:t>الطريقة في </a:t>
            </a:r>
            <a:r>
              <a:rPr lang="ar-DZ" dirty="0"/>
              <a:t>حالة </a:t>
            </a:r>
            <a:r>
              <a:rPr lang="ar-DZ" dirty="0" err="1"/>
              <a:t>إنخفاض</a:t>
            </a:r>
            <a:r>
              <a:rPr lang="ar-DZ" dirty="0"/>
              <a:t> الأسعار و عموما المتعامل </a:t>
            </a:r>
            <a:r>
              <a:rPr lang="ar-DZ" dirty="0" smtClean="0"/>
              <a:t>في </a:t>
            </a:r>
            <a:r>
              <a:rPr lang="ar-DZ" dirty="0"/>
              <a:t>سوق </a:t>
            </a:r>
            <a:r>
              <a:rPr lang="ar-DZ" dirty="0" smtClean="0"/>
              <a:t>العقود الآجلة يبحث </a:t>
            </a:r>
            <a:r>
              <a:rPr lang="ar-DZ" dirty="0"/>
              <a:t>دائما عن الوضعية العكسية التي يمتلكها </a:t>
            </a:r>
            <a:r>
              <a:rPr lang="ar-DZ" dirty="0" smtClean="0"/>
              <a:t>في </a:t>
            </a:r>
            <a:r>
              <a:rPr lang="ar-DZ" dirty="0"/>
              <a:t>السوق الفعلي.</a:t>
            </a:r>
            <a:endParaRPr lang="ar-DZ" dirty="0" smtClean="0"/>
          </a:p>
          <a:p>
            <a:pPr algn="r" rtl="1">
              <a:lnSpc>
                <a:spcPct val="150000"/>
              </a:lnSpc>
            </a:pPr>
            <a:endParaRPr lang="ar-DZ" dirty="0"/>
          </a:p>
          <a:p>
            <a:pPr algn="r" rtl="1"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18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2300" b="1" dirty="0" smtClean="0">
                <a:solidFill>
                  <a:srgbClr val="FF0000"/>
                </a:solidFill>
              </a:rPr>
              <a:t>2: إدارة </a:t>
            </a:r>
            <a:r>
              <a:rPr lang="ar-DZ" sz="2300" b="1" dirty="0">
                <a:solidFill>
                  <a:srgbClr val="FF0000"/>
                </a:solidFill>
              </a:rPr>
              <a:t>خطر </a:t>
            </a:r>
            <a:r>
              <a:rPr lang="ar-DZ" sz="2300" b="1" dirty="0" err="1" smtClean="0">
                <a:solidFill>
                  <a:srgbClr val="FF0000"/>
                </a:solidFill>
              </a:rPr>
              <a:t>الإئتمان</a:t>
            </a:r>
            <a:r>
              <a:rPr lang="ar-DZ" sz="2300" b="1" dirty="0" smtClean="0">
                <a:solidFill>
                  <a:srgbClr val="FF0000"/>
                </a:solidFill>
              </a:rPr>
              <a:t>: </a:t>
            </a:r>
            <a:r>
              <a:rPr lang="ar-DZ" sz="2300" dirty="0" smtClean="0"/>
              <a:t>إن </a:t>
            </a:r>
            <a:r>
              <a:rPr lang="ar-DZ" sz="2300" dirty="0"/>
              <a:t>إدارة خطر </a:t>
            </a:r>
            <a:r>
              <a:rPr lang="ar-DZ" sz="2300" dirty="0" err="1"/>
              <a:t>الإئتمان</a:t>
            </a:r>
            <a:r>
              <a:rPr lang="ar-DZ" sz="2300" dirty="0"/>
              <a:t> تمر بالمراحل التالية:</a:t>
            </a:r>
          </a:p>
          <a:p>
            <a:pPr algn="r" rtl="1"/>
            <a:r>
              <a:rPr lang="ar-DZ" sz="2300" b="1" dirty="0">
                <a:solidFill>
                  <a:srgbClr val="FF0000"/>
                </a:solidFill>
              </a:rPr>
              <a:t>أ-الوقاية من الخطر</a:t>
            </a:r>
            <a:r>
              <a:rPr lang="ar-DZ" sz="2300" b="1" dirty="0" smtClean="0">
                <a:solidFill>
                  <a:srgbClr val="FF0000"/>
                </a:solidFill>
              </a:rPr>
              <a:t>: </a:t>
            </a:r>
            <a:r>
              <a:rPr lang="ar-DZ" sz="2300" dirty="0" smtClean="0"/>
              <a:t>و </a:t>
            </a:r>
            <a:r>
              <a:rPr lang="ar-DZ" sz="2300" dirty="0"/>
              <a:t>تتضمن:</a:t>
            </a:r>
          </a:p>
          <a:p>
            <a:pPr algn="r" rtl="1"/>
            <a:r>
              <a:rPr lang="ar-DZ" sz="2300" dirty="0" smtClean="0"/>
              <a:t>-</a:t>
            </a:r>
            <a:r>
              <a:rPr lang="ar-DZ" sz="2300" u="sng" dirty="0" smtClean="0"/>
              <a:t>الوقاية باستعمال المعلومات</a:t>
            </a:r>
            <a:r>
              <a:rPr lang="ar-DZ" sz="2300" dirty="0" smtClean="0"/>
              <a:t>: وهذا من خلال الحصول على معلومات متمثلة في: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بيانات تفصيلية عن الأسعار ، والعمالة والوقت الضائع والسلعة التالفة ومعدلات تعطل الآلات من المعلومات التي قد تساهم في تقليل المصروفات.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حساب أقساط التامين ومتابعة سداده بانتظام 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قوائم مالية على صورة ميزانيات تقديرية للأخطار المتوقعة في المستقبل وقيمة تكاليف إدارتها.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معلومات تتضمن قيمة المواد الأولية وقيمة المنتجات وقيمة التلف.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300" dirty="0" smtClean="0"/>
              <a:t>تزويد </a:t>
            </a:r>
            <a:r>
              <a:rPr lang="ar-DZ" sz="2300" dirty="0"/>
              <a:t>إدارة </a:t>
            </a:r>
            <a:r>
              <a:rPr lang="ar-DZ" sz="2300" dirty="0" smtClean="0"/>
              <a:t>المخاطر </a:t>
            </a:r>
            <a:r>
              <a:rPr lang="ar-DZ" sz="2300" dirty="0"/>
              <a:t>بمعلومات دقيقة عن ممتلكات المشروع وتكاليف التأمين عليها .</a:t>
            </a:r>
          </a:p>
          <a:p>
            <a:pPr marL="0" indent="0" algn="r" rtl="1">
              <a:buNone/>
            </a:pPr>
            <a:r>
              <a:rPr lang="ar-DZ" sz="2300" u="sng" dirty="0"/>
              <a:t>-الوقاية من الخطر من خلال المعلومات عند تحرير العقد: </a:t>
            </a:r>
            <a:r>
              <a:rPr lang="ar-DZ" sz="2300" dirty="0"/>
              <a:t>وهذا يكون من خلال صياغة العقد وطريقة تحريره </a:t>
            </a:r>
            <a:r>
              <a:rPr lang="ar-DZ" sz="2300" dirty="0" smtClean="0"/>
              <a:t>وهذا من </a:t>
            </a:r>
            <a:r>
              <a:rPr lang="ar-DZ" sz="2300" dirty="0"/>
              <a:t>خلال تحديد الطريقة الآمنة للدفع </a:t>
            </a:r>
            <a:r>
              <a:rPr lang="ar-DZ" sz="2300" dirty="0" smtClean="0"/>
              <a:t>( </a:t>
            </a:r>
            <a:r>
              <a:rPr lang="ar-DZ" sz="2300" dirty="0"/>
              <a:t>الشروع في تنفيذ العقد) مع بيان الشروط التجارية لكي لا يكون هناك تأثير </a:t>
            </a:r>
            <a:r>
              <a:rPr lang="ar-DZ" sz="2300" dirty="0" smtClean="0"/>
              <a:t>على مراحل </a:t>
            </a:r>
            <a:r>
              <a:rPr lang="ar-DZ" sz="2300" dirty="0"/>
              <a:t>الدفع مع الضمانات خاصة ما يخص ملكية البضاعة للبائع إلى حين التسديد </a:t>
            </a:r>
            <a:r>
              <a:rPr lang="ar-DZ" sz="2300" dirty="0" smtClean="0"/>
              <a:t>التام.</a:t>
            </a:r>
          </a:p>
          <a:p>
            <a:pPr marL="0" indent="0" algn="r" rtl="1">
              <a:buNone/>
            </a:pPr>
            <a:r>
              <a:rPr lang="ar-DZ" sz="2300" u="sng" dirty="0"/>
              <a:t>-الوقاية من الخطر من خلال متابعة العقد: </a:t>
            </a:r>
            <a:r>
              <a:rPr lang="ar-DZ" sz="2300" dirty="0"/>
              <a:t>وهذا يكون بمتابعة مواعيد الدفع لأن التأخر </a:t>
            </a:r>
            <a:r>
              <a:rPr lang="ar-DZ" sz="2300" dirty="0" smtClean="0"/>
              <a:t>في </a:t>
            </a:r>
            <a:r>
              <a:rPr lang="ar-DZ" sz="2300" dirty="0"/>
              <a:t>الدفع يسبب أخطار، </a:t>
            </a:r>
            <a:r>
              <a:rPr lang="ar-DZ" sz="2300" dirty="0" smtClean="0"/>
              <a:t>مع عدم </a:t>
            </a:r>
            <a:r>
              <a:rPr lang="ar-DZ" sz="2300" dirty="0"/>
              <a:t>التغاضي على تخفيض التكاليف لحل الخلافات.</a:t>
            </a:r>
            <a:endParaRPr lang="ar-DZ" sz="2300" dirty="0" smtClean="0"/>
          </a:p>
          <a:p>
            <a:pPr marL="0" indent="0" algn="r" rtl="1">
              <a:buNone/>
            </a:pPr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791283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616700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50000"/>
              </a:lnSpc>
            </a:pPr>
            <a:r>
              <a:rPr lang="ar-DZ" sz="2800" b="1" dirty="0">
                <a:solidFill>
                  <a:srgbClr val="FF0000"/>
                </a:solidFill>
              </a:rPr>
              <a:t>ب-تحويل الخطر: </a:t>
            </a:r>
            <a:r>
              <a:rPr lang="ar-DZ" sz="2400" dirty="0" smtClean="0"/>
              <a:t>وهنا </a:t>
            </a:r>
            <a:r>
              <a:rPr lang="ar-DZ" sz="2400" dirty="0"/>
              <a:t>الخطر يحول إلى طرف آخر خارج العلاقة التجارية مثال على ذلك </a:t>
            </a:r>
            <a:r>
              <a:rPr lang="ar-DZ" sz="2400" dirty="0" err="1"/>
              <a:t>إختيار</a:t>
            </a:r>
            <a:r>
              <a:rPr lang="ar-DZ" sz="2400" dirty="0"/>
              <a:t> أطراف أخرى تتضمن </a:t>
            </a:r>
            <a:r>
              <a:rPr lang="ar-DZ" sz="2400" dirty="0" smtClean="0"/>
              <a:t>عملية الدفع نذكر أهمها:</a:t>
            </a:r>
            <a:endParaRPr lang="ar-DZ" sz="2400" dirty="0"/>
          </a:p>
          <a:p>
            <a:pPr algn="r" rtl="1">
              <a:lnSpc>
                <a:spcPct val="150000"/>
              </a:lnSpc>
            </a:pPr>
            <a:r>
              <a:rPr lang="ar-DZ" sz="2400" b="1" u="sng" dirty="0"/>
              <a:t>-عملية </a:t>
            </a:r>
            <a:r>
              <a:rPr lang="ar-DZ" sz="2400" b="1" u="sng" dirty="0" err="1"/>
              <a:t>الإعتماد</a:t>
            </a:r>
            <a:r>
              <a:rPr lang="ar-DZ" sz="2400" b="1" u="sng" dirty="0"/>
              <a:t> المستندي و الضمانات البنكية: </a:t>
            </a:r>
            <a:r>
              <a:rPr lang="ar-DZ" sz="2400" dirty="0"/>
              <a:t>وهنا المشتري الذي يعطي الأمر، يقوم بضمان الدفع عن </a:t>
            </a:r>
            <a:r>
              <a:rPr lang="ar-DZ" sz="2400" dirty="0" smtClean="0"/>
              <a:t>طريق </a:t>
            </a:r>
            <a:r>
              <a:rPr lang="ar-DZ" sz="2400" dirty="0" err="1" smtClean="0"/>
              <a:t>الإعتماد</a:t>
            </a:r>
            <a:r>
              <a:rPr lang="ar-DZ" sz="2400" dirty="0" smtClean="0"/>
              <a:t> </a:t>
            </a:r>
            <a:r>
              <a:rPr lang="ar-DZ" sz="2400" dirty="0"/>
              <a:t>المستندي وهنا البنك هو الذي يتحمل الخطر التجاري في حالة إفلاس المشتري الأجنبي </a:t>
            </a:r>
            <a:r>
              <a:rPr lang="ar-DZ" sz="2400" dirty="0" smtClean="0"/>
              <a:t>وفي </a:t>
            </a:r>
            <a:r>
              <a:rPr lang="ar-DZ" sz="2400" dirty="0"/>
              <a:t>وجود خطر البلد </a:t>
            </a:r>
            <a:r>
              <a:rPr lang="ar-DZ" sz="2400" dirty="0" smtClean="0"/>
              <a:t>فإن المصدر </a:t>
            </a:r>
            <a:r>
              <a:rPr lang="ar-DZ" sz="2400" dirty="0"/>
              <a:t>يبحث عن المعلومات من البنك وذلك بمثابة </a:t>
            </a:r>
            <a:r>
              <a:rPr lang="ar-DZ" sz="2400" dirty="0" err="1"/>
              <a:t>الإلتزام</a:t>
            </a:r>
            <a:r>
              <a:rPr lang="ar-DZ" sz="2400" dirty="0"/>
              <a:t> الذي يغطي الخطر السياسي إلا أن التأمين باستعمال </a:t>
            </a:r>
            <a:r>
              <a:rPr lang="ar-DZ" sz="2400" dirty="0" smtClean="0"/>
              <a:t>هذه الطرق </a:t>
            </a:r>
            <a:r>
              <a:rPr lang="ar-DZ" sz="2400" dirty="0"/>
              <a:t>يقوم بالإنقاص من جاذبية العرض التجاري و هذا لان الطرف الآخر يتحمل تكاليف أكثر مما </a:t>
            </a:r>
            <a:r>
              <a:rPr lang="ar-DZ" sz="2400" dirty="0" smtClean="0"/>
              <a:t>يؤثر </a:t>
            </a:r>
            <a:r>
              <a:rPr lang="ar-DZ" sz="2400" dirty="0"/>
              <a:t>على </a:t>
            </a:r>
            <a:r>
              <a:rPr lang="ar-DZ" sz="2400" dirty="0" smtClean="0"/>
              <a:t>التعاملات في </a:t>
            </a:r>
            <a:r>
              <a:rPr lang="ar-DZ" sz="2400" dirty="0"/>
              <a:t>الزمن مع </a:t>
            </a:r>
            <a:r>
              <a:rPr lang="ar-DZ" sz="2400" dirty="0" smtClean="0"/>
              <a:t>الزبون.</a:t>
            </a:r>
          </a:p>
          <a:p>
            <a:pPr algn="r" rtl="1">
              <a:lnSpc>
                <a:spcPct val="150000"/>
              </a:lnSpc>
            </a:pPr>
            <a:r>
              <a:rPr lang="ar-DZ" sz="2400" b="1" u="sng" dirty="0" smtClean="0"/>
              <a:t>-تحويل </a:t>
            </a:r>
            <a:r>
              <a:rPr lang="ar-DZ" sz="2400" b="1" u="sng" dirty="0"/>
              <a:t>الفاتورة: </a:t>
            </a:r>
            <a:r>
              <a:rPr lang="ar-DZ" sz="2400" dirty="0"/>
              <a:t>هو تحويل الحقوق من المصدر إلى مؤسسة مالية </a:t>
            </a:r>
            <a:r>
              <a:rPr lang="ar-DZ" sz="2400" dirty="0" smtClean="0"/>
              <a:t>مختصة (</a:t>
            </a:r>
            <a:r>
              <a:rPr lang="ar-DZ" sz="2400" dirty="0"/>
              <a:t>شركة تحويل </a:t>
            </a:r>
            <a:r>
              <a:rPr lang="ar-DZ" sz="2400" dirty="0" smtClean="0"/>
              <a:t>الفاتورة) ، أي </a:t>
            </a:r>
            <a:r>
              <a:rPr lang="ar-DZ" sz="2400" dirty="0"/>
              <a:t>أن المصدر </a:t>
            </a:r>
            <a:r>
              <a:rPr lang="ar-DZ" sz="2400" dirty="0" smtClean="0"/>
              <a:t>يبيع حقوقه </a:t>
            </a:r>
            <a:r>
              <a:rPr lang="ar-DZ" sz="2400" dirty="0"/>
              <a:t>إلى هذه الشركة التي تقوم بعملية التحصيل المستندي وتضمن الدفع عند </a:t>
            </a:r>
            <a:r>
              <a:rPr lang="ar-DZ" sz="2400" dirty="0" err="1"/>
              <a:t>الإستلام</a:t>
            </a:r>
            <a:r>
              <a:rPr lang="ar-DZ" sz="2400" dirty="0"/>
              <a:t> حتى عند تخلف الطرف الآخر </a:t>
            </a:r>
            <a:r>
              <a:rPr lang="ar-DZ" sz="2400" dirty="0" smtClean="0"/>
              <a:t>سواء بصفة مؤقتة </a:t>
            </a:r>
            <a:r>
              <a:rPr lang="ar-DZ" sz="2400" dirty="0"/>
              <a:t>أو دائمة.</a:t>
            </a:r>
          </a:p>
          <a:p>
            <a:pPr algn="r" rtl="1">
              <a:lnSpc>
                <a:spcPct val="150000"/>
              </a:lnSpc>
            </a:pPr>
            <a:r>
              <a:rPr lang="ar-DZ" sz="2400" b="1" u="sng" dirty="0"/>
              <a:t>- التغطية الذاتية: </a:t>
            </a:r>
            <a:r>
              <a:rPr lang="ar-DZ" sz="2400" dirty="0"/>
              <a:t>هناك ثلاث حالات تؤدي </a:t>
            </a:r>
            <a:r>
              <a:rPr lang="ar-DZ" sz="2400" dirty="0" smtClean="0"/>
              <a:t>إلى تحمل </a:t>
            </a:r>
            <a:r>
              <a:rPr lang="ar-DZ" sz="2400" dirty="0"/>
              <a:t>المؤسسة مباشرة الخطر </a:t>
            </a:r>
            <a:r>
              <a:rPr lang="ar-DZ" sz="2400" dirty="0" err="1"/>
              <a:t>الإئتماني</a:t>
            </a:r>
            <a:r>
              <a:rPr lang="ar-DZ" sz="2400" dirty="0"/>
              <a:t> وهي تسيير حالة طارئة، </a:t>
            </a:r>
            <a:r>
              <a:rPr lang="ar-DZ" sz="2400" dirty="0" smtClean="0"/>
              <a:t>تسيير حصص </a:t>
            </a:r>
            <a:r>
              <a:rPr lang="ar-DZ" sz="2400" dirty="0"/>
              <a:t>غير مؤمنة لأسباب </a:t>
            </a:r>
            <a:r>
              <a:rPr lang="ar-DZ" sz="2400" dirty="0" smtClean="0"/>
              <a:t>مالية نذكر منها: </a:t>
            </a:r>
          </a:p>
          <a:p>
            <a:pPr algn="r" rtl="1">
              <a:lnSpc>
                <a:spcPct val="150000"/>
              </a:lnSpc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37693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1739</Words>
  <Application>Microsoft Office PowerPoint</Application>
  <PresentationFormat>Grand écran</PresentationFormat>
  <Paragraphs>54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1</cp:revision>
  <dcterms:created xsi:type="dcterms:W3CDTF">2026-01-04T09:20:55Z</dcterms:created>
  <dcterms:modified xsi:type="dcterms:W3CDTF">2026-01-04T09:22:12Z</dcterms:modified>
</cp:coreProperties>
</file>