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8"/>
  </p:notesMasterIdLst>
  <p:handoutMasterIdLst>
    <p:handoutMasterId r:id="rId29"/>
  </p:handoutMasterIdLst>
  <p:sldIdLst>
    <p:sldId id="324" r:id="rId2"/>
    <p:sldId id="259" r:id="rId3"/>
    <p:sldId id="282" r:id="rId4"/>
    <p:sldId id="409" r:id="rId5"/>
    <p:sldId id="365" r:id="rId6"/>
    <p:sldId id="426" r:id="rId7"/>
    <p:sldId id="431" r:id="rId8"/>
    <p:sldId id="378" r:id="rId9"/>
    <p:sldId id="427" r:id="rId10"/>
    <p:sldId id="428" r:id="rId11"/>
    <p:sldId id="429" r:id="rId12"/>
    <p:sldId id="430" r:id="rId13"/>
    <p:sldId id="421" r:id="rId14"/>
    <p:sldId id="432" r:id="rId15"/>
    <p:sldId id="433" r:id="rId16"/>
    <p:sldId id="434" r:id="rId17"/>
    <p:sldId id="410" r:id="rId18"/>
    <p:sldId id="316" r:id="rId19"/>
    <p:sldId id="436" r:id="rId20"/>
    <p:sldId id="437" r:id="rId21"/>
    <p:sldId id="422" r:id="rId22"/>
    <p:sldId id="438" r:id="rId23"/>
    <p:sldId id="439" r:id="rId24"/>
    <p:sldId id="440" r:id="rId25"/>
    <p:sldId id="441" r:id="rId26"/>
    <p:sldId id="425"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01/11/2024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01/11/2024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21</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22</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23</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24</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25</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panmore.com/amazon-com-inc-vision-statement-mission-statement-analysi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consciousculturegroup.com/linkedin-vision-values-insights/"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anmore.com/google-vision-statement-mission-statemen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uber.com/us/en/about/"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uk.indeed.com/career-advice/career-development/vision-statement-example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blog.hubspot.com/marketing/inspiring-company-mission-statements#best-vision-statement-examples" TargetMode="External"/><Relationship Id="rId5" Type="http://schemas.openxmlformats.org/officeDocument/2006/relationships/hyperlink" Target="https://www.wordstream.com/blog/ws/2023/03/27/vision-statement-examples" TargetMode="External"/><Relationship Id="rId4" Type="http://schemas.openxmlformats.org/officeDocument/2006/relationships/hyperlink" Target="https://www.indeed.com/career-advice/career-development/components-of-a-vision-statemen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2" name="Rectangle à coins arrondis 1"/>
          <p:cNvSpPr/>
          <p:nvPr/>
        </p:nvSpPr>
        <p:spPr>
          <a:xfrm>
            <a:off x="251520" y="1196752"/>
            <a:ext cx="8568952" cy="460851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Defines the organization's direction</a:t>
            </a:r>
          </a:p>
          <a:p>
            <a:pPr algn="just"/>
            <a:r>
              <a:rPr lang="en-US" sz="2400" dirty="0">
                <a:solidFill>
                  <a:schemeClr val="tx1"/>
                </a:solidFill>
              </a:rPr>
              <a:t>Your vision statement should provide a specific outcome your organization hopes to obtain. This sense of direction allows management to create goals that will help your organization reach that outcome. As a result, employees gain a clear understanding of what they are working toward and will feel driven by that purpose.</a:t>
            </a:r>
            <a:endParaRPr lang="en-US" sz="2400" dirty="0" smtClean="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Components of a vision statement</a:t>
            </a:r>
          </a:p>
        </p:txBody>
      </p:sp>
    </p:spTree>
    <p:extLst>
      <p:ext uri="{BB962C8B-B14F-4D97-AF65-F5344CB8AC3E}">
        <p14:creationId xmlns:p14="http://schemas.microsoft.com/office/powerpoint/2010/main" val="3650759481"/>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2" name="Rectangle à coins arrondis 1"/>
          <p:cNvSpPr/>
          <p:nvPr/>
        </p:nvSpPr>
        <p:spPr>
          <a:xfrm>
            <a:off x="251520" y="1196752"/>
            <a:ext cx="8568952" cy="460851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Reflects organizational values</a:t>
            </a:r>
          </a:p>
          <a:p>
            <a:pPr algn="just"/>
            <a:r>
              <a:rPr lang="en-US" sz="2400" dirty="0">
                <a:solidFill>
                  <a:schemeClr val="tx1"/>
                </a:solidFill>
              </a:rPr>
              <a:t>Every organization has its own set of values that dictate how and why they conduct business. Incorporate those values to ensure your vision statement aligns with your stakeholders and their interests. When they feel that the vision connects with their values, they feel more motivated to follow through on achieving it.</a:t>
            </a:r>
            <a:endParaRPr lang="en-US" sz="2400" dirty="0" smtClean="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Components of a vision statement</a:t>
            </a:r>
          </a:p>
        </p:txBody>
      </p:sp>
    </p:spTree>
    <p:extLst>
      <p:ext uri="{BB962C8B-B14F-4D97-AF65-F5344CB8AC3E}">
        <p14:creationId xmlns:p14="http://schemas.microsoft.com/office/powerpoint/2010/main" val="2710170189"/>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2" name="Rectangle à coins arrondis 1"/>
          <p:cNvSpPr/>
          <p:nvPr/>
        </p:nvSpPr>
        <p:spPr>
          <a:xfrm>
            <a:off x="251520" y="1196752"/>
            <a:ext cx="8568952" cy="460851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Uses concise formatting</a:t>
            </a:r>
          </a:p>
          <a:p>
            <a:pPr algn="just"/>
            <a:r>
              <a:rPr lang="en-US" sz="2400" dirty="0">
                <a:solidFill>
                  <a:schemeClr val="tx1"/>
                </a:solidFill>
              </a:rPr>
              <a:t>Your vision statement should be about one sentence long, two at most. Because people both inside and outside of your organization can read this statement, you need to avoid using any jargon specific to your business or industry to ensure anyone can understand it. Use passionate and inspiring language to compel others to support your vision.</a:t>
            </a:r>
            <a:endParaRPr lang="en-US" sz="2400" dirty="0" smtClean="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Components of a vision statement</a:t>
            </a:r>
          </a:p>
        </p:txBody>
      </p:sp>
    </p:spTree>
    <p:extLst>
      <p:ext uri="{BB962C8B-B14F-4D97-AF65-F5344CB8AC3E}">
        <p14:creationId xmlns:p14="http://schemas.microsoft.com/office/powerpoint/2010/main" val="374776474"/>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2" name="Rectangle à coins arrondis 1"/>
          <p:cNvSpPr/>
          <p:nvPr/>
        </p:nvSpPr>
        <p:spPr>
          <a:xfrm>
            <a:off x="2516176" y="1047897"/>
            <a:ext cx="4032448" cy="64807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C00000"/>
              </a:solidFill>
            </a:endParaRPr>
          </a:p>
          <a:p>
            <a:pPr algn="ctr"/>
            <a:r>
              <a:rPr lang="fr-FR" sz="2800" b="1" dirty="0" smtClean="0">
                <a:solidFill>
                  <a:srgbClr val="C00000"/>
                </a:solidFill>
              </a:rPr>
              <a:t>Zoom</a:t>
            </a:r>
            <a:endParaRPr lang="fr-FR" sz="2800" b="1" dirty="0">
              <a:solidFill>
                <a:srgbClr val="C00000"/>
              </a:solidFill>
            </a:endParaRPr>
          </a:p>
          <a:p>
            <a:pPr algn="ctr"/>
            <a:endParaRPr lang="en-US" sz="2800" dirty="0">
              <a:solidFill>
                <a:srgbClr val="C00000"/>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Examples of Vision Statement</a:t>
            </a:r>
            <a:endParaRPr lang="en-US" sz="2800" b="1" dirty="0">
              <a:solidFill>
                <a:schemeClr val="tx1"/>
              </a:solidFill>
            </a:endParaRPr>
          </a:p>
        </p:txBody>
      </p:sp>
      <p:sp>
        <p:nvSpPr>
          <p:cNvPr id="7" name="Rectangle à coins arrondis 6"/>
          <p:cNvSpPr/>
          <p:nvPr/>
        </p:nvSpPr>
        <p:spPr>
          <a:xfrm>
            <a:off x="212513" y="1835146"/>
            <a:ext cx="8568952" cy="129614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Zoom has a strong vision statement: “Communications empowering people to accomplish more.”</a:t>
            </a:r>
            <a:endParaRPr lang="en-US" sz="2800" dirty="0">
              <a:solidFill>
                <a:schemeClr val="tx1"/>
              </a:solidFill>
            </a:endParaRPr>
          </a:p>
        </p:txBody>
      </p:sp>
      <p:sp>
        <p:nvSpPr>
          <p:cNvPr id="4" name="AutoShape 2" descr="vision statement example from zo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00" y="3133725"/>
            <a:ext cx="8915400"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4200310"/>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2" name="Rectangle à coins arrondis 1"/>
          <p:cNvSpPr/>
          <p:nvPr/>
        </p:nvSpPr>
        <p:spPr>
          <a:xfrm>
            <a:off x="2516176" y="1047897"/>
            <a:ext cx="4032448" cy="64807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C00000"/>
              </a:solidFill>
            </a:endParaRPr>
          </a:p>
          <a:p>
            <a:pPr algn="ctr"/>
            <a:r>
              <a:rPr lang="fr-FR" sz="2800" b="1" dirty="0" err="1">
                <a:solidFill>
                  <a:srgbClr val="C00000"/>
                </a:solidFill>
              </a:rPr>
              <a:t>Labster</a:t>
            </a:r>
            <a:endParaRPr lang="fr-FR" sz="2800" b="1" dirty="0">
              <a:solidFill>
                <a:srgbClr val="C00000"/>
              </a:solidFill>
            </a:endParaRPr>
          </a:p>
          <a:p>
            <a:pPr algn="ctr"/>
            <a:endParaRPr lang="en-US" sz="2800" dirty="0">
              <a:solidFill>
                <a:srgbClr val="C00000"/>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Examples of Vision Statement</a:t>
            </a:r>
            <a:endParaRPr lang="en-US" sz="2800" b="1" dirty="0">
              <a:solidFill>
                <a:schemeClr val="tx1"/>
              </a:solidFill>
            </a:endParaRPr>
          </a:p>
        </p:txBody>
      </p:sp>
      <p:sp>
        <p:nvSpPr>
          <p:cNvPr id="7" name="Rectangle à coins arrondis 6"/>
          <p:cNvSpPr/>
          <p:nvPr/>
        </p:nvSpPr>
        <p:spPr>
          <a:xfrm>
            <a:off x="212513" y="1835146"/>
            <a:ext cx="8568952" cy="425815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err="1">
                <a:solidFill>
                  <a:schemeClr val="tx1"/>
                </a:solidFill>
              </a:rPr>
              <a:t>Labster</a:t>
            </a:r>
            <a:r>
              <a:rPr lang="en-US" sz="2800" dirty="0">
                <a:solidFill>
                  <a:schemeClr val="tx1"/>
                </a:solidFill>
              </a:rPr>
              <a:t> is an educational platform for virtual labs and scientific simulations. The company’s vision: “To make science education accessible to any student with an internet connection and a laptop. To help teachers educate and empower the next generation of scientists to change the world.”</a:t>
            </a:r>
            <a:endParaRPr lang="en-US" sz="2800" dirty="0">
              <a:solidFill>
                <a:schemeClr val="tx1"/>
              </a:solidFill>
            </a:endParaRPr>
          </a:p>
        </p:txBody>
      </p:sp>
      <p:sp>
        <p:nvSpPr>
          <p:cNvPr id="4" name="AutoShape 2" descr="vision statement example from zo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1675743374"/>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2" name="Rectangle à coins arrondis 1"/>
          <p:cNvSpPr/>
          <p:nvPr/>
        </p:nvSpPr>
        <p:spPr>
          <a:xfrm>
            <a:off x="2516176" y="1047897"/>
            <a:ext cx="4032448" cy="64807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C00000"/>
              </a:solidFill>
            </a:endParaRPr>
          </a:p>
          <a:p>
            <a:pPr algn="ctr"/>
            <a:r>
              <a:rPr lang="fr-FR" sz="2800" b="1" dirty="0" err="1">
                <a:solidFill>
                  <a:srgbClr val="C00000"/>
                </a:solidFill>
              </a:rPr>
              <a:t>Alltech</a:t>
            </a:r>
            <a:endParaRPr lang="fr-FR" sz="2800" b="1" dirty="0">
              <a:solidFill>
                <a:srgbClr val="C00000"/>
              </a:solidFill>
            </a:endParaRPr>
          </a:p>
          <a:p>
            <a:pPr algn="ctr"/>
            <a:endParaRPr lang="en-US" sz="2800" dirty="0">
              <a:solidFill>
                <a:srgbClr val="C00000"/>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Examples of Vision Statement</a:t>
            </a:r>
            <a:endParaRPr lang="en-US" sz="2800" b="1" dirty="0">
              <a:solidFill>
                <a:schemeClr val="tx1"/>
              </a:solidFill>
            </a:endParaRPr>
          </a:p>
        </p:txBody>
      </p:sp>
      <p:sp>
        <p:nvSpPr>
          <p:cNvPr id="7" name="Rectangle à coins arrondis 6"/>
          <p:cNvSpPr/>
          <p:nvPr/>
        </p:nvSpPr>
        <p:spPr>
          <a:xfrm>
            <a:off x="212513" y="1835146"/>
            <a:ext cx="8568952" cy="425815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err="1">
                <a:solidFill>
                  <a:schemeClr val="tx1"/>
                </a:solidFill>
              </a:rPr>
              <a:t>Alltech</a:t>
            </a:r>
            <a:r>
              <a:rPr lang="en-US" sz="2800" dirty="0">
                <a:solidFill>
                  <a:schemeClr val="tx1"/>
                </a:solidFill>
              </a:rPr>
              <a:t> develops agricultural products to help farmers raise livestock and crops to feed the world. The company shares why in its vision statement: “We firmly believe agriculture has the greatest potential to shape the future of our planet.”</a:t>
            </a:r>
            <a:endParaRPr lang="en-US" sz="2800" dirty="0">
              <a:solidFill>
                <a:schemeClr val="tx1"/>
              </a:solidFill>
            </a:endParaRPr>
          </a:p>
        </p:txBody>
      </p:sp>
      <p:sp>
        <p:nvSpPr>
          <p:cNvPr id="4" name="AutoShape 2" descr="vision statement example from zo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234026974"/>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2" name="Rectangle à coins arrondis 1"/>
          <p:cNvSpPr/>
          <p:nvPr/>
        </p:nvSpPr>
        <p:spPr>
          <a:xfrm>
            <a:off x="2516176" y="1047897"/>
            <a:ext cx="4032448" cy="64807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C00000"/>
              </a:solidFill>
            </a:endParaRPr>
          </a:p>
          <a:p>
            <a:pPr algn="ctr"/>
            <a:r>
              <a:rPr lang="fr-FR" sz="2800" b="1" dirty="0" err="1">
                <a:solidFill>
                  <a:srgbClr val="C00000"/>
                </a:solidFill>
              </a:rPr>
              <a:t>Alltech</a:t>
            </a:r>
            <a:endParaRPr lang="fr-FR" sz="2800" b="1" dirty="0">
              <a:solidFill>
                <a:srgbClr val="C00000"/>
              </a:solidFill>
            </a:endParaRPr>
          </a:p>
          <a:p>
            <a:pPr algn="ctr"/>
            <a:endParaRPr lang="en-US" sz="2800" dirty="0">
              <a:solidFill>
                <a:srgbClr val="C00000"/>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Examples of Vision Statement</a:t>
            </a:r>
            <a:endParaRPr lang="en-US" sz="2800" b="1" dirty="0">
              <a:solidFill>
                <a:schemeClr val="tx1"/>
              </a:solidFill>
            </a:endParaRPr>
          </a:p>
        </p:txBody>
      </p:sp>
      <p:sp>
        <p:nvSpPr>
          <p:cNvPr id="4" name="AutoShape 2" descr="vision statement example from zo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 y="2095500"/>
            <a:ext cx="8915400" cy="414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0067926"/>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4" name="Ellipse 3"/>
          <p:cNvSpPr/>
          <p:nvPr/>
        </p:nvSpPr>
        <p:spPr>
          <a:xfrm>
            <a:off x="395536" y="34352"/>
            <a:ext cx="8462814" cy="116240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Mission Statement</a:t>
            </a:r>
          </a:p>
          <a:p>
            <a:pPr algn="ctr"/>
            <a:endParaRPr lang="en-US" sz="3200" b="1" dirty="0">
              <a:solidFill>
                <a:schemeClr val="tx1"/>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676400"/>
            <a:ext cx="8606829" cy="4920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131828"/>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8" name="Rectangle à coins arrondis 7"/>
          <p:cNvSpPr/>
          <p:nvPr/>
        </p:nvSpPr>
        <p:spPr>
          <a:xfrm>
            <a:off x="323527" y="3110052"/>
            <a:ext cx="8562347" cy="334328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"Brand purpose. What does your product or service do or aim to offer and for whom?"</a:t>
            </a:r>
            <a:r>
              <a:rPr lang="en-US" sz="2400" dirty="0">
                <a:solidFill>
                  <a:schemeClr val="tx1"/>
                </a:solidFill>
              </a:rPr>
              <a:t>.</a:t>
            </a:r>
            <a:endParaRPr lang="en-US" sz="2400" dirty="0">
              <a:solidFill>
                <a:schemeClr val="tx1"/>
              </a:solidFill>
            </a:endParaRPr>
          </a:p>
        </p:txBody>
      </p:sp>
      <p:sp>
        <p:nvSpPr>
          <p:cNvPr id="11" name="Rectangle à coins arrondis 10"/>
          <p:cNvSpPr/>
          <p:nvPr/>
        </p:nvSpPr>
        <p:spPr>
          <a:xfrm>
            <a:off x="4141616" y="2464423"/>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Parts of Mission Statement</a:t>
            </a:r>
            <a:endParaRPr lang="en-US" sz="3200" b="1" dirty="0">
              <a:solidFill>
                <a:schemeClr val="tx1"/>
              </a:solidFill>
            </a:endParaRPr>
          </a:p>
        </p:txBody>
      </p:sp>
      <p:sp>
        <p:nvSpPr>
          <p:cNvPr id="12" name="Rectangle à coins arrondis 11"/>
          <p:cNvSpPr/>
          <p:nvPr/>
        </p:nvSpPr>
        <p:spPr>
          <a:xfrm>
            <a:off x="347727" y="1196752"/>
            <a:ext cx="8538148" cy="1267671"/>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r>
              <a:rPr lang="en-US" sz="2400" dirty="0">
                <a:solidFill>
                  <a:schemeClr val="tx1"/>
                </a:solidFill>
              </a:rPr>
              <a:t>"mission statement should clearly express what your brand does, how it does it, and why the brand does it</a:t>
            </a:r>
            <a:r>
              <a:rPr lang="en-US" sz="2400" dirty="0" smtClean="0">
                <a:solidFill>
                  <a:schemeClr val="tx1"/>
                </a:solidFill>
              </a:rPr>
              <a:t>."</a:t>
            </a:r>
            <a:endParaRPr lang="fr-FR"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19</a:t>
            </a:fld>
            <a:endParaRPr lang="en-US" dirty="0">
              <a:solidFill>
                <a:schemeClr val="accent4">
                  <a:lumMod val="10000"/>
                </a:schemeClr>
              </a:solidFill>
            </a:endParaRPr>
          </a:p>
        </p:txBody>
      </p:sp>
      <p:sp>
        <p:nvSpPr>
          <p:cNvPr id="8" name="Rectangle à coins arrondis 7"/>
          <p:cNvSpPr/>
          <p:nvPr/>
        </p:nvSpPr>
        <p:spPr>
          <a:xfrm>
            <a:off x="323527" y="3110052"/>
            <a:ext cx="8562347" cy="334328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"Brand values. What does your company stand for? For example, are you environmentally conscious and provide a more sustainable solution to solve a problem? Values are what make your company unique</a:t>
            </a:r>
            <a:r>
              <a:rPr lang="en-US" sz="2400" b="1" dirty="0" smtClean="0">
                <a:solidFill>
                  <a:schemeClr val="tx1"/>
                </a:solidFill>
              </a:rPr>
              <a:t>."</a:t>
            </a:r>
            <a:endParaRPr lang="en-US" sz="2400" dirty="0">
              <a:solidFill>
                <a:schemeClr val="tx1"/>
              </a:solidFill>
            </a:endParaRPr>
          </a:p>
        </p:txBody>
      </p:sp>
      <p:sp>
        <p:nvSpPr>
          <p:cNvPr id="11" name="Rectangle à coins arrondis 10"/>
          <p:cNvSpPr/>
          <p:nvPr/>
        </p:nvSpPr>
        <p:spPr>
          <a:xfrm>
            <a:off x="4141616" y="2464423"/>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endParaRPr lang="fr-FR" dirty="0"/>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Parts of Mission Statement</a:t>
            </a:r>
            <a:endParaRPr lang="en-US" sz="3200" b="1" dirty="0">
              <a:solidFill>
                <a:schemeClr val="tx1"/>
              </a:solidFill>
            </a:endParaRPr>
          </a:p>
        </p:txBody>
      </p:sp>
      <p:sp>
        <p:nvSpPr>
          <p:cNvPr id="12" name="Rectangle à coins arrondis 11"/>
          <p:cNvSpPr/>
          <p:nvPr/>
        </p:nvSpPr>
        <p:spPr>
          <a:xfrm>
            <a:off x="347727" y="1196752"/>
            <a:ext cx="8538148" cy="1267671"/>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r>
              <a:rPr lang="en-US" sz="2400" dirty="0">
                <a:solidFill>
                  <a:schemeClr val="tx1"/>
                </a:solidFill>
              </a:rPr>
              <a:t>"mission statement should clearly express what your brand does, how it does it, and why the brand does it</a:t>
            </a:r>
            <a:r>
              <a:rPr lang="en-US" sz="2400" dirty="0" smtClean="0">
                <a:solidFill>
                  <a:schemeClr val="tx1"/>
                </a:solidFill>
              </a:rPr>
              <a:t>."</a:t>
            </a:r>
            <a:endParaRPr lang="fr-FR" sz="2400" dirty="0">
              <a:solidFill>
                <a:schemeClr val="tx1"/>
              </a:solidFill>
            </a:endParaRPr>
          </a:p>
        </p:txBody>
      </p:sp>
    </p:spTree>
    <p:extLst>
      <p:ext uri="{BB962C8B-B14F-4D97-AF65-F5344CB8AC3E}">
        <p14:creationId xmlns:p14="http://schemas.microsoft.com/office/powerpoint/2010/main" val="2455125792"/>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81588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Level: </a:t>
            </a:r>
            <a:r>
              <a:rPr lang="en-US" sz="2800" b="1" dirty="0" smtClean="0">
                <a:solidFill>
                  <a:schemeClr val="tx1"/>
                </a:solidFill>
              </a:rPr>
              <a:t>1</a:t>
            </a:r>
            <a:r>
              <a:rPr lang="en-US" sz="2800" b="1" baseline="30000" dirty="0" smtClean="0">
                <a:solidFill>
                  <a:schemeClr val="tx1"/>
                </a:solidFill>
              </a:rPr>
              <a:t>rd</a:t>
            </a:r>
            <a:r>
              <a:rPr lang="en-US" sz="2800" b="1" dirty="0" smtClean="0">
                <a:solidFill>
                  <a:schemeClr val="tx1"/>
                </a:solidFill>
              </a:rPr>
              <a:t> Year Master. </a:t>
            </a:r>
            <a:r>
              <a:rPr lang="en-US" sz="2800" b="1" dirty="0">
                <a:solidFill>
                  <a:schemeClr val="tx1"/>
                </a:solidFill>
              </a:rPr>
              <a:t>Option:  </a:t>
            </a:r>
            <a:r>
              <a:rPr lang="en-US" sz="2800" b="1" dirty="0" smtClean="0">
                <a:solidFill>
                  <a:schemeClr val="tx1"/>
                </a:solidFill>
              </a:rPr>
              <a:t>Strategic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373216"/>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Prof: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8391306" cy="215682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Course </a:t>
            </a:r>
            <a:r>
              <a:rPr lang="en-US" sz="3200" b="1" i="1" dirty="0">
                <a:solidFill>
                  <a:schemeClr val="accent3"/>
                </a:solidFill>
              </a:rPr>
              <a:t>6</a:t>
            </a:r>
            <a:r>
              <a:rPr lang="en-US" sz="3200" b="1" i="1" dirty="0" smtClean="0">
                <a:solidFill>
                  <a:schemeClr val="accent3"/>
                </a:solidFill>
              </a:rPr>
              <a:t>:</a:t>
            </a:r>
            <a:endParaRPr lang="en-US" sz="3200" b="1" i="1" dirty="0" smtClean="0">
              <a:solidFill>
                <a:schemeClr val="accent3"/>
              </a:solidFill>
            </a:endParaRPr>
          </a:p>
          <a:p>
            <a:pPr algn="ctr"/>
            <a:r>
              <a:rPr lang="en-US" sz="3200" b="1" i="1" dirty="0" smtClean="0">
                <a:solidFill>
                  <a:schemeClr val="accent3"/>
                </a:solidFill>
              </a:rPr>
              <a:t> </a:t>
            </a:r>
            <a:r>
              <a:rPr lang="fr-FR" sz="3200" b="1" i="1" dirty="0" smtClean="0">
                <a:solidFill>
                  <a:schemeClr val="accent3"/>
                </a:solidFill>
              </a:rPr>
              <a:t>Key </a:t>
            </a:r>
            <a:r>
              <a:rPr lang="fr-FR" sz="3200" b="1" i="1" dirty="0" err="1" smtClean="0">
                <a:solidFill>
                  <a:schemeClr val="accent3"/>
                </a:solidFill>
              </a:rPr>
              <a:t>Terms</a:t>
            </a:r>
            <a:r>
              <a:rPr lang="fr-FR" sz="3200" b="1" i="1" dirty="0" smtClean="0">
                <a:solidFill>
                  <a:schemeClr val="accent3"/>
                </a:solidFill>
              </a:rPr>
              <a:t> in Strategic Management</a:t>
            </a:r>
          </a:p>
          <a:p>
            <a:pPr algn="just"/>
            <a:r>
              <a:rPr lang="fr-FR" sz="3200" b="1" i="1" dirty="0">
                <a:solidFill>
                  <a:schemeClr val="accent3"/>
                </a:solidFill>
              </a:rPr>
              <a:t>4</a:t>
            </a:r>
            <a:r>
              <a:rPr lang="fr-FR" sz="3200" b="1" i="1" dirty="0" smtClean="0">
                <a:solidFill>
                  <a:schemeClr val="accent3"/>
                </a:solidFill>
              </a:rPr>
              <a:t>- </a:t>
            </a:r>
            <a:r>
              <a:rPr lang="fr-FR" sz="2800" b="1" dirty="0">
                <a:solidFill>
                  <a:srgbClr val="FF0000"/>
                </a:solidFill>
              </a:rPr>
              <a:t>Vision and Mission </a:t>
            </a:r>
            <a:r>
              <a:rPr lang="fr-FR" sz="2800" b="1" dirty="0" err="1">
                <a:solidFill>
                  <a:srgbClr val="FF0000"/>
                </a:solidFill>
              </a:rPr>
              <a:t>Statements</a:t>
            </a:r>
            <a:endParaRPr lang="fr-FR" sz="2800" b="1" dirty="0">
              <a:solidFill>
                <a:srgbClr val="FF0000"/>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20</a:t>
            </a:fld>
            <a:endParaRPr lang="en-US" dirty="0">
              <a:solidFill>
                <a:schemeClr val="accent4">
                  <a:lumMod val="10000"/>
                </a:schemeClr>
              </a:solidFill>
            </a:endParaRPr>
          </a:p>
        </p:txBody>
      </p:sp>
      <p:sp>
        <p:nvSpPr>
          <p:cNvPr id="8" name="Rectangle à coins arrondis 7"/>
          <p:cNvSpPr/>
          <p:nvPr/>
        </p:nvSpPr>
        <p:spPr>
          <a:xfrm>
            <a:off x="323527" y="3110052"/>
            <a:ext cx="8562347" cy="334328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Brand goals. What does your company accomplish for customers? Why should they purchase from you instead of other competitors?</a:t>
            </a:r>
          </a:p>
        </p:txBody>
      </p:sp>
      <p:sp>
        <p:nvSpPr>
          <p:cNvPr id="11" name="Rectangle à coins arrondis 10"/>
          <p:cNvSpPr/>
          <p:nvPr/>
        </p:nvSpPr>
        <p:spPr>
          <a:xfrm>
            <a:off x="4141616" y="2464423"/>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3</a:t>
            </a:r>
            <a:endParaRPr lang="fr-FR" dirty="0"/>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Parts of Mission Statement</a:t>
            </a:r>
            <a:endParaRPr lang="en-US" sz="3200" b="1" dirty="0">
              <a:solidFill>
                <a:schemeClr val="tx1"/>
              </a:solidFill>
            </a:endParaRPr>
          </a:p>
        </p:txBody>
      </p:sp>
      <p:sp>
        <p:nvSpPr>
          <p:cNvPr id="12" name="Rectangle à coins arrondis 11"/>
          <p:cNvSpPr/>
          <p:nvPr/>
        </p:nvSpPr>
        <p:spPr>
          <a:xfrm>
            <a:off x="347727" y="1196752"/>
            <a:ext cx="8538148" cy="1267671"/>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r>
              <a:rPr lang="en-US" sz="2400" dirty="0">
                <a:solidFill>
                  <a:schemeClr val="tx1"/>
                </a:solidFill>
              </a:rPr>
              <a:t>"mission statement should clearly express what your brand does, how it does it, and why the brand does it</a:t>
            </a:r>
            <a:r>
              <a:rPr lang="en-US" sz="2400" dirty="0" smtClean="0">
                <a:solidFill>
                  <a:schemeClr val="tx1"/>
                </a:solidFill>
              </a:rPr>
              <a:t>."</a:t>
            </a:r>
            <a:endParaRPr lang="fr-FR" sz="2400" dirty="0">
              <a:solidFill>
                <a:schemeClr val="tx1"/>
              </a:solidFill>
            </a:endParaRPr>
          </a:p>
        </p:txBody>
      </p:sp>
    </p:spTree>
    <p:extLst>
      <p:ext uri="{BB962C8B-B14F-4D97-AF65-F5344CB8AC3E}">
        <p14:creationId xmlns:p14="http://schemas.microsoft.com/office/powerpoint/2010/main" val="493329621"/>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21</a:t>
            </a:fld>
            <a:endParaRPr lang="en-US" dirty="0">
              <a:solidFill>
                <a:schemeClr val="accent4">
                  <a:lumMod val="10000"/>
                </a:schemeClr>
              </a:solidFill>
            </a:endParaRPr>
          </a:p>
        </p:txBody>
      </p:sp>
      <p:sp>
        <p:nvSpPr>
          <p:cNvPr id="4" name="Ellipse 3"/>
          <p:cNvSpPr/>
          <p:nvPr/>
        </p:nvSpPr>
        <p:spPr>
          <a:xfrm>
            <a:off x="179511" y="34352"/>
            <a:ext cx="8809095" cy="117065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The Difference Between a Mission and Vision Statement</a:t>
            </a:r>
          </a:p>
        </p:txBody>
      </p:sp>
      <p:sp>
        <p:nvSpPr>
          <p:cNvPr id="12" name="Rectangle à coins arrondis 11"/>
          <p:cNvSpPr/>
          <p:nvPr/>
        </p:nvSpPr>
        <p:spPr>
          <a:xfrm>
            <a:off x="179512" y="1571854"/>
            <a:ext cx="8809094" cy="416140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endParaRPr lang="en-US" sz="2400" b="1" dirty="0" smtClean="0">
              <a:solidFill>
                <a:schemeClr val="tx1"/>
              </a:solidFill>
            </a:endParaRPr>
          </a:p>
          <a:p>
            <a:pPr algn="just"/>
            <a:r>
              <a:rPr lang="en-US" sz="2400" dirty="0">
                <a:solidFill>
                  <a:schemeClr val="tx1"/>
                </a:solidFill>
              </a:rPr>
              <a:t>This is the easiest way to break it down:</a:t>
            </a:r>
          </a:p>
          <a:p>
            <a:pPr algn="just"/>
            <a:r>
              <a:rPr lang="en-US" sz="2400" dirty="0">
                <a:solidFill>
                  <a:schemeClr val="tx1"/>
                </a:solidFill>
              </a:rPr>
              <a:t>The </a:t>
            </a:r>
            <a:r>
              <a:rPr lang="en-US" sz="2400" b="1" dirty="0">
                <a:solidFill>
                  <a:schemeClr val="tx1"/>
                </a:solidFill>
              </a:rPr>
              <a:t>mission statement</a:t>
            </a:r>
            <a:r>
              <a:rPr lang="en-US" sz="2400" dirty="0">
                <a:solidFill>
                  <a:schemeClr val="tx1"/>
                </a:solidFill>
              </a:rPr>
              <a:t> focuses on today and what the organization does to achieve it.</a:t>
            </a:r>
          </a:p>
          <a:p>
            <a:pPr algn="just"/>
            <a:r>
              <a:rPr lang="en-US" sz="2400" dirty="0">
                <a:solidFill>
                  <a:schemeClr val="tx1"/>
                </a:solidFill>
              </a:rPr>
              <a:t>The </a:t>
            </a:r>
            <a:r>
              <a:rPr lang="en-US" sz="2400" b="1" dirty="0">
                <a:solidFill>
                  <a:schemeClr val="tx1"/>
                </a:solidFill>
              </a:rPr>
              <a:t>vision statement</a:t>
            </a:r>
            <a:r>
              <a:rPr lang="en-US" sz="2400" dirty="0">
                <a:solidFill>
                  <a:schemeClr val="tx1"/>
                </a:solidFill>
              </a:rPr>
              <a:t> focuses on tomorrow and what the organization wants to become.</a:t>
            </a:r>
          </a:p>
          <a:p>
            <a:pPr algn="just"/>
            <a:r>
              <a:rPr lang="en-US" sz="2400" dirty="0" smtClean="0">
                <a:solidFill>
                  <a:schemeClr val="tx1"/>
                </a:solidFill>
              </a:rPr>
              <a:t>.</a:t>
            </a:r>
            <a:endParaRPr lang="en-US" sz="2400" dirty="0">
              <a:solidFill>
                <a:schemeClr val="tx1"/>
              </a:solidFill>
            </a:endParaRPr>
          </a:p>
          <a:p>
            <a:pPr algn="just"/>
            <a:endParaRPr lang="fr-FR" sz="2400" dirty="0">
              <a:solidFill>
                <a:schemeClr val="tx1"/>
              </a:solidFill>
            </a:endParaRPr>
          </a:p>
        </p:txBody>
      </p:sp>
    </p:spTree>
    <p:extLst>
      <p:ext uri="{BB962C8B-B14F-4D97-AF65-F5344CB8AC3E}">
        <p14:creationId xmlns:p14="http://schemas.microsoft.com/office/powerpoint/2010/main" val="3012878569"/>
      </p:ext>
    </p:extLst>
  </p:cSld>
  <p:clrMapOvr>
    <a:masterClrMapping/>
  </p:clrMapOvr>
  <p:transition spd="slow">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22</a:t>
            </a:fld>
            <a:endParaRPr lang="en-US" dirty="0">
              <a:solidFill>
                <a:schemeClr val="accent4">
                  <a:lumMod val="10000"/>
                </a:schemeClr>
              </a:solidFill>
            </a:endParaRPr>
          </a:p>
        </p:txBody>
      </p:sp>
      <p:sp>
        <p:nvSpPr>
          <p:cNvPr id="2" name="Rectangle à coins arrondis 1"/>
          <p:cNvSpPr/>
          <p:nvPr/>
        </p:nvSpPr>
        <p:spPr>
          <a:xfrm>
            <a:off x="307975" y="1047896"/>
            <a:ext cx="8440489" cy="562146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2800" b="1" dirty="0" smtClean="0">
              <a:solidFill>
                <a:schemeClr val="tx1"/>
              </a:solidFill>
            </a:endParaRPr>
          </a:p>
          <a:p>
            <a:pPr algn="just"/>
            <a:r>
              <a:rPr lang="fr-FR" sz="2800" b="1" dirty="0" err="1">
                <a:solidFill>
                  <a:schemeClr val="tx1"/>
                </a:solidFill>
              </a:rPr>
              <a:t>Amazon's</a:t>
            </a:r>
            <a:r>
              <a:rPr lang="fr-FR" sz="2800" b="1" dirty="0">
                <a:solidFill>
                  <a:schemeClr val="tx1"/>
                </a:solidFill>
              </a:rPr>
              <a:t> mission and vision </a:t>
            </a:r>
            <a:r>
              <a:rPr lang="fr-FR" sz="2800" b="1" dirty="0" err="1">
                <a:solidFill>
                  <a:schemeClr val="tx1"/>
                </a:solidFill>
              </a:rPr>
              <a:t>statementsAmazon</a:t>
            </a:r>
            <a:endParaRPr lang="fr-FR" sz="2800" b="1" dirty="0">
              <a:solidFill>
                <a:schemeClr val="tx1"/>
              </a:solidFill>
            </a:endParaRPr>
          </a:p>
          <a:p>
            <a:pPr algn="just"/>
            <a:r>
              <a:rPr lang="en-US" sz="2800" b="1" dirty="0">
                <a:solidFill>
                  <a:schemeClr val="tx1"/>
                </a:solidFill>
              </a:rPr>
              <a:t>Mission:</a:t>
            </a:r>
            <a:r>
              <a:rPr lang="en-US" sz="2800" dirty="0">
                <a:solidFill>
                  <a:schemeClr val="tx1"/>
                </a:solidFill>
              </a:rPr>
              <a:t> We strive to offer our customers the lowest possible prices, the best available selection, and the utmost convenience.</a:t>
            </a:r>
          </a:p>
          <a:p>
            <a:pPr algn="just"/>
            <a:r>
              <a:rPr lang="en-US" sz="2800" b="1" dirty="0">
                <a:solidFill>
                  <a:schemeClr val="tx1"/>
                </a:solidFill>
              </a:rPr>
              <a:t>Vision:</a:t>
            </a:r>
            <a:r>
              <a:rPr lang="en-US" sz="2800" dirty="0">
                <a:solidFill>
                  <a:schemeClr val="tx1"/>
                </a:solidFill>
              </a:rPr>
              <a:t> To be Earth’s most customer-centric company, where customers can find and discover anything they might want to buy online.</a:t>
            </a:r>
          </a:p>
          <a:p>
            <a:pPr algn="just"/>
            <a:r>
              <a:rPr lang="en-US" sz="2800" b="1" dirty="0">
                <a:solidFill>
                  <a:schemeClr val="tx1"/>
                </a:solidFill>
              </a:rPr>
              <a:t>Why it works: </a:t>
            </a:r>
            <a:r>
              <a:rPr lang="en-US" sz="2800" b="1" u="sng" dirty="0">
                <a:solidFill>
                  <a:schemeClr val="tx1"/>
                </a:solidFill>
                <a:hlinkClick r:id="rId3"/>
              </a:rPr>
              <a:t>Amazon’s(Open Link in new window)</a:t>
            </a:r>
            <a:r>
              <a:rPr lang="en-US" sz="2800" dirty="0">
                <a:solidFill>
                  <a:schemeClr val="tx1"/>
                </a:solidFill>
              </a:rPr>
              <a:t> mission is cut-and-dry about what it offers to customers. The vision takes the offerings further, saying their company will offer “anything” customers want.</a:t>
            </a:r>
          </a:p>
          <a:p>
            <a:pPr algn="just"/>
            <a:endParaRPr lang="fr-FR" sz="2800" dirty="0">
              <a:solidFill>
                <a:schemeClr val="tx1"/>
              </a:solidFill>
            </a:endParaRPr>
          </a:p>
          <a:p>
            <a:pPr algn="just"/>
            <a:endParaRPr lang="en-US" sz="2800" dirty="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Examples of Mission Statement</a:t>
            </a:r>
            <a:endParaRPr lang="en-US" sz="2800" b="1" dirty="0">
              <a:solidFill>
                <a:schemeClr val="tx1"/>
              </a:solidFill>
            </a:endParaRPr>
          </a:p>
        </p:txBody>
      </p:sp>
      <p:sp>
        <p:nvSpPr>
          <p:cNvPr id="4" name="AutoShape 2" descr="vision statement example from zo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045761721"/>
      </p:ext>
    </p:extLst>
  </p:cSld>
  <p:clrMapOvr>
    <a:masterClrMapping/>
  </p:clrMapOvr>
  <p:transition spd="slow">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23</a:t>
            </a:fld>
            <a:endParaRPr lang="en-US" dirty="0">
              <a:solidFill>
                <a:schemeClr val="accent4">
                  <a:lumMod val="10000"/>
                </a:schemeClr>
              </a:solidFill>
            </a:endParaRPr>
          </a:p>
        </p:txBody>
      </p:sp>
      <p:sp>
        <p:nvSpPr>
          <p:cNvPr id="2" name="Rectangle à coins arrondis 1"/>
          <p:cNvSpPr/>
          <p:nvPr/>
        </p:nvSpPr>
        <p:spPr>
          <a:xfrm>
            <a:off x="307975" y="1047896"/>
            <a:ext cx="8440489" cy="562146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2800" b="1" dirty="0" smtClean="0">
              <a:solidFill>
                <a:schemeClr val="tx1"/>
              </a:solidFill>
            </a:endParaRPr>
          </a:p>
          <a:p>
            <a:pPr algn="just"/>
            <a:r>
              <a:rPr lang="en-US" sz="2800" b="1" dirty="0">
                <a:solidFill>
                  <a:schemeClr val="tx1"/>
                </a:solidFill>
              </a:rPr>
              <a:t>LinkedIn's mission and vision </a:t>
            </a:r>
            <a:r>
              <a:rPr lang="en-US" sz="2800" b="1" dirty="0" err="1">
                <a:solidFill>
                  <a:schemeClr val="tx1"/>
                </a:solidFill>
              </a:rPr>
              <a:t>statementsLinkedIn</a:t>
            </a:r>
            <a:endParaRPr lang="en-US" sz="2800" b="1" dirty="0">
              <a:solidFill>
                <a:schemeClr val="tx1"/>
              </a:solidFill>
            </a:endParaRPr>
          </a:p>
          <a:p>
            <a:pPr algn="just"/>
            <a:r>
              <a:rPr lang="en-US" sz="2800" b="1" dirty="0">
                <a:solidFill>
                  <a:schemeClr val="tx1"/>
                </a:solidFill>
              </a:rPr>
              <a:t>Mission:</a:t>
            </a:r>
            <a:r>
              <a:rPr lang="en-US" sz="2800" dirty="0">
                <a:solidFill>
                  <a:schemeClr val="tx1"/>
                </a:solidFill>
              </a:rPr>
              <a:t> To connect the world’s professionals to make them more productive and successful.</a:t>
            </a:r>
          </a:p>
          <a:p>
            <a:pPr algn="just"/>
            <a:r>
              <a:rPr lang="en-US" sz="2800" b="1" dirty="0">
                <a:solidFill>
                  <a:schemeClr val="tx1"/>
                </a:solidFill>
              </a:rPr>
              <a:t>Vision:</a:t>
            </a:r>
            <a:r>
              <a:rPr lang="en-US" sz="2800" dirty="0">
                <a:solidFill>
                  <a:schemeClr val="tx1"/>
                </a:solidFill>
              </a:rPr>
              <a:t> To create economic opportunity for every member of the global workforce.</a:t>
            </a:r>
          </a:p>
          <a:p>
            <a:pPr algn="just"/>
            <a:r>
              <a:rPr lang="en-US" sz="2800" b="1" dirty="0">
                <a:solidFill>
                  <a:schemeClr val="tx1"/>
                </a:solidFill>
              </a:rPr>
              <a:t>Why it works: </a:t>
            </a:r>
            <a:r>
              <a:rPr lang="en-US" sz="2800" b="1" u="sng" dirty="0">
                <a:solidFill>
                  <a:schemeClr val="tx1"/>
                </a:solidFill>
                <a:hlinkClick r:id="rId3"/>
              </a:rPr>
              <a:t>LinkedIn(Open Link in new window)</a:t>
            </a:r>
            <a:r>
              <a:rPr lang="en-US" sz="2800" dirty="0">
                <a:solidFill>
                  <a:schemeClr val="tx1"/>
                </a:solidFill>
              </a:rPr>
              <a:t> succinctly captures what they do (connect) and who they serve (the world’s professionals) in their mission. While the vision encompasses every working person in the world.</a:t>
            </a:r>
          </a:p>
          <a:p>
            <a:pPr algn="just"/>
            <a:endParaRPr lang="fr-FR" sz="2800" dirty="0">
              <a:solidFill>
                <a:schemeClr val="tx1"/>
              </a:solidFill>
            </a:endParaRPr>
          </a:p>
          <a:p>
            <a:pPr algn="just"/>
            <a:endParaRPr lang="en-US" sz="2800" dirty="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Examples of Mission Statement</a:t>
            </a:r>
            <a:endParaRPr lang="en-US" sz="2800" b="1" dirty="0">
              <a:solidFill>
                <a:schemeClr val="tx1"/>
              </a:solidFill>
            </a:endParaRPr>
          </a:p>
        </p:txBody>
      </p:sp>
      <p:sp>
        <p:nvSpPr>
          <p:cNvPr id="4" name="AutoShape 2" descr="vision statement example from zo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036722933"/>
      </p:ext>
    </p:extLst>
  </p:cSld>
  <p:clrMapOvr>
    <a:masterClrMapping/>
  </p:clrMapOvr>
  <p:transition spd="slow">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24</a:t>
            </a:fld>
            <a:endParaRPr lang="en-US" dirty="0">
              <a:solidFill>
                <a:schemeClr val="accent4">
                  <a:lumMod val="10000"/>
                </a:schemeClr>
              </a:solidFill>
            </a:endParaRPr>
          </a:p>
        </p:txBody>
      </p:sp>
      <p:sp>
        <p:nvSpPr>
          <p:cNvPr id="2" name="Rectangle à coins arrondis 1"/>
          <p:cNvSpPr/>
          <p:nvPr/>
        </p:nvSpPr>
        <p:spPr>
          <a:xfrm>
            <a:off x="307975" y="1047896"/>
            <a:ext cx="8440489" cy="562146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2800" b="1" dirty="0" smtClean="0">
              <a:solidFill>
                <a:schemeClr val="tx1"/>
              </a:solidFill>
            </a:endParaRPr>
          </a:p>
          <a:p>
            <a:pPr algn="just"/>
            <a:r>
              <a:rPr lang="en-US" sz="2800" b="1" dirty="0">
                <a:solidFill>
                  <a:schemeClr val="tx1"/>
                </a:solidFill>
              </a:rPr>
              <a:t>Google's mission and vision </a:t>
            </a:r>
            <a:r>
              <a:rPr lang="en-US" sz="2800" b="1" dirty="0" err="1">
                <a:solidFill>
                  <a:schemeClr val="tx1"/>
                </a:solidFill>
              </a:rPr>
              <a:t>statementsGoogle</a:t>
            </a:r>
            <a:endParaRPr lang="en-US" sz="2800" b="1" dirty="0">
              <a:solidFill>
                <a:schemeClr val="tx1"/>
              </a:solidFill>
            </a:endParaRPr>
          </a:p>
          <a:p>
            <a:pPr algn="just"/>
            <a:r>
              <a:rPr lang="en-US" sz="2800" b="1" dirty="0">
                <a:solidFill>
                  <a:schemeClr val="tx1"/>
                </a:solidFill>
              </a:rPr>
              <a:t>Mission:  </a:t>
            </a:r>
            <a:r>
              <a:rPr lang="en-US" sz="2800" dirty="0">
                <a:solidFill>
                  <a:schemeClr val="tx1"/>
                </a:solidFill>
              </a:rPr>
              <a:t>To organize the world’s information and make it universally accessible and useful.</a:t>
            </a:r>
          </a:p>
          <a:p>
            <a:pPr algn="just"/>
            <a:r>
              <a:rPr lang="en-US" sz="2800" b="1" dirty="0">
                <a:solidFill>
                  <a:schemeClr val="tx1"/>
                </a:solidFill>
              </a:rPr>
              <a:t>Vision:</a:t>
            </a:r>
            <a:r>
              <a:rPr lang="en-US" sz="2800" dirty="0">
                <a:solidFill>
                  <a:schemeClr val="tx1"/>
                </a:solidFill>
              </a:rPr>
              <a:t> To provide access to the world’s information in one click.</a:t>
            </a:r>
          </a:p>
          <a:p>
            <a:pPr algn="just"/>
            <a:r>
              <a:rPr lang="en-US" sz="2800" b="1" dirty="0">
                <a:solidFill>
                  <a:schemeClr val="tx1"/>
                </a:solidFill>
              </a:rPr>
              <a:t>Why it works: </a:t>
            </a:r>
            <a:r>
              <a:rPr lang="en-US" sz="2800" b="1" u="sng" dirty="0">
                <a:solidFill>
                  <a:schemeClr val="tx1"/>
                </a:solidFill>
                <a:hlinkClick r:id="rId3"/>
              </a:rPr>
              <a:t>Google(Open Link in new window)</a:t>
            </a:r>
            <a:r>
              <a:rPr lang="en-US" sz="2800" dirty="0">
                <a:solidFill>
                  <a:schemeClr val="tx1"/>
                </a:solidFill>
              </a:rPr>
              <a:t> may seem complex, but its mission clarifies that organization and accessibility are what they offer. Their vision statement is about improving accessibility in the future “in one click.”</a:t>
            </a:r>
          </a:p>
          <a:p>
            <a:pPr algn="just"/>
            <a:endParaRPr lang="fr-FR" sz="2800" dirty="0">
              <a:solidFill>
                <a:schemeClr val="tx1"/>
              </a:solidFill>
            </a:endParaRPr>
          </a:p>
          <a:p>
            <a:pPr algn="just"/>
            <a:endParaRPr lang="en-US" sz="2800" dirty="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Examples of Mission Statement</a:t>
            </a:r>
            <a:endParaRPr lang="en-US" sz="2800" b="1" dirty="0">
              <a:solidFill>
                <a:schemeClr val="tx1"/>
              </a:solidFill>
            </a:endParaRPr>
          </a:p>
        </p:txBody>
      </p:sp>
      <p:sp>
        <p:nvSpPr>
          <p:cNvPr id="4" name="AutoShape 2" descr="vision statement example from zo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661219747"/>
      </p:ext>
    </p:extLst>
  </p:cSld>
  <p:clrMapOvr>
    <a:masterClrMapping/>
  </p:clrMapOvr>
  <p:transition spd="slow">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25</a:t>
            </a:fld>
            <a:endParaRPr lang="en-US" dirty="0">
              <a:solidFill>
                <a:schemeClr val="accent4">
                  <a:lumMod val="10000"/>
                </a:schemeClr>
              </a:solidFill>
            </a:endParaRPr>
          </a:p>
        </p:txBody>
      </p:sp>
      <p:sp>
        <p:nvSpPr>
          <p:cNvPr id="2" name="Rectangle à coins arrondis 1"/>
          <p:cNvSpPr/>
          <p:nvPr/>
        </p:nvSpPr>
        <p:spPr>
          <a:xfrm>
            <a:off x="307975" y="1047896"/>
            <a:ext cx="8440489" cy="562146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2800" b="1" dirty="0" smtClean="0">
              <a:solidFill>
                <a:schemeClr val="tx1"/>
              </a:solidFill>
            </a:endParaRPr>
          </a:p>
          <a:p>
            <a:endParaRPr lang="en-US" sz="2800" b="1" dirty="0" smtClean="0">
              <a:solidFill>
                <a:schemeClr val="tx1"/>
              </a:solidFill>
            </a:endParaRPr>
          </a:p>
          <a:p>
            <a:pPr algn="just"/>
            <a:r>
              <a:rPr lang="en-US" sz="2800" b="1" dirty="0" smtClean="0">
                <a:solidFill>
                  <a:schemeClr val="tx1"/>
                </a:solidFill>
              </a:rPr>
              <a:t>Uber's </a:t>
            </a:r>
            <a:r>
              <a:rPr lang="en-US" sz="2800" b="1" dirty="0">
                <a:solidFill>
                  <a:schemeClr val="tx1"/>
                </a:solidFill>
              </a:rPr>
              <a:t>mission and vision </a:t>
            </a:r>
            <a:r>
              <a:rPr lang="en-US" sz="2800" b="1" dirty="0" err="1">
                <a:solidFill>
                  <a:schemeClr val="tx1"/>
                </a:solidFill>
              </a:rPr>
              <a:t>statementsUber</a:t>
            </a:r>
            <a:endParaRPr lang="en-US" sz="2800" b="1" dirty="0">
              <a:solidFill>
                <a:schemeClr val="tx1"/>
              </a:solidFill>
            </a:endParaRPr>
          </a:p>
          <a:p>
            <a:r>
              <a:rPr lang="en-US" sz="2800" b="1" dirty="0">
                <a:solidFill>
                  <a:schemeClr val="tx1"/>
                </a:solidFill>
              </a:rPr>
              <a:t>Mission:</a:t>
            </a:r>
            <a:r>
              <a:rPr lang="en-US" sz="2800" dirty="0">
                <a:solidFill>
                  <a:schemeClr val="tx1"/>
                </a:solidFill>
              </a:rPr>
              <a:t>  We reimagine the way the world moves for the better.</a:t>
            </a:r>
          </a:p>
          <a:p>
            <a:r>
              <a:rPr lang="en-US" sz="2800" b="1" dirty="0">
                <a:solidFill>
                  <a:schemeClr val="tx1"/>
                </a:solidFill>
              </a:rPr>
              <a:t>Vision:</a:t>
            </a:r>
            <a:r>
              <a:rPr lang="en-US" sz="2800" dirty="0">
                <a:solidFill>
                  <a:schemeClr val="tx1"/>
                </a:solidFill>
              </a:rPr>
              <a:t> Smarter transportation with fewer cars and greater access. Transportation that’s safer, cheaper, and more reliable; transportation that creates more job opportunities and higher incomes for drivers.</a:t>
            </a:r>
          </a:p>
          <a:p>
            <a:r>
              <a:rPr lang="en-US" sz="2800" b="1" dirty="0">
                <a:solidFill>
                  <a:schemeClr val="tx1"/>
                </a:solidFill>
              </a:rPr>
              <a:t>Why it works: </a:t>
            </a:r>
            <a:r>
              <a:rPr lang="en-US" sz="2800" b="1" u="sng" dirty="0">
                <a:solidFill>
                  <a:schemeClr val="tx1"/>
                </a:solidFill>
                <a:hlinkClick r:id="rId3"/>
              </a:rPr>
              <a:t>Uber(Open Link in new window)</a:t>
            </a:r>
            <a:r>
              <a:rPr lang="en-US" sz="2800" dirty="0">
                <a:solidFill>
                  <a:schemeClr val="tx1"/>
                </a:solidFill>
              </a:rPr>
              <a:t> “transports,” so it is the perfect actionable verb for their mission. The vision dives deeper into how their transportation services exist for the greater good of everyone.</a:t>
            </a:r>
          </a:p>
          <a:p>
            <a:pPr algn="just"/>
            <a:endParaRPr lang="fr-FR" sz="2800" dirty="0">
              <a:solidFill>
                <a:schemeClr val="tx1"/>
              </a:solidFill>
            </a:endParaRPr>
          </a:p>
          <a:p>
            <a:pPr algn="just"/>
            <a:endParaRPr lang="en-US" sz="2800" dirty="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Examples of Mission Statement</a:t>
            </a:r>
            <a:endParaRPr lang="en-US" sz="2800" b="1" dirty="0">
              <a:solidFill>
                <a:schemeClr val="tx1"/>
              </a:solidFill>
            </a:endParaRPr>
          </a:p>
        </p:txBody>
      </p:sp>
      <p:sp>
        <p:nvSpPr>
          <p:cNvPr id="4" name="AutoShape 2" descr="vision statement example from zo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1115494232"/>
      </p:ext>
    </p:extLst>
  </p:cSld>
  <p:clrMapOvr>
    <a:masterClrMapping/>
  </p:clrMapOvr>
  <p:transition spd="slow">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26</a:t>
            </a:fld>
            <a:endParaRPr lang="en-US" dirty="0">
              <a:solidFill>
                <a:schemeClr val="accent4">
                  <a:lumMod val="10000"/>
                </a:schemeClr>
              </a:solidFill>
            </a:endParaRPr>
          </a:p>
        </p:txBody>
      </p:sp>
      <p:sp>
        <p:nvSpPr>
          <p:cNvPr id="3" name="Arrondir un rectangle avec un coin diagonal 2"/>
          <p:cNvSpPr/>
          <p:nvPr/>
        </p:nvSpPr>
        <p:spPr>
          <a:xfrm>
            <a:off x="291705" y="634166"/>
            <a:ext cx="8496944" cy="482869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hlinkClick r:id="rId3"/>
            </a:endParaRPr>
          </a:p>
          <a:p>
            <a:pPr algn="just"/>
            <a:endParaRPr lang="en-US" sz="2400" dirty="0">
              <a:solidFill>
                <a:schemeClr val="tx1"/>
              </a:solidFill>
              <a:hlinkClick r:id="rId3"/>
            </a:endParaRPr>
          </a:p>
          <a:p>
            <a:pPr algn="just"/>
            <a:endParaRPr lang="en-US" sz="2400" dirty="0" smtClean="0">
              <a:solidFill>
                <a:schemeClr val="tx1"/>
              </a:solidFill>
              <a:hlinkClick r:id="rId3"/>
            </a:endParaRPr>
          </a:p>
          <a:p>
            <a:pPr algn="just"/>
            <a:r>
              <a:rPr lang="en-US" sz="2400" dirty="0" smtClean="0">
                <a:solidFill>
                  <a:schemeClr val="tx1"/>
                </a:solidFill>
                <a:hlinkClick r:id="rId3"/>
              </a:rPr>
              <a:t>https</a:t>
            </a:r>
            <a:r>
              <a:rPr lang="en-US" sz="2400" dirty="0">
                <a:solidFill>
                  <a:schemeClr val="tx1"/>
                </a:solidFill>
                <a:hlinkClick r:id="rId3"/>
              </a:rPr>
              <a:t>://</a:t>
            </a:r>
            <a:r>
              <a:rPr lang="en-US" sz="2400" dirty="0" smtClean="0">
                <a:solidFill>
                  <a:schemeClr val="tx1"/>
                </a:solidFill>
                <a:hlinkClick r:id="rId3"/>
              </a:rPr>
              <a:t>uk.indeed.com/career-advice/career-development/vision-statement-examples</a:t>
            </a:r>
            <a:endParaRPr lang="en-US" sz="2400" dirty="0" smtClean="0">
              <a:solidFill>
                <a:schemeClr val="tx1"/>
              </a:solidFill>
            </a:endParaRPr>
          </a:p>
          <a:p>
            <a:pPr algn="just"/>
            <a:r>
              <a:rPr lang="en-US" sz="2400" dirty="0">
                <a:solidFill>
                  <a:schemeClr val="tx1"/>
                </a:solidFill>
                <a:hlinkClick r:id="rId4"/>
              </a:rPr>
              <a:t>https://</a:t>
            </a:r>
            <a:r>
              <a:rPr lang="en-US" sz="2400" dirty="0" smtClean="0">
                <a:solidFill>
                  <a:schemeClr val="tx1"/>
                </a:solidFill>
                <a:hlinkClick r:id="rId4"/>
              </a:rPr>
              <a:t>www.indeed.com/career-advice/career-development/components-of-a-vision-statement</a:t>
            </a:r>
            <a:endParaRPr lang="en-US" sz="2400" dirty="0" smtClean="0">
              <a:solidFill>
                <a:schemeClr val="tx1"/>
              </a:solidFill>
            </a:endParaRPr>
          </a:p>
          <a:p>
            <a:pPr algn="just"/>
            <a:r>
              <a:rPr lang="en-US" sz="2400" dirty="0">
                <a:solidFill>
                  <a:schemeClr val="tx1"/>
                </a:solidFill>
                <a:hlinkClick r:id="rId5"/>
              </a:rPr>
              <a:t>https://</a:t>
            </a:r>
            <a:r>
              <a:rPr lang="en-US" sz="2400" dirty="0" smtClean="0">
                <a:solidFill>
                  <a:schemeClr val="tx1"/>
                </a:solidFill>
                <a:hlinkClick r:id="rId5"/>
              </a:rPr>
              <a:t>www.wordstream.com/blog/ws/2023/03/27/vision-statement-examples</a:t>
            </a:r>
            <a:endParaRPr lang="en-US" sz="2400" dirty="0" smtClean="0">
              <a:solidFill>
                <a:schemeClr val="tx1"/>
              </a:solidFill>
            </a:endParaRPr>
          </a:p>
          <a:p>
            <a:pPr algn="just"/>
            <a:r>
              <a:rPr lang="en-US" sz="2400" dirty="0">
                <a:solidFill>
                  <a:schemeClr val="tx1"/>
                </a:solidFill>
                <a:hlinkClick r:id="rId6"/>
              </a:rPr>
              <a:t>https://</a:t>
            </a:r>
            <a:r>
              <a:rPr lang="en-US" sz="2400" dirty="0" smtClean="0">
                <a:solidFill>
                  <a:schemeClr val="tx1"/>
                </a:solidFill>
                <a:hlinkClick r:id="rId6"/>
              </a:rPr>
              <a:t>blog.hubspot.com/marketing/inspiring-company-mission-statements#best-vision-statement-examples</a:t>
            </a:r>
            <a:endParaRPr lang="en-US" sz="2400" dirty="0" smtClean="0">
              <a:solidFill>
                <a:schemeClr val="tx1"/>
              </a:solidFill>
            </a:endParaRPr>
          </a:p>
          <a:p>
            <a:pPr algn="just"/>
            <a:r>
              <a:rPr lang="en-US" sz="2400" dirty="0">
                <a:solidFill>
                  <a:schemeClr val="tx1"/>
                </a:solidFill>
              </a:rPr>
              <a:t>https://www.clearvoice.com/resources/difference-between-mission-vision-statement/</a:t>
            </a:r>
            <a:endParaRPr lang="en-US" sz="2400" dirty="0" smtClean="0">
              <a:solidFill>
                <a:schemeClr val="tx1"/>
              </a:solidFill>
            </a:endParaRPr>
          </a:p>
          <a:p>
            <a:pPr algn="just"/>
            <a:endParaRPr lang="en-US" sz="2400" dirty="0" smtClean="0">
              <a:solidFill>
                <a:schemeClr val="tx1"/>
              </a:solidFill>
            </a:endParaRPr>
          </a:p>
          <a:p>
            <a:pPr algn="just"/>
            <a:r>
              <a:rPr lang="en-US" sz="2400" dirty="0">
                <a:solidFill>
                  <a:schemeClr val="tx1"/>
                </a:solidFill>
              </a:rPr>
              <a:t/>
            </a:r>
            <a:br>
              <a:rPr lang="en-US" sz="2400" dirty="0">
                <a:solidFill>
                  <a:schemeClr val="tx1"/>
                </a:solidFill>
              </a:rPr>
            </a:br>
            <a:endParaRPr lang="fr-FR" sz="2400" dirty="0">
              <a:solidFill>
                <a:schemeClr val="tx1"/>
              </a:solidFill>
            </a:endParaRPr>
          </a:p>
        </p:txBody>
      </p:sp>
    </p:spTree>
    <p:extLst>
      <p:ext uri="{BB962C8B-B14F-4D97-AF65-F5344CB8AC3E}">
        <p14:creationId xmlns:p14="http://schemas.microsoft.com/office/powerpoint/2010/main" val="1855488338"/>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endParaRPr lang="fr-FR" sz="2400" b="1" dirty="0">
              <a:solidFill>
                <a:schemeClr val="accent4">
                  <a:lumMod val="10000"/>
                </a:schemeClr>
              </a:solidFill>
            </a:endParaRPr>
          </a:p>
          <a:p>
            <a:pPr algn="just">
              <a:buFontTx/>
              <a:buChar char="-"/>
            </a:pPr>
            <a:endParaRPr lang="fr-FR" sz="2400" b="1" dirty="0" smtClean="0">
              <a:solidFill>
                <a:schemeClr val="accent4">
                  <a:lumMod val="10000"/>
                </a:schemeClr>
              </a:solidFill>
            </a:endParaRPr>
          </a:p>
          <a:p>
            <a:pPr algn="just">
              <a:buFontTx/>
              <a:buChar char="-"/>
            </a:pPr>
            <a:endParaRPr lang="fr-FR" sz="2400" b="1" dirty="0">
              <a:solidFill>
                <a:schemeClr val="accent4">
                  <a:lumMod val="10000"/>
                </a:schemeClr>
              </a:solidFill>
            </a:endParaRPr>
          </a:p>
          <a:p>
            <a:pPr algn="just">
              <a:buFontTx/>
              <a:buChar char="-"/>
            </a:pPr>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 </a:t>
            </a:r>
            <a:r>
              <a:rPr lang="fr-FR" sz="2400" b="1" dirty="0" err="1" smtClean="0">
                <a:solidFill>
                  <a:schemeClr val="accent4">
                    <a:lumMod val="10000"/>
                  </a:schemeClr>
                </a:solidFill>
              </a:rPr>
              <a:t>Competititve</a:t>
            </a:r>
            <a:r>
              <a:rPr lang="fr-FR" sz="2400" b="1" dirty="0" smtClean="0">
                <a:solidFill>
                  <a:schemeClr val="accent4">
                    <a:lumMod val="10000"/>
                  </a:schemeClr>
                </a:solidFill>
              </a:rPr>
              <a:t> </a:t>
            </a:r>
            <a:r>
              <a:rPr lang="fr-FR" sz="2400" b="1" dirty="0" err="1" smtClean="0">
                <a:solidFill>
                  <a:schemeClr val="accent4">
                    <a:lumMod val="10000"/>
                  </a:schemeClr>
                </a:solidFill>
              </a:rPr>
              <a:t>Advantage</a:t>
            </a:r>
            <a:r>
              <a:rPr lang="fr-FR" sz="2400" b="1" dirty="0" smtClean="0">
                <a:solidFill>
                  <a:schemeClr val="accent4">
                    <a:lumMod val="10000"/>
                  </a:schemeClr>
                </a:solidFill>
              </a:rPr>
              <a:t>;</a:t>
            </a:r>
          </a:p>
          <a:p>
            <a:pPr algn="just">
              <a:buFont typeface="Wingdings" pitchFamily="2" charset="2"/>
              <a:buChar char="v"/>
            </a:pPr>
            <a:r>
              <a:rPr lang="fr-FR" sz="2400" b="1" dirty="0" err="1" smtClean="0">
                <a:solidFill>
                  <a:schemeClr val="accent4">
                    <a:lumMod val="10000"/>
                  </a:schemeClr>
                </a:solidFill>
              </a:rPr>
              <a:t>Strategists</a:t>
            </a:r>
            <a:r>
              <a:rPr lang="fr-FR" sz="2400" b="1" dirty="0" smtClean="0">
                <a:solidFill>
                  <a:schemeClr val="accent4">
                    <a:lumMod val="10000"/>
                  </a:schemeClr>
                </a:solidFill>
              </a:rPr>
              <a:t>;</a:t>
            </a:r>
          </a:p>
          <a:p>
            <a:pPr algn="just">
              <a:buFont typeface="Wingdings" pitchFamily="2" charset="2"/>
              <a:buChar char="v"/>
            </a:pPr>
            <a:r>
              <a:rPr lang="fr-FR" sz="2400" b="1" dirty="0" smtClean="0">
                <a:solidFill>
                  <a:schemeClr val="accent4">
                    <a:lumMod val="10000"/>
                  </a:schemeClr>
                </a:solidFill>
              </a:rPr>
              <a:t>Vision and Mission </a:t>
            </a:r>
            <a:r>
              <a:rPr lang="fr-FR" sz="2400" b="1" dirty="0" err="1" smtClean="0">
                <a:solidFill>
                  <a:schemeClr val="accent4">
                    <a:lumMod val="10000"/>
                  </a:schemeClr>
                </a:solidFill>
              </a:rPr>
              <a:t>Statements</a:t>
            </a:r>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SWOT </a:t>
            </a:r>
            <a:r>
              <a:rPr lang="fr-FR" sz="2400" b="1" dirty="0" err="1" smtClean="0">
                <a:solidFill>
                  <a:schemeClr val="accent4">
                    <a:lumMod val="10000"/>
                  </a:schemeClr>
                </a:solidFill>
              </a:rPr>
              <a:t>Analysis</a:t>
            </a:r>
            <a:r>
              <a:rPr lang="fr-FR" sz="2400" b="1" dirty="0" smtClean="0">
                <a:solidFill>
                  <a:schemeClr val="accent4">
                    <a:lumMod val="10000"/>
                  </a:schemeClr>
                </a:solidFill>
              </a:rPr>
              <a:t>;</a:t>
            </a:r>
          </a:p>
          <a:p>
            <a:pPr algn="just">
              <a:buFont typeface="Wingdings" pitchFamily="2" charset="2"/>
              <a:buChar char="v"/>
            </a:pPr>
            <a:r>
              <a:rPr lang="fr-FR" sz="2400" b="1" dirty="0" err="1" smtClean="0">
                <a:solidFill>
                  <a:schemeClr val="accent4">
                    <a:lumMod val="10000"/>
                  </a:schemeClr>
                </a:solidFill>
              </a:rPr>
              <a:t>Annual</a:t>
            </a:r>
            <a:r>
              <a:rPr lang="fr-FR" sz="2400" b="1" dirty="0" smtClean="0">
                <a:solidFill>
                  <a:schemeClr val="accent4">
                    <a:lumMod val="10000"/>
                  </a:schemeClr>
                </a:solidFill>
              </a:rPr>
              <a:t> Objectives;</a:t>
            </a:r>
          </a:p>
          <a:p>
            <a:pPr algn="just">
              <a:buFont typeface="Wingdings" pitchFamily="2" charset="2"/>
              <a:buChar char="v"/>
            </a:pPr>
            <a:r>
              <a:rPr lang="fr-FR" sz="2400" b="1" dirty="0" err="1" smtClean="0">
                <a:solidFill>
                  <a:schemeClr val="accent4">
                    <a:lumMod val="10000"/>
                  </a:schemeClr>
                </a:solidFill>
              </a:rPr>
              <a:t>Policies</a:t>
            </a:r>
            <a:r>
              <a:rPr lang="fr-FR" sz="2400" b="1" dirty="0" smtClean="0">
                <a:solidFill>
                  <a:schemeClr val="accent4">
                    <a:lumMod val="10000"/>
                  </a:schemeClr>
                </a:solidFill>
              </a:rPr>
              <a:t> </a:t>
            </a:r>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r>
              <a:rPr lang="en-US" sz="2400" b="1" dirty="0" smtClean="0"/>
              <a:t>functions</a:t>
            </a:r>
            <a:endParaRPr lang="fr-FR" sz="2400" b="1" dirty="0"/>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endParaRPr lang="fr-FR" sz="2400" b="1" dirty="0">
              <a:solidFill>
                <a:schemeClr val="accent4">
                  <a:lumMod val="10000"/>
                </a:schemeClr>
              </a:solidFill>
            </a:endParaRPr>
          </a:p>
          <a:p>
            <a:pPr algn="just">
              <a:buFontTx/>
              <a:buChar char="-"/>
            </a:pPr>
            <a:endParaRPr lang="fr-FR" sz="2400" b="1" dirty="0" smtClean="0">
              <a:solidFill>
                <a:schemeClr val="accent4">
                  <a:lumMod val="10000"/>
                </a:schemeClr>
              </a:solidFill>
            </a:endParaRPr>
          </a:p>
          <a:p>
            <a:pPr algn="just">
              <a:buFontTx/>
              <a:buChar char="-"/>
            </a:pPr>
            <a:endParaRPr lang="fr-FR" sz="2400" b="1" dirty="0">
              <a:solidFill>
                <a:schemeClr val="accent4">
                  <a:lumMod val="10000"/>
                </a:schemeClr>
              </a:solidFill>
            </a:endParaRPr>
          </a:p>
          <a:p>
            <a:pPr algn="just">
              <a:buFontTx/>
              <a:buChar char="-"/>
            </a:pPr>
            <a:endParaRPr lang="fr-FR" sz="4000" b="1" dirty="0" smtClean="0">
              <a:solidFill>
                <a:srgbClr val="FF0000"/>
              </a:solidFill>
            </a:endParaRPr>
          </a:p>
          <a:p>
            <a:pPr algn="ctr">
              <a:buFont typeface="Wingdings" pitchFamily="2" charset="2"/>
              <a:buChar char="v"/>
            </a:pPr>
            <a:r>
              <a:rPr lang="fr-FR" sz="4000" b="1" dirty="0" smtClean="0">
                <a:solidFill>
                  <a:srgbClr val="FF0000"/>
                </a:solidFill>
              </a:rPr>
              <a:t> </a:t>
            </a:r>
            <a:r>
              <a:rPr lang="fr-FR" sz="4000" b="1" dirty="0">
                <a:solidFill>
                  <a:srgbClr val="FF0000"/>
                </a:solidFill>
              </a:rPr>
              <a:t>Vision and Mission </a:t>
            </a:r>
            <a:r>
              <a:rPr lang="fr-FR" sz="4000" b="1" dirty="0" err="1" smtClean="0">
                <a:solidFill>
                  <a:srgbClr val="FF0000"/>
                </a:solidFill>
              </a:rPr>
              <a:t>Statements</a:t>
            </a:r>
            <a:r>
              <a:rPr lang="fr-FR" sz="2400" b="1" dirty="0" smtClean="0">
                <a:solidFill>
                  <a:schemeClr val="accent4">
                    <a:lumMod val="10000"/>
                  </a:schemeClr>
                </a:solidFill>
              </a:rPr>
              <a:t>;</a:t>
            </a:r>
            <a:endParaRPr lang="fr-FR" sz="2400" b="1" dirty="0" smtClean="0">
              <a:solidFill>
                <a:schemeClr val="accent4">
                  <a:lumMod val="10000"/>
                </a:schemeClr>
              </a:solidFill>
            </a:endParaRPr>
          </a:p>
          <a:p>
            <a:pPr algn="just"/>
            <a:endParaRPr lang="fr-FR" sz="2400" b="1" dirty="0" smtClean="0">
              <a:solidFill>
                <a:schemeClr val="accent4">
                  <a:lumMod val="10000"/>
                </a:schemeClr>
              </a:solidFill>
            </a:endParaRPr>
          </a:p>
          <a:p>
            <a:pPr algn="just">
              <a:buFont typeface="Wingdings" pitchFamily="2" charset="2"/>
              <a:buChar char="v"/>
            </a:pPr>
            <a:r>
              <a:rPr lang="en-US" sz="2400" b="1" dirty="0" smtClean="0"/>
              <a:t>functions</a:t>
            </a:r>
            <a:endParaRPr lang="fr-FR" sz="2400" b="1" dirty="0"/>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Tree>
    <p:extLst>
      <p:ext uri="{BB962C8B-B14F-4D97-AF65-F5344CB8AC3E}">
        <p14:creationId xmlns:p14="http://schemas.microsoft.com/office/powerpoint/2010/main" val="2057134804"/>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 name="Nuage 3"/>
          <p:cNvSpPr/>
          <p:nvPr/>
        </p:nvSpPr>
        <p:spPr>
          <a:xfrm>
            <a:off x="1714480" y="0"/>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rgbClr val="FF0000"/>
                </a:solidFill>
              </a:rPr>
              <a:t>1- Vision </a:t>
            </a:r>
            <a:r>
              <a:rPr lang="fr-FR" sz="2800" b="1" dirty="0" err="1" smtClean="0">
                <a:solidFill>
                  <a:srgbClr val="FF0000"/>
                </a:solidFill>
              </a:rPr>
              <a:t>Statement</a:t>
            </a:r>
            <a:r>
              <a:rPr lang="fr-FR" sz="2800" b="1" dirty="0" smtClean="0">
                <a:solidFill>
                  <a:srgbClr val="FF0000"/>
                </a:solidFill>
              </a:rPr>
              <a:t> </a:t>
            </a:r>
            <a:endParaRPr lang="fr-FR" sz="2800" b="1" dirty="0">
              <a:solidFill>
                <a:srgbClr val="FF0000"/>
              </a:solidFill>
            </a:endParaRPr>
          </a:p>
        </p:txBody>
      </p:sp>
      <p:sp>
        <p:nvSpPr>
          <p:cNvPr id="6" name="Arrondir un rectangle avec un coin diagonal 5"/>
          <p:cNvSpPr/>
          <p:nvPr/>
        </p:nvSpPr>
        <p:spPr>
          <a:xfrm>
            <a:off x="179512" y="1179278"/>
            <a:ext cx="8712968" cy="513004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rPr>
              <a:t> </a:t>
            </a:r>
            <a:r>
              <a:rPr lang="en-US" sz="2800" dirty="0">
                <a:solidFill>
                  <a:schemeClr val="tx1"/>
                </a:solidFill>
              </a:rPr>
              <a:t>A vision statement is a written declaration clarifying your business’s meaning and purpose for stakeholders, especially employees. It describes the desired long-term results of your company’s efforts. For example, an early Microsoft vision statement was “a computer on every desk and in every home.” </a:t>
            </a:r>
            <a:endParaRPr lang="en-US" sz="2800" dirty="0" smtClean="0">
              <a:solidFill>
                <a:schemeClr val="tx1"/>
              </a:solidFill>
            </a:endParaRPr>
          </a:p>
          <a:p>
            <a:pPr algn="just"/>
            <a:r>
              <a:rPr lang="en-US" sz="2800" dirty="0" smtClean="0">
                <a:solidFill>
                  <a:schemeClr val="tx1"/>
                </a:solidFill>
              </a:rPr>
              <a:t>	“</a:t>
            </a:r>
            <a:r>
              <a:rPr lang="en-US" sz="2800" dirty="0">
                <a:solidFill>
                  <a:schemeClr val="tx1"/>
                </a:solidFill>
              </a:rPr>
              <a:t>A company vision statement reveals, at the highest levels, what an organization most hopes to be and achieve in the long term,”</a:t>
            </a:r>
            <a:endParaRPr lang="ar-DZ" sz="2800" b="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1714480" y="0"/>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rgbClr val="FF0000"/>
                </a:solidFill>
              </a:rPr>
              <a:t>1- Vision </a:t>
            </a:r>
            <a:r>
              <a:rPr lang="fr-FR" sz="2800" b="1" dirty="0" err="1" smtClean="0">
                <a:solidFill>
                  <a:srgbClr val="FF0000"/>
                </a:solidFill>
              </a:rPr>
              <a:t>Statement</a:t>
            </a:r>
            <a:r>
              <a:rPr lang="fr-FR" sz="2800" b="1" dirty="0" smtClean="0">
                <a:solidFill>
                  <a:srgbClr val="FF0000"/>
                </a:solidFill>
              </a:rPr>
              <a:t> </a:t>
            </a:r>
            <a:endParaRPr lang="fr-FR" sz="2800" b="1" dirty="0">
              <a:solidFill>
                <a:srgbClr val="FF0000"/>
              </a:solidFill>
            </a:endParaRPr>
          </a:p>
        </p:txBody>
      </p:sp>
      <p:sp>
        <p:nvSpPr>
          <p:cNvPr id="6" name="Arrondir un rectangle avec un coin diagonal 5"/>
          <p:cNvSpPr/>
          <p:nvPr/>
        </p:nvSpPr>
        <p:spPr>
          <a:xfrm>
            <a:off x="179512" y="1179278"/>
            <a:ext cx="8712968" cy="513004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rPr>
              <a:t> </a:t>
            </a:r>
            <a:r>
              <a:rPr lang="en-US" sz="2800" dirty="0">
                <a:solidFill>
                  <a:schemeClr val="tx1"/>
                </a:solidFill>
              </a:rPr>
              <a:t>A vision statement is a declaration of an organization's purpose, goals and desired outcomes. This statement helps stakeholders envision what the organization will look like in the future, providing them a direction to move toward when planning and implementing business strategies. When employees have a clear, meaningful and realistic vision to work toward, it can help motivate them to achieve those goals. </a:t>
            </a:r>
            <a:endParaRPr lang="ar-DZ" sz="28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2589437"/>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4" name="Nuage 3"/>
          <p:cNvSpPr/>
          <p:nvPr/>
        </p:nvSpPr>
        <p:spPr>
          <a:xfrm>
            <a:off x="0" y="911164"/>
            <a:ext cx="9144000" cy="511012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dirty="0">
                <a:solidFill>
                  <a:schemeClr val="tx1"/>
                </a:solidFill>
              </a:rPr>
              <a:t>A vision statement is a sentence or paragraph companies create to describe their idealistic future. Vision statements are usually short and inspirational and focus on the emotional future of the company.</a:t>
            </a:r>
            <a:r>
              <a:rPr lang="fr-FR" sz="2800" b="1" dirty="0" smtClean="0">
                <a:solidFill>
                  <a:schemeClr val="tx1"/>
                </a:solidFill>
              </a:rPr>
              <a:t> </a:t>
            </a:r>
            <a:endParaRPr lang="fr-FR" sz="2800" b="1" dirty="0">
              <a:solidFill>
                <a:schemeClr val="tx1"/>
              </a:solidFill>
            </a:endParaRPr>
          </a:p>
        </p:txBody>
      </p:sp>
    </p:spTree>
    <p:extLst>
      <p:ext uri="{BB962C8B-B14F-4D97-AF65-F5344CB8AC3E}">
        <p14:creationId xmlns:p14="http://schemas.microsoft.com/office/powerpoint/2010/main" val="294621538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2" name="Rectangle à coins arrondis 1"/>
          <p:cNvSpPr/>
          <p:nvPr/>
        </p:nvSpPr>
        <p:spPr>
          <a:xfrm>
            <a:off x="251520" y="1196752"/>
            <a:ext cx="8568952" cy="460851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Oriented toward the future</a:t>
            </a:r>
          </a:p>
          <a:p>
            <a:r>
              <a:rPr lang="en-US" sz="2400" dirty="0">
                <a:solidFill>
                  <a:schemeClr val="tx1"/>
                </a:solidFill>
              </a:rPr>
              <a:t>A necessary component of a vision statement is that it is forward-thinking or represents your long-term goal. Think about five to 10 years from now and determine what impact you hope to make by that time. You want to provide an image for your employees to strive toward or a vision that would attract others to follow and support your organization.</a:t>
            </a:r>
            <a:endParaRPr lang="en-US" sz="2400" dirty="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Components of a vision statement</a:t>
            </a:r>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2" name="Rectangle à coins arrondis 1"/>
          <p:cNvSpPr/>
          <p:nvPr/>
        </p:nvSpPr>
        <p:spPr>
          <a:xfrm>
            <a:off x="251520" y="1196752"/>
            <a:ext cx="8568952" cy="460851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400" b="1" dirty="0" err="1">
                <a:solidFill>
                  <a:schemeClr val="tx1"/>
                </a:solidFill>
              </a:rPr>
              <a:t>Demonstrates</a:t>
            </a:r>
            <a:r>
              <a:rPr lang="fr-FR" sz="2400" b="1" dirty="0">
                <a:solidFill>
                  <a:schemeClr val="tx1"/>
                </a:solidFill>
              </a:rPr>
              <a:t> ambition</a:t>
            </a:r>
          </a:p>
          <a:p>
            <a:pPr algn="just"/>
            <a:r>
              <a:rPr lang="en-US" sz="2400" dirty="0">
                <a:solidFill>
                  <a:schemeClr val="tx1"/>
                </a:solidFill>
              </a:rPr>
              <a:t> A mission statement describes the day-to-day actions of your organization</a:t>
            </a:r>
            <a:r>
              <a:rPr lang="en-US" sz="2400" dirty="0" smtClean="0">
                <a:solidFill>
                  <a:schemeClr val="tx1"/>
                </a:solidFill>
              </a:rPr>
              <a:t>,</a:t>
            </a:r>
            <a:r>
              <a:rPr lang="en-US" sz="2400" dirty="0">
                <a:solidFill>
                  <a:schemeClr val="tx1"/>
                </a:solidFill>
              </a:rPr>
              <a:t> so a vision statement is where you outline your ideal future. A vision that is too easily attainable likely will not inspire others because they may think your organization is not challenging itself to do its best.</a:t>
            </a:r>
            <a:endParaRPr lang="en-US" sz="2400" dirty="0" smtClean="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Components of a vision statement</a:t>
            </a:r>
          </a:p>
        </p:txBody>
      </p:sp>
    </p:spTree>
    <p:extLst>
      <p:ext uri="{BB962C8B-B14F-4D97-AF65-F5344CB8AC3E}">
        <p14:creationId xmlns:p14="http://schemas.microsoft.com/office/powerpoint/2010/main" val="3428391300"/>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10147</TotalTime>
  <Words>2031</Words>
  <Application>Microsoft Office PowerPoint</Application>
  <PresentationFormat>Affichage à l'écran (4:3)</PresentationFormat>
  <Paragraphs>235</Paragraphs>
  <Slides>26</Slides>
  <Notes>25</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1279</cp:revision>
  <dcterms:created xsi:type="dcterms:W3CDTF">2008-12-20T18:29:40Z</dcterms:created>
  <dcterms:modified xsi:type="dcterms:W3CDTF">2024-11-01T16:18:58Z</dcterms:modified>
</cp:coreProperties>
</file>