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 id="294" r:id="rId39"/>
    <p:sldId id="295" r:id="rId40"/>
    <p:sldId id="292"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11/17/2025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11/17/2025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recherche-anom.culture.gouv.fr/?utm_source=chatgpt.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journals.openedition.org/insaniyat/6476?lang=ar&amp;utm_source=chatgpt.com" TargetMode="External"/><Relationship Id="rId2" Type="http://schemas.openxmlformats.org/officeDocument/2006/relationships/hyperlink" Target="https://archives-nationales-outre-mer.culture.gouv.fr/bienvenue-aux-archives-nationales-d-outre-mer?utm_source=chatgpt.com" TargetMode="External"/><Relationship Id="rId1" Type="http://schemas.openxmlformats.org/officeDocument/2006/relationships/slideLayout" Target="../slideLayouts/slideLayout2.xml"/><Relationship Id="rId4" Type="http://schemas.openxmlformats.org/officeDocument/2006/relationships/hyperlink" Target="https://www.jstor.org/stable/24543134?utm_source=chatgpt.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SA" sz="3600" dirty="0" err="1">
                <a:latin typeface="Calibri" panose="020F0502020204030204" pitchFamily="34" charset="0"/>
                <a:ea typeface="Calibri" panose="020F0502020204030204" pitchFamily="34" charset="0"/>
                <a:cs typeface="mohammad bold art 1" pitchFamily="2" charset="-78"/>
              </a:rPr>
              <a:t>الدرسات</a:t>
            </a:r>
            <a:r>
              <a:rPr lang="ar-SA" sz="3600" dirty="0">
                <a:latin typeface="Calibri" panose="020F0502020204030204" pitchFamily="34" charset="0"/>
                <a:ea typeface="Calibri" panose="020F0502020204030204" pitchFamily="34" charset="0"/>
                <a:cs typeface="mohammad bold art 1" pitchFamily="2" charset="-78"/>
              </a:rPr>
              <a:t> التاريخية </a:t>
            </a:r>
            <a:r>
              <a:rPr lang="ar-SA" sz="3600" dirty="0" err="1">
                <a:latin typeface="Calibri" panose="020F0502020204030204" pitchFamily="34" charset="0"/>
                <a:ea typeface="Calibri" panose="020F0502020204030204" pitchFamily="34" charset="0"/>
                <a:cs typeface="mohammad bold art 1" pitchFamily="2" charset="-78"/>
              </a:rPr>
              <a:t>والأنثروبولوجية</a:t>
            </a:r>
            <a:r>
              <a:rPr lang="ar-SA" sz="3600" dirty="0">
                <a:latin typeface="Calibri" panose="020F0502020204030204" pitchFamily="34" charset="0"/>
                <a:ea typeface="Calibri" panose="020F0502020204030204" pitchFamily="34" charset="0"/>
                <a:cs typeface="mohammad bold art 1" pitchFamily="2" charset="-78"/>
              </a:rPr>
              <a:t> بالبلدان المغاربية</a:t>
            </a:r>
            <a:endParaRPr lang="fr-FR" sz="3600" dirty="0"/>
          </a:p>
        </p:txBody>
      </p:sp>
      <p:sp>
        <p:nvSpPr>
          <p:cNvPr id="3" name="Sous-titre 2"/>
          <p:cNvSpPr>
            <a:spLocks noGrp="1"/>
          </p:cNvSpPr>
          <p:nvPr>
            <p:ph type="subTitle" idx="1"/>
          </p:nvPr>
        </p:nvSpPr>
        <p:spPr/>
        <p:txBody>
          <a:bodyPr/>
          <a:lstStyle/>
          <a:p>
            <a:r>
              <a:rPr lang="ar-DZ" dirty="0" smtClean="0"/>
              <a:t>مستوى السنة الثانية أنثروبولوجيا</a:t>
            </a:r>
            <a:endParaRPr lang="fr-FR" dirty="0"/>
          </a:p>
        </p:txBody>
      </p:sp>
    </p:spTree>
    <p:extLst>
      <p:ext uri="{BB962C8B-B14F-4D97-AF65-F5344CB8AC3E}">
        <p14:creationId xmlns:p14="http://schemas.microsoft.com/office/powerpoint/2010/main" val="1413624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SA" b="1" kern="1800" dirty="0">
                <a:ea typeface="Times New Roman" panose="02020603050405020304" pitchFamily="18" charset="0"/>
                <a:cs typeface="Times New Roman" panose="02020603050405020304" pitchFamily="18" charset="0"/>
              </a:rPr>
              <a:t>ثالثاً: أبرز الأسماء والمؤسسات في الكتابة الاستعمارية</a:t>
            </a:r>
            <a:endParaRPr lang="fr-FR" dirty="0"/>
          </a:p>
        </p:txBody>
      </p:sp>
      <p:sp>
        <p:nvSpPr>
          <p:cNvPr id="3" name="Espace réservé du contenu 2"/>
          <p:cNvSpPr>
            <a:spLocks noGrp="1"/>
          </p:cNvSpPr>
          <p:nvPr>
            <p:ph idx="1"/>
          </p:nvPr>
        </p:nvSpPr>
        <p:spPr>
          <a:xfrm>
            <a:off x="7333487" y="2556932"/>
            <a:ext cx="3563109" cy="3318936"/>
          </a:xfrm>
        </p:spPr>
        <p:txBody>
          <a:bodyPr>
            <a:normAutofit fontScale="77500" lnSpcReduction="20000"/>
          </a:bodyPr>
          <a:lstStyle/>
          <a:p>
            <a:pPr algn="just" rtl="1">
              <a:lnSpc>
                <a:spcPct val="107000"/>
              </a:lnSpc>
              <a:spcAft>
                <a:spcPts val="800"/>
              </a:spcAft>
            </a:pPr>
            <a:r>
              <a:rPr lang="ar-DZ" sz="2800" b="1" dirty="0" smtClean="0">
                <a:latin typeface="Calibri" panose="020F0502020204030204" pitchFamily="34" charset="0"/>
                <a:ea typeface="Times New Roman" panose="02020603050405020304" pitchFamily="18" charset="0"/>
              </a:rPr>
              <a:t>1) </a:t>
            </a:r>
            <a:r>
              <a:rPr lang="ar-SA" sz="2800" b="1" dirty="0" smtClean="0">
                <a:latin typeface="Calibri" panose="020F0502020204030204" pitchFamily="34" charset="0"/>
                <a:ea typeface="Times New Roman" panose="02020603050405020304" pitchFamily="18" charset="0"/>
              </a:rPr>
              <a:t>المستشرقون </a:t>
            </a:r>
            <a:r>
              <a:rPr lang="ar-SA" sz="2800" b="1" dirty="0">
                <a:latin typeface="Calibri" panose="020F0502020204030204" pitchFamily="34" charset="0"/>
                <a:ea typeface="Times New Roman" panose="02020603050405020304" pitchFamily="18" charset="0"/>
              </a:rPr>
              <a:t>والمؤرخون</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fr-FR" dirty="0">
                <a:latin typeface="Times New Roman" panose="02020603050405020304" pitchFamily="18" charset="0"/>
                <a:ea typeface="Times New Roman" panose="02020603050405020304" pitchFamily="18" charset="0"/>
                <a:cs typeface="Arial" panose="020B0604020202020204" pitchFamily="34" charset="0"/>
              </a:rPr>
              <a:t>Ernest Renan</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fr-FR" dirty="0">
                <a:latin typeface="Times New Roman" panose="02020603050405020304" pitchFamily="18" charset="0"/>
                <a:ea typeface="Times New Roman" panose="02020603050405020304" pitchFamily="18" charset="0"/>
                <a:cs typeface="Arial" panose="020B0604020202020204" pitchFamily="34" charset="0"/>
              </a:rPr>
              <a:t>Robert Montagne</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fr-FR" dirty="0">
                <a:latin typeface="Times New Roman" panose="02020603050405020304" pitchFamily="18" charset="0"/>
                <a:ea typeface="Times New Roman" panose="02020603050405020304" pitchFamily="18" charset="0"/>
                <a:cs typeface="Arial" panose="020B0604020202020204" pitchFamily="34" charset="0"/>
              </a:rPr>
              <a:t>Charles-André Julien (</a:t>
            </a:r>
            <a:r>
              <a:rPr lang="ar-SA" dirty="0">
                <a:latin typeface="Calibri" panose="020F0502020204030204" pitchFamily="34" charset="0"/>
                <a:ea typeface="Times New Roman" panose="02020603050405020304" pitchFamily="18" charset="0"/>
              </a:rPr>
              <a:t>مرحلة مبكرة</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fr-FR" dirty="0">
                <a:latin typeface="Times New Roman" panose="02020603050405020304" pitchFamily="18" charset="0"/>
                <a:ea typeface="Times New Roman" panose="02020603050405020304" pitchFamily="18" charset="0"/>
                <a:cs typeface="Arial" panose="020B0604020202020204" pitchFamily="34" charset="0"/>
              </a:rPr>
              <a:t>Émile-Félix Gautier</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fr-FR" dirty="0">
                <a:latin typeface="Times New Roman" panose="02020603050405020304" pitchFamily="18" charset="0"/>
                <a:ea typeface="Times New Roman" panose="02020603050405020304" pitchFamily="18" charset="0"/>
                <a:cs typeface="Arial" panose="020B0604020202020204" pitchFamily="34" charset="0"/>
              </a:rPr>
              <a:t>Georges </a:t>
            </a:r>
            <a:r>
              <a:rPr lang="fr-FR" dirty="0" err="1">
                <a:latin typeface="Times New Roman" panose="02020603050405020304" pitchFamily="18" charset="0"/>
                <a:ea typeface="Times New Roman" panose="02020603050405020304" pitchFamily="18" charset="0"/>
                <a:cs typeface="Arial" panose="020B0604020202020204" pitchFamily="34" charset="0"/>
              </a:rPr>
              <a:t>Marçais</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fr-FR" dirty="0">
                <a:latin typeface="Times New Roman" panose="02020603050405020304" pitchFamily="18" charset="0"/>
                <a:ea typeface="Times New Roman" panose="02020603050405020304" pitchFamily="18" charset="0"/>
                <a:cs typeface="Arial" panose="020B0604020202020204" pitchFamily="34" charset="0"/>
              </a:rPr>
              <a:t>Camille Sabatier</a:t>
            </a:r>
            <a:endParaRPr lang="fr-FR" sz="2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4" name="Espace réservé du contenu 2"/>
          <p:cNvSpPr txBox="1">
            <a:spLocks/>
          </p:cNvSpPr>
          <p:nvPr/>
        </p:nvSpPr>
        <p:spPr>
          <a:xfrm>
            <a:off x="1755647" y="2556932"/>
            <a:ext cx="3563109"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rtl="1">
              <a:lnSpc>
                <a:spcPct val="107000"/>
              </a:lnSpc>
              <a:spcAft>
                <a:spcPts val="800"/>
              </a:spcAft>
            </a:pPr>
            <a:r>
              <a:rPr lang="ar-DZ" sz="2800" b="1" dirty="0" smtClean="0">
                <a:latin typeface="Times New Roman" panose="02020603050405020304" pitchFamily="18" charset="0"/>
                <a:ea typeface="Times New Roman" panose="02020603050405020304" pitchFamily="18" charset="0"/>
                <a:cs typeface="Arial" panose="020B0604020202020204" pitchFamily="34" charset="0"/>
              </a:rPr>
              <a:t>2)</a:t>
            </a:r>
            <a:r>
              <a:rPr lang="fr-FR" sz="28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2800" b="1" dirty="0" smtClean="0">
                <a:latin typeface="Calibri" panose="020F0502020204030204" pitchFamily="34" charset="0"/>
                <a:ea typeface="Times New Roman" panose="02020603050405020304" pitchFamily="18" charset="0"/>
              </a:rPr>
              <a:t>الضباط والإداريون</a:t>
            </a:r>
            <a:endParaRPr lang="fr-FR" sz="2000" dirty="0" smtClean="0">
              <a:latin typeface="Calibri" panose="020F0502020204030204" pitchFamily="34" charset="0"/>
              <a:ea typeface="Calibri" panose="020F0502020204030204" pitchFamily="34" charset="0"/>
              <a:cs typeface="Arial" panose="020B0604020202020204" pitchFamily="34" charset="0"/>
            </a:endParaRPr>
          </a:p>
          <a:p>
            <a:pPr marL="342900" indent="-342900" algn="just" rtl="1">
              <a:lnSpc>
                <a:spcPct val="107000"/>
              </a:lnSpc>
              <a:spcAft>
                <a:spcPts val="800"/>
              </a:spcAft>
              <a:buSzPts val="1000"/>
              <a:buFont typeface="Symbol" panose="05050102010706020507" pitchFamily="18" charset="2"/>
              <a:buChar char=""/>
              <a:tabLst>
                <a:tab pos="457200" algn="l"/>
              </a:tabLst>
            </a:pPr>
            <a:r>
              <a:rPr lang="fr-FR" dirty="0" smtClean="0">
                <a:latin typeface="Times New Roman" panose="02020603050405020304" pitchFamily="18" charset="0"/>
                <a:ea typeface="Times New Roman" panose="02020603050405020304" pitchFamily="18" charset="0"/>
                <a:cs typeface="Arial" panose="020B0604020202020204" pitchFamily="34" charset="0"/>
              </a:rPr>
              <a:t>Général Faidherbe</a:t>
            </a:r>
            <a:endParaRPr lang="fr-FR" sz="2000" dirty="0" smtClean="0">
              <a:latin typeface="Calibri" panose="020F0502020204030204" pitchFamily="34" charset="0"/>
              <a:ea typeface="Calibri" panose="020F0502020204030204" pitchFamily="34" charset="0"/>
              <a:cs typeface="Arial" panose="020B0604020202020204" pitchFamily="34" charset="0"/>
            </a:endParaRPr>
          </a:p>
          <a:p>
            <a:pPr marL="342900" indent="-342900" algn="just" rtl="1">
              <a:lnSpc>
                <a:spcPct val="107000"/>
              </a:lnSpc>
              <a:spcAft>
                <a:spcPts val="800"/>
              </a:spcAft>
              <a:buSzPts val="1000"/>
              <a:buFont typeface="Symbol" panose="05050102010706020507" pitchFamily="18" charset="2"/>
              <a:buChar char=""/>
              <a:tabLst>
                <a:tab pos="457200" algn="l"/>
              </a:tabLst>
            </a:pPr>
            <a:r>
              <a:rPr lang="fr-FR" dirty="0" smtClean="0">
                <a:latin typeface="Times New Roman" panose="02020603050405020304" pitchFamily="18" charset="0"/>
                <a:ea typeface="Times New Roman" panose="02020603050405020304" pitchFamily="18" charset="0"/>
                <a:cs typeface="Arial" panose="020B0604020202020204" pitchFamily="34" charset="0"/>
              </a:rPr>
              <a:t>Eugène </a:t>
            </a:r>
            <a:r>
              <a:rPr lang="fr-FR" dirty="0" err="1" smtClean="0">
                <a:latin typeface="Times New Roman" panose="02020603050405020304" pitchFamily="18" charset="0"/>
                <a:ea typeface="Times New Roman" panose="02020603050405020304" pitchFamily="18" charset="0"/>
                <a:cs typeface="Arial" panose="020B0604020202020204" pitchFamily="34" charset="0"/>
              </a:rPr>
              <a:t>Daumas</a:t>
            </a:r>
            <a:endParaRPr lang="fr-FR" sz="2000" dirty="0" smtClean="0">
              <a:latin typeface="Calibri" panose="020F0502020204030204" pitchFamily="34" charset="0"/>
              <a:ea typeface="Calibri" panose="020F0502020204030204" pitchFamily="34" charset="0"/>
              <a:cs typeface="Arial" panose="020B0604020202020204" pitchFamily="34" charset="0"/>
            </a:endParaRPr>
          </a:p>
          <a:p>
            <a:pPr marL="342900" indent="-342900" algn="just" rtl="1">
              <a:lnSpc>
                <a:spcPct val="107000"/>
              </a:lnSpc>
              <a:spcAft>
                <a:spcPts val="800"/>
              </a:spcAft>
              <a:buSzPts val="1000"/>
              <a:buFont typeface="Symbol" panose="05050102010706020507" pitchFamily="18" charset="2"/>
              <a:buChar char=""/>
              <a:tabLst>
                <a:tab pos="457200" algn="l"/>
              </a:tabLst>
            </a:pPr>
            <a:r>
              <a:rPr lang="fr-FR" dirty="0" smtClean="0">
                <a:latin typeface="Times New Roman" panose="02020603050405020304" pitchFamily="18" charset="0"/>
                <a:ea typeface="Times New Roman" panose="02020603050405020304" pitchFamily="18" charset="0"/>
                <a:cs typeface="Arial" panose="020B0604020202020204" pitchFamily="34" charset="0"/>
              </a:rPr>
              <a:t>Antoine Chanzy</a:t>
            </a:r>
            <a:endParaRPr lang="fr-FR" sz="2000" dirty="0" smtClean="0">
              <a:latin typeface="Calibri" panose="020F0502020204030204" pitchFamily="34" charset="0"/>
              <a:ea typeface="Calibri" panose="020F0502020204030204" pitchFamily="34" charset="0"/>
              <a:cs typeface="Arial" panose="020B0604020202020204" pitchFamily="34" charset="0"/>
            </a:endParaRPr>
          </a:p>
          <a:p>
            <a:pPr marL="342900" indent="-342900" algn="just" rtl="1">
              <a:lnSpc>
                <a:spcPct val="107000"/>
              </a:lnSpc>
              <a:spcAft>
                <a:spcPts val="800"/>
              </a:spcAft>
              <a:buSzPts val="1000"/>
              <a:buFont typeface="Symbol" panose="05050102010706020507" pitchFamily="18" charset="2"/>
              <a:buChar char=""/>
              <a:tabLst>
                <a:tab pos="457200" algn="l"/>
              </a:tabLst>
            </a:pPr>
            <a:r>
              <a:rPr lang="fr-FR" dirty="0" smtClean="0">
                <a:latin typeface="Times New Roman" panose="02020603050405020304" pitchFamily="18" charset="0"/>
                <a:ea typeface="Times New Roman" panose="02020603050405020304" pitchFamily="18" charset="0"/>
                <a:cs typeface="Arial" panose="020B0604020202020204" pitchFamily="34" charset="0"/>
              </a:rPr>
              <a:t>Paul Marty</a:t>
            </a:r>
            <a:endParaRPr lang="fr-FR" sz="2000" dirty="0" smtClean="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582254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SA" b="1" kern="1800" dirty="0">
                <a:ea typeface="Times New Roman" panose="02020603050405020304" pitchFamily="18" charset="0"/>
                <a:cs typeface="Times New Roman" panose="02020603050405020304" pitchFamily="18" charset="0"/>
              </a:rPr>
              <a:t>ثالثاً: أبرز الأسماء والمؤسسات في الكتابة الاستعمارية</a:t>
            </a:r>
            <a:endParaRPr lang="fr-FR" dirty="0"/>
          </a:p>
        </p:txBody>
      </p:sp>
      <p:sp>
        <p:nvSpPr>
          <p:cNvPr id="3" name="Espace réservé du contenu 2"/>
          <p:cNvSpPr>
            <a:spLocks noGrp="1"/>
          </p:cNvSpPr>
          <p:nvPr>
            <p:ph idx="1"/>
          </p:nvPr>
        </p:nvSpPr>
        <p:spPr>
          <a:xfrm>
            <a:off x="1499617" y="2556932"/>
            <a:ext cx="9396980" cy="3318936"/>
          </a:xfrm>
        </p:spPr>
        <p:txBody>
          <a:bodyPr>
            <a:normAutofit fontScale="92500" lnSpcReduction="20000"/>
          </a:bodyPr>
          <a:lstStyle/>
          <a:p>
            <a:pPr algn="just" rtl="1">
              <a:lnSpc>
                <a:spcPct val="107000"/>
              </a:lnSpc>
              <a:spcAft>
                <a:spcPts val="800"/>
              </a:spcAft>
            </a:pPr>
            <a:r>
              <a:rPr lang="ar-DZ" sz="2800" b="1" dirty="0" smtClean="0">
                <a:latin typeface="Calibri" panose="020F0502020204030204" pitchFamily="34" charset="0"/>
                <a:ea typeface="Times New Roman" panose="02020603050405020304" pitchFamily="18" charset="0"/>
              </a:rPr>
              <a:t>3</a:t>
            </a:r>
            <a:r>
              <a:rPr lang="fr-FR" sz="32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3200" b="1" dirty="0">
                <a:latin typeface="Calibri" panose="020F0502020204030204" pitchFamily="34" charset="0"/>
                <a:ea typeface="Times New Roman" panose="02020603050405020304" pitchFamily="18" charset="0"/>
              </a:rPr>
              <a:t>المؤسسات المنتِجة للمعرفة</a:t>
            </a:r>
            <a:endParaRPr lang="fr-FR"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2800" dirty="0">
                <a:latin typeface="Calibri" panose="020F0502020204030204" pitchFamily="34" charset="0"/>
                <a:ea typeface="Times New Roman" panose="02020603050405020304" pitchFamily="18" charset="0"/>
              </a:rPr>
              <a:t>المدرسة الجزائرية للاستشراق</a:t>
            </a:r>
            <a:endParaRPr lang="fr-FR"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2800" dirty="0">
                <a:latin typeface="Calibri" panose="020F0502020204030204" pitchFamily="34" charset="0"/>
                <a:ea typeface="Times New Roman" panose="02020603050405020304" pitchFamily="18" charset="0"/>
              </a:rPr>
              <a:t>جامعة الجزائر (أسسها الاحتلال)</a:t>
            </a:r>
            <a:endParaRPr lang="fr-FR"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2800" dirty="0">
                <a:latin typeface="Calibri" panose="020F0502020204030204" pitchFamily="34" charset="0"/>
                <a:ea typeface="Times New Roman" panose="02020603050405020304" pitchFamily="18" charset="0"/>
              </a:rPr>
              <a:t>مكاتب الشؤون الأهلية</a:t>
            </a:r>
            <a:r>
              <a:rPr lang="fr-FR" sz="2800" dirty="0">
                <a:latin typeface="Times New Roman" panose="02020603050405020304" pitchFamily="18" charset="0"/>
                <a:ea typeface="Times New Roman" panose="02020603050405020304" pitchFamily="18" charset="0"/>
                <a:cs typeface="Arial" panose="020B0604020202020204" pitchFamily="34" charset="0"/>
              </a:rPr>
              <a:t> (Affaires Indigènes)</a:t>
            </a:r>
            <a:endParaRPr lang="fr-FR"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2800" dirty="0">
                <a:latin typeface="Calibri" panose="020F0502020204030204" pitchFamily="34" charset="0"/>
                <a:ea typeface="Times New Roman" panose="02020603050405020304" pitchFamily="18" charset="0"/>
              </a:rPr>
              <a:t>مراكز الأرشيف العسكري الفرنسي</a:t>
            </a:r>
            <a:endParaRPr lang="fr-FR"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2800" dirty="0">
                <a:latin typeface="Calibri" panose="020F0502020204030204" pitchFamily="34" charset="0"/>
                <a:ea typeface="Times New Roman" panose="02020603050405020304" pitchFamily="18" charset="0"/>
              </a:rPr>
              <a:t>المدرسة الحربية للأهالي (كتابة تقارير استخباراتية)</a:t>
            </a:r>
            <a:endParaRPr lang="fr-FR" sz="28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948857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285750" lvl="0" indent="-285750" rtl="1">
              <a:lnSpc>
                <a:spcPct val="107000"/>
              </a:lnSpc>
              <a:spcBef>
                <a:spcPct val="20000"/>
              </a:spcBef>
              <a:spcAft>
                <a:spcPts val="800"/>
              </a:spcAft>
            </a:pPr>
            <a:r>
              <a:rPr lang="ar-SA" sz="32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رابعاً: أثر الكتابة الاستعمارية على الوعي التاريخي في </a:t>
            </a:r>
            <a:r>
              <a:rPr lang="ar-SA" sz="32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المنطقة</a:t>
            </a:r>
            <a:endParaRPr lang="fr-FR" dirty="0"/>
          </a:p>
        </p:txBody>
      </p:sp>
      <p:sp>
        <p:nvSpPr>
          <p:cNvPr id="3" name="Espace réservé du contenu 2"/>
          <p:cNvSpPr>
            <a:spLocks noGrp="1"/>
          </p:cNvSpPr>
          <p:nvPr>
            <p:ph idx="1"/>
          </p:nvPr>
        </p:nvSpPr>
        <p:spPr/>
        <p:txBody>
          <a:bodyPr/>
          <a:lstStyle/>
          <a:p>
            <a:pPr marL="342900" lvl="0" indent="-342900" algn="just" rtl="1">
              <a:lnSpc>
                <a:spcPct val="107000"/>
              </a:lnSpc>
              <a:spcAft>
                <a:spcPts val="800"/>
              </a:spcAft>
              <a:buFont typeface="+mj-lt"/>
              <a:buAutoNum type="arabicPeriod"/>
              <a:tabLst>
                <a:tab pos="457200" algn="l"/>
              </a:tabLst>
            </a:pPr>
            <a:r>
              <a:rPr lang="ar-SA" b="1" dirty="0" smtClean="0">
                <a:latin typeface="Calibri" panose="020F0502020204030204" pitchFamily="34" charset="0"/>
                <a:ea typeface="Times New Roman" panose="02020603050405020304" pitchFamily="18" charset="0"/>
              </a:rPr>
              <a:t>ترسيخ </a:t>
            </a:r>
            <a:r>
              <a:rPr lang="ar-SA" b="1" dirty="0">
                <a:latin typeface="Calibri" panose="020F0502020204030204" pitchFamily="34" charset="0"/>
                <a:ea typeface="Times New Roman" panose="02020603050405020304" pitchFamily="18" charset="0"/>
              </a:rPr>
              <a:t>مفاهيم خاطئة</a:t>
            </a:r>
            <a:r>
              <a:rPr lang="ar-SA" dirty="0">
                <a:latin typeface="Calibri" panose="020F0502020204030204" pitchFamily="34" charset="0"/>
                <a:ea typeface="Times New Roman" panose="02020603050405020304" pitchFamily="18" charset="0"/>
              </a:rPr>
              <a:t> </a:t>
            </a:r>
            <a:r>
              <a:rPr lang="fr-FR" dirty="0">
                <a:latin typeface="Times New Roman" panose="02020603050405020304" pitchFamily="18" charset="0"/>
                <a:ea typeface="Times New Roman" panose="02020603050405020304" pitchFamily="18" charset="0"/>
                <a:cs typeface="Arial" panose="020B0604020202020204" pitchFamily="34" charset="0"/>
              </a:rPr>
              <a:t>(</a:t>
            </a:r>
            <a:r>
              <a:rPr lang="ar-SA" dirty="0">
                <a:latin typeface="Calibri" panose="020F0502020204030204" pitchFamily="34" charset="0"/>
                <a:ea typeface="Times New Roman" panose="02020603050405020304" pitchFamily="18" charset="0"/>
              </a:rPr>
              <a:t>القبيلة، العصبية، الانقسامية</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Font typeface="+mj-lt"/>
              <a:buAutoNum type="arabicPeriod"/>
              <a:tabLst>
                <a:tab pos="457200" algn="l"/>
              </a:tabLst>
            </a:pPr>
            <a:r>
              <a:rPr lang="ar-SA" b="1" dirty="0">
                <a:latin typeface="Calibri" panose="020F0502020204030204" pitchFamily="34" charset="0"/>
                <a:ea typeface="Times New Roman" panose="02020603050405020304" pitchFamily="18" charset="0"/>
              </a:rPr>
              <a:t>هيمنة الأرشيف الاستعماري على الدراسات الأكاديمية</a:t>
            </a:r>
            <a:r>
              <a:rPr lang="ar-SA" dirty="0">
                <a:latin typeface="Calibri" panose="020F0502020204030204" pitchFamily="34" charset="0"/>
                <a:ea typeface="Times New Roman" panose="02020603050405020304" pitchFamily="18" charset="0"/>
              </a:rPr>
              <a:t> بعد الاستقلال</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Font typeface="+mj-lt"/>
              <a:buAutoNum type="arabicPeriod"/>
              <a:tabLst>
                <a:tab pos="457200" algn="l"/>
              </a:tabLst>
            </a:pPr>
            <a:r>
              <a:rPr lang="ar-SA" b="1" dirty="0">
                <a:latin typeface="Calibri" panose="020F0502020204030204" pitchFamily="34" charset="0"/>
                <a:ea typeface="Times New Roman" panose="02020603050405020304" pitchFamily="18" charset="0"/>
              </a:rPr>
              <a:t>خلق قطيعة بين الماضي المحلي والهوية الوطنية</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Font typeface="+mj-lt"/>
              <a:buAutoNum type="arabicPeriod"/>
              <a:tabLst>
                <a:tab pos="457200" algn="l"/>
              </a:tabLst>
            </a:pPr>
            <a:r>
              <a:rPr lang="ar-SA" b="1" dirty="0">
                <a:latin typeface="Calibri" panose="020F0502020204030204" pitchFamily="34" charset="0"/>
                <a:ea typeface="Times New Roman" panose="02020603050405020304" pitchFamily="18" charset="0"/>
              </a:rPr>
              <a:t>توجيه سياسات ما بعد الاستقلال</a:t>
            </a:r>
            <a:r>
              <a:rPr lang="ar-SA" dirty="0">
                <a:latin typeface="Calibri" panose="020F0502020204030204" pitchFamily="34" charset="0"/>
                <a:ea typeface="Times New Roman" panose="02020603050405020304" pitchFamily="18" charset="0"/>
              </a:rPr>
              <a:t> بقوالب جاهزة عن المجتمع والدولة</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624455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DZ" dirty="0"/>
              <a:t>خامساً: جهود النقد وإعادة كتابة التاريخ </a:t>
            </a:r>
            <a:r>
              <a:rPr lang="ar-DZ" dirty="0" smtClean="0"/>
              <a:t>المغاربي</a:t>
            </a:r>
            <a:endParaRPr lang="fr-FR" dirty="0"/>
          </a:p>
        </p:txBody>
      </p:sp>
      <p:sp>
        <p:nvSpPr>
          <p:cNvPr id="3" name="Espace réservé du contenu 2"/>
          <p:cNvSpPr>
            <a:spLocks noGrp="1"/>
          </p:cNvSpPr>
          <p:nvPr>
            <p:ph idx="1"/>
          </p:nvPr>
        </p:nvSpPr>
        <p:spPr>
          <a:xfrm>
            <a:off x="6199633" y="2556932"/>
            <a:ext cx="4696964" cy="3318936"/>
          </a:xfrm>
        </p:spPr>
        <p:txBody>
          <a:bodyPr>
            <a:normAutofit fontScale="62500" lnSpcReduction="20000"/>
          </a:bodyPr>
          <a:lstStyle/>
          <a:p>
            <a:pPr algn="just" rtl="1">
              <a:lnSpc>
                <a:spcPct val="107000"/>
              </a:lnSpc>
              <a:spcAft>
                <a:spcPts val="800"/>
              </a:spcAft>
            </a:pPr>
            <a:r>
              <a:rPr lang="ar-SA" dirty="0" smtClean="0">
                <a:latin typeface="Calibri" panose="020F0502020204030204" pitchFamily="34" charset="0"/>
                <a:ea typeface="Times New Roman" panose="02020603050405020304" pitchFamily="18" charset="0"/>
              </a:rPr>
              <a:t>بدأت </a:t>
            </a:r>
            <a:r>
              <a:rPr lang="ar-SA" dirty="0">
                <a:latin typeface="Calibri" panose="020F0502020204030204" pitchFamily="34" charset="0"/>
                <a:ea typeface="Times New Roman" panose="02020603050405020304" pitchFamily="18" charset="0"/>
              </a:rPr>
              <a:t>منذ منتصف القرن 20، حيث تصدى لها مؤرخون عرب وأوروبيون تقدميون</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DZ" sz="3600" b="1" dirty="0" smtClean="0">
                <a:latin typeface="Times New Roman" panose="02020603050405020304" pitchFamily="18" charset="0"/>
                <a:ea typeface="Times New Roman" panose="02020603050405020304" pitchFamily="18" charset="0"/>
                <a:cs typeface="Arial" panose="020B0604020202020204" pitchFamily="34" charset="0"/>
              </a:rPr>
              <a:t>1)</a:t>
            </a:r>
            <a:r>
              <a:rPr lang="ar-SA" sz="3600" b="1" dirty="0" smtClean="0">
                <a:latin typeface="Calibri" panose="020F0502020204030204" pitchFamily="34" charset="0"/>
                <a:ea typeface="Times New Roman" panose="02020603050405020304" pitchFamily="18" charset="0"/>
              </a:rPr>
              <a:t>مؤرخون </a:t>
            </a:r>
            <a:r>
              <a:rPr lang="ar-SA" sz="3600" b="1" dirty="0" err="1">
                <a:latin typeface="Calibri" panose="020F0502020204030204" pitchFamily="34" charset="0"/>
                <a:ea typeface="Times New Roman" panose="02020603050405020304" pitchFamily="18" charset="0"/>
              </a:rPr>
              <a:t>مغاربيون</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عبد الله </a:t>
            </a:r>
            <a:r>
              <a:rPr lang="ar-SA" dirty="0" err="1">
                <a:latin typeface="Calibri" panose="020F0502020204030204" pitchFamily="34" charset="0"/>
                <a:ea typeface="Times New Roman" panose="02020603050405020304" pitchFamily="18" charset="0"/>
              </a:rPr>
              <a:t>العروي</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هشام </a:t>
            </a:r>
            <a:r>
              <a:rPr lang="ar-SA" dirty="0" err="1">
                <a:latin typeface="Calibri" panose="020F0502020204030204" pitchFamily="34" charset="0"/>
                <a:ea typeface="Times New Roman" panose="02020603050405020304" pitchFamily="18" charset="0"/>
              </a:rPr>
              <a:t>جعيط</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محمد شفيق</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أبو القاسم سعد الله</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عبد الرحمن الجيلالي</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محمود إسماعيل</a:t>
            </a:r>
            <a:endParaRPr lang="fr-FR" sz="2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4" name="Espace réservé du contenu 2"/>
          <p:cNvSpPr txBox="1">
            <a:spLocks/>
          </p:cNvSpPr>
          <p:nvPr/>
        </p:nvSpPr>
        <p:spPr>
          <a:xfrm>
            <a:off x="1295402" y="2556932"/>
            <a:ext cx="4904231" cy="3318936"/>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rtl="1">
              <a:lnSpc>
                <a:spcPct val="107000"/>
              </a:lnSpc>
              <a:spcAft>
                <a:spcPts val="800"/>
              </a:spcAft>
            </a:pPr>
            <a:r>
              <a:rPr lang="ar-DZ" sz="3600" b="1" dirty="0" smtClean="0">
                <a:latin typeface="Times New Roman" panose="02020603050405020304" pitchFamily="18" charset="0"/>
                <a:ea typeface="Times New Roman" panose="02020603050405020304" pitchFamily="18" charset="0"/>
                <a:cs typeface="Arial" panose="020B0604020202020204" pitchFamily="34" charset="0"/>
              </a:rPr>
              <a:t>2)</a:t>
            </a:r>
            <a:r>
              <a:rPr lang="fr-FR" sz="36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3600" b="1" dirty="0" smtClean="0">
                <a:latin typeface="Calibri" panose="020F0502020204030204" pitchFamily="34" charset="0"/>
                <a:ea typeface="Times New Roman" panose="02020603050405020304" pitchFamily="18" charset="0"/>
              </a:rPr>
              <a:t>أطروحات النقد الحديثة</a:t>
            </a:r>
            <a:endParaRPr lang="fr-FR" sz="2000" dirty="0" smtClean="0">
              <a:latin typeface="Calibri" panose="020F0502020204030204" pitchFamily="34" charset="0"/>
              <a:ea typeface="Calibri" panose="020F0502020204030204" pitchFamily="34" charset="0"/>
              <a:cs typeface="Arial" panose="020B0604020202020204" pitchFamily="34" charset="0"/>
            </a:endParaRPr>
          </a:p>
          <a:p>
            <a:pPr marL="342900" indent="-342900" algn="just" rtl="1">
              <a:lnSpc>
                <a:spcPct val="107000"/>
              </a:lnSpc>
              <a:spcAft>
                <a:spcPts val="800"/>
              </a:spcAft>
              <a:buSzPts val="1000"/>
              <a:buFont typeface="Symbol" panose="05050102010706020507" pitchFamily="18" charset="2"/>
              <a:buChar char=""/>
              <a:tabLst>
                <a:tab pos="457200" algn="l"/>
              </a:tabLst>
            </a:pPr>
            <a:r>
              <a:rPr lang="ar-SA" dirty="0" smtClean="0">
                <a:latin typeface="Calibri" panose="020F0502020204030204" pitchFamily="34" charset="0"/>
                <a:ea typeface="Times New Roman" panose="02020603050405020304" pitchFamily="18" charset="0"/>
              </a:rPr>
              <a:t>نقد المركزية الأوروبية</a:t>
            </a:r>
            <a:r>
              <a:rPr lang="fr-FR" dirty="0" smtClean="0">
                <a:latin typeface="Times New Roman" panose="02020603050405020304" pitchFamily="18" charset="0"/>
                <a:ea typeface="Times New Roman" panose="02020603050405020304" pitchFamily="18" charset="0"/>
                <a:cs typeface="Arial" panose="020B0604020202020204" pitchFamily="34" charset="0"/>
              </a:rPr>
              <a:t>.</a:t>
            </a:r>
            <a:endParaRPr lang="fr-FR" sz="2000" dirty="0" smtClean="0">
              <a:latin typeface="Calibri" panose="020F0502020204030204" pitchFamily="34" charset="0"/>
              <a:ea typeface="Calibri" panose="020F0502020204030204" pitchFamily="34" charset="0"/>
              <a:cs typeface="Arial" panose="020B0604020202020204" pitchFamily="34" charset="0"/>
            </a:endParaRPr>
          </a:p>
          <a:p>
            <a:pPr marL="342900" indent="-342900" algn="just" rtl="1">
              <a:lnSpc>
                <a:spcPct val="107000"/>
              </a:lnSpc>
              <a:spcAft>
                <a:spcPts val="800"/>
              </a:spcAft>
              <a:buSzPts val="1000"/>
              <a:buFont typeface="Symbol" panose="05050102010706020507" pitchFamily="18" charset="2"/>
              <a:buChar char=""/>
              <a:tabLst>
                <a:tab pos="457200" algn="l"/>
              </a:tabLst>
            </a:pPr>
            <a:r>
              <a:rPr lang="ar-SA" dirty="0" smtClean="0">
                <a:latin typeface="Calibri" panose="020F0502020204030204" pitchFamily="34" charset="0"/>
                <a:ea typeface="Times New Roman" panose="02020603050405020304" pitchFamily="18" charset="0"/>
              </a:rPr>
              <a:t>إعادة الاعتبار للوثائق المحلية</a:t>
            </a:r>
            <a:r>
              <a:rPr lang="fr-FR" dirty="0" smtClean="0">
                <a:latin typeface="Times New Roman" panose="02020603050405020304" pitchFamily="18" charset="0"/>
                <a:ea typeface="Times New Roman" panose="02020603050405020304" pitchFamily="18" charset="0"/>
                <a:cs typeface="Arial" panose="020B0604020202020204" pitchFamily="34" charset="0"/>
              </a:rPr>
              <a:t>.</a:t>
            </a:r>
            <a:endParaRPr lang="fr-FR" sz="2000" dirty="0" smtClean="0">
              <a:latin typeface="Calibri" panose="020F0502020204030204" pitchFamily="34" charset="0"/>
              <a:ea typeface="Calibri" panose="020F0502020204030204" pitchFamily="34" charset="0"/>
              <a:cs typeface="Arial" panose="020B0604020202020204" pitchFamily="34" charset="0"/>
            </a:endParaRPr>
          </a:p>
          <a:p>
            <a:pPr marL="342900" indent="-342900" algn="just" rtl="1">
              <a:lnSpc>
                <a:spcPct val="107000"/>
              </a:lnSpc>
              <a:spcAft>
                <a:spcPts val="800"/>
              </a:spcAft>
              <a:buSzPts val="1000"/>
              <a:buFont typeface="Symbol" panose="05050102010706020507" pitchFamily="18" charset="2"/>
              <a:buChar char=""/>
              <a:tabLst>
                <a:tab pos="457200" algn="l"/>
              </a:tabLst>
            </a:pPr>
            <a:r>
              <a:rPr lang="ar-SA" dirty="0" smtClean="0">
                <a:latin typeface="Calibri" panose="020F0502020204030204" pitchFamily="34" charset="0"/>
                <a:ea typeface="Times New Roman" panose="02020603050405020304" pitchFamily="18" charset="0"/>
              </a:rPr>
              <a:t>قراءة تاريخ الاستعمار بوصفه “مشروع عنف” وليس “مهمة حضارية</a:t>
            </a:r>
            <a:r>
              <a:rPr lang="fr-FR" dirty="0" smtClean="0">
                <a:latin typeface="Times New Roman" panose="02020603050405020304" pitchFamily="18" charset="0"/>
                <a:ea typeface="Times New Roman" panose="02020603050405020304" pitchFamily="18" charset="0"/>
                <a:cs typeface="Arial" panose="020B0604020202020204" pitchFamily="34" charset="0"/>
              </a:rPr>
              <a:t>”.</a:t>
            </a:r>
            <a:endParaRPr lang="fr-FR" sz="2000" dirty="0" smtClean="0">
              <a:latin typeface="Calibri" panose="020F0502020204030204" pitchFamily="34" charset="0"/>
              <a:ea typeface="Calibri" panose="020F0502020204030204" pitchFamily="34" charset="0"/>
              <a:cs typeface="Arial" panose="020B0604020202020204" pitchFamily="34" charset="0"/>
            </a:endParaRPr>
          </a:p>
          <a:p>
            <a:pPr marL="342900" indent="-342900" algn="just" rtl="1">
              <a:lnSpc>
                <a:spcPct val="107000"/>
              </a:lnSpc>
              <a:spcAft>
                <a:spcPts val="800"/>
              </a:spcAft>
              <a:buSzPts val="1000"/>
              <a:buFont typeface="Symbol" panose="05050102010706020507" pitchFamily="18" charset="2"/>
              <a:buChar char=""/>
              <a:tabLst>
                <a:tab pos="457200" algn="l"/>
              </a:tabLst>
            </a:pPr>
            <a:r>
              <a:rPr lang="ar-SA" dirty="0" smtClean="0">
                <a:latin typeface="Calibri" panose="020F0502020204030204" pitchFamily="34" charset="0"/>
                <a:ea typeface="Times New Roman" panose="02020603050405020304" pitchFamily="18" charset="0"/>
              </a:rPr>
              <a:t>تفكيك خطاب السياسة البربرية</a:t>
            </a:r>
            <a:r>
              <a:rPr lang="fr-FR" dirty="0" smtClean="0">
                <a:latin typeface="Times New Roman" panose="02020603050405020304" pitchFamily="18" charset="0"/>
                <a:ea typeface="Times New Roman" panose="02020603050405020304" pitchFamily="18" charset="0"/>
                <a:cs typeface="Arial" panose="020B0604020202020204" pitchFamily="34" charset="0"/>
              </a:rPr>
              <a:t>.</a:t>
            </a:r>
            <a:endParaRPr lang="fr-FR" sz="2000" dirty="0" smtClean="0">
              <a:latin typeface="Calibri" panose="020F0502020204030204" pitchFamily="34" charset="0"/>
              <a:ea typeface="Calibri" panose="020F0502020204030204" pitchFamily="34" charset="0"/>
              <a:cs typeface="Arial" panose="020B0604020202020204" pitchFamily="34" charset="0"/>
            </a:endParaRPr>
          </a:p>
          <a:p>
            <a:pPr marL="342900" indent="-342900" algn="just" rtl="1">
              <a:lnSpc>
                <a:spcPct val="107000"/>
              </a:lnSpc>
              <a:spcAft>
                <a:spcPts val="800"/>
              </a:spcAft>
              <a:buSzPts val="1000"/>
              <a:buFont typeface="Symbol" panose="05050102010706020507" pitchFamily="18" charset="2"/>
              <a:buChar char=""/>
              <a:tabLst>
                <a:tab pos="457200" algn="l"/>
              </a:tabLst>
            </a:pPr>
            <a:r>
              <a:rPr lang="ar-SA" dirty="0" smtClean="0">
                <a:latin typeface="Calibri" panose="020F0502020204030204" pitchFamily="34" charset="0"/>
                <a:ea typeface="Times New Roman" panose="02020603050405020304" pitchFamily="18" charset="0"/>
              </a:rPr>
              <a:t>إبراز دينامية المجتمع المغاربي قبل الاحتلال</a:t>
            </a:r>
            <a:r>
              <a:rPr lang="fr-FR" dirty="0" smtClean="0">
                <a:latin typeface="Times New Roman" panose="02020603050405020304" pitchFamily="18" charset="0"/>
                <a:ea typeface="Times New Roman" panose="02020603050405020304" pitchFamily="18" charset="0"/>
                <a:cs typeface="Arial" panose="020B0604020202020204" pitchFamily="34" charset="0"/>
              </a:rPr>
              <a:t>.</a:t>
            </a:r>
            <a:endParaRPr lang="fr-FR" sz="2000" dirty="0" smtClean="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082794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285750" lvl="0" indent="-285750" rtl="1">
              <a:lnSpc>
                <a:spcPct val="107000"/>
              </a:lnSpc>
              <a:spcBef>
                <a:spcPct val="20000"/>
              </a:spcBef>
              <a:spcAft>
                <a:spcPts val="800"/>
              </a:spcAft>
            </a:pPr>
            <a:r>
              <a:rPr lang="ar-SA"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خاتمة</a:t>
            </a:r>
            <a:endParaRPr lang="fr-FR" dirty="0"/>
          </a:p>
        </p:txBody>
      </p:sp>
      <p:sp>
        <p:nvSpPr>
          <p:cNvPr id="3" name="Espace réservé du contenu 2"/>
          <p:cNvSpPr>
            <a:spLocks noGrp="1"/>
          </p:cNvSpPr>
          <p:nvPr>
            <p:ph idx="1"/>
          </p:nvPr>
        </p:nvSpPr>
        <p:spPr/>
        <p:txBody>
          <a:bodyPr/>
          <a:lstStyle/>
          <a:p>
            <a:pPr algn="just" rtl="1">
              <a:lnSpc>
                <a:spcPct val="107000"/>
              </a:lnSpc>
              <a:spcAft>
                <a:spcPts val="800"/>
              </a:spcAft>
            </a:pPr>
            <a:r>
              <a:rPr lang="ar-SA" dirty="0" smtClean="0">
                <a:latin typeface="Calibri" panose="020F0502020204030204" pitchFamily="34" charset="0"/>
                <a:ea typeface="Times New Roman" panose="02020603050405020304" pitchFamily="18" charset="0"/>
              </a:rPr>
              <a:t>إن </a:t>
            </a:r>
            <a:r>
              <a:rPr lang="ar-SA" dirty="0">
                <a:latin typeface="Calibri" panose="020F0502020204030204" pitchFamily="34" charset="0"/>
                <a:ea typeface="Times New Roman" panose="02020603050405020304" pitchFamily="18" charset="0"/>
              </a:rPr>
              <a:t>الكتابة الاستعمارية لتاريخ البلدان المغاربية لم تكن إنتاجاً معرفياً بريئاً، بل كانت مشروعًا سياسيًا يهدف إلى التحكم في الماضي من أجل السيطرة على الحاضر. وقد تركت هذه الكتابة بصمتها على النظام التعليمي، والبحث العلمي، والتصورات الاجتماعية إلى اليوم</a:t>
            </a:r>
            <a:r>
              <a:rPr lang="fr-FR" dirty="0">
                <a:latin typeface="Times New Roman" panose="02020603050405020304" pitchFamily="18" charset="0"/>
                <a:ea typeface="Times New Roman" panose="02020603050405020304" pitchFamily="18" charset="0"/>
                <a:cs typeface="Arial" panose="020B0604020202020204" pitchFamily="34" charset="0"/>
              </a:rPr>
              <a:t>.</a:t>
            </a:r>
            <a:br>
              <a:rPr lang="fr-FR" dirty="0">
                <a:latin typeface="Times New Roman" panose="02020603050405020304" pitchFamily="18" charset="0"/>
                <a:ea typeface="Times New Roman" panose="02020603050405020304" pitchFamily="18" charset="0"/>
                <a:cs typeface="Arial" panose="020B0604020202020204" pitchFamily="34" charset="0"/>
              </a:rPr>
            </a:br>
            <a:r>
              <a:rPr lang="ar-SA" dirty="0">
                <a:latin typeface="Calibri" panose="020F0502020204030204" pitchFamily="34" charset="0"/>
                <a:ea typeface="Times New Roman" panose="02020603050405020304" pitchFamily="18" charset="0"/>
              </a:rPr>
              <a:t>وما تزال عملية </a:t>
            </a:r>
            <a:r>
              <a:rPr lang="ar-SA" b="1" dirty="0">
                <a:latin typeface="Calibri" panose="020F0502020204030204" pitchFamily="34" charset="0"/>
                <a:ea typeface="Times New Roman" panose="02020603050405020304" pitchFamily="18" charset="0"/>
              </a:rPr>
              <a:t>تفكيك السرديات الاستعمارية</a:t>
            </a:r>
            <a:r>
              <a:rPr lang="ar-SA" dirty="0">
                <a:latin typeface="Calibri" panose="020F0502020204030204" pitchFamily="34" charset="0"/>
                <a:ea typeface="Times New Roman" panose="02020603050405020304" pitchFamily="18" charset="0"/>
              </a:rPr>
              <a:t> وإعادة بناء تاريخ المغرب العربي وفق مناهج علمية نقدية مشروعًا مفتوحًا أمام الباحثين في التاريخ والأنثروبولوجيا</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7331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342900" lvl="0" indent="-342900" rtl="1">
              <a:lnSpc>
                <a:spcPct val="107000"/>
              </a:lnSpc>
              <a:spcAft>
                <a:spcPts val="800"/>
              </a:spcAft>
            </a:pPr>
            <a:r>
              <a:rPr lang="ar-DZ" b="1" kern="1800" dirty="0" smtClean="0">
                <a:latin typeface="Calibri" panose="020F0502020204030204" pitchFamily="34" charset="0"/>
                <a:ea typeface="Times New Roman" panose="02020603050405020304" pitchFamily="18" charset="0"/>
                <a:cs typeface="Times New Roman" panose="02020603050405020304" pitchFamily="18" charset="0"/>
              </a:rPr>
              <a:t>2. </a:t>
            </a:r>
            <a:r>
              <a:rPr lang="ar-SA" b="1" kern="1800" dirty="0" smtClean="0">
                <a:latin typeface="Calibri" panose="020F0502020204030204" pitchFamily="34" charset="0"/>
                <a:ea typeface="Times New Roman" panose="02020603050405020304" pitchFamily="18" charset="0"/>
                <a:cs typeface="Times New Roman" panose="02020603050405020304" pitchFamily="18" charset="0"/>
              </a:rPr>
              <a:t>الكتابة </a:t>
            </a:r>
            <a:r>
              <a:rPr lang="ar-SA" b="1" kern="1800" dirty="0">
                <a:latin typeface="Calibri" panose="020F0502020204030204" pitchFamily="34" charset="0"/>
                <a:ea typeface="Times New Roman" panose="02020603050405020304" pitchFamily="18" charset="0"/>
                <a:cs typeface="Times New Roman" panose="02020603050405020304" pitchFamily="18" charset="0"/>
              </a:rPr>
              <a:t>الوطنية بعد الاستقلال لتاريخ البلدان </a:t>
            </a:r>
            <a:r>
              <a:rPr lang="ar-SA" b="1" kern="1800" dirty="0" smtClean="0">
                <a:latin typeface="Calibri" panose="020F0502020204030204" pitchFamily="34" charset="0"/>
                <a:ea typeface="Times New Roman" panose="02020603050405020304" pitchFamily="18" charset="0"/>
                <a:cs typeface="Times New Roman" panose="02020603050405020304" pitchFamily="18" charset="0"/>
              </a:rPr>
              <a:t>المغاربية</a:t>
            </a:r>
            <a:endParaRPr lang="fr-FR" dirty="0"/>
          </a:p>
        </p:txBody>
      </p:sp>
      <p:sp>
        <p:nvSpPr>
          <p:cNvPr id="3" name="Espace réservé du contenu 2"/>
          <p:cNvSpPr>
            <a:spLocks noGrp="1"/>
          </p:cNvSpPr>
          <p:nvPr>
            <p:ph idx="1"/>
          </p:nvPr>
        </p:nvSpPr>
        <p:spPr/>
        <p:txBody>
          <a:bodyPr/>
          <a:lstStyle/>
          <a:p>
            <a:pPr algn="just" rtl="1">
              <a:lnSpc>
                <a:spcPct val="107000"/>
              </a:lnSpc>
              <a:spcAft>
                <a:spcPts val="800"/>
              </a:spcAft>
            </a:pPr>
            <a:r>
              <a:rPr lang="ar-SA" sz="3600" b="1" dirty="0">
                <a:latin typeface="Calibri" panose="020F0502020204030204" pitchFamily="34" charset="0"/>
                <a:ea typeface="Times New Roman" panose="02020603050405020304" pitchFamily="18" charset="0"/>
              </a:rPr>
              <a:t>مقدمة</a:t>
            </a:r>
            <a:endParaRPr lang="fr-FR" sz="2000" dirty="0">
              <a:latin typeface="Calibri" panose="020F0502020204030204" pitchFamily="34" charset="0"/>
              <a:ea typeface="Calibri" panose="020F0502020204030204" pitchFamily="34" charset="0"/>
              <a:cs typeface="Arial" panose="020B0604020202020204" pitchFamily="34" charset="0"/>
            </a:endParaRPr>
          </a:p>
          <a:p>
            <a:pPr algn="just" rtl="1"/>
            <a:r>
              <a:rPr lang="ar-SA" dirty="0">
                <a:ea typeface="Times New Roman" panose="02020603050405020304" pitchFamily="18" charset="0"/>
              </a:rPr>
              <a:t>بعد حصول البلدان المغاربية على استقلالها بين خمسينيات وستينيات القرن 20، دخلت مرحلة جديدة من إنتاج المعرفة التاريخية هدفت إلى </a:t>
            </a:r>
            <a:r>
              <a:rPr lang="ar-SA" b="1" dirty="0">
                <a:ea typeface="Times New Roman" panose="02020603050405020304" pitchFamily="18" charset="0"/>
              </a:rPr>
              <a:t>تحرير الوعي</a:t>
            </a:r>
            <a:r>
              <a:rPr lang="ar-SA" dirty="0">
                <a:ea typeface="Times New Roman" panose="02020603050405020304" pitchFamily="18" charset="0"/>
              </a:rPr>
              <a:t> من تأثير الكتابات الاستعمارية، وإعادة بناء سردية وطنية تُبرز شرعية الدولة الحديثة وهويتها</a:t>
            </a:r>
            <a:r>
              <a:rPr lang="fr-FR" dirty="0">
                <a:latin typeface="Times New Roman" panose="02020603050405020304" pitchFamily="18" charset="0"/>
                <a:ea typeface="Times New Roman" panose="02020603050405020304" pitchFamily="18" charset="0"/>
              </a:rPr>
              <a:t>.</a:t>
            </a:r>
            <a:br>
              <a:rPr lang="fr-FR" dirty="0">
                <a:latin typeface="Times New Roman" panose="02020603050405020304" pitchFamily="18" charset="0"/>
                <a:ea typeface="Times New Roman" panose="02020603050405020304" pitchFamily="18" charset="0"/>
              </a:rPr>
            </a:br>
            <a:r>
              <a:rPr lang="ar-SA" dirty="0">
                <a:latin typeface="Times New Roman" panose="02020603050405020304" pitchFamily="18" charset="0"/>
                <a:ea typeface="Times New Roman" panose="02020603050405020304" pitchFamily="18" charset="0"/>
              </a:rPr>
              <a:t>هذه الكتابة الوطنية لم تكن مجرّد مراجعة للوقائع التاريخية، بل كانت مشروعًا سياسيًا وفكريًا لإعادة تعريف الذات الجماعية، وترميم الذاكرة، وتثبيت الرموز والمرجعيات</a:t>
            </a:r>
            <a:endParaRPr lang="fr-FR" dirty="0"/>
          </a:p>
        </p:txBody>
      </p:sp>
    </p:spTree>
    <p:extLst>
      <p:ext uri="{BB962C8B-B14F-4D97-AF65-F5344CB8AC3E}">
        <p14:creationId xmlns:p14="http://schemas.microsoft.com/office/powerpoint/2010/main" val="613046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285750" lvl="0" indent="-285750" rtl="1">
              <a:lnSpc>
                <a:spcPct val="107000"/>
              </a:lnSpc>
              <a:spcBef>
                <a:spcPct val="20000"/>
              </a:spcBef>
              <a:spcAft>
                <a:spcPts val="800"/>
              </a:spcAft>
            </a:pPr>
            <a:r>
              <a:rPr lang="ar-SA" sz="30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أولاً: دوافع ظهور الكتابة الوطنية بعد </a:t>
            </a:r>
            <a:r>
              <a:rPr lang="ar-SA" sz="30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الاستقلال</a:t>
            </a:r>
            <a:endParaRPr lang="fr-FR" dirty="0"/>
          </a:p>
        </p:txBody>
      </p:sp>
      <p:sp>
        <p:nvSpPr>
          <p:cNvPr id="3" name="Espace réservé du contenu 2"/>
          <p:cNvSpPr>
            <a:spLocks noGrp="1"/>
          </p:cNvSpPr>
          <p:nvPr>
            <p:ph idx="1"/>
          </p:nvPr>
        </p:nvSpPr>
        <p:spPr/>
        <p:txBody>
          <a:bodyPr>
            <a:normAutofit/>
          </a:bodyPr>
          <a:lstStyle/>
          <a:p>
            <a:pPr algn="r" rtl="1">
              <a:lnSpc>
                <a:spcPct val="107000"/>
              </a:lnSpc>
              <a:spcAft>
                <a:spcPts val="800"/>
              </a:spcAft>
            </a:pPr>
            <a:r>
              <a:rPr lang="ar-DZ" sz="3600" b="1" dirty="0" smtClean="0">
                <a:latin typeface="Times New Roman" panose="02020603050405020304" pitchFamily="18" charset="0"/>
                <a:ea typeface="Times New Roman" panose="02020603050405020304" pitchFamily="18" charset="0"/>
                <a:cs typeface="Arial" panose="020B0604020202020204" pitchFamily="34" charset="0"/>
              </a:rPr>
              <a:t>1)</a:t>
            </a:r>
            <a:r>
              <a:rPr lang="fr-FR" sz="36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3600" b="1" dirty="0">
                <a:latin typeface="Calibri" panose="020F0502020204030204" pitchFamily="34" charset="0"/>
                <a:ea typeface="Times New Roman" panose="02020603050405020304" pitchFamily="18" charset="0"/>
              </a:rPr>
              <a:t>تفكيك الخطاب الاستعماري</a:t>
            </a:r>
            <a:endParaRPr lang="fr-FR" sz="20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dirty="0">
                <a:latin typeface="Calibri" panose="020F0502020204030204" pitchFamily="34" charset="0"/>
                <a:ea typeface="Times New Roman" panose="02020603050405020304" pitchFamily="18" charset="0"/>
              </a:rPr>
              <a:t>سعت الدول المغاربية إلى</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تصحيح الصورة التي رسمها المستعمر حول المجتمع والدولة،</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إعادة الاعتبار للتاريخ الوطني الإسلامي والأمازيغي،</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مواجهة سرديات “القبائلية” و“التأخر الحضاري</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328516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285750" lvl="0" indent="-285750" rtl="1">
              <a:lnSpc>
                <a:spcPct val="107000"/>
              </a:lnSpc>
              <a:spcBef>
                <a:spcPct val="20000"/>
              </a:spcBef>
              <a:spcAft>
                <a:spcPts val="800"/>
              </a:spcAft>
            </a:pPr>
            <a:r>
              <a:rPr lang="ar-SA" sz="30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أولاً: دوافع ظهور الكتابة الوطنية بعد </a:t>
            </a:r>
            <a:r>
              <a:rPr lang="ar-SA" sz="30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الاستقلال</a:t>
            </a:r>
            <a:endParaRPr lang="fr-FR" dirty="0"/>
          </a:p>
        </p:txBody>
      </p:sp>
      <p:sp>
        <p:nvSpPr>
          <p:cNvPr id="3" name="Espace réservé du contenu 2"/>
          <p:cNvSpPr>
            <a:spLocks noGrp="1"/>
          </p:cNvSpPr>
          <p:nvPr>
            <p:ph idx="1"/>
          </p:nvPr>
        </p:nvSpPr>
        <p:spPr/>
        <p:txBody>
          <a:bodyPr>
            <a:normAutofit fontScale="70000" lnSpcReduction="20000"/>
          </a:bodyPr>
          <a:lstStyle/>
          <a:p>
            <a:pPr algn="r" rtl="1">
              <a:lnSpc>
                <a:spcPct val="107000"/>
              </a:lnSpc>
              <a:spcAft>
                <a:spcPts val="800"/>
              </a:spcAft>
            </a:pPr>
            <a:r>
              <a:rPr lang="ar-DZ" sz="4800" b="1" dirty="0" smtClean="0">
                <a:latin typeface="Times New Roman" panose="02020603050405020304" pitchFamily="18" charset="0"/>
                <a:ea typeface="Times New Roman" panose="02020603050405020304" pitchFamily="18" charset="0"/>
                <a:cs typeface="Arial" panose="020B0604020202020204" pitchFamily="34" charset="0"/>
              </a:rPr>
              <a:t>2)</a:t>
            </a:r>
            <a:r>
              <a:rPr lang="fr-FR" sz="48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4800" b="1" dirty="0">
                <a:latin typeface="Calibri" panose="020F0502020204030204" pitchFamily="34" charset="0"/>
                <a:ea typeface="Times New Roman" panose="02020603050405020304" pitchFamily="18" charset="0"/>
              </a:rPr>
              <a:t>إعادة بناء الهوية الوطنية</a:t>
            </a:r>
            <a:endParaRPr lang="fr-FR" sz="3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3600" dirty="0">
                <a:latin typeface="Calibri" panose="020F0502020204030204" pitchFamily="34" charset="0"/>
                <a:ea typeface="Times New Roman" panose="02020603050405020304" pitchFamily="18" charset="0"/>
              </a:rPr>
              <a:t>انطلقت عملية واسعة لترسيخ</a:t>
            </a:r>
            <a:r>
              <a:rPr lang="fr-FR" sz="3600" dirty="0">
                <a:latin typeface="Times New Roman" panose="02020603050405020304" pitchFamily="18" charset="0"/>
                <a:ea typeface="Times New Roman" panose="02020603050405020304" pitchFamily="18"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3600" dirty="0">
                <a:latin typeface="Calibri" panose="020F0502020204030204" pitchFamily="34" charset="0"/>
                <a:ea typeface="Times New Roman" panose="02020603050405020304" pitchFamily="18" charset="0"/>
              </a:rPr>
              <a:t>اللغة العربية،</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3600" dirty="0">
                <a:latin typeface="Calibri" panose="020F0502020204030204" pitchFamily="34" charset="0"/>
                <a:ea typeface="Times New Roman" panose="02020603050405020304" pitchFamily="18" charset="0"/>
              </a:rPr>
              <a:t>الإسلام كمرجع حضاري،</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3600" dirty="0">
                <a:latin typeface="Calibri" panose="020F0502020204030204" pitchFamily="34" charset="0"/>
                <a:ea typeface="Times New Roman" panose="02020603050405020304" pitchFamily="18" charset="0"/>
              </a:rPr>
              <a:t>رموز المقاومة والبطولة،</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3600" dirty="0">
                <a:latin typeface="Calibri" panose="020F0502020204030204" pitchFamily="34" charset="0"/>
                <a:ea typeface="Times New Roman" panose="02020603050405020304" pitchFamily="18" charset="0"/>
              </a:rPr>
              <a:t>سردية الوحدة الوطنية ضدّ التقسيم الاستعماري</a:t>
            </a:r>
            <a:r>
              <a:rPr lang="fr-FR" sz="3600" dirty="0">
                <a:latin typeface="Times New Roman" panose="02020603050405020304" pitchFamily="18" charset="0"/>
                <a:ea typeface="Times New Roman" panose="02020603050405020304" pitchFamily="18"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537395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285750" lvl="0" indent="-285750" rtl="1">
              <a:lnSpc>
                <a:spcPct val="107000"/>
              </a:lnSpc>
              <a:spcBef>
                <a:spcPct val="20000"/>
              </a:spcBef>
              <a:spcAft>
                <a:spcPts val="800"/>
              </a:spcAft>
            </a:pPr>
            <a:r>
              <a:rPr lang="ar-SA" sz="30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أولاً: دوافع ظهور الكتابة الوطنية بعد </a:t>
            </a:r>
            <a:r>
              <a:rPr lang="ar-SA" sz="30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الاستقلال</a:t>
            </a:r>
            <a:endParaRPr lang="fr-FR" dirty="0"/>
          </a:p>
        </p:txBody>
      </p:sp>
      <p:sp>
        <p:nvSpPr>
          <p:cNvPr id="3" name="Espace réservé du contenu 2"/>
          <p:cNvSpPr>
            <a:spLocks noGrp="1"/>
          </p:cNvSpPr>
          <p:nvPr>
            <p:ph idx="1"/>
          </p:nvPr>
        </p:nvSpPr>
        <p:spPr/>
        <p:txBody>
          <a:bodyPr>
            <a:normAutofit fontScale="62500" lnSpcReduction="20000"/>
          </a:bodyPr>
          <a:lstStyle/>
          <a:p>
            <a:pPr algn="r" rtl="1">
              <a:lnSpc>
                <a:spcPct val="107000"/>
              </a:lnSpc>
              <a:spcAft>
                <a:spcPts val="800"/>
              </a:spcAft>
            </a:pPr>
            <a:r>
              <a:rPr lang="ar-DZ" sz="6600" b="1" dirty="0" smtClean="0">
                <a:latin typeface="Times New Roman" panose="02020603050405020304" pitchFamily="18" charset="0"/>
                <a:ea typeface="Times New Roman" panose="02020603050405020304" pitchFamily="18" charset="0"/>
                <a:cs typeface="Arial" panose="020B0604020202020204" pitchFamily="34" charset="0"/>
              </a:rPr>
              <a:t>3) </a:t>
            </a:r>
            <a:r>
              <a:rPr lang="fr-FR" sz="66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6600" b="1" dirty="0">
                <a:latin typeface="Calibri" panose="020F0502020204030204" pitchFamily="34" charset="0"/>
                <a:ea typeface="Times New Roman" panose="02020603050405020304" pitchFamily="18" charset="0"/>
              </a:rPr>
              <a:t>خدمة الشرعية السياسية للدولة الجديدة</a:t>
            </a:r>
            <a:endParaRPr lang="fr-FR" sz="4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4800" dirty="0">
                <a:latin typeface="Calibri" panose="020F0502020204030204" pitchFamily="34" charset="0"/>
                <a:ea typeface="Times New Roman" panose="02020603050405020304" pitchFamily="18" charset="0"/>
              </a:rPr>
              <a:t>اعتمدت الدولة على التاريخ كأداة</a:t>
            </a:r>
            <a:r>
              <a:rPr lang="fr-FR" sz="4800" dirty="0">
                <a:latin typeface="Times New Roman" panose="02020603050405020304" pitchFamily="18" charset="0"/>
                <a:ea typeface="Times New Roman" panose="02020603050405020304" pitchFamily="18" charset="0"/>
                <a:cs typeface="Arial" panose="020B0604020202020204" pitchFamily="34" charset="0"/>
              </a:rPr>
              <a:t>:</a:t>
            </a:r>
            <a:endParaRPr lang="fr-FR" sz="4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4800" dirty="0">
                <a:latin typeface="Calibri" panose="020F0502020204030204" pitchFamily="34" charset="0"/>
                <a:ea typeface="Times New Roman" panose="02020603050405020304" pitchFamily="18" charset="0"/>
              </a:rPr>
              <a:t>لإضفاء الشرعية على السلطة القائمة،</a:t>
            </a:r>
            <a:endParaRPr lang="fr-FR" sz="4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4800" dirty="0">
                <a:latin typeface="Calibri" panose="020F0502020204030204" pitchFamily="34" charset="0"/>
                <a:ea typeface="Times New Roman" panose="02020603050405020304" pitchFamily="18" charset="0"/>
              </a:rPr>
              <a:t>لصياغة سردية “الدولة–الأمة</a:t>
            </a:r>
            <a:r>
              <a:rPr lang="fr-FR" sz="4800" dirty="0">
                <a:latin typeface="Times New Roman" panose="02020603050405020304" pitchFamily="18" charset="0"/>
                <a:ea typeface="Times New Roman" panose="02020603050405020304" pitchFamily="18" charset="0"/>
                <a:cs typeface="Arial" panose="020B0604020202020204" pitchFamily="34" charset="0"/>
              </a:rPr>
              <a:t>”</a:t>
            </a:r>
            <a:r>
              <a:rPr lang="ar-SA" sz="4800" dirty="0">
                <a:latin typeface="Calibri" panose="020F0502020204030204" pitchFamily="34" charset="0"/>
                <a:ea typeface="Times New Roman" panose="02020603050405020304" pitchFamily="18" charset="0"/>
              </a:rPr>
              <a:t>،</a:t>
            </a:r>
            <a:endParaRPr lang="fr-FR" sz="4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4800" dirty="0">
                <a:latin typeface="Calibri" panose="020F0502020204030204" pitchFamily="34" charset="0"/>
                <a:ea typeface="Times New Roman" panose="02020603050405020304" pitchFamily="18" charset="0"/>
              </a:rPr>
              <a:t>لإخفاء أو تهدئة التوترات </a:t>
            </a:r>
            <a:r>
              <a:rPr lang="ar-SA" sz="4800" dirty="0" err="1">
                <a:latin typeface="Calibri" panose="020F0502020204030204" pitchFamily="34" charset="0"/>
                <a:ea typeface="Times New Roman" panose="02020603050405020304" pitchFamily="18" charset="0"/>
              </a:rPr>
              <a:t>الهوياتية</a:t>
            </a:r>
            <a:r>
              <a:rPr lang="ar-SA" sz="4800" dirty="0">
                <a:latin typeface="Calibri" panose="020F0502020204030204" pitchFamily="34" charset="0"/>
                <a:ea typeface="Times New Roman" panose="02020603050405020304" pitchFamily="18" charset="0"/>
              </a:rPr>
              <a:t> والجهوية</a:t>
            </a:r>
            <a:r>
              <a:rPr lang="fr-FR" sz="4800" dirty="0">
                <a:latin typeface="Times New Roman" panose="02020603050405020304" pitchFamily="18" charset="0"/>
                <a:ea typeface="Times New Roman" panose="02020603050405020304" pitchFamily="18" charset="0"/>
                <a:cs typeface="Arial" panose="020B0604020202020204" pitchFamily="34" charset="0"/>
              </a:rPr>
              <a:t>.</a:t>
            </a:r>
            <a:endParaRPr lang="fr-FR" sz="44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544808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285750" lvl="0" indent="-285750" rtl="1">
              <a:lnSpc>
                <a:spcPct val="107000"/>
              </a:lnSpc>
              <a:spcBef>
                <a:spcPct val="20000"/>
              </a:spcBef>
              <a:spcAft>
                <a:spcPts val="800"/>
              </a:spcAft>
            </a:pPr>
            <a:r>
              <a:rPr lang="ar-SA" sz="36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ثانياً: خصائص الكتابة الوطنية بعد </a:t>
            </a:r>
            <a:r>
              <a:rPr lang="ar-SA" sz="36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الاستقلال</a:t>
            </a:r>
            <a:endParaRPr lang="fr-FR" sz="6000" dirty="0"/>
          </a:p>
        </p:txBody>
      </p:sp>
      <p:sp>
        <p:nvSpPr>
          <p:cNvPr id="3" name="Espace réservé du contenu 2"/>
          <p:cNvSpPr>
            <a:spLocks noGrp="1"/>
          </p:cNvSpPr>
          <p:nvPr>
            <p:ph idx="1"/>
          </p:nvPr>
        </p:nvSpPr>
        <p:spPr/>
        <p:txBody>
          <a:bodyPr>
            <a:normAutofit fontScale="92500" lnSpcReduction="20000"/>
          </a:bodyPr>
          <a:lstStyle/>
          <a:p>
            <a:pPr algn="r" rtl="1">
              <a:lnSpc>
                <a:spcPct val="107000"/>
              </a:lnSpc>
              <a:spcAft>
                <a:spcPts val="800"/>
              </a:spcAft>
            </a:pPr>
            <a:r>
              <a:rPr lang="fr-FR" sz="3600" b="1" dirty="0" smtClean="0">
                <a:latin typeface="Times New Roman" panose="02020603050405020304" pitchFamily="18" charset="0"/>
                <a:ea typeface="Times New Roman" panose="02020603050405020304" pitchFamily="18" charset="0"/>
                <a:cs typeface="Arial" panose="020B0604020202020204" pitchFamily="34" charset="0"/>
              </a:rPr>
              <a:t>1</a:t>
            </a:r>
            <a:r>
              <a:rPr lang="fr-FR" sz="3600" b="1" dirty="0">
                <a:latin typeface="Times New Roman" panose="02020603050405020304" pitchFamily="18" charset="0"/>
                <a:ea typeface="Times New Roman" panose="02020603050405020304" pitchFamily="18" charset="0"/>
                <a:cs typeface="Arial" panose="020B0604020202020204" pitchFamily="34" charset="0"/>
              </a:rPr>
              <a:t>. </a:t>
            </a:r>
            <a:r>
              <a:rPr lang="ar-SA" sz="3600" b="1" dirty="0">
                <a:latin typeface="Calibri" panose="020F0502020204030204" pitchFamily="34" charset="0"/>
                <a:ea typeface="Times New Roman" panose="02020603050405020304" pitchFamily="18" charset="0"/>
              </a:rPr>
              <a:t>التركيز على تاريخ المقاومة الوطنية</a:t>
            </a:r>
            <a:endParaRPr lang="fr-FR" sz="20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dirty="0">
                <a:latin typeface="Calibri" panose="020F0502020204030204" pitchFamily="34" charset="0"/>
                <a:ea typeface="Times New Roman" panose="02020603050405020304" pitchFamily="18" charset="0"/>
              </a:rPr>
              <a:t>أصبحت</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الثورات،</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الانتفاضات الشعبية،</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الجهاد ضد الاستعمار،</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رموز المقاومة (الأمير عبد القادر، عمر المختار، محمد الخامس…)</a:t>
            </a:r>
            <a:r>
              <a:rPr lang="fr-FR" dirty="0">
                <a:latin typeface="Times New Roman" panose="02020603050405020304" pitchFamily="18" charset="0"/>
                <a:ea typeface="Times New Roman" panose="02020603050405020304" pitchFamily="18" charset="0"/>
                <a:cs typeface="Arial" panose="020B0604020202020204" pitchFamily="34" charset="0"/>
              </a:rPr>
              <a:t/>
            </a:r>
            <a:br>
              <a:rPr lang="fr-FR" dirty="0">
                <a:latin typeface="Times New Roman" panose="02020603050405020304" pitchFamily="18" charset="0"/>
                <a:ea typeface="Times New Roman" panose="02020603050405020304" pitchFamily="18" charset="0"/>
                <a:cs typeface="Arial" panose="020B0604020202020204" pitchFamily="34" charset="0"/>
              </a:rPr>
            </a:br>
            <a:r>
              <a:rPr lang="ar-SA" dirty="0">
                <a:latin typeface="Calibri" panose="020F0502020204030204" pitchFamily="34" charset="0"/>
                <a:ea typeface="Times New Roman" panose="02020603050405020304" pitchFamily="18" charset="0"/>
              </a:rPr>
              <a:t>هي محور السردية الوطنية</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31174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محتويات المحاضرة</a:t>
            </a:r>
            <a:endParaRPr lang="fr-FR" dirty="0"/>
          </a:p>
        </p:txBody>
      </p:sp>
      <p:sp>
        <p:nvSpPr>
          <p:cNvPr id="3" name="Espace réservé du contenu 2"/>
          <p:cNvSpPr>
            <a:spLocks noGrp="1"/>
          </p:cNvSpPr>
          <p:nvPr>
            <p:ph idx="1"/>
          </p:nvPr>
        </p:nvSpPr>
        <p:spPr/>
        <p:txBody>
          <a:bodyPr>
            <a:normAutofit fontScale="85000" lnSpcReduction="20000"/>
          </a:bodyPr>
          <a:lstStyle/>
          <a:p>
            <a:pPr marL="342900" lvl="0" indent="-342900" algn="r" rtl="1">
              <a:lnSpc>
                <a:spcPct val="107000"/>
              </a:lnSpc>
              <a:spcAft>
                <a:spcPts val="800"/>
              </a:spcAft>
              <a:buFont typeface="+mj-lt"/>
              <a:buAutoNum type="romanUcPeriod"/>
            </a:pPr>
            <a:r>
              <a:rPr lang="ar-SA" b="1" kern="1800" dirty="0">
                <a:latin typeface="Calibri" panose="020F0502020204030204" pitchFamily="34" charset="0"/>
                <a:ea typeface="Times New Roman" panose="02020603050405020304" pitchFamily="18" charset="0"/>
              </a:rPr>
              <a:t>تعريف المجال </a:t>
            </a:r>
            <a:r>
              <a:rPr lang="ar-SA" b="1" kern="1800" dirty="0" smtClean="0">
                <a:latin typeface="Calibri" panose="020F0502020204030204" pitchFamily="34" charset="0"/>
                <a:ea typeface="Times New Roman" panose="02020603050405020304" pitchFamily="18" charset="0"/>
              </a:rPr>
              <a:t>وحدوده</a:t>
            </a:r>
            <a:endParaRPr lang="ar-DZ" sz="1200"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romanUcPeriod"/>
            </a:pPr>
            <a:r>
              <a:rPr lang="ar-SA" b="1" kern="1800" dirty="0" smtClean="0">
                <a:latin typeface="Calibri" panose="020F0502020204030204" pitchFamily="34" charset="0"/>
                <a:ea typeface="Times New Roman" panose="02020603050405020304" pitchFamily="18" charset="0"/>
              </a:rPr>
              <a:t>مسارات </a:t>
            </a:r>
            <a:r>
              <a:rPr lang="ar-SA" b="1" kern="1800" dirty="0">
                <a:latin typeface="Calibri" panose="020F0502020204030204" pitchFamily="34" charset="0"/>
                <a:ea typeface="Times New Roman" panose="02020603050405020304" pitchFamily="18" charset="0"/>
              </a:rPr>
              <a:t>كتابة التاريخ: تطور منهجي موجز</a:t>
            </a:r>
            <a:endParaRPr lang="fr-FR"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mj-lt"/>
              <a:buAutoNum type="romanUcPeriod"/>
            </a:pPr>
            <a:r>
              <a:rPr lang="ar-SA" b="1" kern="1800" dirty="0">
                <a:latin typeface="Calibri" panose="020F0502020204030204" pitchFamily="34" charset="0"/>
                <a:ea typeface="Times New Roman" panose="02020603050405020304" pitchFamily="18" charset="0"/>
              </a:rPr>
              <a:t>الأنثروبولوجيا بالمجال المغاربي: مداخل ومنهجيات بارزة</a:t>
            </a:r>
            <a:endParaRPr lang="fr-FR"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mj-lt"/>
              <a:buAutoNum type="romanUcPeriod"/>
            </a:pPr>
            <a:r>
              <a:rPr lang="ar-SA" b="1" kern="1800" dirty="0">
                <a:latin typeface="Calibri" panose="020F0502020204030204" pitchFamily="34" charset="0"/>
                <a:ea typeface="Times New Roman" panose="02020603050405020304" pitchFamily="18" charset="0"/>
              </a:rPr>
              <a:t>علماء ومراجع محورية (انتقائي)</a:t>
            </a:r>
            <a:endParaRPr lang="fr-FR"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mj-lt"/>
              <a:buAutoNum type="romanUcPeriod"/>
            </a:pPr>
            <a:r>
              <a:rPr lang="ar-SA" b="1" kern="1800" dirty="0">
                <a:latin typeface="Calibri" panose="020F0502020204030204" pitchFamily="34" charset="0"/>
                <a:ea typeface="Times New Roman" panose="02020603050405020304" pitchFamily="18" charset="0"/>
              </a:rPr>
              <a:t>مصادر وأرشيفات أساسية للبحث</a:t>
            </a:r>
            <a:endParaRPr lang="fr-FR"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mj-lt"/>
              <a:buAutoNum type="romanUcPeriod"/>
            </a:pPr>
            <a:r>
              <a:rPr lang="ar-SA" b="1" kern="1800" dirty="0">
                <a:latin typeface="Calibri" panose="020F0502020204030204" pitchFamily="34" charset="0"/>
                <a:ea typeface="Times New Roman" panose="02020603050405020304" pitchFamily="18" charset="0"/>
              </a:rPr>
              <a:t>نقاط منهجية وأخلاقية للباحثين</a:t>
            </a:r>
            <a:endParaRPr lang="fr-FR"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mj-lt"/>
              <a:buAutoNum type="romanUcPeriod"/>
            </a:pPr>
            <a:r>
              <a:rPr lang="ar-SA" b="1" kern="1800" dirty="0">
                <a:latin typeface="Calibri" panose="020F0502020204030204" pitchFamily="34" charset="0"/>
                <a:ea typeface="Times New Roman" panose="02020603050405020304" pitchFamily="18" charset="0"/>
              </a:rPr>
              <a:t>ثغرات بحثية واضحة وفرص جديدة</a:t>
            </a:r>
            <a:endParaRPr lang="fr-FR"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mj-lt"/>
              <a:buAutoNum type="romanUcPeriod"/>
            </a:pPr>
            <a:r>
              <a:rPr lang="ar-SA" b="1" kern="1800" dirty="0">
                <a:latin typeface="Calibri" panose="020F0502020204030204" pitchFamily="34" charset="0"/>
                <a:ea typeface="Times New Roman" panose="02020603050405020304" pitchFamily="18" charset="0"/>
              </a:rPr>
              <a:t>اقتراحات بحثية عملية (لأطروحة أو مشروع بحثي)</a:t>
            </a:r>
            <a:endParaRPr lang="fr-FR"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romanUcPeriod"/>
            </a:pPr>
            <a:r>
              <a:rPr lang="ar-SA" b="1" kern="1800" dirty="0">
                <a:latin typeface="Calibri" panose="020F0502020204030204" pitchFamily="34" charset="0"/>
                <a:ea typeface="Times New Roman" panose="02020603050405020304" pitchFamily="18" charset="0"/>
              </a:rPr>
              <a:t>مراجع مقترحة للانطلاق (روابط إلكترونية/مداخل)</a:t>
            </a:r>
            <a:endParaRPr lang="fr-FR" sz="12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799007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285750" lvl="0" indent="-285750" rtl="1">
              <a:lnSpc>
                <a:spcPct val="107000"/>
              </a:lnSpc>
              <a:spcBef>
                <a:spcPct val="20000"/>
              </a:spcBef>
              <a:spcAft>
                <a:spcPts val="800"/>
              </a:spcAft>
            </a:pPr>
            <a:r>
              <a:rPr lang="ar-SA" sz="36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ثانياً: خصائص الكتابة الوطنية بعد </a:t>
            </a:r>
            <a:r>
              <a:rPr lang="ar-SA" sz="36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الاستقلال</a:t>
            </a:r>
            <a:endParaRPr lang="fr-FR" sz="6000" dirty="0"/>
          </a:p>
        </p:txBody>
      </p:sp>
      <p:sp>
        <p:nvSpPr>
          <p:cNvPr id="3" name="Espace réservé du contenu 2"/>
          <p:cNvSpPr>
            <a:spLocks noGrp="1"/>
          </p:cNvSpPr>
          <p:nvPr>
            <p:ph idx="1"/>
          </p:nvPr>
        </p:nvSpPr>
        <p:spPr/>
        <p:txBody>
          <a:bodyPr>
            <a:normAutofit fontScale="70000" lnSpcReduction="20000"/>
          </a:bodyPr>
          <a:lstStyle/>
          <a:p>
            <a:pPr algn="r" rtl="1">
              <a:lnSpc>
                <a:spcPct val="107000"/>
              </a:lnSpc>
              <a:spcAft>
                <a:spcPts val="800"/>
              </a:spcAft>
            </a:pPr>
            <a:r>
              <a:rPr lang="ar-DZ" sz="4800" b="1" dirty="0" smtClean="0">
                <a:latin typeface="Times New Roman" panose="02020603050405020304" pitchFamily="18" charset="0"/>
                <a:ea typeface="Times New Roman" panose="02020603050405020304" pitchFamily="18" charset="0"/>
                <a:cs typeface="Arial" panose="020B0604020202020204" pitchFamily="34" charset="0"/>
              </a:rPr>
              <a:t>2) </a:t>
            </a:r>
            <a:r>
              <a:rPr lang="fr-FR" sz="48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4800" b="1" dirty="0">
                <a:latin typeface="Calibri" panose="020F0502020204030204" pitchFamily="34" charset="0"/>
                <a:ea typeface="Times New Roman" panose="02020603050405020304" pitchFamily="18" charset="0"/>
              </a:rPr>
              <a:t>إعادة الاعتبار للتاريخ القديم والإسلامي</a:t>
            </a:r>
            <a:endParaRPr lang="fr-FR" sz="3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3600" dirty="0">
                <a:latin typeface="Calibri" panose="020F0502020204030204" pitchFamily="34" charset="0"/>
                <a:ea typeface="Times New Roman" panose="02020603050405020304" pitchFamily="18" charset="0"/>
              </a:rPr>
              <a:t>عمل باحثون ومؤسسات رسمية على</a:t>
            </a:r>
            <a:r>
              <a:rPr lang="fr-FR" sz="3600" dirty="0">
                <a:latin typeface="Times New Roman" panose="02020603050405020304" pitchFamily="18" charset="0"/>
                <a:ea typeface="Times New Roman" panose="02020603050405020304" pitchFamily="18"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3600" dirty="0">
                <a:latin typeface="Calibri" panose="020F0502020204030204" pitchFamily="34" charset="0"/>
                <a:ea typeface="Times New Roman" panose="02020603050405020304" pitchFamily="18" charset="0"/>
              </a:rPr>
              <a:t>إحياء فترات </a:t>
            </a:r>
            <a:r>
              <a:rPr lang="ar-SA" sz="3600" dirty="0" err="1">
                <a:latin typeface="Calibri" panose="020F0502020204030204" pitchFamily="34" charset="0"/>
                <a:ea typeface="Times New Roman" panose="02020603050405020304" pitchFamily="18" charset="0"/>
              </a:rPr>
              <a:t>نوميدية</a:t>
            </a:r>
            <a:r>
              <a:rPr lang="ar-SA" sz="3600" dirty="0">
                <a:latin typeface="Calibri" panose="020F0502020204030204" pitchFamily="34" charset="0"/>
                <a:ea typeface="Times New Roman" panose="02020603050405020304" pitchFamily="18" charset="0"/>
              </a:rPr>
              <a:t>، </a:t>
            </a:r>
            <a:r>
              <a:rPr lang="ar-SA" sz="3600" dirty="0" err="1">
                <a:latin typeface="Calibri" panose="020F0502020204030204" pitchFamily="34" charset="0"/>
                <a:ea typeface="Times New Roman" panose="02020603050405020304" pitchFamily="18" charset="0"/>
              </a:rPr>
              <a:t>بونية</a:t>
            </a:r>
            <a:r>
              <a:rPr lang="ar-SA" sz="3600" dirty="0">
                <a:latin typeface="Calibri" panose="020F0502020204030204" pitchFamily="34" charset="0"/>
                <a:ea typeface="Times New Roman" panose="02020603050405020304" pitchFamily="18" charset="0"/>
              </a:rPr>
              <a:t>، رومانية، إسلامية،</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3600" dirty="0">
                <a:latin typeface="Calibri" panose="020F0502020204030204" pitchFamily="34" charset="0"/>
                <a:ea typeface="Times New Roman" panose="02020603050405020304" pitchFamily="18" charset="0"/>
              </a:rPr>
              <a:t>إبراز دور الدول المغاربية الكبرى (المرابطون، الموحدون، </a:t>
            </a:r>
            <a:r>
              <a:rPr lang="ar-SA" sz="3600" dirty="0" err="1">
                <a:latin typeface="Calibri" panose="020F0502020204030204" pitchFamily="34" charset="0"/>
                <a:ea typeface="Times New Roman" panose="02020603050405020304" pitchFamily="18" charset="0"/>
              </a:rPr>
              <a:t>الحفصيون</a:t>
            </a:r>
            <a:r>
              <a:rPr lang="ar-SA" sz="3600" dirty="0">
                <a:latin typeface="Calibri" panose="020F0502020204030204" pitchFamily="34" charset="0"/>
                <a:ea typeface="Times New Roman" panose="02020603050405020304" pitchFamily="18" charset="0"/>
              </a:rPr>
              <a:t>، </a:t>
            </a:r>
            <a:r>
              <a:rPr lang="ar-SA" sz="3600" dirty="0" err="1">
                <a:latin typeface="Calibri" panose="020F0502020204030204" pitchFamily="34" charset="0"/>
                <a:ea typeface="Times New Roman" panose="02020603050405020304" pitchFamily="18" charset="0"/>
              </a:rPr>
              <a:t>المرينيون</a:t>
            </a:r>
            <a:r>
              <a:rPr lang="ar-SA" sz="3600" dirty="0">
                <a:latin typeface="Calibri" panose="020F0502020204030204" pitchFamily="34" charset="0"/>
                <a:ea typeface="Times New Roman" panose="02020603050405020304" pitchFamily="18" charset="0"/>
              </a:rPr>
              <a:t>…)</a:t>
            </a:r>
            <a:r>
              <a:rPr lang="fr-FR" sz="3600" dirty="0">
                <a:latin typeface="Times New Roman" panose="02020603050405020304" pitchFamily="18" charset="0"/>
                <a:ea typeface="Times New Roman" panose="02020603050405020304" pitchFamily="18" charset="0"/>
                <a:cs typeface="Arial" panose="020B0604020202020204" pitchFamily="34" charset="0"/>
              </a:rPr>
              <a:t>.</a:t>
            </a:r>
            <a:br>
              <a:rPr lang="fr-FR" sz="3600" dirty="0">
                <a:latin typeface="Times New Roman" panose="02020603050405020304" pitchFamily="18" charset="0"/>
                <a:ea typeface="Times New Roman" panose="02020603050405020304" pitchFamily="18" charset="0"/>
                <a:cs typeface="Arial" panose="020B0604020202020204" pitchFamily="34" charset="0"/>
              </a:rPr>
            </a:br>
            <a:r>
              <a:rPr lang="ar-SA" sz="3600" dirty="0">
                <a:latin typeface="Calibri" panose="020F0502020204030204" pitchFamily="34" charset="0"/>
                <a:ea typeface="Times New Roman" panose="02020603050405020304" pitchFamily="18" charset="0"/>
              </a:rPr>
              <a:t>كان الهدف إثبات أنّ للمنطقة تاريخًا </a:t>
            </a:r>
            <a:r>
              <a:rPr lang="ar-SA" sz="3600" dirty="0" err="1">
                <a:latin typeface="Calibri" panose="020F0502020204030204" pitchFamily="34" charset="0"/>
                <a:ea typeface="Times New Roman" panose="02020603050405020304" pitchFamily="18" charset="0"/>
              </a:rPr>
              <a:t>دولويًا</a:t>
            </a:r>
            <a:r>
              <a:rPr lang="ar-SA" sz="3600" dirty="0">
                <a:latin typeface="Calibri" panose="020F0502020204030204" pitchFamily="34" charset="0"/>
                <a:ea typeface="Times New Roman" panose="02020603050405020304" pitchFamily="18" charset="0"/>
              </a:rPr>
              <a:t> قويًا، وليس مجتمعًا “قبليًا” كما زعمت الكتابة الاستعمارية</a:t>
            </a:r>
            <a:r>
              <a:rPr lang="fr-FR" sz="3600" dirty="0">
                <a:latin typeface="Times New Roman" panose="02020603050405020304" pitchFamily="18" charset="0"/>
                <a:ea typeface="Times New Roman" panose="02020603050405020304" pitchFamily="18"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4086284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285750" lvl="0" indent="-285750" rtl="1">
              <a:lnSpc>
                <a:spcPct val="107000"/>
              </a:lnSpc>
              <a:spcBef>
                <a:spcPct val="20000"/>
              </a:spcBef>
              <a:spcAft>
                <a:spcPts val="800"/>
              </a:spcAft>
            </a:pPr>
            <a:r>
              <a:rPr lang="ar-SA" sz="36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ثانياً: خصائص الكتابة الوطنية بعد </a:t>
            </a:r>
            <a:r>
              <a:rPr lang="ar-SA" sz="36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الاستقلال</a:t>
            </a:r>
            <a:endParaRPr lang="fr-FR" sz="6000" dirty="0"/>
          </a:p>
        </p:txBody>
      </p:sp>
      <p:sp>
        <p:nvSpPr>
          <p:cNvPr id="3" name="Espace réservé du contenu 2"/>
          <p:cNvSpPr>
            <a:spLocks noGrp="1"/>
          </p:cNvSpPr>
          <p:nvPr>
            <p:ph idx="1"/>
          </p:nvPr>
        </p:nvSpPr>
        <p:spPr/>
        <p:txBody>
          <a:bodyPr>
            <a:normAutofit fontScale="55000" lnSpcReduction="20000"/>
          </a:bodyPr>
          <a:lstStyle/>
          <a:p>
            <a:pPr algn="r" rtl="1">
              <a:lnSpc>
                <a:spcPct val="107000"/>
              </a:lnSpc>
              <a:spcAft>
                <a:spcPts val="800"/>
              </a:spcAft>
            </a:pPr>
            <a:r>
              <a:rPr lang="ar-DZ" sz="6600" b="1" dirty="0" smtClean="0">
                <a:latin typeface="Times New Roman" panose="02020603050405020304" pitchFamily="18" charset="0"/>
                <a:ea typeface="Times New Roman" panose="02020603050405020304" pitchFamily="18" charset="0"/>
                <a:cs typeface="Arial" panose="020B0604020202020204" pitchFamily="34" charset="0"/>
              </a:rPr>
              <a:t>3)</a:t>
            </a:r>
            <a:r>
              <a:rPr lang="fr-FR" sz="66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6600" b="1" dirty="0">
                <a:latin typeface="Calibri" panose="020F0502020204030204" pitchFamily="34" charset="0"/>
                <a:ea typeface="Times New Roman" panose="02020603050405020304" pitchFamily="18" charset="0"/>
              </a:rPr>
              <a:t>هيمنة الدولة على إنتاج التاريخ</a:t>
            </a:r>
            <a:endParaRPr lang="fr-FR" sz="4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4800" dirty="0">
                <a:latin typeface="Calibri" panose="020F0502020204030204" pitchFamily="34" charset="0"/>
                <a:ea typeface="Times New Roman" panose="02020603050405020304" pitchFamily="18" charset="0"/>
              </a:rPr>
              <a:t>خلال العقود الأولى للاستقلال</a:t>
            </a:r>
            <a:r>
              <a:rPr lang="fr-FR" sz="4800" dirty="0">
                <a:latin typeface="Times New Roman" panose="02020603050405020304" pitchFamily="18" charset="0"/>
                <a:ea typeface="Times New Roman" panose="02020603050405020304" pitchFamily="18" charset="0"/>
                <a:cs typeface="Arial" panose="020B0604020202020204" pitchFamily="34" charset="0"/>
              </a:rPr>
              <a:t>:</a:t>
            </a:r>
            <a:endParaRPr lang="fr-FR" sz="4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4800" dirty="0">
                <a:latin typeface="Calibri" panose="020F0502020204030204" pitchFamily="34" charset="0"/>
                <a:ea typeface="Times New Roman" panose="02020603050405020304" pitchFamily="18" charset="0"/>
              </a:rPr>
              <a:t>احتكر التعليم الرسمي كتابة التاريخ،</a:t>
            </a:r>
            <a:endParaRPr lang="fr-FR" sz="4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4800" dirty="0">
                <a:latin typeface="Calibri" panose="020F0502020204030204" pitchFamily="34" charset="0"/>
                <a:ea typeface="Times New Roman" panose="02020603050405020304" pitchFamily="18" charset="0"/>
              </a:rPr>
              <a:t>خضعت الجامعة لسياسات الوطنية–الاشتراكية،</a:t>
            </a:r>
            <a:endParaRPr lang="fr-FR" sz="4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4800" dirty="0">
                <a:latin typeface="Calibri" panose="020F0502020204030204" pitchFamily="34" charset="0"/>
                <a:ea typeface="Times New Roman" panose="02020603050405020304" pitchFamily="18" charset="0"/>
              </a:rPr>
              <a:t>حُدِّدت موضوعات “مقبولة” و“غير مقبولة” سياسيًا،</a:t>
            </a:r>
            <a:endParaRPr lang="fr-FR" sz="4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4800" dirty="0">
                <a:latin typeface="Calibri" panose="020F0502020204030204" pitchFamily="34" charset="0"/>
                <a:ea typeface="Times New Roman" panose="02020603050405020304" pitchFamily="18" charset="0"/>
              </a:rPr>
              <a:t>استعمل التاريخ في بناء الهوية الوطنية الموحَّدة</a:t>
            </a:r>
            <a:r>
              <a:rPr lang="fr-FR" sz="4800" dirty="0">
                <a:latin typeface="Times New Roman" panose="02020603050405020304" pitchFamily="18" charset="0"/>
                <a:ea typeface="Times New Roman" panose="02020603050405020304" pitchFamily="18" charset="0"/>
                <a:cs typeface="Arial" panose="020B0604020202020204" pitchFamily="34" charset="0"/>
              </a:rPr>
              <a:t>.</a:t>
            </a:r>
            <a:endParaRPr lang="fr-FR" sz="44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150661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285750" lvl="0" indent="-285750" rtl="1">
              <a:lnSpc>
                <a:spcPct val="107000"/>
              </a:lnSpc>
              <a:spcBef>
                <a:spcPct val="20000"/>
              </a:spcBef>
              <a:spcAft>
                <a:spcPts val="800"/>
              </a:spcAft>
            </a:pPr>
            <a:r>
              <a:rPr lang="ar-SA" sz="36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ثانياً: خصائص الكتابة الوطنية بعد </a:t>
            </a:r>
            <a:r>
              <a:rPr lang="ar-SA" sz="36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الاستقلال</a:t>
            </a:r>
            <a:endParaRPr lang="fr-FR" sz="6000" dirty="0"/>
          </a:p>
        </p:txBody>
      </p:sp>
      <p:sp>
        <p:nvSpPr>
          <p:cNvPr id="3" name="Espace réservé du contenu 2"/>
          <p:cNvSpPr>
            <a:spLocks noGrp="1"/>
          </p:cNvSpPr>
          <p:nvPr>
            <p:ph idx="1"/>
          </p:nvPr>
        </p:nvSpPr>
        <p:spPr/>
        <p:txBody>
          <a:bodyPr>
            <a:normAutofit fontScale="32500" lnSpcReduction="20000"/>
          </a:bodyPr>
          <a:lstStyle/>
          <a:p>
            <a:pPr algn="r" rtl="1">
              <a:lnSpc>
                <a:spcPct val="107000"/>
              </a:lnSpc>
              <a:spcAft>
                <a:spcPts val="800"/>
              </a:spcAft>
            </a:pPr>
            <a:r>
              <a:rPr lang="ar-DZ" sz="8800" b="1" dirty="0" smtClean="0">
                <a:latin typeface="Times New Roman" panose="02020603050405020304" pitchFamily="18" charset="0"/>
                <a:ea typeface="Times New Roman" panose="02020603050405020304" pitchFamily="18" charset="0"/>
                <a:cs typeface="Arial" panose="020B0604020202020204" pitchFamily="34" charset="0"/>
              </a:rPr>
              <a:t>4) </a:t>
            </a:r>
            <a:r>
              <a:rPr lang="fr-FR" sz="88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8800" b="1" dirty="0">
                <a:latin typeface="Calibri" panose="020F0502020204030204" pitchFamily="34" charset="0"/>
                <a:ea typeface="Times New Roman" panose="02020603050405020304" pitchFamily="18" charset="0"/>
              </a:rPr>
              <a:t>تهميش بعض الفاعلين</a:t>
            </a:r>
            <a:endParaRPr lang="fr-FR" sz="60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6600" dirty="0">
                <a:latin typeface="Calibri" panose="020F0502020204030204" pitchFamily="34" charset="0"/>
                <a:ea typeface="Times New Roman" panose="02020603050405020304" pitchFamily="18" charset="0"/>
              </a:rPr>
              <a:t>تجاهلت بعض السرديات الوطنية</a:t>
            </a:r>
            <a:r>
              <a:rPr lang="fr-FR" sz="6600" dirty="0">
                <a:latin typeface="Times New Roman" panose="02020603050405020304" pitchFamily="18" charset="0"/>
                <a:ea typeface="Times New Roman" panose="02020603050405020304" pitchFamily="18" charset="0"/>
                <a:cs typeface="Arial" panose="020B0604020202020204" pitchFamily="34" charset="0"/>
              </a:rPr>
              <a:t>:</a:t>
            </a:r>
            <a:endParaRPr lang="fr-FR" sz="6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6600" dirty="0">
                <a:latin typeface="Calibri" panose="020F0502020204030204" pitchFamily="34" charset="0"/>
                <a:ea typeface="Times New Roman" panose="02020603050405020304" pitchFamily="18" charset="0"/>
              </a:rPr>
              <a:t>دور القبائل،</a:t>
            </a:r>
            <a:endParaRPr lang="fr-FR" sz="6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6600" dirty="0">
                <a:latin typeface="Calibri" panose="020F0502020204030204" pitchFamily="34" charset="0"/>
                <a:ea typeface="Times New Roman" panose="02020603050405020304" pitchFamily="18" charset="0"/>
              </a:rPr>
              <a:t>التنوع الأمازيغي،</a:t>
            </a:r>
            <a:endParaRPr lang="fr-FR" sz="6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6600" dirty="0">
                <a:latin typeface="Calibri" panose="020F0502020204030204" pitchFamily="34" charset="0"/>
                <a:ea typeface="Times New Roman" panose="02020603050405020304" pitchFamily="18" charset="0"/>
              </a:rPr>
              <a:t>الأقليات الدينية واللغوية،</a:t>
            </a:r>
            <a:endParaRPr lang="fr-FR" sz="6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6600" dirty="0">
                <a:latin typeface="Calibri" panose="020F0502020204030204" pitchFamily="34" charset="0"/>
                <a:ea typeface="Times New Roman" panose="02020603050405020304" pitchFamily="18" charset="0"/>
              </a:rPr>
              <a:t>الأدوار المخالفة لخط الدولة</a:t>
            </a:r>
            <a:r>
              <a:rPr lang="fr-FR" sz="6600" dirty="0">
                <a:latin typeface="Times New Roman" panose="02020603050405020304" pitchFamily="18" charset="0"/>
                <a:ea typeface="Times New Roman" panose="02020603050405020304" pitchFamily="18" charset="0"/>
                <a:cs typeface="Arial" panose="020B0604020202020204" pitchFamily="34" charset="0"/>
              </a:rPr>
              <a:t>.</a:t>
            </a:r>
            <a:br>
              <a:rPr lang="fr-FR" sz="6600" dirty="0">
                <a:latin typeface="Times New Roman" panose="02020603050405020304" pitchFamily="18" charset="0"/>
                <a:ea typeface="Times New Roman" panose="02020603050405020304" pitchFamily="18" charset="0"/>
                <a:cs typeface="Arial" panose="020B0604020202020204" pitchFamily="34" charset="0"/>
              </a:rPr>
            </a:br>
            <a:r>
              <a:rPr lang="ar-SA" sz="6600" dirty="0">
                <a:latin typeface="Calibri" panose="020F0502020204030204" pitchFamily="34" charset="0"/>
                <a:ea typeface="Times New Roman" panose="02020603050405020304" pitchFamily="18" charset="0"/>
              </a:rPr>
              <a:t>كان التركيز الأساسي على </a:t>
            </a:r>
            <a:r>
              <a:rPr lang="ar-SA" sz="6600" b="1" dirty="0">
                <a:latin typeface="Calibri" panose="020F0502020204030204" pitchFamily="34" charset="0"/>
                <a:ea typeface="Times New Roman" panose="02020603050405020304" pitchFamily="18" charset="0"/>
              </a:rPr>
              <a:t>الدولة المركزية</a:t>
            </a:r>
            <a:r>
              <a:rPr lang="ar-SA" sz="6600" dirty="0">
                <a:latin typeface="Calibri" panose="020F0502020204030204" pitchFamily="34" charset="0"/>
                <a:ea typeface="Times New Roman" panose="02020603050405020304" pitchFamily="18" charset="0"/>
              </a:rPr>
              <a:t> و</a:t>
            </a:r>
            <a:r>
              <a:rPr lang="ar-SA" sz="6600" b="1" dirty="0">
                <a:latin typeface="Calibri" panose="020F0502020204030204" pitchFamily="34" charset="0"/>
                <a:ea typeface="Times New Roman" panose="02020603050405020304" pitchFamily="18" charset="0"/>
              </a:rPr>
              <a:t>البطل الوطني</a:t>
            </a:r>
            <a:r>
              <a:rPr lang="fr-FR" sz="6600" dirty="0">
                <a:latin typeface="Times New Roman" panose="02020603050405020304" pitchFamily="18" charset="0"/>
                <a:ea typeface="Times New Roman" panose="02020603050405020304" pitchFamily="18" charset="0"/>
                <a:cs typeface="Arial" panose="020B0604020202020204" pitchFamily="34" charset="0"/>
              </a:rPr>
              <a:t>.</a:t>
            </a:r>
            <a:endParaRPr lang="fr-FR" sz="6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365836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285750" lvl="0" indent="-285750" rtl="1">
              <a:lnSpc>
                <a:spcPct val="107000"/>
              </a:lnSpc>
              <a:spcBef>
                <a:spcPct val="20000"/>
              </a:spcBef>
              <a:spcAft>
                <a:spcPts val="800"/>
              </a:spcAft>
            </a:pPr>
            <a:r>
              <a:rPr lang="ar-SA" sz="36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ثانياً: خصائص الكتابة الوطنية بعد </a:t>
            </a:r>
            <a:r>
              <a:rPr lang="ar-SA" sz="36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الاستقلال</a:t>
            </a:r>
            <a:endParaRPr lang="fr-FR" sz="6000" dirty="0"/>
          </a:p>
        </p:txBody>
      </p:sp>
      <p:sp>
        <p:nvSpPr>
          <p:cNvPr id="3" name="Espace réservé du contenu 2"/>
          <p:cNvSpPr>
            <a:spLocks noGrp="1"/>
          </p:cNvSpPr>
          <p:nvPr>
            <p:ph idx="1"/>
          </p:nvPr>
        </p:nvSpPr>
        <p:spPr/>
        <p:txBody>
          <a:bodyPr>
            <a:normAutofit fontScale="70000" lnSpcReduction="20000"/>
          </a:bodyPr>
          <a:lstStyle/>
          <a:p>
            <a:pPr algn="r" rtl="1">
              <a:lnSpc>
                <a:spcPct val="107000"/>
              </a:lnSpc>
              <a:spcAft>
                <a:spcPts val="800"/>
              </a:spcAft>
            </a:pPr>
            <a:r>
              <a:rPr lang="ar-DZ" sz="5900" b="1" dirty="0" smtClean="0">
                <a:latin typeface="Times New Roman" panose="02020603050405020304" pitchFamily="18" charset="0"/>
                <a:ea typeface="Times New Roman" panose="02020603050405020304" pitchFamily="18" charset="0"/>
                <a:cs typeface="Arial" panose="020B0604020202020204" pitchFamily="34" charset="0"/>
              </a:rPr>
              <a:t>5)</a:t>
            </a:r>
            <a:r>
              <a:rPr lang="fr-FR" sz="59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5900" b="1" dirty="0">
                <a:latin typeface="Calibri" panose="020F0502020204030204" pitchFamily="34" charset="0"/>
                <a:ea typeface="Times New Roman" panose="02020603050405020304" pitchFamily="18" charset="0"/>
              </a:rPr>
              <a:t>تراجع استعمال الأرشيف الاستعماري في البداية</a:t>
            </a:r>
            <a:endParaRPr lang="fr-FR" sz="4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6400" dirty="0">
                <a:latin typeface="Calibri" panose="020F0502020204030204" pitchFamily="34" charset="0"/>
                <a:ea typeface="Times New Roman" panose="02020603050405020304" pitchFamily="18" charset="0"/>
              </a:rPr>
              <a:t>كان هناك تحفظ كبير تجاه الوثائق الاستعمارية، باعتبارها "مسمومة"، ثم لاحقًا—خلال الثمانينيات والتسعينيات—بدأت العودة إليها بشكل نقدي</a:t>
            </a:r>
            <a:r>
              <a:rPr lang="fr-FR" sz="6400" dirty="0">
                <a:latin typeface="Times New Roman" panose="02020603050405020304" pitchFamily="18" charset="0"/>
                <a:ea typeface="Times New Roman" panose="02020603050405020304" pitchFamily="18" charset="0"/>
                <a:cs typeface="Arial" panose="020B0604020202020204" pitchFamily="34" charset="0"/>
              </a:rPr>
              <a:t>.</a:t>
            </a:r>
            <a:endParaRPr lang="fr-FR" sz="58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461818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285750" lvl="0" indent="-285750" rtl="1">
              <a:lnSpc>
                <a:spcPct val="107000"/>
              </a:lnSpc>
              <a:spcBef>
                <a:spcPct val="20000"/>
              </a:spcBef>
              <a:spcAft>
                <a:spcPts val="800"/>
              </a:spcAft>
            </a:pPr>
            <a:r>
              <a:rPr lang="ar-SA" sz="32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ثالثاً: نماذج من الكتابة الوطنية في البلدان </a:t>
            </a:r>
            <a:r>
              <a:rPr lang="ar-SA" sz="32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المغاربية</a:t>
            </a:r>
            <a:endParaRPr lang="fr-FR" sz="8000" dirty="0"/>
          </a:p>
        </p:txBody>
      </p:sp>
      <p:sp>
        <p:nvSpPr>
          <p:cNvPr id="3" name="Espace réservé du contenu 2"/>
          <p:cNvSpPr>
            <a:spLocks noGrp="1"/>
          </p:cNvSpPr>
          <p:nvPr>
            <p:ph idx="1"/>
          </p:nvPr>
        </p:nvSpPr>
        <p:spPr/>
        <p:txBody>
          <a:bodyPr>
            <a:noAutofit/>
          </a:bodyPr>
          <a:lstStyle/>
          <a:p>
            <a:pPr algn="r" rtl="1">
              <a:lnSpc>
                <a:spcPct val="107000"/>
              </a:lnSpc>
              <a:spcAft>
                <a:spcPts val="800"/>
              </a:spcAft>
            </a:pPr>
            <a:r>
              <a:rPr lang="ar-DZ" sz="1800" b="1" dirty="0" smtClean="0">
                <a:latin typeface="Times New Roman" panose="02020603050405020304" pitchFamily="18" charset="0"/>
                <a:ea typeface="Times New Roman" panose="02020603050405020304" pitchFamily="18" charset="0"/>
                <a:cs typeface="Arial" panose="020B0604020202020204" pitchFamily="34" charset="0"/>
              </a:rPr>
              <a:t>1) </a:t>
            </a:r>
            <a:r>
              <a:rPr lang="ar-SA" sz="1800" b="1" dirty="0" smtClean="0">
                <a:latin typeface="Calibri" panose="020F0502020204030204" pitchFamily="34" charset="0"/>
                <a:ea typeface="Times New Roman" panose="02020603050405020304" pitchFamily="18" charset="0"/>
              </a:rPr>
              <a:t>الجزائر</a:t>
            </a:r>
            <a:endParaRPr lang="fr-FR" sz="1000" b="1"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200" b="1" dirty="0">
                <a:latin typeface="Calibri" panose="020F0502020204030204" pitchFamily="34" charset="0"/>
                <a:ea typeface="Times New Roman" panose="02020603050405020304" pitchFamily="18" charset="0"/>
              </a:rPr>
              <a:t>تميّزت بكتابة وطنية قوية تمجّد</a:t>
            </a:r>
            <a:r>
              <a:rPr lang="fr-FR" sz="1200" b="1" dirty="0">
                <a:latin typeface="Times New Roman" panose="02020603050405020304" pitchFamily="18" charset="0"/>
                <a:ea typeface="Times New Roman" panose="02020603050405020304" pitchFamily="18" charset="0"/>
                <a:cs typeface="Arial" panose="020B0604020202020204" pitchFamily="34" charset="0"/>
              </a:rPr>
              <a:t>:</a:t>
            </a:r>
            <a:endParaRPr lang="fr-FR" sz="10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1200" b="1" dirty="0">
                <a:latin typeface="Calibri" panose="020F0502020204030204" pitchFamily="34" charset="0"/>
                <a:ea typeface="Times New Roman" panose="02020603050405020304" pitchFamily="18" charset="0"/>
              </a:rPr>
              <a:t>ثورة التحرير،</a:t>
            </a:r>
            <a:endParaRPr lang="fr-FR" sz="10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1200" b="1" dirty="0">
                <a:latin typeface="Calibri" panose="020F0502020204030204" pitchFamily="34" charset="0"/>
                <a:ea typeface="Times New Roman" panose="02020603050405020304" pitchFamily="18" charset="0"/>
              </a:rPr>
              <a:t>مقاومات القرن 19 (الأمير عبد القادر، المقراني، بوعمامة…)</a:t>
            </a:r>
            <a:r>
              <a:rPr lang="fr-FR" sz="1200" b="1" dirty="0">
                <a:latin typeface="Times New Roman" panose="02020603050405020304" pitchFamily="18" charset="0"/>
                <a:ea typeface="Times New Roman" panose="02020603050405020304" pitchFamily="18" charset="0"/>
                <a:cs typeface="Arial" panose="020B0604020202020204" pitchFamily="34" charset="0"/>
              </a:rPr>
              <a:t>.</a:t>
            </a:r>
            <a:endParaRPr lang="fr-FR" sz="1000" b="1"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200" b="1" dirty="0">
                <a:latin typeface="Calibri" panose="020F0502020204030204" pitchFamily="34" charset="0"/>
                <a:ea typeface="Times New Roman" panose="02020603050405020304" pitchFamily="18" charset="0"/>
              </a:rPr>
              <a:t>أبرز المؤرخين</a:t>
            </a:r>
            <a:r>
              <a:rPr lang="fr-FR" sz="1200" b="1" dirty="0">
                <a:latin typeface="Times New Roman" panose="02020603050405020304" pitchFamily="18" charset="0"/>
                <a:ea typeface="Times New Roman" panose="02020603050405020304" pitchFamily="18" charset="0"/>
                <a:cs typeface="Arial" panose="020B0604020202020204" pitchFamily="34" charset="0"/>
              </a:rPr>
              <a:t>:</a:t>
            </a:r>
            <a:br>
              <a:rPr lang="fr-FR" sz="1200" b="1" dirty="0">
                <a:latin typeface="Times New Roman" panose="02020603050405020304" pitchFamily="18" charset="0"/>
                <a:ea typeface="Times New Roman" panose="02020603050405020304" pitchFamily="18" charset="0"/>
                <a:cs typeface="Arial" panose="020B0604020202020204" pitchFamily="34" charset="0"/>
              </a:rPr>
            </a:br>
            <a:r>
              <a:rPr lang="ar-SA" sz="1200" b="1" dirty="0">
                <a:latin typeface="Calibri" panose="020F0502020204030204" pitchFamily="34" charset="0"/>
                <a:ea typeface="Times New Roman" panose="02020603050405020304" pitchFamily="18" charset="0"/>
              </a:rPr>
              <a:t>أبو القاسم سعد الله، عبد الرحمن الجيلالي، محمد </a:t>
            </a:r>
            <a:r>
              <a:rPr lang="ar-SA" sz="1200" b="1" dirty="0" err="1">
                <a:latin typeface="Calibri" panose="020F0502020204030204" pitchFamily="34" charset="0"/>
                <a:ea typeface="Times New Roman" panose="02020603050405020304" pitchFamily="18" charset="0"/>
              </a:rPr>
              <a:t>أرزقي</a:t>
            </a:r>
            <a:r>
              <a:rPr lang="ar-SA" sz="1200" b="1" dirty="0">
                <a:latin typeface="Calibri" panose="020F0502020204030204" pitchFamily="34" charset="0"/>
                <a:ea typeface="Times New Roman" panose="02020603050405020304" pitchFamily="18" charset="0"/>
              </a:rPr>
              <a:t> فرّاد</a:t>
            </a:r>
            <a:r>
              <a:rPr lang="fr-FR" sz="1200" b="1" dirty="0">
                <a:latin typeface="Times New Roman" panose="02020603050405020304" pitchFamily="18" charset="0"/>
                <a:ea typeface="Times New Roman" panose="02020603050405020304" pitchFamily="18" charset="0"/>
                <a:cs typeface="Arial" panose="020B0604020202020204" pitchFamily="34" charset="0"/>
              </a:rPr>
              <a:t>…</a:t>
            </a:r>
            <a:br>
              <a:rPr lang="fr-FR" sz="1200" b="1" dirty="0">
                <a:latin typeface="Times New Roman" panose="02020603050405020304" pitchFamily="18" charset="0"/>
                <a:ea typeface="Times New Roman" panose="02020603050405020304" pitchFamily="18" charset="0"/>
                <a:cs typeface="Arial" panose="020B0604020202020204" pitchFamily="34" charset="0"/>
              </a:rPr>
            </a:br>
            <a:r>
              <a:rPr lang="ar-SA" sz="1200" b="1" dirty="0">
                <a:latin typeface="Calibri" panose="020F0502020204030204" pitchFamily="34" charset="0"/>
                <a:ea typeface="Times New Roman" panose="02020603050405020304" pitchFamily="18" charset="0"/>
              </a:rPr>
              <a:t>كما لعبت الدولة دورًا كبيرًا عبر</a:t>
            </a:r>
            <a:r>
              <a:rPr lang="fr-FR" sz="1200" b="1" dirty="0">
                <a:latin typeface="Times New Roman" panose="02020603050405020304" pitchFamily="18" charset="0"/>
                <a:ea typeface="Times New Roman" panose="02020603050405020304" pitchFamily="18" charset="0"/>
                <a:cs typeface="Arial" panose="020B0604020202020204" pitchFamily="34" charset="0"/>
              </a:rPr>
              <a:t>:</a:t>
            </a:r>
            <a:endParaRPr lang="fr-FR" sz="10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1200" b="1" dirty="0">
                <a:latin typeface="Calibri" panose="020F0502020204030204" pitchFamily="34" charset="0"/>
                <a:ea typeface="Times New Roman" panose="02020603050405020304" pitchFamily="18" charset="0"/>
              </a:rPr>
              <a:t>وزارة المجاهدين،</a:t>
            </a:r>
            <a:endParaRPr lang="fr-FR" sz="10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1200" b="1" dirty="0">
                <a:latin typeface="Calibri" panose="020F0502020204030204" pitchFamily="34" charset="0"/>
                <a:ea typeface="Times New Roman" panose="02020603050405020304" pitchFamily="18" charset="0"/>
              </a:rPr>
              <a:t>الأرشيف الوطني،</a:t>
            </a:r>
            <a:endParaRPr lang="fr-FR" sz="10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1200" b="1" dirty="0">
                <a:latin typeface="Calibri" panose="020F0502020204030204" pitchFamily="34" charset="0"/>
                <a:ea typeface="Times New Roman" panose="02020603050405020304" pitchFamily="18" charset="0"/>
              </a:rPr>
              <a:t>المركز الوطني للدراسات في الحركة الوطنية</a:t>
            </a:r>
            <a:r>
              <a:rPr lang="fr-FR" sz="1200" b="1" dirty="0">
                <a:latin typeface="Times New Roman" panose="02020603050405020304" pitchFamily="18" charset="0"/>
                <a:ea typeface="Times New Roman" panose="02020603050405020304" pitchFamily="18" charset="0"/>
                <a:cs typeface="Arial" panose="020B0604020202020204" pitchFamily="34" charset="0"/>
              </a:rPr>
              <a:t>.</a:t>
            </a:r>
            <a:endParaRPr lang="fr-FR" sz="1000" b="1" dirty="0">
              <a:latin typeface="Calibri" panose="020F0502020204030204" pitchFamily="34" charset="0"/>
              <a:ea typeface="Calibri" panose="020F0502020204030204" pitchFamily="34" charset="0"/>
              <a:cs typeface="Arial" panose="020B0604020202020204" pitchFamily="34" charset="0"/>
            </a:endParaRPr>
          </a:p>
          <a:p>
            <a:endParaRPr lang="fr-FR" sz="1200" dirty="0"/>
          </a:p>
        </p:txBody>
      </p:sp>
    </p:spTree>
    <p:extLst>
      <p:ext uri="{BB962C8B-B14F-4D97-AF65-F5344CB8AC3E}">
        <p14:creationId xmlns:p14="http://schemas.microsoft.com/office/powerpoint/2010/main" val="4264795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285750" lvl="0" indent="-285750" rtl="1">
              <a:lnSpc>
                <a:spcPct val="107000"/>
              </a:lnSpc>
              <a:spcBef>
                <a:spcPct val="20000"/>
              </a:spcBef>
              <a:spcAft>
                <a:spcPts val="800"/>
              </a:spcAft>
            </a:pPr>
            <a:r>
              <a:rPr lang="ar-SA" sz="32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ثالثاً: نماذج من الكتابة الوطنية في البلدان </a:t>
            </a:r>
            <a:r>
              <a:rPr lang="ar-SA" sz="32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المغاربية</a:t>
            </a:r>
            <a:endParaRPr lang="fr-FR" sz="8000" dirty="0"/>
          </a:p>
        </p:txBody>
      </p:sp>
      <p:sp>
        <p:nvSpPr>
          <p:cNvPr id="3" name="Espace réservé du contenu 2"/>
          <p:cNvSpPr>
            <a:spLocks noGrp="1"/>
          </p:cNvSpPr>
          <p:nvPr>
            <p:ph idx="1"/>
          </p:nvPr>
        </p:nvSpPr>
        <p:spPr/>
        <p:txBody>
          <a:bodyPr>
            <a:noAutofit/>
          </a:bodyPr>
          <a:lstStyle/>
          <a:p>
            <a:pPr algn="r" rtl="1">
              <a:lnSpc>
                <a:spcPct val="107000"/>
              </a:lnSpc>
              <a:spcAft>
                <a:spcPts val="800"/>
              </a:spcAft>
            </a:pPr>
            <a:r>
              <a:rPr lang="ar-DZ" sz="2800" b="1" dirty="0" smtClean="0">
                <a:latin typeface="Times New Roman" panose="02020603050405020304" pitchFamily="18" charset="0"/>
                <a:ea typeface="Times New Roman" panose="02020603050405020304" pitchFamily="18" charset="0"/>
                <a:cs typeface="Arial" panose="020B0604020202020204" pitchFamily="34" charset="0"/>
              </a:rPr>
              <a:t>2) </a:t>
            </a:r>
            <a:r>
              <a:rPr lang="fr-FR" sz="28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2800" b="1" dirty="0">
                <a:latin typeface="Calibri" panose="020F0502020204030204" pitchFamily="34" charset="0"/>
                <a:ea typeface="Times New Roman" panose="02020603050405020304" pitchFamily="18" charset="0"/>
              </a:rPr>
              <a:t>المغرب</a:t>
            </a:r>
            <a:endParaRPr lang="fr-FR"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800" dirty="0">
                <a:latin typeface="Calibri" panose="020F0502020204030204" pitchFamily="34" charset="0"/>
                <a:ea typeface="Times New Roman" panose="02020603050405020304" pitchFamily="18" charset="0"/>
              </a:rPr>
              <a:t>ركزت الكتابة الوطنية المغربية على</a:t>
            </a:r>
            <a:r>
              <a:rPr lang="fr-FR" sz="1800" dirty="0">
                <a:latin typeface="Times New Roman" panose="02020603050405020304" pitchFamily="18" charset="0"/>
                <a:ea typeface="Times New Roman" panose="02020603050405020304" pitchFamily="18" charset="0"/>
                <a:cs typeface="Arial" panose="020B0604020202020204" pitchFamily="34" charset="0"/>
              </a:rPr>
              <a:t>:</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1800" dirty="0">
                <a:latin typeface="Calibri" panose="020F0502020204030204" pitchFamily="34" charset="0"/>
                <a:ea typeface="Times New Roman" panose="02020603050405020304" pitchFamily="18" charset="0"/>
              </a:rPr>
              <a:t>دور الملكية في التحرير،</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1800" dirty="0">
                <a:latin typeface="Calibri" panose="020F0502020204030204" pitchFamily="34" charset="0"/>
                <a:ea typeface="Times New Roman" panose="02020603050405020304" pitchFamily="18" charset="0"/>
              </a:rPr>
              <a:t>فكرة “الدولة المغربية العريقة</a:t>
            </a:r>
            <a:r>
              <a:rPr lang="fr-FR" sz="1800" dirty="0">
                <a:latin typeface="Times New Roman" panose="02020603050405020304" pitchFamily="18" charset="0"/>
                <a:ea typeface="Times New Roman" panose="02020603050405020304" pitchFamily="18" charset="0"/>
                <a:cs typeface="Arial" panose="020B0604020202020204" pitchFamily="34" charset="0"/>
              </a:rPr>
              <a:t>”</a:t>
            </a:r>
            <a:r>
              <a:rPr lang="ar-SA" sz="1800" dirty="0">
                <a:latin typeface="Calibri" panose="020F0502020204030204" pitchFamily="34" charset="0"/>
                <a:ea typeface="Times New Roman" panose="02020603050405020304" pitchFamily="18" charset="0"/>
              </a:rPr>
              <a:t>،</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1800" dirty="0">
                <a:latin typeface="Calibri" panose="020F0502020204030204" pitchFamily="34" charset="0"/>
                <a:ea typeface="Times New Roman" panose="02020603050405020304" pitchFamily="18" charset="0"/>
              </a:rPr>
              <a:t>وحدة العرش والشعب</a:t>
            </a:r>
            <a:r>
              <a:rPr lang="fr-FR" sz="1800" dirty="0">
                <a:latin typeface="Times New Roman" panose="02020603050405020304" pitchFamily="18" charset="0"/>
                <a:ea typeface="Times New Roman" panose="02020603050405020304" pitchFamily="18" charset="0"/>
                <a:cs typeface="Arial" panose="020B0604020202020204" pitchFamily="34" charset="0"/>
              </a:rPr>
              <a:t>.</a:t>
            </a:r>
            <a:endParaRPr lang="fr-FR"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800" dirty="0">
                <a:latin typeface="Calibri" panose="020F0502020204030204" pitchFamily="34" charset="0"/>
                <a:ea typeface="Times New Roman" panose="02020603050405020304" pitchFamily="18" charset="0"/>
              </a:rPr>
              <a:t>أسماء بارزة: عبد الهادي التازي، محمد حجي، عبد الله </a:t>
            </a:r>
            <a:r>
              <a:rPr lang="ar-SA" sz="1800" dirty="0" err="1">
                <a:latin typeface="Calibri" panose="020F0502020204030204" pitchFamily="34" charset="0"/>
                <a:ea typeface="Times New Roman" panose="02020603050405020304" pitchFamily="18" charset="0"/>
              </a:rPr>
              <a:t>العروي</a:t>
            </a:r>
            <a:r>
              <a:rPr lang="ar-SA" sz="1800" dirty="0">
                <a:latin typeface="Calibri" panose="020F0502020204030204" pitchFamily="34" charset="0"/>
                <a:ea typeface="Times New Roman" panose="02020603050405020304" pitchFamily="18" charset="0"/>
              </a:rPr>
              <a:t> (نقدٌ لاحق للخطاب الوطني)</a:t>
            </a:r>
            <a:r>
              <a:rPr lang="fr-FR" sz="1800" dirty="0">
                <a:latin typeface="Times New Roman" panose="02020603050405020304" pitchFamily="18" charset="0"/>
                <a:ea typeface="Times New Roman" panose="02020603050405020304" pitchFamily="18" charset="0"/>
                <a:cs typeface="Arial" panose="020B0604020202020204" pitchFamily="34" charset="0"/>
              </a:rPr>
              <a:t>.</a:t>
            </a:r>
            <a:endParaRPr lang="fr-FR" sz="1600" dirty="0">
              <a:latin typeface="Calibri" panose="020F0502020204030204" pitchFamily="34" charset="0"/>
              <a:ea typeface="Calibri" panose="020F0502020204030204" pitchFamily="34" charset="0"/>
              <a:cs typeface="Arial" panose="020B0604020202020204" pitchFamily="34" charset="0"/>
            </a:endParaRPr>
          </a:p>
          <a:p>
            <a:endParaRPr lang="fr-FR" sz="1200" dirty="0"/>
          </a:p>
        </p:txBody>
      </p:sp>
    </p:spTree>
    <p:extLst>
      <p:ext uri="{BB962C8B-B14F-4D97-AF65-F5344CB8AC3E}">
        <p14:creationId xmlns:p14="http://schemas.microsoft.com/office/powerpoint/2010/main" val="1773703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285750" lvl="0" indent="-285750" rtl="1">
              <a:lnSpc>
                <a:spcPct val="107000"/>
              </a:lnSpc>
              <a:spcBef>
                <a:spcPct val="20000"/>
              </a:spcBef>
              <a:spcAft>
                <a:spcPts val="800"/>
              </a:spcAft>
            </a:pPr>
            <a:r>
              <a:rPr lang="ar-SA" sz="32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ثالثاً: نماذج من الكتابة الوطنية في البلدان </a:t>
            </a:r>
            <a:r>
              <a:rPr lang="ar-SA" sz="32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المغاربية</a:t>
            </a:r>
            <a:endParaRPr lang="fr-FR" sz="8000" dirty="0"/>
          </a:p>
        </p:txBody>
      </p:sp>
      <p:sp>
        <p:nvSpPr>
          <p:cNvPr id="3" name="Espace réservé du contenu 2"/>
          <p:cNvSpPr>
            <a:spLocks noGrp="1"/>
          </p:cNvSpPr>
          <p:nvPr>
            <p:ph idx="1"/>
          </p:nvPr>
        </p:nvSpPr>
        <p:spPr/>
        <p:txBody>
          <a:bodyPr>
            <a:noAutofit/>
          </a:bodyPr>
          <a:lstStyle/>
          <a:p>
            <a:pPr algn="r" rtl="1">
              <a:lnSpc>
                <a:spcPct val="107000"/>
              </a:lnSpc>
              <a:spcAft>
                <a:spcPts val="800"/>
              </a:spcAft>
            </a:pPr>
            <a:r>
              <a:rPr lang="ar-DZ" sz="3200" b="1" dirty="0" smtClean="0">
                <a:latin typeface="Times New Roman" panose="02020603050405020304" pitchFamily="18" charset="0"/>
                <a:ea typeface="Times New Roman" panose="02020603050405020304" pitchFamily="18" charset="0"/>
                <a:cs typeface="Arial" panose="020B0604020202020204" pitchFamily="34" charset="0"/>
              </a:rPr>
              <a:t>3)</a:t>
            </a:r>
            <a:r>
              <a:rPr lang="fr-FR" sz="32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3200" b="1" dirty="0">
                <a:latin typeface="Calibri" panose="020F0502020204030204" pitchFamily="34" charset="0"/>
                <a:ea typeface="Times New Roman" panose="02020603050405020304" pitchFamily="18" charset="0"/>
              </a:rPr>
              <a:t>تونس</a:t>
            </a:r>
            <a:endParaRPr lang="fr-FR" sz="20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dirty="0">
                <a:latin typeface="Calibri" panose="020F0502020204030204" pitchFamily="34" charset="0"/>
                <a:ea typeface="Times New Roman" panose="02020603050405020304" pitchFamily="18" charset="0"/>
              </a:rPr>
              <a:t>بعد استقلال تونس برزت سردية وطنية حداثية</a:t>
            </a:r>
            <a:r>
              <a:rPr lang="fr-FR" sz="2000"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2000" dirty="0">
                <a:latin typeface="Calibri" panose="020F0502020204030204" pitchFamily="34" charset="0"/>
                <a:ea typeface="Times New Roman" panose="02020603050405020304" pitchFamily="18" charset="0"/>
              </a:rPr>
              <a:t>إبراز دور الحبيب بورقيبة،</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2000" dirty="0">
                <a:latin typeface="Calibri" panose="020F0502020204030204" pitchFamily="34" charset="0"/>
                <a:ea typeface="Times New Roman" panose="02020603050405020304" pitchFamily="18" charset="0"/>
              </a:rPr>
              <a:t>التركيز على “الإصلاحات” بدل المقاومة العسكرية،</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2000" dirty="0">
                <a:latin typeface="Calibri" panose="020F0502020204030204" pitchFamily="34" charset="0"/>
                <a:ea typeface="Times New Roman" panose="02020603050405020304" pitchFamily="18" charset="0"/>
              </a:rPr>
              <a:t>إعادة كتابة تاريخ الدولة </a:t>
            </a:r>
            <a:r>
              <a:rPr lang="ar-SA" sz="2000" dirty="0" err="1">
                <a:latin typeface="Calibri" panose="020F0502020204030204" pitchFamily="34" charset="0"/>
                <a:ea typeface="Times New Roman" panose="02020603050405020304" pitchFamily="18" charset="0"/>
              </a:rPr>
              <a:t>الحفصية</a:t>
            </a:r>
            <a:r>
              <a:rPr lang="ar-SA" sz="2000" dirty="0">
                <a:latin typeface="Calibri" panose="020F0502020204030204" pitchFamily="34" charset="0"/>
                <a:ea typeface="Times New Roman" panose="02020603050405020304" pitchFamily="18" charset="0"/>
              </a:rPr>
              <a:t> والمرادية</a:t>
            </a:r>
            <a:r>
              <a:rPr lang="fr-FR" sz="2000"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dirty="0">
                <a:latin typeface="Calibri" panose="020F0502020204030204" pitchFamily="34" charset="0"/>
                <a:ea typeface="Times New Roman" panose="02020603050405020304" pitchFamily="18" charset="0"/>
              </a:rPr>
              <a:t>أسماء بارزة: هشام </a:t>
            </a:r>
            <a:r>
              <a:rPr lang="ar-SA" sz="2000" dirty="0" err="1">
                <a:latin typeface="Calibri" panose="020F0502020204030204" pitchFamily="34" charset="0"/>
                <a:ea typeface="Times New Roman" panose="02020603050405020304" pitchFamily="18" charset="0"/>
              </a:rPr>
              <a:t>جعيط</a:t>
            </a:r>
            <a:r>
              <a:rPr lang="ar-SA" sz="2000" dirty="0">
                <a:latin typeface="Calibri" panose="020F0502020204030204" pitchFamily="34" charset="0"/>
                <a:ea typeface="Times New Roman" panose="02020603050405020304" pitchFamily="18" charset="0"/>
              </a:rPr>
              <a:t>، عبد الجليل التميمي، محمد الطالبي</a:t>
            </a:r>
            <a:r>
              <a:rPr lang="fr-FR" sz="2000"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endParaRPr lang="fr-FR" sz="1050" dirty="0"/>
          </a:p>
        </p:txBody>
      </p:sp>
    </p:spTree>
    <p:extLst>
      <p:ext uri="{BB962C8B-B14F-4D97-AF65-F5344CB8AC3E}">
        <p14:creationId xmlns:p14="http://schemas.microsoft.com/office/powerpoint/2010/main" val="4192136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285750" lvl="0" indent="-285750" rtl="1">
              <a:lnSpc>
                <a:spcPct val="107000"/>
              </a:lnSpc>
              <a:spcBef>
                <a:spcPct val="20000"/>
              </a:spcBef>
              <a:spcAft>
                <a:spcPts val="800"/>
              </a:spcAft>
            </a:pPr>
            <a:r>
              <a:rPr lang="ar-SA" sz="32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ثالثاً: نماذج من الكتابة الوطنية في البلدان </a:t>
            </a:r>
            <a:r>
              <a:rPr lang="ar-SA" sz="32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المغاربية</a:t>
            </a:r>
            <a:endParaRPr lang="fr-FR" sz="8000" dirty="0"/>
          </a:p>
        </p:txBody>
      </p:sp>
      <p:sp>
        <p:nvSpPr>
          <p:cNvPr id="3" name="Espace réservé du contenu 2"/>
          <p:cNvSpPr>
            <a:spLocks noGrp="1"/>
          </p:cNvSpPr>
          <p:nvPr>
            <p:ph idx="1"/>
          </p:nvPr>
        </p:nvSpPr>
        <p:spPr/>
        <p:txBody>
          <a:bodyPr>
            <a:noAutofit/>
          </a:bodyPr>
          <a:lstStyle/>
          <a:p>
            <a:pPr algn="r" rtl="1">
              <a:lnSpc>
                <a:spcPct val="107000"/>
              </a:lnSpc>
              <a:spcAft>
                <a:spcPts val="800"/>
              </a:spcAft>
            </a:pPr>
            <a:r>
              <a:rPr lang="ar-DZ" sz="3200" b="1" dirty="0" smtClean="0">
                <a:latin typeface="Times New Roman" panose="02020603050405020304" pitchFamily="18" charset="0"/>
                <a:ea typeface="Times New Roman" panose="02020603050405020304" pitchFamily="18" charset="0"/>
                <a:cs typeface="Arial" panose="020B0604020202020204" pitchFamily="34" charset="0"/>
              </a:rPr>
              <a:t>4) </a:t>
            </a:r>
            <a:r>
              <a:rPr lang="fr-FR" sz="32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3200" b="1" dirty="0">
                <a:latin typeface="Calibri" panose="020F0502020204030204" pitchFamily="34" charset="0"/>
                <a:ea typeface="Times New Roman" panose="02020603050405020304" pitchFamily="18" charset="0"/>
              </a:rPr>
              <a:t>ليبيا</a:t>
            </a:r>
            <a:endParaRPr lang="fr-FR" sz="18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dirty="0">
                <a:latin typeface="Calibri" panose="020F0502020204030204" pitchFamily="34" charset="0"/>
                <a:ea typeface="Times New Roman" panose="02020603050405020304" pitchFamily="18" charset="0"/>
              </a:rPr>
              <a:t>الكتابة الوطنية ركّزت على</a:t>
            </a:r>
            <a:r>
              <a:rPr lang="fr-FR" sz="2000" dirty="0">
                <a:latin typeface="Times New Roman" panose="02020603050405020304" pitchFamily="18" charset="0"/>
                <a:ea typeface="Times New Roman" panose="02020603050405020304" pitchFamily="18" charset="0"/>
                <a:cs typeface="Arial" panose="020B0604020202020204" pitchFamily="34" charset="0"/>
              </a:rPr>
              <a:t>:</a:t>
            </a:r>
            <a:endParaRPr lang="fr-FR" sz="18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2000" dirty="0">
                <a:latin typeface="Calibri" panose="020F0502020204030204" pitchFamily="34" charset="0"/>
                <a:ea typeface="Times New Roman" panose="02020603050405020304" pitchFamily="18" charset="0"/>
              </a:rPr>
              <a:t>مقاومة الاحتلال الإيطالي،</a:t>
            </a:r>
            <a:endParaRPr lang="fr-FR" sz="18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2000" dirty="0">
                <a:latin typeface="Calibri" panose="020F0502020204030204" pitchFamily="34" charset="0"/>
                <a:ea typeface="Times New Roman" panose="02020603050405020304" pitchFamily="18" charset="0"/>
              </a:rPr>
              <a:t>شخصية عمر المختار،</a:t>
            </a:r>
            <a:endParaRPr lang="fr-FR" sz="18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2000" dirty="0">
                <a:latin typeface="Calibri" panose="020F0502020204030204" pitchFamily="34" charset="0"/>
                <a:ea typeface="Times New Roman" panose="02020603050405020304" pitchFamily="18" charset="0"/>
              </a:rPr>
              <a:t>السردية السنوسية</a:t>
            </a:r>
            <a:r>
              <a:rPr lang="fr-FR" sz="2000" dirty="0">
                <a:latin typeface="Times New Roman" panose="02020603050405020304" pitchFamily="18" charset="0"/>
                <a:ea typeface="Times New Roman" panose="02020603050405020304" pitchFamily="18" charset="0"/>
                <a:cs typeface="Arial" panose="020B0604020202020204" pitchFamily="34" charset="0"/>
              </a:rPr>
              <a:t>.</a:t>
            </a:r>
            <a:endParaRPr lang="fr-FR" sz="18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dirty="0">
                <a:latin typeface="Calibri" panose="020F0502020204030204" pitchFamily="34" charset="0"/>
                <a:ea typeface="Times New Roman" panose="02020603050405020304" pitchFamily="18" charset="0"/>
              </a:rPr>
              <a:t>تأثرت كتابة التاريخ بالتحولات السياسية (العهد الملكي ثم عهد القذافي)</a:t>
            </a:r>
            <a:r>
              <a:rPr lang="fr-FR" sz="2000" dirty="0">
                <a:latin typeface="Times New Roman" panose="02020603050405020304" pitchFamily="18" charset="0"/>
                <a:ea typeface="Times New Roman" panose="02020603050405020304" pitchFamily="18" charset="0"/>
                <a:cs typeface="Arial" panose="020B0604020202020204" pitchFamily="34" charset="0"/>
              </a:rPr>
              <a:t>.</a:t>
            </a:r>
            <a:endParaRPr lang="fr-FR" sz="1800" dirty="0">
              <a:latin typeface="Calibri" panose="020F0502020204030204" pitchFamily="34" charset="0"/>
              <a:ea typeface="Calibri" panose="020F0502020204030204" pitchFamily="34" charset="0"/>
              <a:cs typeface="Arial" panose="020B0604020202020204" pitchFamily="34" charset="0"/>
            </a:endParaRPr>
          </a:p>
          <a:p>
            <a:endParaRPr lang="fr-FR" sz="800" dirty="0"/>
          </a:p>
        </p:txBody>
      </p:sp>
    </p:spTree>
    <p:extLst>
      <p:ext uri="{BB962C8B-B14F-4D97-AF65-F5344CB8AC3E}">
        <p14:creationId xmlns:p14="http://schemas.microsoft.com/office/powerpoint/2010/main" val="1662944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285750" lvl="0" indent="-285750" rtl="1">
              <a:lnSpc>
                <a:spcPct val="107000"/>
              </a:lnSpc>
              <a:spcBef>
                <a:spcPct val="20000"/>
              </a:spcBef>
              <a:spcAft>
                <a:spcPts val="800"/>
              </a:spcAft>
            </a:pPr>
            <a:r>
              <a:rPr lang="ar-SA" sz="32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ثالثاً: نماذج من الكتابة الوطنية في البلدان </a:t>
            </a:r>
            <a:r>
              <a:rPr lang="ar-SA" sz="32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المغاربية</a:t>
            </a:r>
            <a:endParaRPr lang="fr-FR" sz="8000" dirty="0"/>
          </a:p>
        </p:txBody>
      </p:sp>
      <p:sp>
        <p:nvSpPr>
          <p:cNvPr id="3" name="Espace réservé du contenu 2"/>
          <p:cNvSpPr>
            <a:spLocks noGrp="1"/>
          </p:cNvSpPr>
          <p:nvPr>
            <p:ph idx="1"/>
          </p:nvPr>
        </p:nvSpPr>
        <p:spPr/>
        <p:txBody>
          <a:bodyPr>
            <a:noAutofit/>
          </a:bodyPr>
          <a:lstStyle/>
          <a:p>
            <a:pPr algn="r" rtl="1">
              <a:lnSpc>
                <a:spcPct val="107000"/>
              </a:lnSpc>
              <a:spcAft>
                <a:spcPts val="800"/>
              </a:spcAft>
            </a:pPr>
            <a:r>
              <a:rPr lang="ar-DZ" sz="4000" b="1" dirty="0" smtClean="0">
                <a:latin typeface="Times New Roman" panose="02020603050405020304" pitchFamily="18" charset="0"/>
                <a:ea typeface="Times New Roman" panose="02020603050405020304" pitchFamily="18" charset="0"/>
                <a:cs typeface="Arial" panose="020B0604020202020204" pitchFamily="34" charset="0"/>
              </a:rPr>
              <a:t>5)</a:t>
            </a:r>
            <a:r>
              <a:rPr lang="fr-FR" sz="40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4000" b="1" dirty="0">
                <a:latin typeface="Calibri" panose="020F0502020204030204" pitchFamily="34" charset="0"/>
                <a:ea typeface="Times New Roman" panose="02020603050405020304" pitchFamily="18" charset="0"/>
              </a:rPr>
              <a:t>موريتانيا</a:t>
            </a:r>
            <a:endParaRPr lang="fr-FR"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800" dirty="0">
                <a:latin typeface="Calibri" panose="020F0502020204030204" pitchFamily="34" charset="0"/>
                <a:ea typeface="Times New Roman" panose="02020603050405020304" pitchFamily="18" charset="0"/>
              </a:rPr>
              <a:t>تمحورت الكتابة الوطنية حول</a:t>
            </a:r>
            <a:r>
              <a:rPr lang="fr-FR" sz="2800" dirty="0">
                <a:latin typeface="Times New Roman" panose="02020603050405020304" pitchFamily="18" charset="0"/>
                <a:ea typeface="Times New Roman" panose="02020603050405020304" pitchFamily="18" charset="0"/>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2800" dirty="0">
                <a:latin typeface="Calibri" panose="020F0502020204030204" pitchFamily="34" charset="0"/>
                <a:ea typeface="Times New Roman" panose="02020603050405020304" pitchFamily="18" charset="0"/>
              </a:rPr>
              <a:t>الشرعية الدينية للعلماء،</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2800" dirty="0">
                <a:latin typeface="Calibri" panose="020F0502020204030204" pitchFamily="34" charset="0"/>
                <a:ea typeface="Times New Roman" panose="02020603050405020304" pitchFamily="18" charset="0"/>
              </a:rPr>
              <a:t>تاريخ الإمارات الصحراوية،</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2800" dirty="0">
                <a:latin typeface="Calibri" panose="020F0502020204030204" pitchFamily="34" charset="0"/>
                <a:ea typeface="Times New Roman" panose="02020603050405020304" pitchFamily="18" charset="0"/>
              </a:rPr>
              <a:t>مقاومة الاحتلال الفرنسي</a:t>
            </a:r>
            <a:r>
              <a:rPr lang="fr-FR" sz="2800" dirty="0">
                <a:latin typeface="Times New Roman" panose="02020603050405020304" pitchFamily="18" charset="0"/>
                <a:ea typeface="Times New Roman" panose="02020603050405020304" pitchFamily="18" charset="0"/>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a:p>
            <a:endParaRPr lang="fr-FR" sz="700" dirty="0"/>
          </a:p>
        </p:txBody>
      </p:sp>
    </p:spTree>
    <p:extLst>
      <p:ext uri="{BB962C8B-B14F-4D97-AF65-F5344CB8AC3E}">
        <p14:creationId xmlns:p14="http://schemas.microsoft.com/office/powerpoint/2010/main" val="3722868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285750" lvl="0" indent="-285750" rtl="1">
              <a:lnSpc>
                <a:spcPct val="107000"/>
              </a:lnSpc>
              <a:spcBef>
                <a:spcPct val="20000"/>
              </a:spcBef>
              <a:spcAft>
                <a:spcPts val="800"/>
              </a:spcAft>
            </a:pPr>
            <a:r>
              <a:rPr lang="ar-SA" sz="36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رابعاً: التحولات اللاحقة في الكتابة الوطنية (1980–اليوم)</a:t>
            </a:r>
            <a:endParaRPr lang="fr-FR" sz="2400" dirty="0">
              <a:ln>
                <a:noFill/>
              </a:ln>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endParaRPr>
          </a:p>
        </p:txBody>
      </p:sp>
      <p:sp>
        <p:nvSpPr>
          <p:cNvPr id="3" name="Espace réservé du contenu 2"/>
          <p:cNvSpPr>
            <a:spLocks noGrp="1"/>
          </p:cNvSpPr>
          <p:nvPr>
            <p:ph idx="1"/>
          </p:nvPr>
        </p:nvSpPr>
        <p:spPr/>
        <p:txBody>
          <a:bodyPr>
            <a:normAutofit/>
          </a:bodyPr>
          <a:lstStyle/>
          <a:p>
            <a:pPr algn="r" rtl="1">
              <a:lnSpc>
                <a:spcPct val="107000"/>
              </a:lnSpc>
              <a:spcAft>
                <a:spcPts val="800"/>
              </a:spcAft>
            </a:pPr>
            <a:r>
              <a:rPr lang="ar-DZ" sz="3600" b="1" dirty="0" smtClean="0">
                <a:latin typeface="Times New Roman" panose="02020603050405020304" pitchFamily="18" charset="0"/>
                <a:ea typeface="Times New Roman" panose="02020603050405020304" pitchFamily="18" charset="0"/>
                <a:cs typeface="Arial" panose="020B0604020202020204" pitchFamily="34" charset="0"/>
              </a:rPr>
              <a:t>1) </a:t>
            </a:r>
            <a:r>
              <a:rPr lang="fr-FR" sz="36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3600" b="1" dirty="0">
                <a:latin typeface="Calibri" panose="020F0502020204030204" pitchFamily="34" charset="0"/>
                <a:ea typeface="Times New Roman" panose="02020603050405020304" pitchFamily="18" charset="0"/>
              </a:rPr>
              <a:t>التحرر من الخطاب الأيديولوجي للدولة</a:t>
            </a:r>
            <a:endParaRPr lang="fr-FR" sz="20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dirty="0">
                <a:latin typeface="Calibri" panose="020F0502020204030204" pitchFamily="34" charset="0"/>
                <a:ea typeface="Times New Roman" panose="02020603050405020304" pitchFamily="18" charset="0"/>
              </a:rPr>
              <a:t>ظهرت كتابات نقدية</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تُطالب بإعادة النظر في تاريخ المقاومة،</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تُبرز التعدد الثقافي،</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تدمج الأرشيف الاستعماري ضمن قراءة نقدية</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543027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342900" lvl="0" indent="-342900" rtl="1">
              <a:lnSpc>
                <a:spcPct val="107000"/>
              </a:lnSpc>
              <a:spcBef>
                <a:spcPct val="20000"/>
              </a:spcBef>
              <a:spcAft>
                <a:spcPts val="800"/>
              </a:spcAft>
            </a:pPr>
            <a:r>
              <a:rPr lang="ar-SA" sz="40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تعريف المجال </a:t>
            </a:r>
            <a:r>
              <a:rPr lang="ar-SA" sz="40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وحدوده</a:t>
            </a:r>
            <a:endParaRPr lang="fr-FR" dirty="0"/>
          </a:p>
        </p:txBody>
      </p:sp>
      <p:sp>
        <p:nvSpPr>
          <p:cNvPr id="3" name="Espace réservé du contenu 2"/>
          <p:cNvSpPr>
            <a:spLocks noGrp="1"/>
          </p:cNvSpPr>
          <p:nvPr>
            <p:ph idx="1"/>
          </p:nvPr>
        </p:nvSpPr>
        <p:spPr/>
        <p:txBody>
          <a:bodyPr>
            <a:normAutofit/>
          </a:bodyPr>
          <a:lstStyle/>
          <a:p>
            <a:pPr algn="r" rtl="1">
              <a:lnSpc>
                <a:spcPct val="107000"/>
              </a:lnSpc>
              <a:spcAft>
                <a:spcPts val="800"/>
              </a:spcAft>
            </a:pPr>
            <a:r>
              <a:rPr lang="fr-FR" b="1" dirty="0" smtClean="0">
                <a:latin typeface="Times New Roman" panose="02020603050405020304" pitchFamily="18" charset="0"/>
                <a:ea typeface="Times New Roman" panose="02020603050405020304" pitchFamily="18" charset="0"/>
                <a:cs typeface="Arial" panose="020B0604020202020204" pitchFamily="34" charset="0"/>
              </a:rPr>
              <a:t>»</a:t>
            </a:r>
            <a:r>
              <a:rPr lang="ar-SA" b="1" dirty="0">
                <a:latin typeface="Calibri" panose="020F0502020204030204" pitchFamily="34" charset="0"/>
                <a:ea typeface="Times New Roman" panose="02020603050405020304" pitchFamily="18" charset="0"/>
              </a:rPr>
              <a:t>الدراسات التاريخية </a:t>
            </a:r>
            <a:r>
              <a:rPr lang="ar-SA" b="1" dirty="0" err="1">
                <a:latin typeface="Calibri" panose="020F0502020204030204" pitchFamily="34" charset="0"/>
                <a:ea typeface="Times New Roman" panose="02020603050405020304" pitchFamily="18" charset="0"/>
              </a:rPr>
              <a:t>والأنثروبولوجية</a:t>
            </a:r>
            <a:r>
              <a:rPr lang="ar-SA" b="1" dirty="0">
                <a:latin typeface="Calibri" panose="020F0502020204030204" pitchFamily="34" charset="0"/>
                <a:ea typeface="Times New Roman" panose="02020603050405020304" pitchFamily="18" charset="0"/>
              </a:rPr>
              <a:t> في بلدان المغرب العربي </a:t>
            </a:r>
            <a:r>
              <a:rPr lang="fr-FR" b="1" dirty="0">
                <a:latin typeface="Times New Roman" panose="02020603050405020304" pitchFamily="18" charset="0"/>
                <a:ea typeface="Times New Roman" panose="02020603050405020304" pitchFamily="18" charset="0"/>
                <a:cs typeface="Arial" panose="020B0604020202020204" pitchFamily="34" charset="0"/>
              </a:rPr>
              <a:t>«</a:t>
            </a:r>
            <a:r>
              <a:rPr lang="ar-SA" dirty="0">
                <a:latin typeface="Calibri" panose="020F0502020204030204" pitchFamily="34" charset="0"/>
                <a:ea typeface="Times New Roman" panose="02020603050405020304" pitchFamily="18" charset="0"/>
              </a:rPr>
              <a:t>تشير إلى مجموع الأبحاث التي تنتج معرفة حول تطوّر الجماعات البشرية في شمال غرب أفريقيا (السياسات، الاقتصاد، الثقافة، الذاكرة، والعلاقات عبر البحر والصحراء) باستخدام مصادر مكتوبة وأرشيفية وشفوية </a:t>
            </a:r>
            <a:r>
              <a:rPr lang="ar-SA" dirty="0" err="1">
                <a:latin typeface="Calibri" panose="020F0502020204030204" pitchFamily="34" charset="0"/>
                <a:ea typeface="Times New Roman" panose="02020603050405020304" pitchFamily="18" charset="0"/>
              </a:rPr>
              <a:t>وإثنوغرافية</a:t>
            </a:r>
            <a:r>
              <a:rPr lang="ar-SA" dirty="0">
                <a:latin typeface="Calibri" panose="020F0502020204030204" pitchFamily="34" charset="0"/>
                <a:ea typeface="Times New Roman" panose="02020603050405020304" pitchFamily="18" charset="0"/>
              </a:rPr>
              <a:t>. العمل في هذا المجال يتسم بالطابع متعدد التخصصات: تاريخ سياسي واجتماعي، أنثروبولوجيا ثقافية/تاريخية، دراسات الذاكرة والهوية، وتاريخ المناطق والبيئة</a:t>
            </a:r>
            <a:r>
              <a:rPr lang="fr-FR" dirty="0">
                <a:latin typeface="Times New Roman" panose="02020603050405020304" pitchFamily="18" charset="0"/>
                <a:ea typeface="Times New Roman" panose="02020603050405020304" pitchFamily="18" charset="0"/>
                <a:cs typeface="Arial" panose="020B0604020202020204" pitchFamily="34" charset="0"/>
              </a:rPr>
              <a:t>. </a:t>
            </a:r>
            <a:r>
              <a:rPr lang="fr-FR" u="sng"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2"/>
              </a:rPr>
              <a:t>Archives Nationales d'Outre-Mer+1</a:t>
            </a:r>
            <a:endParaRPr lang="fr-FR" sz="2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449737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285750" lvl="0" indent="-285750" rtl="1">
              <a:lnSpc>
                <a:spcPct val="107000"/>
              </a:lnSpc>
              <a:spcBef>
                <a:spcPct val="20000"/>
              </a:spcBef>
              <a:spcAft>
                <a:spcPts val="800"/>
              </a:spcAft>
            </a:pPr>
            <a:r>
              <a:rPr lang="ar-SA" sz="36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رابعاً: التحولات اللاحقة في الكتابة الوطنية (1980–اليوم)</a:t>
            </a:r>
            <a:endParaRPr lang="fr-FR" sz="2400" dirty="0">
              <a:ln>
                <a:noFill/>
              </a:ln>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endParaRPr>
          </a:p>
        </p:txBody>
      </p:sp>
      <p:sp>
        <p:nvSpPr>
          <p:cNvPr id="3" name="Espace réservé du contenu 2"/>
          <p:cNvSpPr>
            <a:spLocks noGrp="1"/>
          </p:cNvSpPr>
          <p:nvPr>
            <p:ph idx="1"/>
          </p:nvPr>
        </p:nvSpPr>
        <p:spPr>
          <a:xfrm>
            <a:off x="5952744" y="2556932"/>
            <a:ext cx="5437628" cy="3318936"/>
          </a:xfrm>
        </p:spPr>
        <p:txBody>
          <a:bodyPr>
            <a:normAutofit fontScale="62500" lnSpcReduction="20000"/>
          </a:bodyPr>
          <a:lstStyle/>
          <a:p>
            <a:pPr algn="r" rtl="1">
              <a:lnSpc>
                <a:spcPct val="107000"/>
              </a:lnSpc>
              <a:spcAft>
                <a:spcPts val="800"/>
              </a:spcAft>
            </a:pPr>
            <a:r>
              <a:rPr lang="ar-DZ" sz="4800" b="1" dirty="0" smtClean="0">
                <a:latin typeface="Times New Roman" panose="02020603050405020304" pitchFamily="18" charset="0"/>
                <a:ea typeface="Times New Roman" panose="02020603050405020304" pitchFamily="18" charset="0"/>
                <a:cs typeface="Arial" panose="020B0604020202020204" pitchFamily="34" charset="0"/>
              </a:rPr>
              <a:t>2)</a:t>
            </a:r>
            <a:r>
              <a:rPr lang="fr-FR" sz="48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4800" b="1" dirty="0">
                <a:latin typeface="Calibri" panose="020F0502020204030204" pitchFamily="34" charset="0"/>
                <a:ea typeface="Times New Roman" panose="02020603050405020304" pitchFamily="18" charset="0"/>
              </a:rPr>
              <a:t>عودة الأنثروبولوجيا </a:t>
            </a:r>
            <a:r>
              <a:rPr lang="ar-SA" sz="4800" b="1" dirty="0" err="1">
                <a:latin typeface="Calibri" panose="020F0502020204030204" pitchFamily="34" charset="0"/>
                <a:ea typeface="Times New Roman" panose="02020603050405020304" pitchFamily="18" charset="0"/>
              </a:rPr>
              <a:t>والسوسيولوجيا</a:t>
            </a:r>
            <a:endParaRPr lang="fr-FR" sz="3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3600" dirty="0">
                <a:latin typeface="Calibri" panose="020F0502020204030204" pitchFamily="34" charset="0"/>
                <a:ea typeface="Times New Roman" panose="02020603050405020304" pitchFamily="18" charset="0"/>
              </a:rPr>
              <a:t>بدأت الدراسات بالاهتمام بـ</a:t>
            </a:r>
            <a:r>
              <a:rPr lang="fr-FR" sz="3600" dirty="0">
                <a:latin typeface="Times New Roman" panose="02020603050405020304" pitchFamily="18" charset="0"/>
                <a:ea typeface="Times New Roman" panose="02020603050405020304" pitchFamily="18"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3600" dirty="0">
                <a:latin typeface="Calibri" panose="020F0502020204030204" pitchFamily="34" charset="0"/>
                <a:ea typeface="Times New Roman" panose="02020603050405020304" pitchFamily="18" charset="0"/>
              </a:rPr>
              <a:t>تاريخ القبيلة،</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3600" dirty="0">
                <a:latin typeface="Calibri" panose="020F0502020204030204" pitchFamily="34" charset="0"/>
                <a:ea typeface="Times New Roman" panose="02020603050405020304" pitchFamily="18" charset="0"/>
              </a:rPr>
              <a:t>اقتصاديات الاستعمار،</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3600" dirty="0">
                <a:latin typeface="Calibri" panose="020F0502020204030204" pitchFamily="34" charset="0"/>
                <a:ea typeface="Times New Roman" panose="02020603050405020304" pitchFamily="18" charset="0"/>
              </a:rPr>
              <a:t>الذاكرة الجماعية،</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SzPts val="1000"/>
              <a:buFont typeface="Symbol" panose="05050102010706020507" pitchFamily="18" charset="2"/>
              <a:buChar char=""/>
              <a:tabLst>
                <a:tab pos="457200" algn="l"/>
              </a:tabLst>
            </a:pPr>
            <a:r>
              <a:rPr lang="ar-SA" sz="3600" dirty="0">
                <a:latin typeface="Calibri" panose="020F0502020204030204" pitchFamily="34" charset="0"/>
                <a:ea typeface="Times New Roman" panose="02020603050405020304" pitchFamily="18" charset="0"/>
              </a:rPr>
              <a:t>صِلات شمال إفريقيا بالصحراء والساحل</a:t>
            </a:r>
            <a:r>
              <a:rPr lang="fr-FR" sz="3600" dirty="0">
                <a:latin typeface="Times New Roman" panose="02020603050405020304" pitchFamily="18" charset="0"/>
                <a:ea typeface="Times New Roman" panose="02020603050405020304" pitchFamily="18"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4" name="Espace réservé du contenu 2"/>
          <p:cNvSpPr txBox="1">
            <a:spLocks/>
          </p:cNvSpPr>
          <p:nvPr/>
        </p:nvSpPr>
        <p:spPr>
          <a:xfrm>
            <a:off x="777240" y="2556932"/>
            <a:ext cx="5437628"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r" rtl="1">
              <a:lnSpc>
                <a:spcPct val="107000"/>
              </a:lnSpc>
              <a:spcAft>
                <a:spcPts val="800"/>
              </a:spcAft>
            </a:pPr>
            <a:r>
              <a:rPr lang="ar-DZ" sz="3500" b="1" dirty="0" smtClean="0">
                <a:latin typeface="Times New Roman" panose="02020603050405020304" pitchFamily="18" charset="0"/>
                <a:ea typeface="Times New Roman" panose="02020603050405020304" pitchFamily="18" charset="0"/>
                <a:cs typeface="Arial" panose="020B0604020202020204" pitchFamily="34" charset="0"/>
              </a:rPr>
              <a:t>3)</a:t>
            </a:r>
            <a:r>
              <a:rPr lang="fr-FR" sz="35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3500" b="1" dirty="0">
                <a:latin typeface="Calibri" panose="020F0502020204030204" pitchFamily="34" charset="0"/>
                <a:ea typeface="Times New Roman" panose="02020603050405020304" pitchFamily="18" charset="0"/>
              </a:rPr>
              <a:t>تفاعل جديد مع التاريخ الشفوي</a:t>
            </a:r>
            <a:endParaRPr lang="fr-FR" sz="35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800" dirty="0">
                <a:latin typeface="Calibri" panose="020F0502020204030204" pitchFamily="34" charset="0"/>
                <a:ea typeface="Times New Roman" panose="02020603050405020304" pitchFamily="18" charset="0"/>
              </a:rPr>
              <a:t>تم تسجيل شهادات المجاهدين، المقاومين، النساء، والفاعلين المحليين</a:t>
            </a:r>
            <a:r>
              <a:rPr lang="fr-FR" sz="2800" dirty="0">
                <a:latin typeface="Times New Roman" panose="02020603050405020304" pitchFamily="18" charset="0"/>
                <a:ea typeface="Times New Roman" panose="02020603050405020304" pitchFamily="18" charset="0"/>
                <a:cs typeface="Arial" panose="020B0604020202020204" pitchFamily="34" charset="0"/>
              </a:rPr>
              <a:t>.</a:t>
            </a:r>
            <a:endParaRPr lang="fr-FR" sz="28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14065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285750" lvl="0" indent="-285750" rtl="1">
              <a:lnSpc>
                <a:spcPct val="107000"/>
              </a:lnSpc>
              <a:spcBef>
                <a:spcPct val="20000"/>
              </a:spcBef>
              <a:spcAft>
                <a:spcPts val="800"/>
              </a:spcAft>
            </a:pPr>
            <a:r>
              <a:rPr lang="ar-SA" sz="32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خامساً: أهم تحديات الكتابة الوطنية </a:t>
            </a:r>
            <a:r>
              <a:rPr lang="ar-SA" sz="32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المغاربية</a:t>
            </a:r>
            <a:endParaRPr lang="fr-FR" dirty="0"/>
          </a:p>
        </p:txBody>
      </p:sp>
      <p:sp>
        <p:nvSpPr>
          <p:cNvPr id="3" name="Espace réservé du contenu 2"/>
          <p:cNvSpPr>
            <a:spLocks noGrp="1"/>
          </p:cNvSpPr>
          <p:nvPr>
            <p:ph idx="1"/>
          </p:nvPr>
        </p:nvSpPr>
        <p:spPr/>
        <p:txBody>
          <a:bodyPr>
            <a:normAutofit/>
          </a:bodyPr>
          <a:lstStyle/>
          <a:p>
            <a:pPr marL="342900" lvl="0" indent="-342900" algn="r" rtl="1">
              <a:lnSpc>
                <a:spcPct val="107000"/>
              </a:lnSpc>
              <a:spcAft>
                <a:spcPts val="800"/>
              </a:spcAft>
              <a:buFont typeface="+mj-lt"/>
              <a:buAutoNum type="arabicPeriod"/>
              <a:tabLst>
                <a:tab pos="457200" algn="l"/>
              </a:tabLst>
            </a:pPr>
            <a:r>
              <a:rPr lang="ar-SA" dirty="0" smtClean="0">
                <a:latin typeface="Calibri" panose="020F0502020204030204" pitchFamily="34" charset="0"/>
                <a:ea typeface="Times New Roman" panose="02020603050405020304" pitchFamily="18" charset="0"/>
              </a:rPr>
              <a:t>استمرار </a:t>
            </a:r>
            <a:r>
              <a:rPr lang="ar-SA" dirty="0">
                <a:latin typeface="Calibri" panose="020F0502020204030204" pitchFamily="34" charset="0"/>
                <a:ea typeface="Times New Roman" panose="02020603050405020304" pitchFamily="18" charset="0"/>
              </a:rPr>
              <a:t>هيمنة الأرشيف الاستعماري على المصادر</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tabLst>
                <a:tab pos="457200" algn="l"/>
              </a:tabLst>
            </a:pPr>
            <a:r>
              <a:rPr lang="ar-SA" dirty="0">
                <a:latin typeface="Calibri" panose="020F0502020204030204" pitchFamily="34" charset="0"/>
                <a:ea typeface="Times New Roman" panose="02020603050405020304" pitchFamily="18" charset="0"/>
              </a:rPr>
              <a:t>نقص الأرشيف الوطني المحلي أو صعوبة الوصول إليه</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tabLst>
                <a:tab pos="457200" algn="l"/>
              </a:tabLst>
            </a:pPr>
            <a:r>
              <a:rPr lang="ar-SA" dirty="0">
                <a:latin typeface="Calibri" panose="020F0502020204030204" pitchFamily="34" charset="0"/>
                <a:ea typeface="Times New Roman" panose="02020603050405020304" pitchFamily="18" charset="0"/>
              </a:rPr>
              <a:t>ثقل الأيديولوجيا في بعض المدارس التاريخية</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tabLst>
                <a:tab pos="457200" algn="l"/>
              </a:tabLst>
            </a:pPr>
            <a:r>
              <a:rPr lang="ar-SA" dirty="0">
                <a:latin typeface="Calibri" panose="020F0502020204030204" pitchFamily="34" charset="0"/>
                <a:ea typeface="Times New Roman" panose="02020603050405020304" pitchFamily="18" charset="0"/>
              </a:rPr>
              <a:t>الحاجة إلى دمج مقاربات جديدة: الذاكرة – الأنثروبولوجيا – التاريخ الاجتماعي – التاريخ الثقافي</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995510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285750" lvl="0" indent="-285750" rtl="1">
              <a:lnSpc>
                <a:spcPct val="107000"/>
              </a:lnSpc>
              <a:spcBef>
                <a:spcPct val="20000"/>
              </a:spcBef>
              <a:spcAft>
                <a:spcPts val="800"/>
              </a:spcAft>
            </a:pPr>
            <a:r>
              <a:rPr lang="ar-SA"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خاتمة</a:t>
            </a:r>
            <a:endParaRPr lang="fr-FR" dirty="0"/>
          </a:p>
        </p:txBody>
      </p:sp>
      <p:sp>
        <p:nvSpPr>
          <p:cNvPr id="3" name="Espace réservé du contenu 2"/>
          <p:cNvSpPr>
            <a:spLocks noGrp="1"/>
          </p:cNvSpPr>
          <p:nvPr>
            <p:ph idx="1"/>
          </p:nvPr>
        </p:nvSpPr>
        <p:spPr/>
        <p:txBody>
          <a:bodyPr/>
          <a:lstStyle/>
          <a:p>
            <a:pPr algn="r" rtl="1">
              <a:lnSpc>
                <a:spcPct val="107000"/>
              </a:lnSpc>
              <a:spcAft>
                <a:spcPts val="800"/>
              </a:spcAft>
            </a:pPr>
            <a:r>
              <a:rPr lang="ar-SA" dirty="0" smtClean="0">
                <a:latin typeface="Calibri" panose="020F0502020204030204" pitchFamily="34" charset="0"/>
                <a:ea typeface="Times New Roman" panose="02020603050405020304" pitchFamily="18" charset="0"/>
              </a:rPr>
              <a:t>الكتابة </a:t>
            </a:r>
            <a:r>
              <a:rPr lang="ar-SA" dirty="0">
                <a:latin typeface="Calibri" panose="020F0502020204030204" pitchFamily="34" charset="0"/>
                <a:ea typeface="Times New Roman" panose="02020603050405020304" pitchFamily="18" charset="0"/>
              </a:rPr>
              <a:t>الوطنية بعد الاستقلال أدت دورًا محوريًا في </a:t>
            </a:r>
            <a:r>
              <a:rPr lang="ar-SA" b="1" dirty="0">
                <a:latin typeface="Calibri" panose="020F0502020204030204" pitchFamily="34" charset="0"/>
                <a:ea typeface="Times New Roman" panose="02020603050405020304" pitchFamily="18" charset="0"/>
              </a:rPr>
              <a:t>إعادة بناء الوعي والهوية</a:t>
            </a:r>
            <a:r>
              <a:rPr lang="ar-SA" dirty="0">
                <a:latin typeface="Calibri" panose="020F0502020204030204" pitchFamily="34" charset="0"/>
                <a:ea typeface="Times New Roman" panose="02020603050405020304" pitchFamily="18" charset="0"/>
              </a:rPr>
              <a:t> في البلدان المغاربية، وقد كانت في بدايتها رد فعل على الكتابة الاستعمارية، ثم تطورت تدريجيًا لتصبح أكثر نقدًا ومرونة وانفتاحًا على المناهج الحديثة</a:t>
            </a:r>
            <a:r>
              <a:rPr lang="fr-FR" dirty="0">
                <a:latin typeface="Times New Roman" panose="02020603050405020304" pitchFamily="18" charset="0"/>
                <a:ea typeface="Times New Roman" panose="02020603050405020304" pitchFamily="18" charset="0"/>
                <a:cs typeface="Arial" panose="020B0604020202020204" pitchFamily="34" charset="0"/>
              </a:rPr>
              <a:t>.</a:t>
            </a:r>
            <a:br>
              <a:rPr lang="fr-FR" dirty="0">
                <a:latin typeface="Times New Roman" panose="02020603050405020304" pitchFamily="18" charset="0"/>
                <a:ea typeface="Times New Roman" panose="02020603050405020304" pitchFamily="18" charset="0"/>
                <a:cs typeface="Arial" panose="020B0604020202020204" pitchFamily="34" charset="0"/>
              </a:rPr>
            </a:br>
            <a:r>
              <a:rPr lang="ar-SA" dirty="0">
                <a:latin typeface="Calibri" panose="020F0502020204030204" pitchFamily="34" charset="0"/>
                <a:ea typeface="Times New Roman" panose="02020603050405020304" pitchFamily="18" charset="0"/>
              </a:rPr>
              <a:t>ومع ذلك، ما تزال هذه الكتابة في طور إعادة التفاوض مع الماضي، خصوصًا فيما يتعلق بالهويات المتعددة، والأرشيفات المنسية، والذاكرة الجماعية</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220261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342900" lvl="0" indent="-342900" rtl="1">
              <a:lnSpc>
                <a:spcPct val="107000"/>
              </a:lnSpc>
              <a:spcAft>
                <a:spcPts val="800"/>
              </a:spcAft>
            </a:pPr>
            <a:r>
              <a:rPr lang="ar-DZ" b="1" kern="1800" dirty="0" smtClean="0">
                <a:latin typeface="Calibri" panose="020F0502020204030204" pitchFamily="34" charset="0"/>
                <a:ea typeface="Times New Roman" panose="02020603050405020304" pitchFamily="18" charset="0"/>
                <a:cs typeface="Times New Roman" panose="02020603050405020304" pitchFamily="18" charset="0"/>
              </a:rPr>
              <a:t>3. </a:t>
            </a:r>
            <a:r>
              <a:rPr lang="ar-SA" b="1" kern="1800" dirty="0" smtClean="0">
                <a:latin typeface="Calibri" panose="020F0502020204030204" pitchFamily="34" charset="0"/>
                <a:ea typeface="Times New Roman" panose="02020603050405020304" pitchFamily="18" charset="0"/>
                <a:cs typeface="Times New Roman" panose="02020603050405020304" pitchFamily="18" charset="0"/>
              </a:rPr>
              <a:t>المنهج </a:t>
            </a:r>
            <a:r>
              <a:rPr lang="ar-SA" b="1" kern="1800" dirty="0">
                <a:latin typeface="Calibri" panose="020F0502020204030204" pitchFamily="34" charset="0"/>
                <a:ea typeface="Times New Roman" panose="02020603050405020304" pitchFamily="18" charset="0"/>
                <a:cs typeface="Times New Roman" panose="02020603050405020304" pitchFamily="18" charset="0"/>
              </a:rPr>
              <a:t>النقدي والمعاصر لقراءة تاريخ البلدان </a:t>
            </a:r>
            <a:r>
              <a:rPr lang="ar-SA" b="1" kern="1800" dirty="0" smtClean="0">
                <a:latin typeface="Calibri" panose="020F0502020204030204" pitchFamily="34" charset="0"/>
                <a:ea typeface="Times New Roman" panose="02020603050405020304" pitchFamily="18" charset="0"/>
                <a:cs typeface="Times New Roman" panose="02020603050405020304" pitchFamily="18" charset="0"/>
              </a:rPr>
              <a:t>المغاربية</a:t>
            </a:r>
            <a:endParaRPr lang="fr-FR" dirty="0"/>
          </a:p>
        </p:txBody>
      </p:sp>
      <p:sp>
        <p:nvSpPr>
          <p:cNvPr id="3" name="Espace réservé du contenu 2"/>
          <p:cNvSpPr>
            <a:spLocks noGrp="1"/>
          </p:cNvSpPr>
          <p:nvPr>
            <p:ph idx="1"/>
          </p:nvPr>
        </p:nvSpPr>
        <p:spPr/>
        <p:txBody>
          <a:bodyPr/>
          <a:lstStyle/>
          <a:p>
            <a:pPr algn="just" rtl="1">
              <a:lnSpc>
                <a:spcPct val="107000"/>
              </a:lnSpc>
              <a:spcAft>
                <a:spcPts val="800"/>
              </a:spcAft>
            </a:pPr>
            <a:r>
              <a:rPr lang="ar-SA" sz="3600" b="1" dirty="0">
                <a:latin typeface="Calibri" panose="020F0502020204030204" pitchFamily="34" charset="0"/>
                <a:ea typeface="Times New Roman" panose="02020603050405020304" pitchFamily="18" charset="0"/>
              </a:rPr>
              <a:t>مقدمة</a:t>
            </a:r>
            <a:endParaRPr lang="fr-FR" sz="2000" dirty="0">
              <a:latin typeface="Calibri" panose="020F0502020204030204" pitchFamily="34" charset="0"/>
              <a:ea typeface="Calibri" panose="020F0502020204030204" pitchFamily="34" charset="0"/>
              <a:cs typeface="Arial" panose="020B0604020202020204" pitchFamily="34" charset="0"/>
            </a:endParaRPr>
          </a:p>
          <a:p>
            <a:pPr algn="r" rtl="1"/>
            <a:r>
              <a:rPr lang="ar-SA" dirty="0">
                <a:ea typeface="Times New Roman" panose="02020603050405020304" pitchFamily="18" charset="0"/>
              </a:rPr>
              <a:t>شهدت الدراسات التاريخية في المغرب العربي منذ أواخر القرن العشرين تحوّلًا معرفيًا مهمًا، انتقلت بموجبه من السرديات الوطنية–الأيديولوجية إلى مقاربات نقدية جديدة تُعلي من قيمة الوثيقة، والفاعلين المحليين، والتاريخ الاجتماعي، والذاكرة الجماعية</a:t>
            </a:r>
            <a:r>
              <a:rPr lang="fr-FR" dirty="0">
                <a:latin typeface="Times New Roman" panose="02020603050405020304" pitchFamily="18" charset="0"/>
                <a:ea typeface="Times New Roman" panose="02020603050405020304" pitchFamily="18" charset="0"/>
              </a:rPr>
              <a:t>.</a:t>
            </a:r>
            <a:br>
              <a:rPr lang="fr-FR" dirty="0">
                <a:latin typeface="Times New Roman" panose="02020603050405020304" pitchFamily="18" charset="0"/>
                <a:ea typeface="Times New Roman" panose="02020603050405020304" pitchFamily="18" charset="0"/>
              </a:rPr>
            </a:br>
            <a:r>
              <a:rPr lang="ar-SA" dirty="0">
                <a:latin typeface="Times New Roman" panose="02020603050405020304" pitchFamily="18" charset="0"/>
                <a:ea typeface="Times New Roman" panose="02020603050405020304" pitchFamily="18" charset="0"/>
              </a:rPr>
              <a:t>هذا التحول يعكس التفاعل مع النقد ما بعد </a:t>
            </a:r>
            <a:r>
              <a:rPr lang="ar-SA" dirty="0" err="1">
                <a:latin typeface="Times New Roman" panose="02020603050405020304" pitchFamily="18" charset="0"/>
                <a:ea typeface="Times New Roman" panose="02020603050405020304" pitchFamily="18" charset="0"/>
              </a:rPr>
              <a:t>الكولونيالي</a:t>
            </a:r>
            <a:r>
              <a:rPr lang="ar-SA" dirty="0">
                <a:latin typeface="Times New Roman" panose="02020603050405020304" pitchFamily="18" charset="0"/>
                <a:ea typeface="Times New Roman" panose="02020603050405020304" pitchFamily="18" charset="0"/>
              </a:rPr>
              <a:t>، والتاريخ الجديد</a:t>
            </a:r>
            <a:r>
              <a:rPr lang="fr-FR" dirty="0">
                <a:latin typeface="Times New Roman" panose="02020603050405020304" pitchFamily="18" charset="0"/>
                <a:ea typeface="Times New Roman" panose="02020603050405020304" pitchFamily="18" charset="0"/>
              </a:rPr>
              <a:t> (Nouvelle Histoire)</a:t>
            </a:r>
            <a:r>
              <a:rPr lang="ar-SA" dirty="0">
                <a:latin typeface="Times New Roman" panose="02020603050405020304" pitchFamily="18" charset="0"/>
                <a:ea typeface="Times New Roman" panose="02020603050405020304" pitchFamily="18" charset="0"/>
              </a:rPr>
              <a:t>، والأنثروبولوجيا التاريخية، والدراسات الثقافية</a:t>
            </a:r>
            <a:endParaRPr lang="fr-FR" dirty="0"/>
          </a:p>
        </p:txBody>
      </p:sp>
    </p:spTree>
    <p:extLst>
      <p:ext uri="{BB962C8B-B14F-4D97-AF65-F5344CB8AC3E}">
        <p14:creationId xmlns:p14="http://schemas.microsoft.com/office/powerpoint/2010/main" val="1720584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285750" lvl="0" indent="-285750" rtl="1">
              <a:lnSpc>
                <a:spcPct val="107000"/>
              </a:lnSpc>
              <a:spcBef>
                <a:spcPct val="20000"/>
              </a:spcBef>
              <a:spcAft>
                <a:spcPts val="800"/>
              </a:spcAft>
            </a:pPr>
            <a:r>
              <a:rPr lang="ar-SA" sz="30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أولاً: أسس المنهج النقدي المعاصر في دراسة تاريخ المغرب </a:t>
            </a:r>
            <a:r>
              <a:rPr lang="ar-SA" sz="30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العربي</a:t>
            </a:r>
            <a:endParaRPr lang="fr-FR" dirty="0"/>
          </a:p>
        </p:txBody>
      </p:sp>
      <p:sp>
        <p:nvSpPr>
          <p:cNvPr id="3" name="Espace réservé du contenu 2"/>
          <p:cNvSpPr>
            <a:spLocks noGrp="1"/>
          </p:cNvSpPr>
          <p:nvPr>
            <p:ph idx="1"/>
          </p:nvPr>
        </p:nvSpPr>
        <p:spPr/>
        <p:txBody>
          <a:bodyPr>
            <a:normAutofit lnSpcReduction="10000"/>
          </a:bodyPr>
          <a:lstStyle/>
          <a:p>
            <a:pPr algn="just" rtl="1">
              <a:lnSpc>
                <a:spcPct val="107000"/>
              </a:lnSpc>
              <a:spcAft>
                <a:spcPts val="800"/>
              </a:spcAft>
            </a:pPr>
            <a:r>
              <a:rPr lang="ar-DZ" sz="3600" b="1" dirty="0" smtClean="0">
                <a:latin typeface="Times New Roman" panose="02020603050405020304" pitchFamily="18" charset="0"/>
                <a:ea typeface="Times New Roman" panose="02020603050405020304" pitchFamily="18" charset="0"/>
                <a:cs typeface="Arial" panose="020B0604020202020204" pitchFamily="34" charset="0"/>
              </a:rPr>
              <a:t>1)</a:t>
            </a:r>
            <a:r>
              <a:rPr lang="ar-SA" sz="3600" b="1" dirty="0" smtClean="0">
                <a:latin typeface="Calibri" panose="020F0502020204030204" pitchFamily="34" charset="0"/>
                <a:ea typeface="Times New Roman" panose="02020603050405020304" pitchFamily="18" charset="0"/>
              </a:rPr>
              <a:t>نقد </a:t>
            </a:r>
            <a:r>
              <a:rPr lang="ar-SA" sz="3600" b="1" dirty="0">
                <a:latin typeface="Calibri" panose="020F0502020204030204" pitchFamily="34" charset="0"/>
                <a:ea typeface="Times New Roman" panose="02020603050405020304" pitchFamily="18" charset="0"/>
              </a:rPr>
              <a:t>المركزية الأوروبية</a:t>
            </a:r>
            <a:r>
              <a:rPr lang="fr-FR" sz="3600" b="1" dirty="0">
                <a:latin typeface="Times New Roman" panose="02020603050405020304" pitchFamily="18" charset="0"/>
                <a:ea typeface="Times New Roman" panose="02020603050405020304" pitchFamily="18" charset="0"/>
                <a:cs typeface="Arial" panose="020B0604020202020204" pitchFamily="34" charset="0"/>
              </a:rPr>
              <a:t> (</a:t>
            </a:r>
            <a:r>
              <a:rPr lang="fr-FR" sz="3600" b="1" dirty="0" err="1">
                <a:latin typeface="Times New Roman" panose="02020603050405020304" pitchFamily="18" charset="0"/>
                <a:ea typeface="Times New Roman" panose="02020603050405020304" pitchFamily="18" charset="0"/>
                <a:cs typeface="Arial" panose="020B0604020202020204" pitchFamily="34" charset="0"/>
              </a:rPr>
              <a:t>Eurocentrism</a:t>
            </a:r>
            <a:r>
              <a:rPr lang="fr-FR" sz="3600" b="1"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dirty="0">
                <a:latin typeface="Calibri" panose="020F0502020204030204" pitchFamily="34" charset="0"/>
                <a:ea typeface="Times New Roman" panose="02020603050405020304" pitchFamily="18" charset="0"/>
              </a:rPr>
              <a:t>يعتمد المنهج المعاصر على تفكيك</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فرضية “تفوق الحضارة الأوروبية</a:t>
            </a:r>
            <a:r>
              <a:rPr lang="fr-FR" dirty="0">
                <a:latin typeface="Times New Roman" panose="02020603050405020304" pitchFamily="18" charset="0"/>
                <a:ea typeface="Times New Roman" panose="02020603050405020304" pitchFamily="18" charset="0"/>
                <a:cs typeface="Arial" panose="020B0604020202020204" pitchFamily="34" charset="0"/>
              </a:rPr>
              <a:t>”</a:t>
            </a:r>
            <a:r>
              <a:rPr lang="ar-SA" dirty="0">
                <a:latin typeface="Calibri" panose="020F0502020204030204" pitchFamily="34" charset="0"/>
                <a:ea typeface="Times New Roman" panose="02020603050405020304" pitchFamily="18"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سرديات “الحداثة” كما رآها المستعمر،</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تصوير المجتمعات المغاربية كبدائية أو قبلية</a:t>
            </a:r>
            <a:r>
              <a:rPr lang="fr-FR" dirty="0" smtClean="0">
                <a:latin typeface="Times New Roman" panose="02020603050405020304" pitchFamily="18" charset="0"/>
                <a:ea typeface="Times New Roman" panose="02020603050405020304" pitchFamily="18" charset="0"/>
                <a:cs typeface="Arial" panose="020B0604020202020204" pitchFamily="34" charset="0"/>
              </a:rPr>
              <a:t>.</a:t>
            </a:r>
            <a:endParaRPr lang="ar-DZ" dirty="0" smtClean="0">
              <a:latin typeface="Times New Roman" panose="02020603050405020304" pitchFamily="18" charset="0"/>
              <a:ea typeface="Times New Roman" panose="02020603050405020304" pitchFamily="18" charset="0"/>
              <a:cs typeface="Arial" panose="020B0604020202020204" pitchFamily="34" charset="0"/>
            </a:endParaRPr>
          </a:p>
          <a:p>
            <a:pPr algn="just" rtl="1">
              <a:lnSpc>
                <a:spcPct val="107000"/>
              </a:lnSpc>
              <a:spcAft>
                <a:spcPts val="800"/>
              </a:spcAft>
            </a:pPr>
            <a:r>
              <a:rPr lang="ar-SA" sz="2000" dirty="0">
                <a:latin typeface="Calibri" panose="020F0502020204030204" pitchFamily="34" charset="0"/>
                <a:ea typeface="Times New Roman" panose="02020603050405020304" pitchFamily="18" charset="0"/>
              </a:rPr>
              <a:t>هذا النقد مستلهم من أعمال إدوارد سعيد</a:t>
            </a:r>
            <a:r>
              <a:rPr lang="fr-FR" sz="2000" dirty="0">
                <a:latin typeface="Times New Roman" panose="02020603050405020304" pitchFamily="18" charset="0"/>
                <a:ea typeface="Times New Roman" panose="02020603050405020304" pitchFamily="18" charset="0"/>
                <a:cs typeface="Arial" panose="020B0604020202020204" pitchFamily="34" charset="0"/>
              </a:rPr>
              <a:t> (</a:t>
            </a:r>
            <a:r>
              <a:rPr lang="ar-SA" sz="2000" i="1" dirty="0">
                <a:latin typeface="Calibri" panose="020F0502020204030204" pitchFamily="34" charset="0"/>
                <a:ea typeface="Times New Roman" panose="02020603050405020304" pitchFamily="18" charset="0"/>
              </a:rPr>
              <a:t>الاستشراق</a:t>
            </a:r>
            <a:r>
              <a:rPr lang="fr-FR" sz="2000" dirty="0">
                <a:latin typeface="Times New Roman" panose="02020603050405020304" pitchFamily="18" charset="0"/>
                <a:ea typeface="Times New Roman" panose="02020603050405020304" pitchFamily="18" charset="0"/>
                <a:cs typeface="Arial" panose="020B0604020202020204" pitchFamily="34" charset="0"/>
              </a:rPr>
              <a:t>)</a:t>
            </a:r>
            <a:r>
              <a:rPr lang="ar-SA" sz="2000" dirty="0">
                <a:latin typeface="Calibri" panose="020F0502020204030204" pitchFamily="34" charset="0"/>
                <a:ea typeface="Times New Roman" panose="02020603050405020304" pitchFamily="18" charset="0"/>
              </a:rPr>
              <a:t>، </a:t>
            </a:r>
            <a:r>
              <a:rPr lang="ar-SA" sz="2000" dirty="0" err="1">
                <a:latin typeface="Calibri" panose="020F0502020204030204" pitchFamily="34" charset="0"/>
                <a:ea typeface="Times New Roman" panose="02020603050405020304" pitchFamily="18" charset="0"/>
              </a:rPr>
              <a:t>ديبش</a:t>
            </a:r>
            <a:r>
              <a:rPr lang="ar-SA" sz="2000" dirty="0">
                <a:latin typeface="Calibri" panose="020F0502020204030204" pitchFamily="34" charset="0"/>
                <a:ea typeface="Times New Roman" panose="02020603050405020304" pitchFamily="18" charset="0"/>
              </a:rPr>
              <a:t> </a:t>
            </a:r>
            <a:r>
              <a:rPr lang="ar-SA" sz="2000" dirty="0" err="1">
                <a:latin typeface="Calibri" panose="020F0502020204030204" pitchFamily="34" charset="0"/>
                <a:ea typeface="Times New Roman" panose="02020603050405020304" pitchFamily="18" charset="0"/>
              </a:rPr>
              <a:t>شاكارابارتي</a:t>
            </a:r>
            <a:r>
              <a:rPr lang="fr-FR" sz="2000" dirty="0">
                <a:latin typeface="Times New Roman" panose="02020603050405020304" pitchFamily="18" charset="0"/>
                <a:ea typeface="Times New Roman" panose="02020603050405020304" pitchFamily="18" charset="0"/>
                <a:cs typeface="Arial" panose="020B0604020202020204" pitchFamily="34" charset="0"/>
              </a:rPr>
              <a:t> (</a:t>
            </a:r>
            <a:r>
              <a:rPr lang="ar-SA" sz="2000" i="1" dirty="0">
                <a:latin typeface="Calibri" panose="020F0502020204030204" pitchFamily="34" charset="0"/>
                <a:ea typeface="Times New Roman" panose="02020603050405020304" pitchFamily="18" charset="0"/>
              </a:rPr>
              <a:t>استعمار الحداثة</a:t>
            </a:r>
            <a:r>
              <a:rPr lang="fr-FR" sz="2000" dirty="0">
                <a:latin typeface="Times New Roman" panose="02020603050405020304" pitchFamily="18" charset="0"/>
                <a:ea typeface="Times New Roman" panose="02020603050405020304" pitchFamily="18" charset="0"/>
                <a:cs typeface="Arial" panose="020B0604020202020204" pitchFamily="34" charset="0"/>
              </a:rPr>
              <a:t>)</a:t>
            </a:r>
            <a:r>
              <a:rPr lang="ar-SA" sz="2000" dirty="0">
                <a:latin typeface="Calibri" panose="020F0502020204030204" pitchFamily="34" charset="0"/>
                <a:ea typeface="Times New Roman" panose="02020603050405020304" pitchFamily="18" charset="0"/>
              </a:rPr>
              <a:t>، وانطونيو </a:t>
            </a:r>
            <a:r>
              <a:rPr lang="ar-SA" sz="2000" dirty="0" err="1">
                <a:latin typeface="Calibri" panose="020F0502020204030204" pitchFamily="34" charset="0"/>
                <a:ea typeface="Times New Roman" panose="02020603050405020304" pitchFamily="18" charset="0"/>
              </a:rPr>
              <a:t>غرامشي</a:t>
            </a:r>
            <a:r>
              <a:rPr lang="fr-FR" sz="2000" dirty="0">
                <a:latin typeface="Times New Roman" panose="02020603050405020304" pitchFamily="18" charset="0"/>
                <a:ea typeface="Times New Roman" panose="02020603050405020304" pitchFamily="18" charset="0"/>
                <a:cs typeface="Arial" panose="020B0604020202020204" pitchFamily="34" charset="0"/>
              </a:rPr>
              <a:t>.</a:t>
            </a:r>
            <a:endParaRPr lang="fr-FR" sz="1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endParaRPr lang="fr-FR" sz="2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246622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285750" lvl="0" indent="-285750" rtl="1">
              <a:lnSpc>
                <a:spcPct val="107000"/>
              </a:lnSpc>
              <a:spcBef>
                <a:spcPct val="20000"/>
              </a:spcBef>
              <a:spcAft>
                <a:spcPts val="800"/>
              </a:spcAft>
            </a:pPr>
            <a:r>
              <a:rPr lang="ar-SA" sz="30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أولاً: أسس المنهج النقدي المعاصر في دراسة تاريخ المغرب </a:t>
            </a:r>
            <a:r>
              <a:rPr lang="ar-SA" sz="30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العربي</a:t>
            </a:r>
            <a:endParaRPr lang="fr-FR" dirty="0"/>
          </a:p>
        </p:txBody>
      </p:sp>
      <p:sp>
        <p:nvSpPr>
          <p:cNvPr id="3" name="Espace réservé du contenu 2"/>
          <p:cNvSpPr>
            <a:spLocks noGrp="1"/>
          </p:cNvSpPr>
          <p:nvPr>
            <p:ph idx="1"/>
          </p:nvPr>
        </p:nvSpPr>
        <p:spPr/>
        <p:txBody>
          <a:bodyPr>
            <a:normAutofit fontScale="70000" lnSpcReduction="20000"/>
          </a:bodyPr>
          <a:lstStyle/>
          <a:p>
            <a:pPr algn="just" rtl="1">
              <a:lnSpc>
                <a:spcPct val="107000"/>
              </a:lnSpc>
              <a:spcAft>
                <a:spcPts val="800"/>
              </a:spcAft>
            </a:pPr>
            <a:r>
              <a:rPr lang="ar-DZ" sz="4800" b="1" dirty="0" smtClean="0">
                <a:latin typeface="Times New Roman" panose="02020603050405020304" pitchFamily="18" charset="0"/>
                <a:ea typeface="Times New Roman" panose="02020603050405020304" pitchFamily="18" charset="0"/>
                <a:cs typeface="Arial" panose="020B0604020202020204" pitchFamily="34" charset="0"/>
              </a:rPr>
              <a:t>2) </a:t>
            </a:r>
            <a:r>
              <a:rPr lang="ar-SA" sz="4800" b="1" dirty="0" smtClean="0">
                <a:latin typeface="Calibri" panose="020F0502020204030204" pitchFamily="34" charset="0"/>
                <a:ea typeface="Times New Roman" panose="02020603050405020304" pitchFamily="18" charset="0"/>
              </a:rPr>
              <a:t>تجاوز </a:t>
            </a:r>
            <a:r>
              <a:rPr lang="ar-SA" sz="4800" b="1" dirty="0">
                <a:latin typeface="Calibri" panose="020F0502020204030204" pitchFamily="34" charset="0"/>
                <a:ea typeface="Times New Roman" panose="02020603050405020304" pitchFamily="18" charset="0"/>
              </a:rPr>
              <a:t>الكتابة الوطنية التقليدية</a:t>
            </a:r>
            <a:endParaRPr lang="fr-FR" sz="32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3600" dirty="0">
                <a:latin typeface="Calibri" panose="020F0502020204030204" pitchFamily="34" charset="0"/>
                <a:ea typeface="Times New Roman" panose="02020603050405020304" pitchFamily="18" charset="0"/>
              </a:rPr>
              <a:t>يهدف المنهج الجديد إلى مراجعة</a:t>
            </a:r>
            <a:r>
              <a:rPr lang="fr-FR" sz="3600" dirty="0">
                <a:latin typeface="Times New Roman" panose="02020603050405020304" pitchFamily="18" charset="0"/>
                <a:ea typeface="Times New Roman" panose="02020603050405020304" pitchFamily="18"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3600" dirty="0">
                <a:latin typeface="Calibri" panose="020F0502020204030204" pitchFamily="34" charset="0"/>
                <a:ea typeface="Times New Roman" panose="02020603050405020304" pitchFamily="18" charset="0"/>
              </a:rPr>
              <a:t>النزعة </a:t>
            </a:r>
            <a:r>
              <a:rPr lang="ar-SA" sz="3600" dirty="0" err="1">
                <a:latin typeface="Calibri" panose="020F0502020204030204" pitchFamily="34" charset="0"/>
                <a:ea typeface="Times New Roman" panose="02020603050405020304" pitchFamily="18" charset="0"/>
              </a:rPr>
              <a:t>التمجيدية</a:t>
            </a:r>
            <a:r>
              <a:rPr lang="ar-SA" sz="3600" dirty="0">
                <a:latin typeface="Calibri" panose="020F0502020204030204" pitchFamily="34" charset="0"/>
                <a:ea typeface="Times New Roman" panose="02020603050405020304" pitchFamily="18" charset="0"/>
              </a:rPr>
              <a:t> للمقاومة،</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3600" dirty="0">
                <a:latin typeface="Calibri" panose="020F0502020204030204" pitchFamily="34" charset="0"/>
                <a:ea typeface="Times New Roman" panose="02020603050405020304" pitchFamily="18" charset="0"/>
              </a:rPr>
              <a:t>الخطاب </a:t>
            </a:r>
            <a:r>
              <a:rPr lang="ar-SA" sz="3600" dirty="0" err="1">
                <a:latin typeface="Calibri" panose="020F0502020204030204" pitchFamily="34" charset="0"/>
                <a:ea typeface="Times New Roman" panose="02020603050405020304" pitchFamily="18" charset="0"/>
              </a:rPr>
              <a:t>الدولتي</a:t>
            </a:r>
            <a:r>
              <a:rPr lang="ar-SA" sz="3600" dirty="0">
                <a:latin typeface="Calibri" panose="020F0502020204030204" pitchFamily="34" charset="0"/>
                <a:ea typeface="Times New Roman" panose="02020603050405020304" pitchFamily="18" charset="0"/>
              </a:rPr>
              <a:t> حول الهوية الوطنية،</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3600" dirty="0">
                <a:latin typeface="Calibri" panose="020F0502020204030204" pitchFamily="34" charset="0"/>
                <a:ea typeface="Times New Roman" panose="02020603050405020304" pitchFamily="18" charset="0"/>
              </a:rPr>
              <a:t>إقصاء التنوع الثقافي واللغوي </a:t>
            </a:r>
            <a:r>
              <a:rPr lang="ar-SA" sz="3600" dirty="0" err="1">
                <a:latin typeface="Calibri" panose="020F0502020204030204" pitchFamily="34" charset="0"/>
                <a:ea typeface="Times New Roman" panose="02020603050405020304" pitchFamily="18" charset="0"/>
              </a:rPr>
              <a:t>والإثني</a:t>
            </a:r>
            <a:r>
              <a:rPr lang="fr-FR" sz="3600" dirty="0">
                <a:latin typeface="Times New Roman" panose="02020603050405020304" pitchFamily="18" charset="0"/>
                <a:ea typeface="Times New Roman" panose="02020603050405020304" pitchFamily="18"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3600" dirty="0">
                <a:latin typeface="Calibri" panose="020F0502020204030204" pitchFamily="34" charset="0"/>
                <a:ea typeface="Times New Roman" panose="02020603050405020304" pitchFamily="18" charset="0"/>
              </a:rPr>
              <a:t>لا يتمّ رفض التاريخ الوطني، بل إخضاعه للتحليل والسياق</a:t>
            </a:r>
            <a:r>
              <a:rPr lang="fr-FR" sz="3600" dirty="0">
                <a:latin typeface="Times New Roman" panose="02020603050405020304" pitchFamily="18" charset="0"/>
                <a:ea typeface="Times New Roman" panose="02020603050405020304" pitchFamily="18"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86493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285750" lvl="0" indent="-285750" rtl="1">
              <a:lnSpc>
                <a:spcPct val="107000"/>
              </a:lnSpc>
              <a:spcBef>
                <a:spcPct val="20000"/>
              </a:spcBef>
              <a:spcAft>
                <a:spcPts val="800"/>
              </a:spcAft>
            </a:pPr>
            <a:r>
              <a:rPr lang="ar-SA" sz="30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أولاً: أسس المنهج النقدي المعاصر في دراسة تاريخ المغرب </a:t>
            </a:r>
            <a:r>
              <a:rPr lang="ar-SA" sz="30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العربي</a:t>
            </a:r>
            <a:endParaRPr lang="fr-FR" dirty="0"/>
          </a:p>
        </p:txBody>
      </p:sp>
      <p:sp>
        <p:nvSpPr>
          <p:cNvPr id="3" name="Espace réservé du contenu 2"/>
          <p:cNvSpPr>
            <a:spLocks noGrp="1"/>
          </p:cNvSpPr>
          <p:nvPr>
            <p:ph idx="1"/>
          </p:nvPr>
        </p:nvSpPr>
        <p:spPr/>
        <p:txBody>
          <a:bodyPr>
            <a:normAutofit fontScale="55000" lnSpcReduction="20000"/>
          </a:bodyPr>
          <a:lstStyle/>
          <a:p>
            <a:pPr algn="just" rtl="1">
              <a:lnSpc>
                <a:spcPct val="107000"/>
              </a:lnSpc>
              <a:spcAft>
                <a:spcPts val="800"/>
              </a:spcAft>
            </a:pPr>
            <a:r>
              <a:rPr lang="ar-DZ" sz="6600" b="1" dirty="0" smtClean="0">
                <a:latin typeface="Times New Roman" panose="02020603050405020304" pitchFamily="18" charset="0"/>
                <a:ea typeface="Times New Roman" panose="02020603050405020304" pitchFamily="18" charset="0"/>
                <a:cs typeface="Arial" panose="020B0604020202020204" pitchFamily="34" charset="0"/>
              </a:rPr>
              <a:t>3)</a:t>
            </a:r>
            <a:r>
              <a:rPr lang="fr-FR" sz="66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6600" b="1" dirty="0">
                <a:latin typeface="Calibri" panose="020F0502020204030204" pitchFamily="34" charset="0"/>
                <a:ea typeface="Times New Roman" panose="02020603050405020304" pitchFamily="18" charset="0"/>
              </a:rPr>
              <a:t>العودة إلى الأرشيف بقراءة جديدة</a:t>
            </a:r>
            <a:endParaRPr lang="fr-FR" sz="4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4800" dirty="0">
                <a:latin typeface="Calibri" panose="020F0502020204030204" pitchFamily="34" charset="0"/>
                <a:ea typeface="Times New Roman" panose="02020603050405020304" pitchFamily="18" charset="0"/>
              </a:rPr>
              <a:t>لم يعد الأرشيف الاستعماري يُنظر إليه كعدو، بل كـ</a:t>
            </a:r>
            <a:r>
              <a:rPr lang="fr-FR" sz="4800" dirty="0">
                <a:latin typeface="Times New Roman" panose="02020603050405020304" pitchFamily="18" charset="0"/>
                <a:ea typeface="Times New Roman" panose="02020603050405020304" pitchFamily="18" charset="0"/>
                <a:cs typeface="Arial" panose="020B0604020202020204" pitchFamily="34" charset="0"/>
              </a:rPr>
              <a:t>:</a:t>
            </a:r>
            <a:endParaRPr lang="fr-FR" sz="4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4800" dirty="0">
                <a:latin typeface="Calibri" panose="020F0502020204030204" pitchFamily="34" charset="0"/>
                <a:ea typeface="Times New Roman" panose="02020603050405020304" pitchFamily="18" charset="0"/>
              </a:rPr>
              <a:t>مادة غنية تكشف آليات الهيمنة،</a:t>
            </a:r>
            <a:endParaRPr lang="fr-FR" sz="4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4800" dirty="0">
                <a:latin typeface="Calibri" panose="020F0502020204030204" pitchFamily="34" charset="0"/>
                <a:ea typeface="Times New Roman" panose="02020603050405020304" pitchFamily="18" charset="0"/>
              </a:rPr>
              <a:t>مصدر متعدد الطبقات يحتاج إلى تفكيك لغته وخطابه،</a:t>
            </a:r>
            <a:endParaRPr lang="fr-FR" sz="4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4800" dirty="0">
                <a:latin typeface="Calibri" panose="020F0502020204030204" pitchFamily="34" charset="0"/>
                <a:ea typeface="Times New Roman" panose="02020603050405020304" pitchFamily="18" charset="0"/>
              </a:rPr>
              <a:t>وثيقة تحمل “ما قيل وما لم يقل</a:t>
            </a:r>
            <a:r>
              <a:rPr lang="fr-FR" sz="4800" dirty="0">
                <a:latin typeface="Times New Roman" panose="02020603050405020304" pitchFamily="18" charset="0"/>
                <a:ea typeface="Times New Roman" panose="02020603050405020304" pitchFamily="18" charset="0"/>
                <a:cs typeface="Arial" panose="020B0604020202020204" pitchFamily="34" charset="0"/>
              </a:rPr>
              <a:t>”.</a:t>
            </a:r>
            <a:endParaRPr lang="fr-FR" sz="4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4800" dirty="0">
                <a:latin typeface="Calibri" panose="020F0502020204030204" pitchFamily="34" charset="0"/>
                <a:ea typeface="Times New Roman" panose="02020603050405020304" pitchFamily="18" charset="0"/>
              </a:rPr>
              <a:t>هذه المقاربة متأثرة بمنهج ميشال فوكو (خطاب السلطة)</a:t>
            </a:r>
            <a:r>
              <a:rPr lang="fr-FR" sz="4800" dirty="0">
                <a:latin typeface="Times New Roman" panose="02020603050405020304" pitchFamily="18" charset="0"/>
                <a:ea typeface="Times New Roman" panose="02020603050405020304" pitchFamily="18" charset="0"/>
                <a:cs typeface="Arial" panose="020B0604020202020204" pitchFamily="34" charset="0"/>
              </a:rPr>
              <a:t>.</a:t>
            </a:r>
            <a:endParaRPr lang="fr-FR" sz="44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4263311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285750" lvl="0" indent="-285750" rtl="1">
              <a:lnSpc>
                <a:spcPct val="107000"/>
              </a:lnSpc>
              <a:spcBef>
                <a:spcPct val="20000"/>
              </a:spcBef>
              <a:spcAft>
                <a:spcPts val="800"/>
              </a:spcAft>
            </a:pPr>
            <a:r>
              <a:rPr lang="ar-SA" sz="30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أولاً: أسس المنهج النقدي المعاصر في دراسة تاريخ المغرب </a:t>
            </a:r>
            <a:r>
              <a:rPr lang="ar-SA" sz="30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العربي</a:t>
            </a:r>
            <a:endParaRPr lang="fr-FR" dirty="0"/>
          </a:p>
        </p:txBody>
      </p:sp>
      <p:sp>
        <p:nvSpPr>
          <p:cNvPr id="3" name="Espace réservé du contenu 2"/>
          <p:cNvSpPr>
            <a:spLocks noGrp="1"/>
          </p:cNvSpPr>
          <p:nvPr>
            <p:ph idx="1"/>
          </p:nvPr>
        </p:nvSpPr>
        <p:spPr/>
        <p:txBody>
          <a:bodyPr>
            <a:normAutofit fontScale="47500" lnSpcReduction="20000"/>
          </a:bodyPr>
          <a:lstStyle/>
          <a:p>
            <a:pPr algn="just" rtl="1">
              <a:lnSpc>
                <a:spcPct val="107000"/>
              </a:lnSpc>
              <a:spcAft>
                <a:spcPts val="800"/>
              </a:spcAft>
            </a:pPr>
            <a:r>
              <a:rPr lang="ar-DZ" sz="8800" b="1" dirty="0" smtClean="0">
                <a:latin typeface="Times New Roman" panose="02020603050405020304" pitchFamily="18" charset="0"/>
                <a:ea typeface="Times New Roman" panose="02020603050405020304" pitchFamily="18" charset="0"/>
                <a:cs typeface="Arial" panose="020B0604020202020204" pitchFamily="34" charset="0"/>
              </a:rPr>
              <a:t>4)</a:t>
            </a:r>
            <a:r>
              <a:rPr lang="fr-FR" sz="88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8800" b="1" dirty="0">
                <a:latin typeface="Calibri" panose="020F0502020204030204" pitchFamily="34" charset="0"/>
                <a:ea typeface="Times New Roman" panose="02020603050405020304" pitchFamily="18" charset="0"/>
              </a:rPr>
              <a:t>دمج التاريخ الاجتماعي والاقتصادي</a:t>
            </a:r>
            <a:endParaRPr lang="fr-FR" sz="60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6600" dirty="0">
                <a:latin typeface="Calibri" panose="020F0502020204030204" pitchFamily="34" charset="0"/>
                <a:ea typeface="Times New Roman" panose="02020603050405020304" pitchFamily="18" charset="0"/>
              </a:rPr>
              <a:t>يركز المنهج النقدي على</a:t>
            </a:r>
            <a:r>
              <a:rPr lang="fr-FR" sz="6600" dirty="0">
                <a:latin typeface="Times New Roman" panose="02020603050405020304" pitchFamily="18" charset="0"/>
                <a:ea typeface="Times New Roman" panose="02020603050405020304" pitchFamily="18" charset="0"/>
                <a:cs typeface="Arial" panose="020B0604020202020204" pitchFamily="34" charset="0"/>
              </a:rPr>
              <a:t>:</a:t>
            </a:r>
            <a:endParaRPr lang="fr-FR" sz="6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6600" dirty="0">
                <a:latin typeface="Calibri" panose="020F0502020204030204" pitchFamily="34" charset="0"/>
                <a:ea typeface="Times New Roman" panose="02020603050405020304" pitchFamily="18" charset="0"/>
              </a:rPr>
              <a:t>حياة الناس اليومية،</a:t>
            </a:r>
            <a:endParaRPr lang="fr-FR" sz="6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6600" dirty="0">
                <a:latin typeface="Calibri" panose="020F0502020204030204" pitchFamily="34" charset="0"/>
                <a:ea typeface="Times New Roman" panose="02020603050405020304" pitchFamily="18" charset="0"/>
              </a:rPr>
              <a:t>التحولات الاقتصادية (الضرائب، الفلاحة، التجارة)،</a:t>
            </a:r>
            <a:endParaRPr lang="fr-FR" sz="6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6600" dirty="0">
                <a:latin typeface="Calibri" panose="020F0502020204030204" pitchFamily="34" charset="0"/>
                <a:ea typeface="Times New Roman" panose="02020603050405020304" pitchFamily="18" charset="0"/>
              </a:rPr>
              <a:t>دور الفئات المهمشة: النساء، العبيد، الفلاحين، الحرفيين</a:t>
            </a:r>
            <a:r>
              <a:rPr lang="fr-FR" sz="6600" dirty="0">
                <a:latin typeface="Times New Roman" panose="02020603050405020304" pitchFamily="18" charset="0"/>
                <a:ea typeface="Times New Roman" panose="02020603050405020304" pitchFamily="18" charset="0"/>
                <a:cs typeface="Arial" panose="020B0604020202020204" pitchFamily="34" charset="0"/>
              </a:rPr>
              <a:t>.</a:t>
            </a:r>
            <a:endParaRPr lang="fr-FR" sz="6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652377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285750" lvl="0" indent="-285750" rtl="1">
              <a:lnSpc>
                <a:spcPct val="107000"/>
              </a:lnSpc>
              <a:spcBef>
                <a:spcPct val="20000"/>
              </a:spcBef>
              <a:spcAft>
                <a:spcPts val="800"/>
              </a:spcAft>
            </a:pPr>
            <a:r>
              <a:rPr lang="ar-SA" sz="30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أولاً: أسس المنهج النقدي المعاصر في دراسة تاريخ المغرب </a:t>
            </a:r>
            <a:r>
              <a:rPr lang="ar-SA" sz="30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العربي</a:t>
            </a:r>
            <a:endParaRPr lang="fr-FR" dirty="0"/>
          </a:p>
        </p:txBody>
      </p:sp>
      <p:sp>
        <p:nvSpPr>
          <p:cNvPr id="3" name="Espace réservé du contenu 2"/>
          <p:cNvSpPr>
            <a:spLocks noGrp="1"/>
          </p:cNvSpPr>
          <p:nvPr>
            <p:ph idx="1"/>
          </p:nvPr>
        </p:nvSpPr>
        <p:spPr/>
        <p:txBody>
          <a:bodyPr>
            <a:normAutofit fontScale="25000" lnSpcReduction="20000"/>
          </a:bodyPr>
          <a:lstStyle/>
          <a:p>
            <a:pPr algn="just" rtl="1">
              <a:lnSpc>
                <a:spcPct val="107000"/>
              </a:lnSpc>
              <a:spcAft>
                <a:spcPts val="800"/>
              </a:spcAft>
            </a:pPr>
            <a:r>
              <a:rPr lang="ar-DZ" sz="9600" b="1" dirty="0" smtClean="0">
                <a:latin typeface="Times New Roman" panose="02020603050405020304" pitchFamily="18" charset="0"/>
                <a:ea typeface="Times New Roman" panose="02020603050405020304" pitchFamily="18" charset="0"/>
                <a:cs typeface="Arial" panose="020B0604020202020204" pitchFamily="34" charset="0"/>
              </a:rPr>
              <a:t>5)</a:t>
            </a:r>
            <a:r>
              <a:rPr lang="fr-FR" sz="96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9600" b="1" dirty="0">
                <a:latin typeface="Calibri" panose="020F0502020204030204" pitchFamily="34" charset="0"/>
                <a:ea typeface="Times New Roman" panose="02020603050405020304" pitchFamily="18" charset="0"/>
              </a:rPr>
              <a:t>الأنثروبولوجيا التاريخية</a:t>
            </a:r>
            <a:endParaRPr lang="fr-FR" sz="80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8800" dirty="0">
                <a:latin typeface="Calibri" panose="020F0502020204030204" pitchFamily="34" charset="0"/>
                <a:ea typeface="Times New Roman" panose="02020603050405020304" pitchFamily="18" charset="0"/>
              </a:rPr>
              <a:t>تُستخدم لإعادة بناء بنى المجتمع المغاربي قبل وأثناء وبعد الاستعمار</a:t>
            </a:r>
            <a:r>
              <a:rPr lang="fr-FR" sz="8800" dirty="0">
                <a:latin typeface="Times New Roman" panose="02020603050405020304" pitchFamily="18" charset="0"/>
                <a:ea typeface="Times New Roman" panose="02020603050405020304" pitchFamily="18" charset="0"/>
                <a:cs typeface="Arial" panose="020B0604020202020204" pitchFamily="34" charset="0"/>
              </a:rPr>
              <a:t>:</a:t>
            </a:r>
            <a:endParaRPr lang="fr-FR" sz="8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8800" dirty="0">
                <a:latin typeface="Calibri" panose="020F0502020204030204" pitchFamily="34" charset="0"/>
                <a:ea typeface="Times New Roman" panose="02020603050405020304" pitchFamily="18" charset="0"/>
              </a:rPr>
              <a:t>اقتصاد الماء،</a:t>
            </a:r>
            <a:endParaRPr lang="fr-FR" sz="8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8800" dirty="0">
                <a:latin typeface="Calibri" panose="020F0502020204030204" pitchFamily="34" charset="0"/>
                <a:ea typeface="Times New Roman" panose="02020603050405020304" pitchFamily="18" charset="0"/>
              </a:rPr>
              <a:t>التنظيم القبلي،</a:t>
            </a:r>
            <a:endParaRPr lang="fr-FR" sz="8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8800" dirty="0">
                <a:latin typeface="Calibri" panose="020F0502020204030204" pitchFamily="34" charset="0"/>
                <a:ea typeface="Times New Roman" panose="02020603050405020304" pitchFamily="18" charset="0"/>
              </a:rPr>
              <a:t>أنظمة الجباية،</a:t>
            </a:r>
            <a:endParaRPr lang="fr-FR" sz="8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8800" dirty="0">
                <a:latin typeface="Calibri" panose="020F0502020204030204" pitchFamily="34" charset="0"/>
                <a:ea typeface="Times New Roman" panose="02020603050405020304" pitchFamily="18" charset="0"/>
              </a:rPr>
              <a:t>ممارسات الشرف والقرابة</a:t>
            </a:r>
            <a:r>
              <a:rPr lang="fr-FR" sz="8800" dirty="0">
                <a:latin typeface="Times New Roman" panose="02020603050405020304" pitchFamily="18" charset="0"/>
                <a:ea typeface="Times New Roman" panose="02020603050405020304" pitchFamily="18" charset="0"/>
                <a:cs typeface="Arial" panose="020B0604020202020204" pitchFamily="34" charset="0"/>
              </a:rPr>
              <a:t>.</a:t>
            </a:r>
            <a:endParaRPr lang="fr-FR" sz="80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8800" dirty="0">
                <a:latin typeface="Calibri" panose="020F0502020204030204" pitchFamily="34" charset="0"/>
                <a:ea typeface="Times New Roman" panose="02020603050405020304" pitchFamily="18" charset="0"/>
              </a:rPr>
              <a:t>وهي مقاربة تأثرت </a:t>
            </a:r>
            <a:r>
              <a:rPr lang="ar-SA" sz="8800" dirty="0" err="1">
                <a:latin typeface="Calibri" panose="020F0502020204030204" pitchFamily="34" charset="0"/>
                <a:ea typeface="Times New Roman" panose="02020603050405020304" pitchFamily="18" charset="0"/>
              </a:rPr>
              <a:t>بالأنثروبولوجيين</a:t>
            </a:r>
            <a:r>
              <a:rPr lang="ar-SA" sz="8800" dirty="0">
                <a:latin typeface="Calibri" panose="020F0502020204030204" pitchFamily="34" charset="0"/>
                <a:ea typeface="Times New Roman" panose="02020603050405020304" pitchFamily="18" charset="0"/>
              </a:rPr>
              <a:t> مثل</a:t>
            </a:r>
            <a:r>
              <a:rPr lang="fr-FR" sz="8800" dirty="0">
                <a:latin typeface="Times New Roman" panose="02020603050405020304" pitchFamily="18" charset="0"/>
                <a:ea typeface="Times New Roman" panose="02020603050405020304" pitchFamily="18" charset="0"/>
                <a:cs typeface="Arial" panose="020B0604020202020204" pitchFamily="34" charset="0"/>
              </a:rPr>
              <a:t> Clifford </a:t>
            </a:r>
            <a:r>
              <a:rPr lang="fr-FR" sz="8800" dirty="0" err="1">
                <a:latin typeface="Times New Roman" panose="02020603050405020304" pitchFamily="18" charset="0"/>
                <a:ea typeface="Times New Roman" panose="02020603050405020304" pitchFamily="18" charset="0"/>
                <a:cs typeface="Arial" panose="020B0604020202020204" pitchFamily="34" charset="0"/>
              </a:rPr>
              <a:t>Geertz</a:t>
            </a:r>
            <a:r>
              <a:rPr lang="fr-FR" sz="8800" dirty="0">
                <a:latin typeface="Times New Roman" panose="02020603050405020304" pitchFamily="18" charset="0"/>
                <a:ea typeface="Times New Roman" panose="02020603050405020304" pitchFamily="18" charset="0"/>
                <a:cs typeface="Arial" panose="020B0604020202020204" pitchFamily="34" charset="0"/>
              </a:rPr>
              <a:t> </a:t>
            </a:r>
            <a:r>
              <a:rPr lang="ar-SA" sz="8800" dirty="0">
                <a:latin typeface="Calibri" panose="020F0502020204030204" pitchFamily="34" charset="0"/>
                <a:ea typeface="Times New Roman" panose="02020603050405020304" pitchFamily="18" charset="0"/>
              </a:rPr>
              <a:t>و</a:t>
            </a:r>
            <a:r>
              <a:rPr lang="fr-FR" sz="8800" dirty="0">
                <a:latin typeface="Times New Roman" panose="02020603050405020304" pitchFamily="18" charset="0"/>
                <a:ea typeface="Times New Roman" panose="02020603050405020304" pitchFamily="18" charset="0"/>
                <a:cs typeface="Arial" panose="020B0604020202020204" pitchFamily="34" charset="0"/>
              </a:rPr>
              <a:t>Pierre Bourdieu.</a:t>
            </a:r>
            <a:endParaRPr lang="fr-FR" sz="8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7076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285750" lvl="0" indent="-285750" rtl="1">
              <a:lnSpc>
                <a:spcPct val="107000"/>
              </a:lnSpc>
              <a:spcBef>
                <a:spcPct val="20000"/>
              </a:spcBef>
              <a:spcAft>
                <a:spcPts val="800"/>
              </a:spcAft>
            </a:pPr>
            <a:r>
              <a:rPr lang="ar-SA" sz="30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أولاً: أسس المنهج النقدي المعاصر في دراسة تاريخ المغرب </a:t>
            </a:r>
            <a:r>
              <a:rPr lang="ar-SA" sz="30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العربي</a:t>
            </a:r>
            <a:endParaRPr lang="fr-FR" dirty="0"/>
          </a:p>
        </p:txBody>
      </p:sp>
      <p:sp>
        <p:nvSpPr>
          <p:cNvPr id="3" name="Espace réservé du contenu 2"/>
          <p:cNvSpPr>
            <a:spLocks noGrp="1"/>
          </p:cNvSpPr>
          <p:nvPr>
            <p:ph idx="1"/>
          </p:nvPr>
        </p:nvSpPr>
        <p:spPr/>
        <p:txBody>
          <a:bodyPr>
            <a:normAutofit fontScale="25000" lnSpcReduction="20000"/>
          </a:bodyPr>
          <a:lstStyle/>
          <a:p>
            <a:pPr algn="just" rtl="1">
              <a:lnSpc>
                <a:spcPct val="107000"/>
              </a:lnSpc>
              <a:spcAft>
                <a:spcPts val="800"/>
              </a:spcAft>
            </a:pPr>
            <a:r>
              <a:rPr lang="ar-DZ" sz="9600" b="1" dirty="0" smtClean="0">
                <a:latin typeface="Times New Roman" panose="02020603050405020304" pitchFamily="18" charset="0"/>
                <a:ea typeface="Times New Roman" panose="02020603050405020304" pitchFamily="18" charset="0"/>
                <a:cs typeface="Arial" panose="020B0604020202020204" pitchFamily="34" charset="0"/>
              </a:rPr>
              <a:t>6)</a:t>
            </a:r>
            <a:r>
              <a:rPr lang="fr-FR" sz="96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9600" b="1" dirty="0">
                <a:latin typeface="Calibri" panose="020F0502020204030204" pitchFamily="34" charset="0"/>
                <a:ea typeface="Times New Roman" panose="02020603050405020304" pitchFamily="18" charset="0"/>
              </a:rPr>
              <a:t>دراسة الذاكرة الجماعية والشفهية</a:t>
            </a:r>
            <a:endParaRPr lang="fr-FR" sz="88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9600" dirty="0">
                <a:latin typeface="Calibri" panose="020F0502020204030204" pitchFamily="34" charset="0"/>
                <a:ea typeface="Times New Roman" panose="02020603050405020304" pitchFamily="18" charset="0"/>
              </a:rPr>
              <a:t>المنهج المعاصر يعطي قيمة لـ</a:t>
            </a:r>
            <a:r>
              <a:rPr lang="fr-FR" sz="9600" dirty="0">
                <a:latin typeface="Times New Roman" panose="02020603050405020304" pitchFamily="18" charset="0"/>
                <a:ea typeface="Times New Roman" panose="02020603050405020304" pitchFamily="18" charset="0"/>
                <a:cs typeface="Arial" panose="020B0604020202020204" pitchFamily="34" charset="0"/>
              </a:rPr>
              <a:t>:</a:t>
            </a:r>
            <a:endParaRPr lang="fr-FR" sz="8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9600" dirty="0">
                <a:latin typeface="Calibri" panose="020F0502020204030204" pitchFamily="34" charset="0"/>
                <a:ea typeface="Times New Roman" panose="02020603050405020304" pitchFamily="18" charset="0"/>
              </a:rPr>
              <a:t>شهادات المقاومين،</a:t>
            </a:r>
            <a:endParaRPr lang="fr-FR" sz="8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9600" dirty="0">
                <a:latin typeface="Calibri" panose="020F0502020204030204" pitchFamily="34" charset="0"/>
                <a:ea typeface="Times New Roman" panose="02020603050405020304" pitchFamily="18" charset="0"/>
              </a:rPr>
              <a:t>ذاكرة النساء،</a:t>
            </a:r>
            <a:endParaRPr lang="fr-FR" sz="8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9600" dirty="0">
                <a:latin typeface="Calibri" panose="020F0502020204030204" pitchFamily="34" charset="0"/>
                <a:ea typeface="Times New Roman" panose="02020603050405020304" pitchFamily="18" charset="0"/>
              </a:rPr>
              <a:t>الطقوس والجسد والرموز،</a:t>
            </a:r>
            <a:endParaRPr lang="fr-FR" sz="8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9600" dirty="0">
                <a:latin typeface="Calibri" panose="020F0502020204030204" pitchFamily="34" charset="0"/>
                <a:ea typeface="Times New Roman" panose="02020603050405020304" pitchFamily="18" charset="0"/>
              </a:rPr>
              <a:t>الأساطير المؤسسة</a:t>
            </a:r>
            <a:r>
              <a:rPr lang="fr-FR" sz="9600" dirty="0">
                <a:latin typeface="Times New Roman" panose="02020603050405020304" pitchFamily="18" charset="0"/>
                <a:ea typeface="Times New Roman" panose="02020603050405020304" pitchFamily="18" charset="0"/>
                <a:cs typeface="Arial" panose="020B0604020202020204" pitchFamily="34" charset="0"/>
              </a:rPr>
              <a:t>.</a:t>
            </a:r>
            <a:endParaRPr lang="fr-FR" sz="88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9600" dirty="0">
                <a:latin typeface="Calibri" panose="020F0502020204030204" pitchFamily="34" charset="0"/>
                <a:ea typeface="Times New Roman" panose="02020603050405020304" pitchFamily="18" charset="0"/>
              </a:rPr>
              <a:t>هذه المقاربة لا تكتفي بالوثيقة المكتوبة</a:t>
            </a:r>
            <a:r>
              <a:rPr lang="fr-FR" sz="9600" dirty="0">
                <a:latin typeface="Times New Roman" panose="02020603050405020304" pitchFamily="18" charset="0"/>
                <a:ea typeface="Times New Roman" panose="02020603050405020304" pitchFamily="18" charset="0"/>
                <a:cs typeface="Arial" panose="020B0604020202020204" pitchFamily="34" charset="0"/>
              </a:rPr>
              <a:t>.</a:t>
            </a:r>
            <a:endParaRPr lang="fr-FR" sz="88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464136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342900" lvl="0" indent="-342900" rtl="1">
              <a:lnSpc>
                <a:spcPct val="107000"/>
              </a:lnSpc>
              <a:spcBef>
                <a:spcPct val="20000"/>
              </a:spcBef>
              <a:spcAft>
                <a:spcPts val="800"/>
              </a:spcAft>
            </a:pPr>
            <a:r>
              <a:rPr lang="ar-SA" sz="28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مسارات كتابة التاريخ: تطور منهجي </a:t>
            </a:r>
            <a:r>
              <a:rPr lang="ar-SA" sz="28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موجز</a:t>
            </a:r>
            <a:endParaRPr lang="fr-FR" dirty="0"/>
          </a:p>
        </p:txBody>
      </p:sp>
      <p:sp>
        <p:nvSpPr>
          <p:cNvPr id="3" name="Espace réservé du contenu 2"/>
          <p:cNvSpPr>
            <a:spLocks noGrp="1"/>
          </p:cNvSpPr>
          <p:nvPr>
            <p:ph idx="1"/>
          </p:nvPr>
        </p:nvSpPr>
        <p:spPr/>
        <p:txBody>
          <a:bodyPr>
            <a:normAutofit fontScale="85000" lnSpcReduction="10000"/>
          </a:bodyPr>
          <a:lstStyle/>
          <a:p>
            <a:pPr marL="342900" lvl="0" indent="-342900" algn="r" rtl="1">
              <a:lnSpc>
                <a:spcPct val="107000"/>
              </a:lnSpc>
              <a:spcAft>
                <a:spcPts val="800"/>
              </a:spcAft>
              <a:buFont typeface="+mj-lt"/>
              <a:buAutoNum type="arabicPeriod"/>
              <a:tabLst>
                <a:tab pos="457200" algn="l"/>
              </a:tabLst>
            </a:pPr>
            <a:r>
              <a:rPr lang="ar-SA" b="1" dirty="0" smtClean="0">
                <a:latin typeface="Calibri" panose="020F0502020204030204" pitchFamily="34" charset="0"/>
                <a:ea typeface="Times New Roman" panose="02020603050405020304" pitchFamily="18" charset="0"/>
              </a:rPr>
              <a:t>الكتابة </a:t>
            </a:r>
            <a:r>
              <a:rPr lang="ar-SA" b="1" dirty="0">
                <a:latin typeface="Calibri" panose="020F0502020204030204" pitchFamily="34" charset="0"/>
                <a:ea typeface="Times New Roman" panose="02020603050405020304" pitchFamily="18" charset="0"/>
              </a:rPr>
              <a:t>الاستعمارية (القرن الـ19 - منتصف القرن الـ20)</a:t>
            </a:r>
            <a:r>
              <a:rPr lang="fr-FR" b="1" dirty="0">
                <a:latin typeface="Times New Roman" panose="02020603050405020304" pitchFamily="18" charset="0"/>
                <a:ea typeface="Times New Roman" panose="02020603050405020304" pitchFamily="18" charset="0"/>
                <a:cs typeface="Arial" panose="020B0604020202020204" pitchFamily="34" charset="0"/>
              </a:rPr>
              <a:t>:</a:t>
            </a:r>
            <a:r>
              <a:rPr lang="fr-FR" dirty="0">
                <a:latin typeface="Times New Roman" panose="02020603050405020304" pitchFamily="18" charset="0"/>
                <a:ea typeface="Times New Roman" panose="02020603050405020304" pitchFamily="18" charset="0"/>
                <a:cs typeface="Arial" panose="020B0604020202020204" pitchFamily="34" charset="0"/>
              </a:rPr>
              <a:t> </a:t>
            </a:r>
            <a:r>
              <a:rPr lang="ar-SA" dirty="0">
                <a:latin typeface="Calibri" panose="020F0502020204030204" pitchFamily="34" charset="0"/>
                <a:ea typeface="Times New Roman" panose="02020603050405020304" pitchFamily="18" charset="0"/>
              </a:rPr>
              <a:t>إنتاج واسع للوثائق الإدارية والإحصائية </a:t>
            </a:r>
            <a:r>
              <a:rPr lang="ar-SA" dirty="0" err="1">
                <a:latin typeface="Calibri" panose="020F0502020204030204" pitchFamily="34" charset="0"/>
                <a:ea typeface="Times New Roman" panose="02020603050405020304" pitchFamily="18" charset="0"/>
              </a:rPr>
              <a:t>والمسوحات</a:t>
            </a:r>
            <a:r>
              <a:rPr lang="ar-SA" dirty="0">
                <a:latin typeface="Calibri" panose="020F0502020204030204" pitchFamily="34" charset="0"/>
                <a:ea typeface="Times New Roman" panose="02020603050405020304" pitchFamily="18" charset="0"/>
              </a:rPr>
              <a:t> </a:t>
            </a:r>
            <a:r>
              <a:rPr lang="ar-SA" dirty="0" err="1">
                <a:latin typeface="Calibri" panose="020F0502020204030204" pitchFamily="34" charset="0"/>
                <a:ea typeface="Times New Roman" panose="02020603050405020304" pitchFamily="18" charset="0"/>
              </a:rPr>
              <a:t>الإثنوغرافية</a:t>
            </a:r>
            <a:r>
              <a:rPr lang="ar-SA" dirty="0">
                <a:latin typeface="Calibri" panose="020F0502020204030204" pitchFamily="34" charset="0"/>
                <a:ea typeface="Times New Roman" panose="02020603050405020304" pitchFamily="18" charset="0"/>
              </a:rPr>
              <a:t> من طرف الإدارة الاستعمارية الفرنسية (ملفات إداريّة، سجلات مدنيّة، خرائط وصور) — هذه المواد قيمة لكنها مُحمّلة بمنظور السلطة. مؤسسات مثل </a:t>
            </a:r>
            <a:r>
              <a:rPr lang="fr-FR" b="1" dirty="0">
                <a:latin typeface="Times New Roman" panose="02020603050405020304" pitchFamily="18" charset="0"/>
                <a:ea typeface="Times New Roman" panose="02020603050405020304" pitchFamily="18" charset="0"/>
                <a:cs typeface="Arial" panose="020B0604020202020204" pitchFamily="34" charset="0"/>
              </a:rPr>
              <a:t>Archives nationales d'outre-mer (ANOM)</a:t>
            </a:r>
            <a:r>
              <a:rPr lang="fr-FR" dirty="0">
                <a:latin typeface="Times New Roman" panose="02020603050405020304" pitchFamily="18" charset="0"/>
                <a:ea typeface="Times New Roman" panose="02020603050405020304" pitchFamily="18" charset="0"/>
                <a:cs typeface="Arial" panose="020B0604020202020204" pitchFamily="34" charset="0"/>
              </a:rPr>
              <a:t> </a:t>
            </a:r>
            <a:r>
              <a:rPr lang="ar-SA" dirty="0">
                <a:latin typeface="Calibri" panose="020F0502020204030204" pitchFamily="34" charset="0"/>
                <a:ea typeface="Times New Roman" panose="02020603050405020304" pitchFamily="18" charset="0"/>
              </a:rPr>
              <a:t>في</a:t>
            </a:r>
            <a:r>
              <a:rPr lang="fr-FR" dirty="0">
                <a:latin typeface="Times New Roman" panose="02020603050405020304" pitchFamily="18" charset="0"/>
                <a:ea typeface="Times New Roman" panose="02020603050405020304" pitchFamily="18" charset="0"/>
                <a:cs typeface="Arial" panose="020B0604020202020204" pitchFamily="34" charset="0"/>
              </a:rPr>
              <a:t> Aix-en-Provence </a:t>
            </a:r>
            <a:r>
              <a:rPr lang="ar-SA" dirty="0">
                <a:latin typeface="Calibri" panose="020F0502020204030204" pitchFamily="34" charset="0"/>
                <a:ea typeface="Times New Roman" panose="02020603050405020304" pitchFamily="18" charset="0"/>
              </a:rPr>
              <a:t>تجمع كثيرًا من هذه الوثائق</a:t>
            </a:r>
            <a:r>
              <a:rPr lang="fr-FR" dirty="0">
                <a:latin typeface="Times New Roman" panose="02020603050405020304" pitchFamily="18" charset="0"/>
                <a:ea typeface="Times New Roman" panose="02020603050405020304" pitchFamily="18" charset="0"/>
                <a:cs typeface="Arial" panose="020B0604020202020204" pitchFamily="34" charset="0"/>
              </a:rPr>
              <a:t>. </a:t>
            </a:r>
            <a:r>
              <a:rPr lang="fr-FR" u="sng"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2"/>
              </a:rPr>
              <a:t>Archives nationales d’outre-mer+1</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tabLst>
                <a:tab pos="457200" algn="l"/>
              </a:tabLst>
            </a:pPr>
            <a:r>
              <a:rPr lang="ar-SA" b="1" dirty="0">
                <a:latin typeface="Calibri" panose="020F0502020204030204" pitchFamily="34" charset="0"/>
                <a:ea typeface="Times New Roman" panose="02020603050405020304" pitchFamily="18" charset="0"/>
              </a:rPr>
              <a:t>الكتابة الوطنية بعد الاستقلال</a:t>
            </a:r>
            <a:r>
              <a:rPr lang="fr-FR" b="1" dirty="0">
                <a:latin typeface="Times New Roman" panose="02020603050405020304" pitchFamily="18" charset="0"/>
                <a:ea typeface="Times New Roman" panose="02020603050405020304" pitchFamily="18" charset="0"/>
                <a:cs typeface="Arial" panose="020B0604020202020204" pitchFamily="34" charset="0"/>
              </a:rPr>
              <a:t>:</a:t>
            </a:r>
            <a:r>
              <a:rPr lang="fr-FR" dirty="0">
                <a:latin typeface="Times New Roman" panose="02020603050405020304" pitchFamily="18" charset="0"/>
                <a:ea typeface="Times New Roman" panose="02020603050405020304" pitchFamily="18" charset="0"/>
                <a:cs typeface="Arial" panose="020B0604020202020204" pitchFamily="34" charset="0"/>
              </a:rPr>
              <a:t> </a:t>
            </a:r>
            <a:r>
              <a:rPr lang="ar-SA" dirty="0">
                <a:latin typeface="Calibri" panose="020F0502020204030204" pitchFamily="34" charset="0"/>
                <a:ea typeface="Times New Roman" panose="02020603050405020304" pitchFamily="18" charset="0"/>
              </a:rPr>
              <a:t>تحوّل الاهتمام إلى سِيَر المقاومة، بناء الدولة، والسرديات القومية؛ أحيانًا أدى ذلك إلى تهميش بعض الممارسات المحلية والذاكرات </a:t>
            </a:r>
            <a:r>
              <a:rPr lang="ar-SA" dirty="0" err="1">
                <a:latin typeface="Calibri" panose="020F0502020204030204" pitchFamily="34" charset="0"/>
                <a:ea typeface="Times New Roman" panose="02020603050405020304" pitchFamily="18" charset="0"/>
              </a:rPr>
              <a:t>الأقلّة</a:t>
            </a:r>
            <a:r>
              <a:rPr lang="fr-FR" dirty="0">
                <a:latin typeface="Times New Roman" panose="02020603050405020304" pitchFamily="18" charset="0"/>
                <a:ea typeface="Times New Roman" panose="02020603050405020304" pitchFamily="18" charset="0"/>
                <a:cs typeface="Arial" panose="020B0604020202020204" pitchFamily="34" charset="0"/>
              </a:rPr>
              <a:t>. </a:t>
            </a:r>
            <a:r>
              <a:rPr lang="fr-FR" u="sng" dirty="0" err="1">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3"/>
              </a:rPr>
              <a:t>OpenEdition</a:t>
            </a:r>
            <a:r>
              <a:rPr lang="fr-FR" u="sng"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3"/>
              </a:rPr>
              <a:t> </a:t>
            </a:r>
            <a:r>
              <a:rPr lang="fr-FR" u="sng" dirty="0" err="1">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3"/>
              </a:rPr>
              <a:t>Journals</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tabLst>
                <a:tab pos="457200" algn="l"/>
              </a:tabLst>
            </a:pPr>
            <a:r>
              <a:rPr lang="ar-SA" b="1" dirty="0">
                <a:latin typeface="Calibri" panose="020F0502020204030204" pitchFamily="34" charset="0"/>
                <a:ea typeface="Times New Roman" panose="02020603050405020304" pitchFamily="18" charset="0"/>
              </a:rPr>
              <a:t>المنهج النقدي والمعاصر (منذ السبعينيات فصاعدًا)</a:t>
            </a:r>
            <a:r>
              <a:rPr lang="fr-FR" b="1" dirty="0">
                <a:latin typeface="Times New Roman" panose="02020603050405020304" pitchFamily="18" charset="0"/>
                <a:ea typeface="Times New Roman" panose="02020603050405020304" pitchFamily="18" charset="0"/>
                <a:cs typeface="Arial" panose="020B0604020202020204" pitchFamily="34" charset="0"/>
              </a:rPr>
              <a:t>:</a:t>
            </a:r>
            <a:r>
              <a:rPr lang="fr-FR" dirty="0">
                <a:latin typeface="Times New Roman" panose="02020603050405020304" pitchFamily="18" charset="0"/>
                <a:ea typeface="Times New Roman" panose="02020603050405020304" pitchFamily="18" charset="0"/>
                <a:cs typeface="Arial" panose="020B0604020202020204" pitchFamily="34" charset="0"/>
              </a:rPr>
              <a:t> </a:t>
            </a:r>
            <a:r>
              <a:rPr lang="ar-SA" dirty="0">
                <a:latin typeface="Calibri" panose="020F0502020204030204" pitchFamily="34" charset="0"/>
                <a:ea typeface="Times New Roman" panose="02020603050405020304" pitchFamily="18" charset="0"/>
              </a:rPr>
              <a:t>اتجاهات لإعادة قراءة التاريخ من منظور مغاربي/مقارن، دمج </a:t>
            </a:r>
            <a:r>
              <a:rPr lang="ar-SA" dirty="0" err="1">
                <a:latin typeface="Calibri" panose="020F0502020204030204" pitchFamily="34" charset="0"/>
                <a:ea typeface="Times New Roman" panose="02020603050405020304" pitchFamily="18" charset="0"/>
              </a:rPr>
              <a:t>الشفاهة</a:t>
            </a:r>
            <a:r>
              <a:rPr lang="ar-SA" dirty="0">
                <a:latin typeface="Calibri" panose="020F0502020204030204" pitchFamily="34" charset="0"/>
                <a:ea typeface="Times New Roman" panose="02020603050405020304" pitchFamily="18" charset="0"/>
              </a:rPr>
              <a:t> مع الأرشيف، وتطبيق مناهج الأنثروبولوجيا التاريخية </a:t>
            </a:r>
            <a:r>
              <a:rPr lang="ar-SA" dirty="0" err="1">
                <a:latin typeface="Calibri" panose="020F0502020204030204" pitchFamily="34" charset="0"/>
                <a:ea typeface="Times New Roman" panose="02020603050405020304" pitchFamily="18" charset="0"/>
              </a:rPr>
              <a:t>والمونوغرافيا</a:t>
            </a:r>
            <a:r>
              <a:rPr lang="ar-SA" dirty="0">
                <a:latin typeface="Calibri" panose="020F0502020204030204" pitchFamily="34" charset="0"/>
                <a:ea typeface="Times New Roman" panose="02020603050405020304" pitchFamily="18" charset="0"/>
              </a:rPr>
              <a:t>. أعمال نظريّة مثل</a:t>
            </a:r>
            <a:r>
              <a:rPr lang="fr-FR" dirty="0">
                <a:latin typeface="Times New Roman" panose="02020603050405020304" pitchFamily="18" charset="0"/>
                <a:ea typeface="Times New Roman" panose="02020603050405020304" pitchFamily="18" charset="0"/>
                <a:cs typeface="Arial" panose="020B0604020202020204" pitchFamily="34" charset="0"/>
              </a:rPr>
              <a:t> Abdallah </a:t>
            </a:r>
            <a:r>
              <a:rPr lang="fr-FR" dirty="0" err="1">
                <a:latin typeface="Times New Roman" panose="02020603050405020304" pitchFamily="18" charset="0"/>
                <a:ea typeface="Times New Roman" panose="02020603050405020304" pitchFamily="18" charset="0"/>
                <a:cs typeface="Arial" panose="020B0604020202020204" pitchFamily="34" charset="0"/>
              </a:rPr>
              <a:t>Laroui</a:t>
            </a:r>
            <a:r>
              <a:rPr lang="fr-FR" dirty="0">
                <a:latin typeface="Times New Roman" panose="02020603050405020304" pitchFamily="18" charset="0"/>
                <a:ea typeface="Times New Roman" panose="02020603050405020304" pitchFamily="18" charset="0"/>
                <a:cs typeface="Arial" panose="020B0604020202020204" pitchFamily="34" charset="0"/>
              </a:rPr>
              <a:t> </a:t>
            </a:r>
            <a:r>
              <a:rPr lang="ar-SA" dirty="0">
                <a:latin typeface="Calibri" panose="020F0502020204030204" pitchFamily="34" charset="0"/>
                <a:ea typeface="Times New Roman" panose="02020603050405020304" pitchFamily="18" charset="0"/>
              </a:rPr>
              <a:t>أسهمت في صياغة قراءة مغايرة لتأويل التاريخ المغاربي</a:t>
            </a:r>
            <a:r>
              <a:rPr lang="fr-FR" dirty="0">
                <a:latin typeface="Times New Roman" panose="02020603050405020304" pitchFamily="18" charset="0"/>
                <a:ea typeface="Times New Roman" panose="02020603050405020304" pitchFamily="18" charset="0"/>
                <a:cs typeface="Arial" panose="020B0604020202020204" pitchFamily="34" charset="0"/>
              </a:rPr>
              <a:t>. </a:t>
            </a:r>
            <a:r>
              <a:rPr lang="fr-FR" u="sng" dirty="0">
                <a:solidFill>
                  <a:srgbClr val="0000FF"/>
                </a:solidFill>
                <a:latin typeface="Times New Roman" panose="02020603050405020304" pitchFamily="18" charset="0"/>
                <a:ea typeface="Times New Roman" panose="02020603050405020304" pitchFamily="18" charset="0"/>
                <a:cs typeface="Arial" panose="020B0604020202020204" pitchFamily="34" charset="0"/>
                <a:hlinkClick r:id="rId4"/>
              </a:rPr>
              <a:t>jstor.org+1</a:t>
            </a:r>
            <a:endParaRPr lang="fr-FR" sz="2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509532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285750" lvl="0" indent="-285750" rtl="1">
              <a:lnSpc>
                <a:spcPct val="107000"/>
              </a:lnSpc>
              <a:spcBef>
                <a:spcPct val="20000"/>
              </a:spcBef>
              <a:spcAft>
                <a:spcPts val="800"/>
              </a:spcAft>
            </a:pPr>
            <a:r>
              <a:rPr lang="ar-SA" sz="32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ثانياً: التحولات </a:t>
            </a:r>
            <a:r>
              <a:rPr lang="ar-SA" sz="3200" b="1" kern="1800" dirty="0" err="1">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الإبستمولوجية</a:t>
            </a:r>
            <a:r>
              <a:rPr lang="ar-SA" sz="32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 في قراءة تاريخ المغرب </a:t>
            </a:r>
            <a:r>
              <a:rPr lang="ar-SA" sz="32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العربي</a:t>
            </a:r>
            <a:endParaRPr lang="fr-FR" sz="8000" dirty="0"/>
          </a:p>
        </p:txBody>
      </p:sp>
      <p:sp>
        <p:nvSpPr>
          <p:cNvPr id="3" name="Espace réservé du contenu 2"/>
          <p:cNvSpPr>
            <a:spLocks noGrp="1"/>
          </p:cNvSpPr>
          <p:nvPr>
            <p:ph idx="1"/>
          </p:nvPr>
        </p:nvSpPr>
        <p:spPr/>
        <p:txBody>
          <a:bodyPr>
            <a:normAutofit fontScale="62500" lnSpcReduction="20000"/>
          </a:bodyPr>
          <a:lstStyle/>
          <a:p>
            <a:pPr algn="just" rtl="1">
              <a:lnSpc>
                <a:spcPct val="107000"/>
              </a:lnSpc>
              <a:spcAft>
                <a:spcPts val="800"/>
              </a:spcAft>
            </a:pPr>
            <a:r>
              <a:rPr lang="ar-DZ" sz="3600" b="1" dirty="0" smtClean="0">
                <a:latin typeface="Times New Roman" panose="02020603050405020304" pitchFamily="18" charset="0"/>
                <a:ea typeface="Times New Roman" panose="02020603050405020304" pitchFamily="18" charset="0"/>
                <a:cs typeface="Arial" panose="020B0604020202020204" pitchFamily="34" charset="0"/>
              </a:rPr>
              <a:t>1) </a:t>
            </a:r>
            <a:r>
              <a:rPr lang="ar-SA" sz="3600" b="1" dirty="0" smtClean="0">
                <a:latin typeface="Calibri" panose="020F0502020204030204" pitchFamily="34" charset="0"/>
                <a:ea typeface="Times New Roman" panose="02020603050405020304" pitchFamily="18" charset="0"/>
              </a:rPr>
              <a:t>من </a:t>
            </a:r>
            <a:r>
              <a:rPr lang="ar-SA" sz="3600" b="1" dirty="0">
                <a:latin typeface="Calibri" panose="020F0502020204030204" pitchFamily="34" charset="0"/>
                <a:ea typeface="Times New Roman" panose="02020603050405020304" pitchFamily="18" charset="0"/>
              </a:rPr>
              <a:t>“الدولة والسلاطين” إلى “المجتمع والفاعلين المحليين</a:t>
            </a:r>
            <a:r>
              <a:rPr lang="fr-FR" sz="3600" b="1"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dirty="0">
                <a:latin typeface="Calibri" panose="020F0502020204030204" pitchFamily="34" charset="0"/>
                <a:ea typeface="Times New Roman" panose="02020603050405020304" pitchFamily="18" charset="0"/>
              </a:rPr>
              <a:t>لم يعد التاريخ يتمحور حول</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السلاطين،</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النخب السياسية،</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الأحداث الكبرى</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dirty="0">
                <a:latin typeface="Calibri" panose="020F0502020204030204" pitchFamily="34" charset="0"/>
                <a:ea typeface="Times New Roman" panose="02020603050405020304" pitchFamily="18" charset="0"/>
              </a:rPr>
              <a:t>بل أصبح يهتم بـ</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القرى،</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القبائل،</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err="1">
                <a:latin typeface="Calibri" panose="020F0502020204030204" pitchFamily="34" charset="0"/>
                <a:ea typeface="Times New Roman" panose="02020603050405020304" pitchFamily="18" charset="0"/>
              </a:rPr>
              <a:t>الديناميات</a:t>
            </a:r>
            <a:r>
              <a:rPr lang="ar-SA" dirty="0">
                <a:latin typeface="Calibri" panose="020F0502020204030204" pitchFamily="34" charset="0"/>
                <a:ea typeface="Times New Roman" panose="02020603050405020304" pitchFamily="18" charset="0"/>
              </a:rPr>
              <a:t> اليومية</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42322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285750" lvl="0" indent="-285750" rtl="1">
              <a:lnSpc>
                <a:spcPct val="107000"/>
              </a:lnSpc>
              <a:spcBef>
                <a:spcPct val="20000"/>
              </a:spcBef>
              <a:spcAft>
                <a:spcPts val="800"/>
              </a:spcAft>
            </a:pPr>
            <a:r>
              <a:rPr lang="ar-SA" sz="32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ثانياً: التحولات </a:t>
            </a:r>
            <a:r>
              <a:rPr lang="ar-SA" sz="3200" b="1" kern="1800" dirty="0" err="1">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الإبستمولوجية</a:t>
            </a:r>
            <a:r>
              <a:rPr lang="ar-SA" sz="32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 في قراءة تاريخ المغرب </a:t>
            </a:r>
            <a:r>
              <a:rPr lang="ar-SA" sz="32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العربي</a:t>
            </a:r>
            <a:endParaRPr lang="fr-FR" sz="8000" dirty="0"/>
          </a:p>
        </p:txBody>
      </p:sp>
      <p:sp>
        <p:nvSpPr>
          <p:cNvPr id="3" name="Espace réservé du contenu 2"/>
          <p:cNvSpPr>
            <a:spLocks noGrp="1"/>
          </p:cNvSpPr>
          <p:nvPr>
            <p:ph idx="1"/>
          </p:nvPr>
        </p:nvSpPr>
        <p:spPr/>
        <p:txBody>
          <a:bodyPr>
            <a:normAutofit fontScale="47500" lnSpcReduction="20000"/>
          </a:bodyPr>
          <a:lstStyle/>
          <a:p>
            <a:pPr algn="just" rtl="1">
              <a:lnSpc>
                <a:spcPct val="107000"/>
              </a:lnSpc>
              <a:spcAft>
                <a:spcPts val="800"/>
              </a:spcAft>
            </a:pPr>
            <a:r>
              <a:rPr lang="ar-DZ" sz="4800" b="1" dirty="0" smtClean="0">
                <a:latin typeface="Times New Roman" panose="02020603050405020304" pitchFamily="18" charset="0"/>
                <a:ea typeface="Times New Roman" panose="02020603050405020304" pitchFamily="18" charset="0"/>
                <a:cs typeface="Arial" panose="020B0604020202020204" pitchFamily="34" charset="0"/>
              </a:rPr>
              <a:t>2) </a:t>
            </a:r>
            <a:r>
              <a:rPr lang="fr-FR" sz="48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4800" b="1" dirty="0">
                <a:latin typeface="Calibri" panose="020F0502020204030204" pitchFamily="34" charset="0"/>
                <a:ea typeface="Times New Roman" panose="02020603050405020304" pitchFamily="18" charset="0"/>
              </a:rPr>
              <a:t>من “الهوية الواحدة” إلى “تعدد الهويات</a:t>
            </a:r>
            <a:r>
              <a:rPr lang="fr-FR" sz="4800" b="1" dirty="0">
                <a:latin typeface="Times New Roman" panose="02020603050405020304" pitchFamily="18" charset="0"/>
                <a:ea typeface="Times New Roman" panose="02020603050405020304" pitchFamily="18"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3600" dirty="0">
                <a:latin typeface="Calibri" panose="020F0502020204030204" pitchFamily="34" charset="0"/>
                <a:ea typeface="Times New Roman" panose="02020603050405020304" pitchFamily="18" charset="0"/>
              </a:rPr>
              <a:t>يعترف المنهج المعاصر بـ</a:t>
            </a:r>
            <a:r>
              <a:rPr lang="fr-FR" sz="3600" dirty="0">
                <a:latin typeface="Times New Roman" panose="02020603050405020304" pitchFamily="18" charset="0"/>
                <a:ea typeface="Times New Roman" panose="02020603050405020304" pitchFamily="18"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3600" dirty="0">
                <a:latin typeface="Calibri" panose="020F0502020204030204" pitchFamily="34" charset="0"/>
                <a:ea typeface="Times New Roman" panose="02020603050405020304" pitchFamily="18" charset="0"/>
              </a:rPr>
              <a:t>الأمازيغية،</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3600" dirty="0">
                <a:latin typeface="Calibri" panose="020F0502020204030204" pitchFamily="34" charset="0"/>
                <a:ea typeface="Times New Roman" panose="02020603050405020304" pitchFamily="18" charset="0"/>
              </a:rPr>
              <a:t>العربية،</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3600" dirty="0" err="1">
                <a:latin typeface="Calibri" panose="020F0502020204030204" pitchFamily="34" charset="0"/>
                <a:ea typeface="Times New Roman" panose="02020603050405020304" pitchFamily="18" charset="0"/>
              </a:rPr>
              <a:t>الصحرواية</a:t>
            </a:r>
            <a:r>
              <a:rPr lang="ar-SA" sz="3600" dirty="0">
                <a:latin typeface="Calibri" panose="020F0502020204030204" pitchFamily="34" charset="0"/>
                <a:ea typeface="Times New Roman" panose="02020603050405020304" pitchFamily="18"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3600" dirty="0">
                <a:latin typeface="Calibri" panose="020F0502020204030204" pitchFamily="34" charset="0"/>
                <a:ea typeface="Times New Roman" panose="02020603050405020304" pitchFamily="18" charset="0"/>
              </a:rPr>
              <a:t>الزنجية–الساحلية،</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3600" dirty="0" err="1">
                <a:latin typeface="Calibri" panose="020F0502020204030204" pitchFamily="34" charset="0"/>
                <a:ea typeface="Times New Roman" panose="02020603050405020304" pitchFamily="18" charset="0"/>
              </a:rPr>
              <a:t>الطوارقية</a:t>
            </a:r>
            <a:r>
              <a:rPr lang="fr-FR" sz="3600" dirty="0">
                <a:latin typeface="Times New Roman" panose="02020603050405020304" pitchFamily="18" charset="0"/>
                <a:ea typeface="Times New Roman" panose="02020603050405020304" pitchFamily="18"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3600" dirty="0">
                <a:latin typeface="Calibri" panose="020F0502020204030204" pitchFamily="34" charset="0"/>
                <a:ea typeface="Times New Roman" panose="02020603050405020304" pitchFamily="18" charset="0"/>
              </a:rPr>
              <a:t>ويعتبر الهوية المغاربية نتاج تفاعل مستمر وليس “جوهرًا ثابتًا</a:t>
            </a:r>
            <a:r>
              <a:rPr lang="fr-FR" sz="3600" dirty="0">
                <a:latin typeface="Times New Roman" panose="02020603050405020304" pitchFamily="18" charset="0"/>
                <a:ea typeface="Times New Roman" panose="02020603050405020304" pitchFamily="18"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4246461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285750" lvl="0" indent="-285750" rtl="1">
              <a:lnSpc>
                <a:spcPct val="107000"/>
              </a:lnSpc>
              <a:spcBef>
                <a:spcPct val="20000"/>
              </a:spcBef>
              <a:spcAft>
                <a:spcPts val="800"/>
              </a:spcAft>
            </a:pPr>
            <a:r>
              <a:rPr lang="ar-SA" sz="32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ثانياً: التحولات </a:t>
            </a:r>
            <a:r>
              <a:rPr lang="ar-SA" sz="3200" b="1" kern="1800" dirty="0" err="1">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الإبستمولوجية</a:t>
            </a:r>
            <a:r>
              <a:rPr lang="ar-SA" sz="32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 في قراءة تاريخ المغرب </a:t>
            </a:r>
            <a:r>
              <a:rPr lang="ar-SA" sz="32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العربي</a:t>
            </a:r>
            <a:endParaRPr lang="fr-FR" sz="8000" dirty="0"/>
          </a:p>
        </p:txBody>
      </p:sp>
      <p:sp>
        <p:nvSpPr>
          <p:cNvPr id="3" name="Espace réservé du contenu 2"/>
          <p:cNvSpPr>
            <a:spLocks noGrp="1"/>
          </p:cNvSpPr>
          <p:nvPr>
            <p:ph idx="1"/>
          </p:nvPr>
        </p:nvSpPr>
        <p:spPr/>
        <p:txBody>
          <a:bodyPr>
            <a:normAutofit fontScale="62500" lnSpcReduction="20000"/>
          </a:bodyPr>
          <a:lstStyle/>
          <a:p>
            <a:pPr algn="just" rtl="1">
              <a:lnSpc>
                <a:spcPct val="107000"/>
              </a:lnSpc>
              <a:spcAft>
                <a:spcPts val="800"/>
              </a:spcAft>
            </a:pPr>
            <a:r>
              <a:rPr lang="ar-DZ" sz="6600" b="1" dirty="0" smtClean="0">
                <a:latin typeface="Times New Roman" panose="02020603050405020304" pitchFamily="18" charset="0"/>
                <a:ea typeface="Times New Roman" panose="02020603050405020304" pitchFamily="18" charset="0"/>
                <a:cs typeface="Arial" panose="020B0604020202020204" pitchFamily="34" charset="0"/>
              </a:rPr>
              <a:t>3)</a:t>
            </a:r>
            <a:r>
              <a:rPr lang="fr-FR" sz="66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6600" b="1" dirty="0">
                <a:latin typeface="Calibri" panose="020F0502020204030204" pitchFamily="34" charset="0"/>
                <a:ea typeface="Times New Roman" panose="02020603050405020304" pitchFamily="18" charset="0"/>
              </a:rPr>
              <a:t>من “الماضي المنفصل” إلى “التاريخ المتداخل</a:t>
            </a:r>
            <a:r>
              <a:rPr lang="fr-FR" sz="6600" b="1" dirty="0">
                <a:latin typeface="Times New Roman" panose="02020603050405020304" pitchFamily="18" charset="0"/>
                <a:ea typeface="Times New Roman" panose="02020603050405020304" pitchFamily="18" charset="0"/>
                <a:cs typeface="Arial" panose="020B0604020202020204" pitchFamily="34" charset="0"/>
              </a:rPr>
              <a:t>”</a:t>
            </a:r>
            <a:endParaRPr lang="fr-FR" sz="4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4800" dirty="0">
                <a:latin typeface="Calibri" panose="020F0502020204030204" pitchFamily="34" charset="0"/>
                <a:ea typeface="Times New Roman" panose="02020603050405020304" pitchFamily="18" charset="0"/>
              </a:rPr>
              <a:t>تركّز الدراسات على</a:t>
            </a:r>
            <a:r>
              <a:rPr lang="fr-FR" sz="4800" dirty="0">
                <a:latin typeface="Times New Roman" panose="02020603050405020304" pitchFamily="18" charset="0"/>
                <a:ea typeface="Times New Roman" panose="02020603050405020304" pitchFamily="18" charset="0"/>
                <a:cs typeface="Arial" panose="020B0604020202020204" pitchFamily="34" charset="0"/>
              </a:rPr>
              <a:t>:</a:t>
            </a:r>
            <a:endParaRPr lang="fr-FR" sz="4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4800" dirty="0">
                <a:latin typeface="Calibri" panose="020F0502020204030204" pitchFamily="34" charset="0"/>
                <a:ea typeface="Times New Roman" panose="02020603050405020304" pitchFamily="18" charset="0"/>
              </a:rPr>
              <a:t>علاقة المغرب العربي بالمتوسط،</a:t>
            </a:r>
            <a:endParaRPr lang="fr-FR" sz="4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4800" dirty="0">
                <a:latin typeface="Calibri" panose="020F0502020204030204" pitchFamily="34" charset="0"/>
                <a:ea typeface="Times New Roman" panose="02020603050405020304" pitchFamily="18" charset="0"/>
              </a:rPr>
              <a:t>الروابط عبر الصحراء</a:t>
            </a:r>
            <a:r>
              <a:rPr lang="fr-FR" sz="4800" dirty="0">
                <a:latin typeface="Times New Roman" panose="02020603050405020304" pitchFamily="18" charset="0"/>
                <a:ea typeface="Times New Roman" panose="02020603050405020304" pitchFamily="18" charset="0"/>
                <a:cs typeface="Arial" panose="020B0604020202020204" pitchFamily="34" charset="0"/>
              </a:rPr>
              <a:t> (Trans-</a:t>
            </a:r>
            <a:r>
              <a:rPr lang="fr-FR" sz="4800" dirty="0" err="1">
                <a:latin typeface="Times New Roman" panose="02020603050405020304" pitchFamily="18" charset="0"/>
                <a:ea typeface="Times New Roman" panose="02020603050405020304" pitchFamily="18" charset="0"/>
                <a:cs typeface="Arial" panose="020B0604020202020204" pitchFamily="34" charset="0"/>
              </a:rPr>
              <a:t>Saharan</a:t>
            </a:r>
            <a:r>
              <a:rPr lang="fr-FR" sz="4800" dirty="0">
                <a:latin typeface="Times New Roman" panose="02020603050405020304" pitchFamily="18" charset="0"/>
                <a:ea typeface="Times New Roman" panose="02020603050405020304" pitchFamily="18" charset="0"/>
                <a:cs typeface="Arial" panose="020B0604020202020204" pitchFamily="34" charset="0"/>
              </a:rPr>
              <a:t> networks)</a:t>
            </a:r>
            <a:r>
              <a:rPr lang="ar-SA" sz="4800" dirty="0">
                <a:latin typeface="Calibri" panose="020F0502020204030204" pitchFamily="34" charset="0"/>
                <a:ea typeface="Times New Roman" panose="02020603050405020304" pitchFamily="18" charset="0"/>
              </a:rPr>
              <a:t>،</a:t>
            </a:r>
            <a:endParaRPr lang="fr-FR" sz="4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4800" dirty="0">
                <a:latin typeface="Calibri" panose="020F0502020204030204" pitchFamily="34" charset="0"/>
                <a:ea typeface="Times New Roman" panose="02020603050405020304" pitchFamily="18" charset="0"/>
              </a:rPr>
              <a:t>تأثير الأنظمة العالمية (النقود، العبودية، الحركات التجارية)</a:t>
            </a:r>
            <a:r>
              <a:rPr lang="fr-FR" sz="4800" dirty="0">
                <a:latin typeface="Times New Roman" panose="02020603050405020304" pitchFamily="18" charset="0"/>
                <a:ea typeface="Times New Roman" panose="02020603050405020304" pitchFamily="18" charset="0"/>
                <a:cs typeface="Arial" panose="020B0604020202020204" pitchFamily="34" charset="0"/>
              </a:rPr>
              <a:t>.</a:t>
            </a:r>
            <a:endParaRPr lang="fr-FR" sz="44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841910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285750" lvl="0" indent="-285750" rtl="1">
              <a:lnSpc>
                <a:spcPct val="107000"/>
              </a:lnSpc>
              <a:spcBef>
                <a:spcPct val="20000"/>
              </a:spcBef>
              <a:spcAft>
                <a:spcPts val="800"/>
              </a:spcAft>
            </a:pPr>
            <a:r>
              <a:rPr lang="ar-SA" sz="32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ثالثاً: مقاربات نقدية معاصرة مؤثّرة في الدراسات التاريخية </a:t>
            </a:r>
            <a:r>
              <a:rPr lang="ar-SA" sz="32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المغاربية</a:t>
            </a:r>
            <a:endParaRPr lang="fr-FR" sz="8000" dirty="0"/>
          </a:p>
        </p:txBody>
      </p:sp>
      <p:sp>
        <p:nvSpPr>
          <p:cNvPr id="3" name="Espace réservé du contenu 2"/>
          <p:cNvSpPr>
            <a:spLocks noGrp="1"/>
          </p:cNvSpPr>
          <p:nvPr>
            <p:ph idx="1"/>
          </p:nvPr>
        </p:nvSpPr>
        <p:spPr/>
        <p:txBody>
          <a:bodyPr>
            <a:normAutofit fontScale="55000" lnSpcReduction="20000"/>
          </a:bodyPr>
          <a:lstStyle/>
          <a:p>
            <a:pPr algn="just" rtl="1">
              <a:lnSpc>
                <a:spcPct val="107000"/>
              </a:lnSpc>
              <a:spcAft>
                <a:spcPts val="800"/>
              </a:spcAft>
            </a:pPr>
            <a:r>
              <a:rPr lang="ar-DZ" sz="3600" b="1" dirty="0" smtClean="0">
                <a:latin typeface="Times New Roman" panose="02020603050405020304" pitchFamily="18" charset="0"/>
                <a:ea typeface="Times New Roman" panose="02020603050405020304" pitchFamily="18" charset="0"/>
                <a:cs typeface="Arial" panose="020B0604020202020204" pitchFamily="34" charset="0"/>
              </a:rPr>
              <a:t>1)</a:t>
            </a:r>
            <a:r>
              <a:rPr lang="fr-FR" sz="36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3600" b="1" dirty="0">
                <a:latin typeface="Calibri" panose="020F0502020204030204" pitchFamily="34" charset="0"/>
                <a:ea typeface="Times New Roman" panose="02020603050405020304" pitchFamily="18" charset="0"/>
              </a:rPr>
              <a:t>التاريخ ما بعد </a:t>
            </a:r>
            <a:r>
              <a:rPr lang="ar-SA" sz="3600" b="1" dirty="0" err="1">
                <a:latin typeface="Calibri" panose="020F0502020204030204" pitchFamily="34" charset="0"/>
                <a:ea typeface="Times New Roman" panose="02020603050405020304" pitchFamily="18" charset="0"/>
              </a:rPr>
              <a:t>الكولونيالي</a:t>
            </a:r>
            <a:r>
              <a:rPr lang="fr-FR" sz="3600" b="1" dirty="0">
                <a:latin typeface="Times New Roman" panose="02020603050405020304" pitchFamily="18" charset="0"/>
                <a:ea typeface="Times New Roman" panose="02020603050405020304" pitchFamily="18" charset="0"/>
                <a:cs typeface="Arial" panose="020B0604020202020204" pitchFamily="34" charset="0"/>
              </a:rPr>
              <a:t> (Postcolonial </a:t>
            </a:r>
            <a:r>
              <a:rPr lang="fr-FR" sz="3600" b="1" dirty="0" err="1">
                <a:latin typeface="Times New Roman" panose="02020603050405020304" pitchFamily="18" charset="0"/>
                <a:ea typeface="Times New Roman" panose="02020603050405020304" pitchFamily="18" charset="0"/>
                <a:cs typeface="Arial" panose="020B0604020202020204" pitchFamily="34" charset="0"/>
              </a:rPr>
              <a:t>History</a:t>
            </a:r>
            <a:r>
              <a:rPr lang="fr-FR" sz="3600" b="1"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dirty="0">
                <a:latin typeface="Calibri" panose="020F0502020204030204" pitchFamily="34" charset="0"/>
                <a:ea typeface="Times New Roman" panose="02020603050405020304" pitchFamily="18" charset="0"/>
              </a:rPr>
              <a:t>يركز على</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كشف وعي الاستعمار،</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تفكيك الخطاب </a:t>
            </a:r>
            <a:r>
              <a:rPr lang="ar-SA" dirty="0" err="1">
                <a:latin typeface="Calibri" panose="020F0502020204030204" pitchFamily="34" charset="0"/>
                <a:ea typeface="Times New Roman" panose="02020603050405020304" pitchFamily="18" charset="0"/>
              </a:rPr>
              <a:t>الكولونيالي</a:t>
            </a:r>
            <a:r>
              <a:rPr lang="ar-SA" dirty="0">
                <a:latin typeface="Calibri" panose="020F0502020204030204" pitchFamily="34" charset="0"/>
                <a:ea typeface="Times New Roman" panose="02020603050405020304" pitchFamily="18"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قراءة المقاومة خارج ثنائية “البطل/الخائن</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dirty="0">
                <a:latin typeface="Calibri" panose="020F0502020204030204" pitchFamily="34" charset="0"/>
                <a:ea typeface="Times New Roman" panose="02020603050405020304" pitchFamily="18" charset="0"/>
              </a:rPr>
              <a:t>أسماء بارزة</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طاليب محمد (المغرب)،</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جيل بيرو (فرنسا)،</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سمير أمين،</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علي </a:t>
            </a:r>
            <a:r>
              <a:rPr lang="ar-SA" dirty="0" err="1">
                <a:latin typeface="Calibri" panose="020F0502020204030204" pitchFamily="34" charset="0"/>
                <a:ea typeface="Times New Roman" panose="02020603050405020304" pitchFamily="18" charset="0"/>
              </a:rPr>
              <a:t>زراري</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9374548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285750" lvl="0" indent="-285750" rtl="1">
              <a:lnSpc>
                <a:spcPct val="107000"/>
              </a:lnSpc>
              <a:spcBef>
                <a:spcPct val="20000"/>
              </a:spcBef>
              <a:spcAft>
                <a:spcPts val="800"/>
              </a:spcAft>
            </a:pPr>
            <a:r>
              <a:rPr lang="ar-SA" sz="32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ثالثاً: مقاربات نقدية معاصرة مؤثّرة في الدراسات التاريخية </a:t>
            </a:r>
            <a:r>
              <a:rPr lang="ar-SA" sz="32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المغاربية</a:t>
            </a:r>
            <a:endParaRPr lang="fr-FR" sz="8000" dirty="0"/>
          </a:p>
        </p:txBody>
      </p:sp>
      <p:sp>
        <p:nvSpPr>
          <p:cNvPr id="3" name="Espace réservé du contenu 2"/>
          <p:cNvSpPr>
            <a:spLocks noGrp="1"/>
          </p:cNvSpPr>
          <p:nvPr>
            <p:ph idx="1"/>
          </p:nvPr>
        </p:nvSpPr>
        <p:spPr/>
        <p:txBody>
          <a:bodyPr>
            <a:normAutofit fontScale="77500" lnSpcReduction="20000"/>
          </a:bodyPr>
          <a:lstStyle/>
          <a:p>
            <a:pPr algn="just" rtl="1">
              <a:lnSpc>
                <a:spcPct val="107000"/>
              </a:lnSpc>
              <a:spcAft>
                <a:spcPts val="800"/>
              </a:spcAft>
            </a:pPr>
            <a:r>
              <a:rPr lang="ar-DZ" sz="4800" b="1" dirty="0" smtClean="0">
                <a:latin typeface="Times New Roman" panose="02020603050405020304" pitchFamily="18" charset="0"/>
                <a:ea typeface="Times New Roman" panose="02020603050405020304" pitchFamily="18" charset="0"/>
                <a:cs typeface="Arial" panose="020B0604020202020204" pitchFamily="34" charset="0"/>
              </a:rPr>
              <a:t>2)</a:t>
            </a:r>
            <a:r>
              <a:rPr lang="fr-FR" sz="48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4800" b="1" dirty="0">
                <a:latin typeface="Calibri" panose="020F0502020204030204" pitchFamily="34" charset="0"/>
                <a:ea typeface="Times New Roman" panose="02020603050405020304" pitchFamily="18" charset="0"/>
              </a:rPr>
              <a:t>التاريخ الاجتماعي الجديد</a:t>
            </a:r>
            <a:r>
              <a:rPr lang="fr-FR" sz="4800" b="1" dirty="0">
                <a:latin typeface="Times New Roman" panose="02020603050405020304" pitchFamily="18" charset="0"/>
                <a:ea typeface="Times New Roman" panose="02020603050405020304" pitchFamily="18" charset="0"/>
                <a:cs typeface="Arial" panose="020B0604020202020204" pitchFamily="34" charset="0"/>
              </a:rPr>
              <a:t> (New Social </a:t>
            </a:r>
            <a:r>
              <a:rPr lang="fr-FR" sz="4800" b="1" dirty="0" err="1">
                <a:latin typeface="Times New Roman" panose="02020603050405020304" pitchFamily="18" charset="0"/>
                <a:ea typeface="Times New Roman" panose="02020603050405020304" pitchFamily="18" charset="0"/>
                <a:cs typeface="Arial" panose="020B0604020202020204" pitchFamily="34" charset="0"/>
              </a:rPr>
              <a:t>History</a:t>
            </a:r>
            <a:r>
              <a:rPr lang="fr-FR" sz="4800" b="1" dirty="0">
                <a:latin typeface="Times New Roman" panose="02020603050405020304" pitchFamily="18" charset="0"/>
                <a:ea typeface="Times New Roman" panose="02020603050405020304" pitchFamily="18"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3600" dirty="0">
                <a:latin typeface="Calibri" panose="020F0502020204030204" pitchFamily="34" charset="0"/>
                <a:ea typeface="Times New Roman" panose="02020603050405020304" pitchFamily="18" charset="0"/>
              </a:rPr>
              <a:t>يعتمد على</a:t>
            </a:r>
            <a:r>
              <a:rPr lang="fr-FR" sz="3600" dirty="0">
                <a:latin typeface="Times New Roman" panose="02020603050405020304" pitchFamily="18" charset="0"/>
                <a:ea typeface="Times New Roman" panose="02020603050405020304" pitchFamily="18"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3600" dirty="0">
                <a:latin typeface="Calibri" panose="020F0502020204030204" pitchFamily="34" charset="0"/>
                <a:ea typeface="Times New Roman" panose="02020603050405020304" pitchFamily="18" charset="0"/>
              </a:rPr>
              <a:t>تحليل البنى الاجتماعية،</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3600" dirty="0">
                <a:latin typeface="Calibri" panose="020F0502020204030204" pitchFamily="34" charset="0"/>
                <a:ea typeface="Times New Roman" panose="02020603050405020304" pitchFamily="18" charset="0"/>
              </a:rPr>
              <a:t>السجلات المحلية،</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3600" dirty="0">
                <a:latin typeface="Calibri" panose="020F0502020204030204" pitchFamily="34" charset="0"/>
                <a:ea typeface="Times New Roman" panose="02020603050405020304" pitchFamily="18" charset="0"/>
              </a:rPr>
              <a:t>الضرائب، الزواج، الميراث، الهجرة</a:t>
            </a:r>
            <a:r>
              <a:rPr lang="fr-FR" sz="3600" dirty="0">
                <a:latin typeface="Times New Roman" panose="02020603050405020304" pitchFamily="18" charset="0"/>
                <a:ea typeface="Times New Roman" panose="02020603050405020304" pitchFamily="18"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8152208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285750" lvl="0" indent="-285750" rtl="1">
              <a:lnSpc>
                <a:spcPct val="107000"/>
              </a:lnSpc>
              <a:spcBef>
                <a:spcPct val="20000"/>
              </a:spcBef>
              <a:spcAft>
                <a:spcPts val="800"/>
              </a:spcAft>
            </a:pPr>
            <a:r>
              <a:rPr lang="ar-SA" sz="32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ثالثاً: مقاربات نقدية معاصرة مؤثّرة في الدراسات التاريخية </a:t>
            </a:r>
            <a:r>
              <a:rPr lang="ar-SA" sz="32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المغاربية</a:t>
            </a:r>
            <a:endParaRPr lang="fr-FR" sz="8000" dirty="0"/>
          </a:p>
        </p:txBody>
      </p:sp>
      <p:sp>
        <p:nvSpPr>
          <p:cNvPr id="3" name="Espace réservé du contenu 2"/>
          <p:cNvSpPr>
            <a:spLocks noGrp="1"/>
          </p:cNvSpPr>
          <p:nvPr>
            <p:ph idx="1"/>
          </p:nvPr>
        </p:nvSpPr>
        <p:spPr/>
        <p:txBody>
          <a:bodyPr>
            <a:normAutofit fontScale="47500" lnSpcReduction="20000"/>
          </a:bodyPr>
          <a:lstStyle/>
          <a:p>
            <a:pPr algn="just" rtl="1">
              <a:lnSpc>
                <a:spcPct val="107000"/>
              </a:lnSpc>
              <a:spcAft>
                <a:spcPts val="800"/>
              </a:spcAft>
            </a:pPr>
            <a:r>
              <a:rPr lang="ar-DZ" sz="6600" b="1" dirty="0" smtClean="0">
                <a:latin typeface="Times New Roman" panose="02020603050405020304" pitchFamily="18" charset="0"/>
                <a:ea typeface="Times New Roman" panose="02020603050405020304" pitchFamily="18" charset="0"/>
                <a:cs typeface="Arial" panose="020B0604020202020204" pitchFamily="34" charset="0"/>
              </a:rPr>
              <a:t>3)</a:t>
            </a:r>
            <a:r>
              <a:rPr lang="fr-FR" sz="66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6600" b="1" dirty="0">
                <a:latin typeface="Calibri" panose="020F0502020204030204" pitchFamily="34" charset="0"/>
                <a:ea typeface="Times New Roman" panose="02020603050405020304" pitchFamily="18" charset="0"/>
              </a:rPr>
              <a:t>الاقتصاد السياسي للتاريخ</a:t>
            </a:r>
            <a:r>
              <a:rPr lang="fr-FR" sz="6600" b="1" dirty="0">
                <a:latin typeface="Times New Roman" panose="02020603050405020304" pitchFamily="18" charset="0"/>
                <a:ea typeface="Times New Roman" panose="02020603050405020304" pitchFamily="18" charset="0"/>
                <a:cs typeface="Arial" panose="020B0604020202020204" pitchFamily="34" charset="0"/>
              </a:rPr>
              <a:t> (</a:t>
            </a:r>
            <a:r>
              <a:rPr lang="fr-FR" sz="6600" b="1" dirty="0" err="1">
                <a:latin typeface="Times New Roman" panose="02020603050405020304" pitchFamily="18" charset="0"/>
                <a:ea typeface="Times New Roman" panose="02020603050405020304" pitchFamily="18" charset="0"/>
                <a:cs typeface="Arial" panose="020B0604020202020204" pitchFamily="34" charset="0"/>
              </a:rPr>
              <a:t>Political</a:t>
            </a:r>
            <a:r>
              <a:rPr lang="fr-FR" sz="6600" b="1" dirty="0">
                <a:latin typeface="Times New Roman" panose="02020603050405020304" pitchFamily="18" charset="0"/>
                <a:ea typeface="Times New Roman" panose="02020603050405020304" pitchFamily="18" charset="0"/>
                <a:cs typeface="Arial" panose="020B0604020202020204" pitchFamily="34" charset="0"/>
              </a:rPr>
              <a:t> </a:t>
            </a:r>
            <a:r>
              <a:rPr lang="fr-FR" sz="6600" b="1" dirty="0" err="1">
                <a:latin typeface="Times New Roman" panose="02020603050405020304" pitchFamily="18" charset="0"/>
                <a:ea typeface="Times New Roman" panose="02020603050405020304" pitchFamily="18" charset="0"/>
                <a:cs typeface="Arial" panose="020B0604020202020204" pitchFamily="34" charset="0"/>
              </a:rPr>
              <a:t>Economy</a:t>
            </a:r>
            <a:r>
              <a:rPr lang="fr-FR" sz="6600" b="1" dirty="0">
                <a:latin typeface="Times New Roman" panose="02020603050405020304" pitchFamily="18" charset="0"/>
                <a:ea typeface="Times New Roman" panose="02020603050405020304" pitchFamily="18" charset="0"/>
                <a:cs typeface="Arial" panose="020B0604020202020204" pitchFamily="34" charset="0"/>
              </a:rPr>
              <a:t> of </a:t>
            </a:r>
            <a:r>
              <a:rPr lang="fr-FR" sz="6600" b="1" dirty="0" err="1">
                <a:latin typeface="Times New Roman" panose="02020603050405020304" pitchFamily="18" charset="0"/>
                <a:ea typeface="Times New Roman" panose="02020603050405020304" pitchFamily="18" charset="0"/>
                <a:cs typeface="Arial" panose="020B0604020202020204" pitchFamily="34" charset="0"/>
              </a:rPr>
              <a:t>History</a:t>
            </a:r>
            <a:r>
              <a:rPr lang="fr-FR" sz="6600" b="1" dirty="0">
                <a:latin typeface="Times New Roman" panose="02020603050405020304" pitchFamily="18" charset="0"/>
                <a:ea typeface="Times New Roman" panose="02020603050405020304" pitchFamily="18" charset="0"/>
                <a:cs typeface="Arial" panose="020B0604020202020204" pitchFamily="34" charset="0"/>
              </a:rPr>
              <a:t>)</a:t>
            </a:r>
            <a:endParaRPr lang="fr-FR" sz="4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4800" dirty="0">
                <a:latin typeface="Calibri" panose="020F0502020204030204" pitchFamily="34" charset="0"/>
                <a:ea typeface="Times New Roman" panose="02020603050405020304" pitchFamily="18" charset="0"/>
              </a:rPr>
              <a:t>يربط بين</a:t>
            </a:r>
            <a:r>
              <a:rPr lang="fr-FR" sz="4800" dirty="0">
                <a:latin typeface="Times New Roman" panose="02020603050405020304" pitchFamily="18" charset="0"/>
                <a:ea typeface="Times New Roman" panose="02020603050405020304" pitchFamily="18" charset="0"/>
                <a:cs typeface="Arial" panose="020B0604020202020204" pitchFamily="34" charset="0"/>
              </a:rPr>
              <a:t>:</a:t>
            </a:r>
            <a:endParaRPr lang="fr-FR" sz="4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4800" dirty="0">
                <a:latin typeface="Calibri" panose="020F0502020204030204" pitchFamily="34" charset="0"/>
                <a:ea typeface="Times New Roman" panose="02020603050405020304" pitchFamily="18" charset="0"/>
              </a:rPr>
              <a:t>سياسات الاستعمار،</a:t>
            </a:r>
            <a:endParaRPr lang="fr-FR" sz="4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4800" dirty="0">
                <a:latin typeface="Calibri" panose="020F0502020204030204" pitchFamily="34" charset="0"/>
                <a:ea typeface="Times New Roman" panose="02020603050405020304" pitchFamily="18" charset="0"/>
              </a:rPr>
              <a:t>التوسع الرأسمالي،</a:t>
            </a:r>
            <a:endParaRPr lang="fr-FR" sz="4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4800" dirty="0">
                <a:latin typeface="Calibri" panose="020F0502020204030204" pitchFamily="34" charset="0"/>
                <a:ea typeface="Times New Roman" panose="02020603050405020304" pitchFamily="18" charset="0"/>
              </a:rPr>
              <a:t>البنى القبلية والزوايا،</a:t>
            </a:r>
            <a:endParaRPr lang="fr-FR" sz="4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4800" dirty="0">
                <a:latin typeface="Calibri" panose="020F0502020204030204" pitchFamily="34" charset="0"/>
                <a:ea typeface="Times New Roman" panose="02020603050405020304" pitchFamily="18" charset="0"/>
              </a:rPr>
              <a:t>استخدام الأرض والماء</a:t>
            </a:r>
            <a:r>
              <a:rPr lang="fr-FR" sz="4800" dirty="0">
                <a:latin typeface="Times New Roman" panose="02020603050405020304" pitchFamily="18" charset="0"/>
                <a:ea typeface="Times New Roman" panose="02020603050405020304" pitchFamily="18" charset="0"/>
                <a:cs typeface="Arial" panose="020B0604020202020204" pitchFamily="34" charset="0"/>
              </a:rPr>
              <a:t>.</a:t>
            </a:r>
            <a:endParaRPr lang="fr-FR" sz="44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195988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285750" lvl="0" indent="-285750" rtl="1">
              <a:lnSpc>
                <a:spcPct val="107000"/>
              </a:lnSpc>
              <a:spcBef>
                <a:spcPct val="20000"/>
              </a:spcBef>
              <a:spcAft>
                <a:spcPts val="800"/>
              </a:spcAft>
            </a:pPr>
            <a:r>
              <a:rPr lang="ar-SA" sz="32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ثالثاً: مقاربات نقدية معاصرة مؤثّرة في الدراسات التاريخية </a:t>
            </a:r>
            <a:r>
              <a:rPr lang="ar-SA" sz="32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المغاربية</a:t>
            </a:r>
            <a:endParaRPr lang="fr-FR" sz="8000" dirty="0"/>
          </a:p>
        </p:txBody>
      </p:sp>
      <p:sp>
        <p:nvSpPr>
          <p:cNvPr id="3" name="Espace réservé du contenu 2"/>
          <p:cNvSpPr>
            <a:spLocks noGrp="1"/>
          </p:cNvSpPr>
          <p:nvPr>
            <p:ph idx="1"/>
          </p:nvPr>
        </p:nvSpPr>
        <p:spPr/>
        <p:txBody>
          <a:bodyPr>
            <a:normAutofit fontScale="40000" lnSpcReduction="20000"/>
          </a:bodyPr>
          <a:lstStyle/>
          <a:p>
            <a:pPr algn="just" rtl="1">
              <a:lnSpc>
                <a:spcPct val="107000"/>
              </a:lnSpc>
              <a:spcAft>
                <a:spcPts val="800"/>
              </a:spcAft>
            </a:pPr>
            <a:r>
              <a:rPr lang="ar-DZ" sz="8800" b="1" dirty="0" smtClean="0">
                <a:latin typeface="Times New Roman" panose="02020603050405020304" pitchFamily="18" charset="0"/>
                <a:ea typeface="Times New Roman" panose="02020603050405020304" pitchFamily="18" charset="0"/>
                <a:cs typeface="Arial" panose="020B0604020202020204" pitchFamily="34" charset="0"/>
              </a:rPr>
              <a:t>4) </a:t>
            </a:r>
            <a:r>
              <a:rPr lang="ar-SA" sz="8800" b="1" dirty="0" smtClean="0">
                <a:latin typeface="Calibri" panose="020F0502020204030204" pitchFamily="34" charset="0"/>
                <a:ea typeface="Times New Roman" panose="02020603050405020304" pitchFamily="18" charset="0"/>
              </a:rPr>
              <a:t>الأنثروبولوجيا </a:t>
            </a:r>
            <a:r>
              <a:rPr lang="ar-SA" sz="8800" b="1" dirty="0">
                <a:latin typeface="Calibri" panose="020F0502020204030204" pitchFamily="34" charset="0"/>
                <a:ea typeface="Times New Roman" panose="02020603050405020304" pitchFamily="18" charset="0"/>
              </a:rPr>
              <a:t>السياسية</a:t>
            </a:r>
            <a:r>
              <a:rPr lang="fr-FR" sz="8800" b="1" dirty="0">
                <a:latin typeface="Times New Roman" panose="02020603050405020304" pitchFamily="18" charset="0"/>
                <a:ea typeface="Times New Roman" panose="02020603050405020304" pitchFamily="18" charset="0"/>
                <a:cs typeface="Arial" panose="020B0604020202020204" pitchFamily="34" charset="0"/>
              </a:rPr>
              <a:t> (</a:t>
            </a:r>
            <a:r>
              <a:rPr lang="fr-FR" sz="8800" b="1" dirty="0" err="1">
                <a:latin typeface="Times New Roman" panose="02020603050405020304" pitchFamily="18" charset="0"/>
                <a:ea typeface="Times New Roman" panose="02020603050405020304" pitchFamily="18" charset="0"/>
                <a:cs typeface="Arial" panose="020B0604020202020204" pitchFamily="34" charset="0"/>
              </a:rPr>
              <a:t>Political</a:t>
            </a:r>
            <a:r>
              <a:rPr lang="fr-FR" sz="8800" b="1" dirty="0">
                <a:latin typeface="Times New Roman" panose="02020603050405020304" pitchFamily="18" charset="0"/>
                <a:ea typeface="Times New Roman" panose="02020603050405020304" pitchFamily="18" charset="0"/>
                <a:cs typeface="Arial" panose="020B0604020202020204" pitchFamily="34" charset="0"/>
              </a:rPr>
              <a:t> </a:t>
            </a:r>
            <a:r>
              <a:rPr lang="fr-FR" sz="8800" b="1" dirty="0" err="1">
                <a:latin typeface="Times New Roman" panose="02020603050405020304" pitchFamily="18" charset="0"/>
                <a:ea typeface="Times New Roman" panose="02020603050405020304" pitchFamily="18" charset="0"/>
                <a:cs typeface="Arial" panose="020B0604020202020204" pitchFamily="34" charset="0"/>
              </a:rPr>
              <a:t>Anthropology</a:t>
            </a:r>
            <a:r>
              <a:rPr lang="fr-FR" sz="8800" b="1" dirty="0">
                <a:latin typeface="Times New Roman" panose="02020603050405020304" pitchFamily="18" charset="0"/>
                <a:ea typeface="Times New Roman" panose="02020603050405020304" pitchFamily="18" charset="0"/>
                <a:cs typeface="Arial" panose="020B0604020202020204" pitchFamily="34" charset="0"/>
              </a:rPr>
              <a:t>)</a:t>
            </a:r>
            <a:endParaRPr lang="fr-FR" sz="60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6600" dirty="0">
                <a:latin typeface="Calibri" panose="020F0502020204030204" pitchFamily="34" charset="0"/>
                <a:ea typeface="Times New Roman" panose="02020603050405020304" pitchFamily="18" charset="0"/>
              </a:rPr>
              <a:t>تستعمل لفهم</a:t>
            </a:r>
            <a:r>
              <a:rPr lang="fr-FR" sz="6600" dirty="0">
                <a:latin typeface="Times New Roman" panose="02020603050405020304" pitchFamily="18" charset="0"/>
                <a:ea typeface="Times New Roman" panose="02020603050405020304" pitchFamily="18" charset="0"/>
                <a:cs typeface="Arial" panose="020B0604020202020204" pitchFamily="34" charset="0"/>
              </a:rPr>
              <a:t>:</a:t>
            </a:r>
            <a:endParaRPr lang="fr-FR" sz="6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6600" dirty="0">
                <a:latin typeface="Calibri" panose="020F0502020204030204" pitchFamily="34" charset="0"/>
                <a:ea typeface="Times New Roman" panose="02020603050405020304" pitchFamily="18" charset="0"/>
              </a:rPr>
              <a:t>التحالفات القبلية،</a:t>
            </a:r>
            <a:endParaRPr lang="fr-FR" sz="6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6600" dirty="0">
                <a:latin typeface="Calibri" panose="020F0502020204030204" pitchFamily="34" charset="0"/>
                <a:ea typeface="Times New Roman" panose="02020603050405020304" pitchFamily="18" charset="0"/>
              </a:rPr>
              <a:t>أنماط الشرعية،</a:t>
            </a:r>
            <a:endParaRPr lang="fr-FR" sz="6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6600" dirty="0">
                <a:latin typeface="Calibri" panose="020F0502020204030204" pitchFamily="34" charset="0"/>
                <a:ea typeface="Times New Roman" panose="02020603050405020304" pitchFamily="18" charset="0"/>
              </a:rPr>
              <a:t>علاقة السلطة بالمجتمع قبل الاستعمار وبعده</a:t>
            </a:r>
            <a:r>
              <a:rPr lang="fr-FR" sz="6600" dirty="0">
                <a:latin typeface="Times New Roman" panose="02020603050405020304" pitchFamily="18" charset="0"/>
                <a:ea typeface="Times New Roman" panose="02020603050405020304" pitchFamily="18" charset="0"/>
                <a:cs typeface="Arial" panose="020B0604020202020204" pitchFamily="34" charset="0"/>
              </a:rPr>
              <a:t>.</a:t>
            </a:r>
            <a:endParaRPr lang="fr-FR" sz="60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6600" dirty="0">
                <a:latin typeface="Calibri" panose="020F0502020204030204" pitchFamily="34" charset="0"/>
                <a:ea typeface="Times New Roman" panose="02020603050405020304" pitchFamily="18" charset="0"/>
              </a:rPr>
              <a:t>ستيفان </a:t>
            </a:r>
            <a:r>
              <a:rPr lang="ar-SA" sz="6600" dirty="0" err="1">
                <a:latin typeface="Calibri" panose="020F0502020204030204" pitchFamily="34" charset="0"/>
                <a:ea typeface="Times New Roman" panose="02020603050405020304" pitchFamily="18" charset="0"/>
              </a:rPr>
              <a:t>لاكروا</a:t>
            </a:r>
            <a:r>
              <a:rPr lang="ar-SA" sz="6600" dirty="0">
                <a:latin typeface="Calibri" panose="020F0502020204030204" pitchFamily="34" charset="0"/>
                <a:ea typeface="Times New Roman" panose="02020603050405020304" pitchFamily="18" charset="0"/>
              </a:rPr>
              <a:t>، مونتاني، </a:t>
            </a:r>
            <a:r>
              <a:rPr lang="ar-SA" sz="6600" dirty="0" err="1">
                <a:latin typeface="Calibri" panose="020F0502020204030204" pitchFamily="34" charset="0"/>
                <a:ea typeface="Times New Roman" panose="02020603050405020304" pitchFamily="18" charset="0"/>
              </a:rPr>
              <a:t>غافانشل</a:t>
            </a:r>
            <a:r>
              <a:rPr lang="ar-SA" sz="6600" dirty="0">
                <a:latin typeface="Calibri" panose="020F0502020204030204" pitchFamily="34" charset="0"/>
                <a:ea typeface="Times New Roman" panose="02020603050405020304" pitchFamily="18" charset="0"/>
              </a:rPr>
              <a:t> من أبرز المنظرين الذين أثّروا فيها</a:t>
            </a:r>
            <a:r>
              <a:rPr lang="fr-FR" sz="6600" dirty="0">
                <a:latin typeface="Times New Roman" panose="02020603050405020304" pitchFamily="18" charset="0"/>
                <a:ea typeface="Times New Roman" panose="02020603050405020304" pitchFamily="18" charset="0"/>
                <a:cs typeface="Arial" panose="020B0604020202020204" pitchFamily="34" charset="0"/>
              </a:rPr>
              <a:t>.</a:t>
            </a:r>
            <a:endParaRPr lang="fr-FR" sz="6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5315003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285750" lvl="0" indent="-285750" rtl="1">
              <a:lnSpc>
                <a:spcPct val="107000"/>
              </a:lnSpc>
              <a:spcBef>
                <a:spcPct val="20000"/>
              </a:spcBef>
              <a:spcAft>
                <a:spcPts val="800"/>
              </a:spcAft>
            </a:pPr>
            <a:r>
              <a:rPr lang="ar-SA" sz="32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ثالثاً: مقاربات نقدية معاصرة مؤثّرة في الدراسات التاريخية </a:t>
            </a:r>
            <a:r>
              <a:rPr lang="ar-SA" sz="32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المغاربية</a:t>
            </a:r>
            <a:endParaRPr lang="fr-FR" sz="8000" dirty="0"/>
          </a:p>
        </p:txBody>
      </p:sp>
      <p:sp>
        <p:nvSpPr>
          <p:cNvPr id="3" name="Espace réservé du contenu 2"/>
          <p:cNvSpPr>
            <a:spLocks noGrp="1"/>
          </p:cNvSpPr>
          <p:nvPr>
            <p:ph idx="1"/>
          </p:nvPr>
        </p:nvSpPr>
        <p:spPr/>
        <p:txBody>
          <a:bodyPr>
            <a:normAutofit fontScale="25000" lnSpcReduction="20000"/>
          </a:bodyPr>
          <a:lstStyle/>
          <a:p>
            <a:pPr algn="just" rtl="1">
              <a:lnSpc>
                <a:spcPct val="107000"/>
              </a:lnSpc>
              <a:spcAft>
                <a:spcPts val="800"/>
              </a:spcAft>
            </a:pPr>
            <a:r>
              <a:rPr lang="ar-DZ" sz="9600" b="1" dirty="0" smtClean="0">
                <a:latin typeface="Times New Roman" panose="02020603050405020304" pitchFamily="18" charset="0"/>
                <a:ea typeface="Times New Roman" panose="02020603050405020304" pitchFamily="18" charset="0"/>
                <a:cs typeface="Arial" panose="020B0604020202020204" pitchFamily="34" charset="0"/>
              </a:rPr>
              <a:t>5)</a:t>
            </a:r>
            <a:r>
              <a:rPr lang="fr-FR" sz="96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9600" b="1" dirty="0">
                <a:latin typeface="Calibri" panose="020F0502020204030204" pitchFamily="34" charset="0"/>
                <a:ea typeface="Times New Roman" panose="02020603050405020304" pitchFamily="18" charset="0"/>
              </a:rPr>
              <a:t>التاريخ الثقافي</a:t>
            </a:r>
            <a:endParaRPr lang="fr-FR" sz="80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8800" dirty="0">
                <a:latin typeface="Calibri" panose="020F0502020204030204" pitchFamily="34" charset="0"/>
                <a:ea typeface="Times New Roman" panose="02020603050405020304" pitchFamily="18" charset="0"/>
              </a:rPr>
              <a:t>يدرس</a:t>
            </a:r>
            <a:r>
              <a:rPr lang="fr-FR" sz="8800" dirty="0">
                <a:latin typeface="Times New Roman" panose="02020603050405020304" pitchFamily="18" charset="0"/>
                <a:ea typeface="Times New Roman" panose="02020603050405020304" pitchFamily="18" charset="0"/>
                <a:cs typeface="Arial" panose="020B0604020202020204" pitchFamily="34" charset="0"/>
              </a:rPr>
              <a:t>:</a:t>
            </a:r>
            <a:endParaRPr lang="fr-FR" sz="8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8800" dirty="0" err="1">
                <a:latin typeface="Calibri" panose="020F0502020204030204" pitchFamily="34" charset="0"/>
                <a:ea typeface="Times New Roman" panose="02020603050405020304" pitchFamily="18" charset="0"/>
              </a:rPr>
              <a:t>المخيال</a:t>
            </a:r>
            <a:r>
              <a:rPr lang="ar-SA" sz="8800" dirty="0">
                <a:latin typeface="Calibri" panose="020F0502020204030204" pitchFamily="34" charset="0"/>
                <a:ea typeface="Times New Roman" panose="02020603050405020304" pitchFamily="18" charset="0"/>
              </a:rPr>
              <a:t> الجماعي،</a:t>
            </a:r>
            <a:endParaRPr lang="fr-FR" sz="8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8800" dirty="0">
                <a:latin typeface="Calibri" panose="020F0502020204030204" pitchFamily="34" charset="0"/>
                <a:ea typeface="Times New Roman" panose="02020603050405020304" pitchFamily="18" charset="0"/>
              </a:rPr>
              <a:t>الطقوس،</a:t>
            </a:r>
            <a:endParaRPr lang="fr-FR" sz="8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8800" dirty="0">
                <a:latin typeface="Calibri" panose="020F0502020204030204" pitchFamily="34" charset="0"/>
                <a:ea typeface="Times New Roman" panose="02020603050405020304" pitchFamily="18" charset="0"/>
              </a:rPr>
              <a:t>الرموز،</a:t>
            </a:r>
            <a:endParaRPr lang="fr-FR" sz="8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8800" dirty="0">
                <a:latin typeface="Calibri" panose="020F0502020204030204" pitchFamily="34" charset="0"/>
                <a:ea typeface="Times New Roman" panose="02020603050405020304" pitchFamily="18" charset="0"/>
              </a:rPr>
              <a:t>تمثيل السلطة،</a:t>
            </a:r>
            <a:endParaRPr lang="fr-FR" sz="8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8800" dirty="0">
                <a:latin typeface="Calibri" panose="020F0502020204030204" pitchFamily="34" charset="0"/>
                <a:ea typeface="Times New Roman" panose="02020603050405020304" pitchFamily="18" charset="0"/>
              </a:rPr>
              <a:t>سرديات الشرف والبطولة</a:t>
            </a:r>
            <a:r>
              <a:rPr lang="fr-FR" sz="8800" dirty="0">
                <a:latin typeface="Times New Roman" panose="02020603050405020304" pitchFamily="18" charset="0"/>
                <a:ea typeface="Times New Roman" panose="02020603050405020304" pitchFamily="18" charset="0"/>
                <a:cs typeface="Arial" panose="020B0604020202020204" pitchFamily="34" charset="0"/>
              </a:rPr>
              <a:t>.</a:t>
            </a:r>
            <a:endParaRPr lang="fr-FR" sz="8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028147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285750" lvl="0" indent="-285750" rtl="1">
              <a:lnSpc>
                <a:spcPct val="107000"/>
              </a:lnSpc>
              <a:spcBef>
                <a:spcPct val="20000"/>
              </a:spcBef>
              <a:spcAft>
                <a:spcPts val="800"/>
              </a:spcAft>
            </a:pPr>
            <a:r>
              <a:rPr lang="ar-SA" sz="30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رابعاً: تطبيقات المنهج النقدي على حالات </a:t>
            </a:r>
            <a:r>
              <a:rPr lang="ar-SA" sz="30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مغاربية</a:t>
            </a:r>
            <a:endParaRPr lang="fr-FR" dirty="0"/>
          </a:p>
        </p:txBody>
      </p:sp>
      <p:sp>
        <p:nvSpPr>
          <p:cNvPr id="3" name="Espace réservé du contenu 2"/>
          <p:cNvSpPr>
            <a:spLocks noGrp="1"/>
          </p:cNvSpPr>
          <p:nvPr>
            <p:ph idx="1"/>
          </p:nvPr>
        </p:nvSpPr>
        <p:spPr/>
        <p:txBody>
          <a:bodyPr>
            <a:normAutofit/>
          </a:bodyPr>
          <a:lstStyle/>
          <a:p>
            <a:pPr algn="just" rtl="1">
              <a:lnSpc>
                <a:spcPct val="107000"/>
              </a:lnSpc>
              <a:spcAft>
                <a:spcPts val="800"/>
              </a:spcAft>
            </a:pPr>
            <a:r>
              <a:rPr lang="ar-DZ" sz="3600" b="1" dirty="0" smtClean="0">
                <a:latin typeface="Times New Roman" panose="02020603050405020304" pitchFamily="18" charset="0"/>
                <a:ea typeface="Times New Roman" panose="02020603050405020304" pitchFamily="18" charset="0"/>
                <a:cs typeface="Arial" panose="020B0604020202020204" pitchFamily="34" charset="0"/>
              </a:rPr>
              <a:t>1)</a:t>
            </a:r>
            <a:r>
              <a:rPr lang="ar-SA" sz="3600" b="1" dirty="0" smtClean="0">
                <a:latin typeface="Calibri" panose="020F0502020204030204" pitchFamily="34" charset="0"/>
                <a:ea typeface="Times New Roman" panose="02020603050405020304" pitchFamily="18" charset="0"/>
              </a:rPr>
              <a:t>الجزائر</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إعادة نقد سردية "ثورة بلا وثائق</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تفكيك فكرة “القبيلة المنغلقة</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دراسة اقتصاد الماء والواحات</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إعادة قراءة التاريخ العثماني بمعزل عن الحكم القيمي الاستعماري</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4237610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285750" lvl="0" indent="-285750" rtl="1">
              <a:lnSpc>
                <a:spcPct val="107000"/>
              </a:lnSpc>
              <a:spcBef>
                <a:spcPct val="20000"/>
              </a:spcBef>
              <a:spcAft>
                <a:spcPts val="800"/>
              </a:spcAft>
            </a:pPr>
            <a:r>
              <a:rPr lang="ar-SA" sz="30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رابعاً: تطبيقات المنهج النقدي على حالات </a:t>
            </a:r>
            <a:r>
              <a:rPr lang="ar-SA" sz="30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مغاربية</a:t>
            </a:r>
            <a:endParaRPr lang="fr-FR" dirty="0"/>
          </a:p>
        </p:txBody>
      </p:sp>
      <p:sp>
        <p:nvSpPr>
          <p:cNvPr id="3" name="Espace réservé du contenu 2"/>
          <p:cNvSpPr>
            <a:spLocks noGrp="1"/>
          </p:cNvSpPr>
          <p:nvPr>
            <p:ph idx="1"/>
          </p:nvPr>
        </p:nvSpPr>
        <p:spPr/>
        <p:txBody>
          <a:bodyPr>
            <a:normAutofit lnSpcReduction="10000"/>
          </a:bodyPr>
          <a:lstStyle/>
          <a:p>
            <a:pPr algn="just" rtl="1">
              <a:lnSpc>
                <a:spcPct val="107000"/>
              </a:lnSpc>
              <a:spcAft>
                <a:spcPts val="800"/>
              </a:spcAft>
            </a:pPr>
            <a:r>
              <a:rPr lang="ar-DZ" sz="4800" b="1" dirty="0" smtClean="0">
                <a:latin typeface="Times New Roman" panose="02020603050405020304" pitchFamily="18" charset="0"/>
                <a:ea typeface="Times New Roman" panose="02020603050405020304" pitchFamily="18" charset="0"/>
                <a:cs typeface="Arial" panose="020B0604020202020204" pitchFamily="34" charset="0"/>
              </a:rPr>
              <a:t>2)</a:t>
            </a:r>
            <a:r>
              <a:rPr lang="fr-FR" sz="48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4800" b="1" dirty="0">
                <a:latin typeface="Calibri" panose="020F0502020204030204" pitchFamily="34" charset="0"/>
                <a:ea typeface="Times New Roman" panose="02020603050405020304" pitchFamily="18" charset="0"/>
              </a:rPr>
              <a:t>المغرب</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3600" dirty="0">
                <a:latin typeface="Calibri" panose="020F0502020204030204" pitchFamily="34" charset="0"/>
                <a:ea typeface="Times New Roman" panose="02020603050405020304" pitchFamily="18" charset="0"/>
              </a:rPr>
              <a:t>مراجعة الخطاب </a:t>
            </a:r>
            <a:r>
              <a:rPr lang="ar-SA" sz="3600" dirty="0" err="1">
                <a:latin typeface="Calibri" panose="020F0502020204030204" pitchFamily="34" charset="0"/>
                <a:ea typeface="Times New Roman" panose="02020603050405020304" pitchFamily="18" charset="0"/>
              </a:rPr>
              <a:t>الدولتي</a:t>
            </a:r>
            <a:r>
              <a:rPr lang="ar-SA" sz="3600" dirty="0">
                <a:latin typeface="Calibri" panose="020F0502020204030204" pitchFamily="34" charset="0"/>
                <a:ea typeface="Times New Roman" panose="02020603050405020304" pitchFamily="18" charset="0"/>
              </a:rPr>
              <a:t> حول “أصالة الدولة المغربية</a:t>
            </a:r>
            <a:r>
              <a:rPr lang="fr-FR" sz="3600" dirty="0">
                <a:latin typeface="Times New Roman" panose="02020603050405020304" pitchFamily="18" charset="0"/>
                <a:ea typeface="Times New Roman" panose="02020603050405020304" pitchFamily="18"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3600" dirty="0">
                <a:latin typeface="Calibri" panose="020F0502020204030204" pitchFamily="34" charset="0"/>
                <a:ea typeface="Times New Roman" panose="02020603050405020304" pitchFamily="18" charset="0"/>
              </a:rPr>
              <a:t>نقد السياسة البربرية من منظور ما بعد </a:t>
            </a:r>
            <a:r>
              <a:rPr lang="ar-SA" sz="3600" dirty="0" err="1">
                <a:latin typeface="Calibri" panose="020F0502020204030204" pitchFamily="34" charset="0"/>
                <a:ea typeface="Times New Roman" panose="02020603050405020304" pitchFamily="18" charset="0"/>
              </a:rPr>
              <a:t>كولونيالي</a:t>
            </a:r>
            <a:r>
              <a:rPr lang="fr-FR" sz="3600" dirty="0">
                <a:latin typeface="Times New Roman" panose="02020603050405020304" pitchFamily="18" charset="0"/>
                <a:ea typeface="Times New Roman" panose="02020603050405020304" pitchFamily="18"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3600" dirty="0">
                <a:latin typeface="Calibri" panose="020F0502020204030204" pitchFamily="34" charset="0"/>
                <a:ea typeface="Times New Roman" panose="02020603050405020304" pitchFamily="18" charset="0"/>
              </a:rPr>
              <a:t>دراسة المجتمع الصحراوي والعلاقات مع الساحل</a:t>
            </a:r>
            <a:r>
              <a:rPr lang="fr-FR" sz="3600" dirty="0">
                <a:latin typeface="Times New Roman" panose="02020603050405020304" pitchFamily="18" charset="0"/>
                <a:ea typeface="Times New Roman" panose="02020603050405020304" pitchFamily="18"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855445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marL="514350" lvl="0" indent="-514350" rtl="1">
              <a:lnSpc>
                <a:spcPct val="107000"/>
              </a:lnSpc>
              <a:spcAft>
                <a:spcPts val="800"/>
              </a:spcAft>
              <a:buFont typeface="+mj-lt"/>
              <a:buAutoNum type="arabicPeriod"/>
            </a:pPr>
            <a:r>
              <a:rPr lang="ar-SA" sz="2800" b="1" kern="1800" dirty="0">
                <a:latin typeface="Calibri" panose="020F0502020204030204" pitchFamily="34" charset="0"/>
                <a:ea typeface="Times New Roman" panose="02020603050405020304" pitchFamily="18" charset="0"/>
                <a:cs typeface="Times New Roman" panose="02020603050405020304" pitchFamily="18" charset="0"/>
              </a:rPr>
              <a:t>الكتابة الاستعمارية لتاريخ البلدان المغاربية (القرن 19 – منتصف القرن 20)</a:t>
            </a:r>
            <a:r>
              <a:rPr lang="fr-FR" sz="2000" dirty="0">
                <a:latin typeface="Calibri" panose="020F0502020204030204" pitchFamily="34" charset="0"/>
                <a:ea typeface="Calibri" panose="020F0502020204030204" pitchFamily="34" charset="0"/>
                <a:cs typeface="Arial" panose="020B0604020202020204" pitchFamily="34" charset="0"/>
              </a:rPr>
              <a:t/>
            </a:r>
            <a:br>
              <a:rPr lang="fr-FR" sz="2000" dirty="0">
                <a:latin typeface="Calibri" panose="020F0502020204030204" pitchFamily="34" charset="0"/>
                <a:ea typeface="Calibri" panose="020F0502020204030204" pitchFamily="34" charset="0"/>
                <a:cs typeface="Arial" panose="020B0604020202020204" pitchFamily="34" charset="0"/>
              </a:rPr>
            </a:br>
            <a:endParaRPr lang="fr-FR" sz="2800" dirty="0"/>
          </a:p>
        </p:txBody>
      </p:sp>
      <p:sp>
        <p:nvSpPr>
          <p:cNvPr id="3" name="Espace réservé du contenu 2"/>
          <p:cNvSpPr>
            <a:spLocks noGrp="1"/>
          </p:cNvSpPr>
          <p:nvPr>
            <p:ph idx="1"/>
          </p:nvPr>
        </p:nvSpPr>
        <p:spPr/>
        <p:txBody>
          <a:bodyPr/>
          <a:lstStyle/>
          <a:p>
            <a:pPr algn="just" rtl="1">
              <a:lnSpc>
                <a:spcPct val="107000"/>
              </a:lnSpc>
              <a:spcAft>
                <a:spcPts val="800"/>
              </a:spcAft>
            </a:pPr>
            <a:r>
              <a:rPr lang="ar-SA" sz="3600" b="1" dirty="0">
                <a:latin typeface="Calibri" panose="020F0502020204030204" pitchFamily="34" charset="0"/>
                <a:ea typeface="Times New Roman" panose="02020603050405020304" pitchFamily="18" charset="0"/>
              </a:rPr>
              <a:t>مقدمة</a:t>
            </a:r>
            <a:endParaRPr lang="fr-FR"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dirty="0">
                <a:latin typeface="Calibri" panose="020F0502020204030204" pitchFamily="34" charset="0"/>
                <a:ea typeface="Times New Roman" panose="02020603050405020304" pitchFamily="18" charset="0"/>
              </a:rPr>
              <a:t>عرفت البلدان المغاربية—الجزائر، تونس، المغرب، ليبيا، وموريتانيا—خلال القرنين 19 و20 خضوعًا متفاوتًا للهيمنة الاستعمارية الأوروبية، خاصة الفرنسية والإسبانية والإيطالية. وقد رافق هذا الاحتلال مشروعٌ معرفي وثقافي ضخم تمثّل في </a:t>
            </a:r>
            <a:r>
              <a:rPr lang="ar-SA" b="1" dirty="0">
                <a:latin typeface="Calibri" panose="020F0502020204030204" pitchFamily="34" charset="0"/>
                <a:ea typeface="Times New Roman" panose="02020603050405020304" pitchFamily="18" charset="0"/>
              </a:rPr>
              <a:t>إعادة كتابة تاريخ المنطقة</a:t>
            </a:r>
            <a:r>
              <a:rPr lang="ar-SA" dirty="0">
                <a:latin typeface="Calibri" panose="020F0502020204030204" pitchFamily="34" charset="0"/>
                <a:ea typeface="Times New Roman" panose="02020603050405020304" pitchFamily="18" charset="0"/>
              </a:rPr>
              <a:t> من منظور استعماري يخدم أهداف السيطرة السياسية والاقتصادية</a:t>
            </a:r>
            <a:r>
              <a:rPr lang="fr-FR" dirty="0" smtClean="0">
                <a:latin typeface="Times New Roman" panose="02020603050405020304" pitchFamily="18" charset="0"/>
                <a:ea typeface="Times New Roman" panose="02020603050405020304" pitchFamily="18" charset="0"/>
                <a:cs typeface="Arial" panose="020B0604020202020204" pitchFamily="34" charset="0"/>
              </a:rPr>
              <a:t>.</a:t>
            </a:r>
            <a:r>
              <a:rPr lang="ar-DZ" dirty="0" smtClean="0">
                <a:latin typeface="Times New Roman" panose="02020603050405020304" pitchFamily="18" charset="0"/>
                <a:ea typeface="Times New Roman" panose="02020603050405020304" pitchFamily="18" charset="0"/>
                <a:cs typeface="Arial" panose="020B0604020202020204" pitchFamily="34" charset="0"/>
              </a:rPr>
              <a:t> </a:t>
            </a:r>
            <a:r>
              <a:rPr lang="ar-SA" dirty="0" smtClean="0">
                <a:latin typeface="Calibri" panose="020F0502020204030204" pitchFamily="34" charset="0"/>
                <a:ea typeface="Times New Roman" panose="02020603050405020304" pitchFamily="18" charset="0"/>
              </a:rPr>
              <a:t>لم </a:t>
            </a:r>
            <a:r>
              <a:rPr lang="ar-SA" dirty="0">
                <a:latin typeface="Calibri" panose="020F0502020204030204" pitchFamily="34" charset="0"/>
                <a:ea typeface="Times New Roman" panose="02020603050405020304" pitchFamily="18" charset="0"/>
              </a:rPr>
              <a:t>تكن الكتابة التاريخية الاستعمارية مجرد وصف للوقائع، بل كانت </a:t>
            </a:r>
            <a:r>
              <a:rPr lang="ar-SA" b="1" dirty="0">
                <a:latin typeface="Calibri" panose="020F0502020204030204" pitchFamily="34" charset="0"/>
                <a:ea typeface="Times New Roman" panose="02020603050405020304" pitchFamily="18" charset="0"/>
              </a:rPr>
              <a:t>أداة أيديولوجية</a:t>
            </a:r>
            <a:r>
              <a:rPr lang="ar-SA" dirty="0">
                <a:latin typeface="Calibri" panose="020F0502020204030204" pitchFamily="34" charset="0"/>
                <a:ea typeface="Times New Roman" panose="02020603050405020304" pitchFamily="18" charset="0"/>
              </a:rPr>
              <a:t> تُسهم في تبرير الاحتلال وإضفاء الشرعية عليه</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4689325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285750" lvl="0" indent="-285750" rtl="1">
              <a:lnSpc>
                <a:spcPct val="107000"/>
              </a:lnSpc>
              <a:spcBef>
                <a:spcPct val="20000"/>
              </a:spcBef>
              <a:spcAft>
                <a:spcPts val="800"/>
              </a:spcAft>
            </a:pPr>
            <a:r>
              <a:rPr lang="ar-SA" sz="30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رابعاً: تطبيقات المنهج النقدي على حالات </a:t>
            </a:r>
            <a:r>
              <a:rPr lang="ar-SA" sz="30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مغاربية</a:t>
            </a:r>
            <a:endParaRPr lang="fr-FR" dirty="0"/>
          </a:p>
        </p:txBody>
      </p:sp>
      <p:sp>
        <p:nvSpPr>
          <p:cNvPr id="3" name="Espace réservé du contenu 2"/>
          <p:cNvSpPr>
            <a:spLocks noGrp="1"/>
          </p:cNvSpPr>
          <p:nvPr>
            <p:ph idx="1"/>
          </p:nvPr>
        </p:nvSpPr>
        <p:spPr/>
        <p:txBody>
          <a:bodyPr>
            <a:normAutofit fontScale="92500" lnSpcReduction="20000"/>
          </a:bodyPr>
          <a:lstStyle/>
          <a:p>
            <a:pPr algn="just" rtl="1">
              <a:lnSpc>
                <a:spcPct val="107000"/>
              </a:lnSpc>
              <a:spcAft>
                <a:spcPts val="800"/>
              </a:spcAft>
            </a:pPr>
            <a:r>
              <a:rPr lang="ar-DZ" sz="6600" b="1" dirty="0" smtClean="0">
                <a:latin typeface="Times New Roman" panose="02020603050405020304" pitchFamily="18" charset="0"/>
                <a:ea typeface="Times New Roman" panose="02020603050405020304" pitchFamily="18" charset="0"/>
                <a:cs typeface="Arial" panose="020B0604020202020204" pitchFamily="34" charset="0"/>
              </a:rPr>
              <a:t>3)</a:t>
            </a:r>
            <a:r>
              <a:rPr lang="fr-FR" sz="66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6600" b="1" dirty="0">
                <a:latin typeface="Calibri" panose="020F0502020204030204" pitchFamily="34" charset="0"/>
                <a:ea typeface="Times New Roman" panose="02020603050405020304" pitchFamily="18" charset="0"/>
              </a:rPr>
              <a:t>تونس</a:t>
            </a:r>
            <a:endParaRPr lang="fr-FR" sz="4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4800" dirty="0">
                <a:latin typeface="Calibri" panose="020F0502020204030204" pitchFamily="34" charset="0"/>
                <a:ea typeface="Times New Roman" panose="02020603050405020304" pitchFamily="18" charset="0"/>
              </a:rPr>
              <a:t>تحليل الدولة </a:t>
            </a:r>
            <a:r>
              <a:rPr lang="ar-SA" sz="4800" dirty="0" err="1">
                <a:latin typeface="Calibri" panose="020F0502020204030204" pitchFamily="34" charset="0"/>
                <a:ea typeface="Times New Roman" panose="02020603050405020304" pitchFamily="18" charset="0"/>
              </a:rPr>
              <a:t>الحفصية</a:t>
            </a:r>
            <a:r>
              <a:rPr lang="ar-SA" sz="4800" dirty="0">
                <a:latin typeface="Calibri" panose="020F0502020204030204" pitchFamily="34" charset="0"/>
                <a:ea typeface="Times New Roman" panose="02020603050405020304" pitchFamily="18" charset="0"/>
              </a:rPr>
              <a:t> والمرادية خارج ثنائية “النهضة/الانحطاط</a:t>
            </a:r>
            <a:r>
              <a:rPr lang="fr-FR" sz="4800" dirty="0">
                <a:latin typeface="Times New Roman" panose="02020603050405020304" pitchFamily="18" charset="0"/>
                <a:ea typeface="Times New Roman" panose="02020603050405020304" pitchFamily="18" charset="0"/>
                <a:cs typeface="Arial" panose="020B0604020202020204" pitchFamily="34" charset="0"/>
              </a:rPr>
              <a:t>”.</a:t>
            </a:r>
            <a:endParaRPr lang="fr-FR" sz="4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4800" dirty="0">
                <a:latin typeface="Calibri" panose="020F0502020204030204" pitchFamily="34" charset="0"/>
                <a:ea typeface="Times New Roman" panose="02020603050405020304" pitchFamily="18" charset="0"/>
              </a:rPr>
              <a:t>التركيز على تاريخ المدن والطبقات الحضرية</a:t>
            </a:r>
            <a:r>
              <a:rPr lang="fr-FR" sz="4800" dirty="0">
                <a:latin typeface="Times New Roman" panose="02020603050405020304" pitchFamily="18" charset="0"/>
                <a:ea typeface="Times New Roman" panose="02020603050405020304" pitchFamily="18" charset="0"/>
                <a:cs typeface="Arial" panose="020B0604020202020204" pitchFamily="34" charset="0"/>
              </a:rPr>
              <a:t>.</a:t>
            </a:r>
            <a:endParaRPr lang="fr-FR" sz="44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2142000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285750" lvl="0" indent="-285750" rtl="1">
              <a:lnSpc>
                <a:spcPct val="107000"/>
              </a:lnSpc>
              <a:spcBef>
                <a:spcPct val="20000"/>
              </a:spcBef>
              <a:spcAft>
                <a:spcPts val="800"/>
              </a:spcAft>
            </a:pPr>
            <a:r>
              <a:rPr lang="ar-SA" sz="30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رابعاً: تطبيقات المنهج النقدي على حالات </a:t>
            </a:r>
            <a:r>
              <a:rPr lang="ar-SA" sz="30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مغاربية</a:t>
            </a:r>
            <a:endParaRPr lang="fr-FR" dirty="0"/>
          </a:p>
        </p:txBody>
      </p:sp>
      <p:sp>
        <p:nvSpPr>
          <p:cNvPr id="3" name="Espace réservé du contenu 2"/>
          <p:cNvSpPr>
            <a:spLocks noGrp="1"/>
          </p:cNvSpPr>
          <p:nvPr>
            <p:ph idx="1"/>
          </p:nvPr>
        </p:nvSpPr>
        <p:spPr/>
        <p:txBody>
          <a:bodyPr>
            <a:normAutofit fontScale="62500" lnSpcReduction="20000"/>
          </a:bodyPr>
          <a:lstStyle/>
          <a:p>
            <a:pPr algn="just" rtl="1">
              <a:lnSpc>
                <a:spcPct val="107000"/>
              </a:lnSpc>
              <a:spcAft>
                <a:spcPts val="800"/>
              </a:spcAft>
            </a:pPr>
            <a:r>
              <a:rPr lang="ar-DZ" sz="8800" b="1" dirty="0" smtClean="0">
                <a:latin typeface="Times New Roman" panose="02020603050405020304" pitchFamily="18" charset="0"/>
                <a:ea typeface="Times New Roman" panose="02020603050405020304" pitchFamily="18" charset="0"/>
                <a:cs typeface="Arial" panose="020B0604020202020204" pitchFamily="34" charset="0"/>
              </a:rPr>
              <a:t>4)</a:t>
            </a:r>
            <a:r>
              <a:rPr lang="fr-FR" sz="88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8800" b="1" dirty="0">
                <a:latin typeface="Calibri" panose="020F0502020204030204" pitchFamily="34" charset="0"/>
                <a:ea typeface="Times New Roman" panose="02020603050405020304" pitchFamily="18" charset="0"/>
              </a:rPr>
              <a:t>ليبيا</a:t>
            </a:r>
            <a:endParaRPr lang="fr-FR" sz="6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6600" dirty="0">
                <a:latin typeface="Calibri" panose="020F0502020204030204" pitchFamily="34" charset="0"/>
                <a:ea typeface="Times New Roman" panose="02020603050405020304" pitchFamily="18" charset="0"/>
              </a:rPr>
              <a:t>إعادة قراءة المقاومة السنوسية بعيدًا عن </a:t>
            </a:r>
            <a:r>
              <a:rPr lang="ar-SA" sz="6600" dirty="0" err="1">
                <a:latin typeface="Calibri" panose="020F0502020204030204" pitchFamily="34" charset="0"/>
                <a:ea typeface="Times New Roman" panose="02020603050405020304" pitchFamily="18" charset="0"/>
              </a:rPr>
              <a:t>الأسطرة</a:t>
            </a:r>
            <a:r>
              <a:rPr lang="fr-FR" sz="6600" dirty="0">
                <a:latin typeface="Times New Roman" panose="02020603050405020304" pitchFamily="18" charset="0"/>
                <a:ea typeface="Times New Roman" panose="02020603050405020304" pitchFamily="18" charset="0"/>
                <a:cs typeface="Arial" panose="020B0604020202020204" pitchFamily="34" charset="0"/>
              </a:rPr>
              <a:t>.</a:t>
            </a:r>
            <a:endParaRPr lang="fr-FR" sz="6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6600" dirty="0">
                <a:latin typeface="Calibri" panose="020F0502020204030204" pitchFamily="34" charset="0"/>
                <a:ea typeface="Times New Roman" panose="02020603050405020304" pitchFamily="18" charset="0"/>
              </a:rPr>
              <a:t>كشف تداخل العوامل الاقتصادية والسياسية في الاحتلال الإيطالي</a:t>
            </a:r>
            <a:r>
              <a:rPr lang="fr-FR" sz="6600" dirty="0">
                <a:latin typeface="Times New Roman" panose="02020603050405020304" pitchFamily="18" charset="0"/>
                <a:ea typeface="Times New Roman" panose="02020603050405020304" pitchFamily="18" charset="0"/>
                <a:cs typeface="Arial" panose="020B0604020202020204" pitchFamily="34" charset="0"/>
              </a:rPr>
              <a:t>.</a:t>
            </a:r>
            <a:endParaRPr lang="fr-FR" sz="6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4184677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285750" lvl="0" indent="-285750" rtl="1">
              <a:lnSpc>
                <a:spcPct val="107000"/>
              </a:lnSpc>
              <a:spcBef>
                <a:spcPct val="20000"/>
              </a:spcBef>
              <a:spcAft>
                <a:spcPts val="800"/>
              </a:spcAft>
            </a:pPr>
            <a:r>
              <a:rPr lang="ar-SA" sz="30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رابعاً: تطبيقات المنهج النقدي على حالات </a:t>
            </a:r>
            <a:r>
              <a:rPr lang="ar-SA" sz="30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مغاربية</a:t>
            </a:r>
            <a:endParaRPr lang="fr-FR" dirty="0"/>
          </a:p>
        </p:txBody>
      </p:sp>
      <p:sp>
        <p:nvSpPr>
          <p:cNvPr id="3" name="Espace réservé du contenu 2"/>
          <p:cNvSpPr>
            <a:spLocks noGrp="1"/>
          </p:cNvSpPr>
          <p:nvPr>
            <p:ph idx="1"/>
          </p:nvPr>
        </p:nvSpPr>
        <p:spPr/>
        <p:txBody>
          <a:bodyPr>
            <a:normAutofit fontScale="40000" lnSpcReduction="20000"/>
          </a:bodyPr>
          <a:lstStyle/>
          <a:p>
            <a:pPr algn="just" rtl="1">
              <a:lnSpc>
                <a:spcPct val="107000"/>
              </a:lnSpc>
              <a:spcAft>
                <a:spcPts val="800"/>
              </a:spcAft>
            </a:pPr>
            <a:r>
              <a:rPr lang="ar-DZ" sz="9600" b="1" dirty="0" smtClean="0">
                <a:latin typeface="Times New Roman" panose="02020603050405020304" pitchFamily="18" charset="0"/>
                <a:ea typeface="Times New Roman" panose="02020603050405020304" pitchFamily="18" charset="0"/>
                <a:cs typeface="Arial" panose="020B0604020202020204" pitchFamily="34" charset="0"/>
              </a:rPr>
              <a:t>5)</a:t>
            </a:r>
            <a:r>
              <a:rPr lang="fr-FR" sz="96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9600" b="1" dirty="0">
                <a:latin typeface="Calibri" panose="020F0502020204030204" pitchFamily="34" charset="0"/>
                <a:ea typeface="Times New Roman" panose="02020603050405020304" pitchFamily="18" charset="0"/>
              </a:rPr>
              <a:t>موريتانيا</a:t>
            </a:r>
            <a:endParaRPr lang="fr-FR" sz="8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8800" dirty="0">
                <a:latin typeface="Calibri" panose="020F0502020204030204" pitchFamily="34" charset="0"/>
                <a:ea typeface="Times New Roman" panose="02020603050405020304" pitchFamily="18" charset="0"/>
              </a:rPr>
              <a:t>دراسة تاريخ الإمارات الصحراوية بمنهج الأنثروبولوجيا التاريخية</a:t>
            </a:r>
            <a:r>
              <a:rPr lang="fr-FR" sz="8800" dirty="0">
                <a:latin typeface="Times New Roman" panose="02020603050405020304" pitchFamily="18" charset="0"/>
                <a:ea typeface="Times New Roman" panose="02020603050405020304" pitchFamily="18" charset="0"/>
                <a:cs typeface="Arial" panose="020B0604020202020204" pitchFamily="34" charset="0"/>
              </a:rPr>
              <a:t>.</a:t>
            </a:r>
            <a:endParaRPr lang="fr-FR" sz="8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8800" dirty="0">
                <a:latin typeface="Calibri" panose="020F0502020204030204" pitchFamily="34" charset="0"/>
                <a:ea typeface="Times New Roman" panose="02020603050405020304" pitchFamily="18" charset="0"/>
              </a:rPr>
              <a:t>تحليل مسارات العبودية والتحولات الاجتماعية الكبرى</a:t>
            </a:r>
            <a:r>
              <a:rPr lang="fr-FR" sz="8800" dirty="0">
                <a:latin typeface="Times New Roman" panose="02020603050405020304" pitchFamily="18" charset="0"/>
                <a:ea typeface="Times New Roman" panose="02020603050405020304" pitchFamily="18" charset="0"/>
                <a:cs typeface="Arial" panose="020B0604020202020204" pitchFamily="34" charset="0"/>
              </a:rPr>
              <a:t>.</a:t>
            </a:r>
            <a:endParaRPr lang="fr-FR" sz="8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6147421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285750" lvl="0" indent="-285750" rtl="1">
              <a:lnSpc>
                <a:spcPct val="107000"/>
              </a:lnSpc>
              <a:spcBef>
                <a:spcPct val="20000"/>
              </a:spcBef>
              <a:spcAft>
                <a:spcPts val="800"/>
              </a:spcAft>
            </a:pPr>
            <a:r>
              <a:rPr lang="ar-SA" sz="3200" b="1" kern="1800" dirty="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خامساً: تحديات المنهج النقدي </a:t>
            </a:r>
            <a:r>
              <a:rPr lang="ar-SA" sz="3200" b="1" kern="1800" dirty="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المعاصر</a:t>
            </a:r>
            <a:endParaRPr lang="fr-FR" dirty="0"/>
          </a:p>
        </p:txBody>
      </p:sp>
      <p:sp>
        <p:nvSpPr>
          <p:cNvPr id="3" name="Espace réservé du contenu 2"/>
          <p:cNvSpPr>
            <a:spLocks noGrp="1"/>
          </p:cNvSpPr>
          <p:nvPr>
            <p:ph idx="1"/>
          </p:nvPr>
        </p:nvSpPr>
        <p:spPr/>
        <p:txBody>
          <a:bodyPr>
            <a:normAutofit/>
          </a:bodyPr>
          <a:lstStyle/>
          <a:p>
            <a:pPr marL="342900" lvl="0" indent="-342900" algn="just" rtl="1">
              <a:lnSpc>
                <a:spcPct val="107000"/>
              </a:lnSpc>
              <a:spcAft>
                <a:spcPts val="800"/>
              </a:spcAft>
              <a:buFont typeface="+mj-lt"/>
              <a:buAutoNum type="arabicPeriod"/>
              <a:tabLst>
                <a:tab pos="457200" algn="l"/>
              </a:tabLst>
            </a:pPr>
            <a:r>
              <a:rPr lang="ar-SA" b="1" dirty="0" smtClean="0">
                <a:latin typeface="Calibri" panose="020F0502020204030204" pitchFamily="34" charset="0"/>
                <a:ea typeface="Times New Roman" panose="02020603050405020304" pitchFamily="18" charset="0"/>
              </a:rPr>
              <a:t>صعوبة </a:t>
            </a:r>
            <a:r>
              <a:rPr lang="ar-SA" b="1" dirty="0">
                <a:latin typeface="Calibri" panose="020F0502020204030204" pitchFamily="34" charset="0"/>
                <a:ea typeface="Times New Roman" panose="02020603050405020304" pitchFamily="18" charset="0"/>
              </a:rPr>
              <a:t>الولوج إلى الأرشيف الوطني</a:t>
            </a:r>
            <a:r>
              <a:rPr lang="ar-SA" dirty="0">
                <a:latin typeface="Calibri" panose="020F0502020204030204" pitchFamily="34" charset="0"/>
                <a:ea typeface="Times New Roman" panose="02020603050405020304" pitchFamily="18" charset="0"/>
              </a:rPr>
              <a:t> في بعض الدول</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Font typeface="+mj-lt"/>
              <a:buAutoNum type="arabicPeriod"/>
              <a:tabLst>
                <a:tab pos="457200" algn="l"/>
              </a:tabLst>
            </a:pPr>
            <a:r>
              <a:rPr lang="ar-SA" b="1" dirty="0">
                <a:latin typeface="Calibri" panose="020F0502020204030204" pitchFamily="34" charset="0"/>
                <a:ea typeface="Times New Roman" panose="02020603050405020304" pitchFamily="18" charset="0"/>
              </a:rPr>
              <a:t>هيمنة الأرشيف الاستعماري</a:t>
            </a:r>
            <a:r>
              <a:rPr lang="ar-SA" dirty="0">
                <a:latin typeface="Calibri" panose="020F0502020204030204" pitchFamily="34" charset="0"/>
                <a:ea typeface="Times New Roman" panose="02020603050405020304" pitchFamily="18" charset="0"/>
              </a:rPr>
              <a:t> على الوثائق</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Font typeface="+mj-lt"/>
              <a:buAutoNum type="arabicPeriod"/>
              <a:tabLst>
                <a:tab pos="457200" algn="l"/>
              </a:tabLst>
            </a:pPr>
            <a:r>
              <a:rPr lang="ar-SA" b="1" dirty="0">
                <a:latin typeface="Calibri" panose="020F0502020204030204" pitchFamily="34" charset="0"/>
                <a:ea typeface="Times New Roman" panose="02020603050405020304" pitchFamily="18" charset="0"/>
              </a:rPr>
              <a:t>استمرار الحساسية السياسية</a:t>
            </a:r>
            <a:r>
              <a:rPr lang="ar-SA" dirty="0">
                <a:latin typeface="Calibri" panose="020F0502020204030204" pitchFamily="34" charset="0"/>
                <a:ea typeface="Times New Roman" panose="02020603050405020304" pitchFamily="18" charset="0"/>
              </a:rPr>
              <a:t> تجاه بعض المواضيع (الهوية، القبيلة، الذاكرة)</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Font typeface="+mj-lt"/>
              <a:buAutoNum type="arabicPeriod"/>
              <a:tabLst>
                <a:tab pos="457200" algn="l"/>
              </a:tabLst>
            </a:pPr>
            <a:r>
              <a:rPr lang="ar-SA" b="1" dirty="0">
                <a:latin typeface="Calibri" panose="020F0502020204030204" pitchFamily="34" charset="0"/>
                <a:ea typeface="Times New Roman" panose="02020603050405020304" pitchFamily="18" charset="0"/>
              </a:rPr>
              <a:t>عدم توفر مراكز بحث قوية</a:t>
            </a:r>
            <a:r>
              <a:rPr lang="ar-SA" dirty="0">
                <a:latin typeface="Calibri" panose="020F0502020204030204" pitchFamily="34" charset="0"/>
                <a:ea typeface="Times New Roman" panose="02020603050405020304" pitchFamily="18" charset="0"/>
              </a:rPr>
              <a:t> في بعض البلدان</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Font typeface="+mj-lt"/>
              <a:buAutoNum type="arabicPeriod"/>
              <a:tabLst>
                <a:tab pos="457200" algn="l"/>
              </a:tabLst>
            </a:pPr>
            <a:r>
              <a:rPr lang="ar-SA" b="1" dirty="0">
                <a:latin typeface="Calibri" panose="020F0502020204030204" pitchFamily="34" charset="0"/>
                <a:ea typeface="Times New Roman" panose="02020603050405020304" pitchFamily="18" charset="0"/>
              </a:rPr>
              <a:t>هيمنة المدرسة الوطنية التقليدية على التعليم المدرسي</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9140023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285750" lvl="0" indent="-285750" rtl="1">
              <a:lnSpc>
                <a:spcPct val="107000"/>
              </a:lnSpc>
              <a:spcBef>
                <a:spcPct val="20000"/>
              </a:spcBef>
              <a:spcAft>
                <a:spcPts val="800"/>
              </a:spcAft>
            </a:pPr>
            <a:r>
              <a:rPr lang="ar-SA" b="1" kern="1800" smtClean="0">
                <a:ln>
                  <a:noFill/>
                </a:ln>
                <a:solidFill>
                  <a:prstClr val="black">
                    <a:lumMod val="85000"/>
                    <a:lumOff val="15000"/>
                  </a:prstClr>
                </a:solidFill>
                <a:latin typeface="Calibri" panose="020F0502020204030204" pitchFamily="34" charset="0"/>
                <a:ea typeface="Times New Roman" panose="02020603050405020304" pitchFamily="18" charset="0"/>
                <a:cs typeface="Times New Roman" panose="02020603050405020304" pitchFamily="18" charset="0"/>
              </a:rPr>
              <a:t>خاتمة</a:t>
            </a:r>
            <a:endParaRPr lang="fr-FR"/>
          </a:p>
        </p:txBody>
      </p:sp>
      <p:sp>
        <p:nvSpPr>
          <p:cNvPr id="3" name="Espace réservé du contenu 2"/>
          <p:cNvSpPr>
            <a:spLocks noGrp="1"/>
          </p:cNvSpPr>
          <p:nvPr>
            <p:ph idx="1"/>
          </p:nvPr>
        </p:nvSpPr>
        <p:spPr/>
        <p:txBody>
          <a:bodyPr/>
          <a:lstStyle/>
          <a:p>
            <a:pPr algn="just" rtl="1">
              <a:lnSpc>
                <a:spcPct val="107000"/>
              </a:lnSpc>
              <a:spcAft>
                <a:spcPts val="800"/>
              </a:spcAft>
            </a:pPr>
            <a:r>
              <a:rPr lang="ar-SA" dirty="0" smtClean="0">
                <a:latin typeface="Calibri" panose="020F0502020204030204" pitchFamily="34" charset="0"/>
                <a:ea typeface="Times New Roman" panose="02020603050405020304" pitchFamily="18" charset="0"/>
              </a:rPr>
              <a:t>يُعد </a:t>
            </a:r>
            <a:r>
              <a:rPr lang="ar-SA" dirty="0">
                <a:latin typeface="Calibri" panose="020F0502020204030204" pitchFamily="34" charset="0"/>
                <a:ea typeface="Times New Roman" panose="02020603050405020304" pitchFamily="18" charset="0"/>
              </a:rPr>
              <a:t>المنهج النقدي والمعاصر لقراءة تاريخ البلدان المغاربية انتقالاً نوعيًا في الدراسات التاريخية، يهدف إلى تحرير الماضي من الروايات الاستعمارية والوطنية الصارمة، وفتح المجال أمام قراءة متعددة الأصوات</a:t>
            </a:r>
            <a:r>
              <a:rPr lang="fr-FR" dirty="0">
                <a:latin typeface="Times New Roman" panose="02020603050405020304" pitchFamily="18" charset="0"/>
                <a:ea typeface="Times New Roman" panose="02020603050405020304" pitchFamily="18" charset="0"/>
                <a:cs typeface="Arial" panose="020B0604020202020204" pitchFamily="34" charset="0"/>
              </a:rPr>
              <a:t> (</a:t>
            </a:r>
            <a:r>
              <a:rPr lang="fr-FR" dirty="0" err="1">
                <a:latin typeface="Times New Roman" panose="02020603050405020304" pitchFamily="18" charset="0"/>
                <a:ea typeface="Times New Roman" panose="02020603050405020304" pitchFamily="18" charset="0"/>
                <a:cs typeface="Arial" panose="020B0604020202020204" pitchFamily="34" charset="0"/>
              </a:rPr>
              <a:t>Polyphonic</a:t>
            </a:r>
            <a:r>
              <a:rPr lang="fr-FR" dirty="0">
                <a:latin typeface="Times New Roman" panose="02020603050405020304" pitchFamily="18" charset="0"/>
                <a:ea typeface="Times New Roman" panose="02020603050405020304" pitchFamily="18" charset="0"/>
                <a:cs typeface="Arial" panose="020B0604020202020204" pitchFamily="34" charset="0"/>
              </a:rPr>
              <a:t>)</a:t>
            </a:r>
            <a:r>
              <a:rPr lang="ar-SA" dirty="0">
                <a:latin typeface="Calibri" panose="020F0502020204030204" pitchFamily="34" charset="0"/>
                <a:ea typeface="Times New Roman" panose="02020603050405020304" pitchFamily="18" charset="0"/>
              </a:rPr>
              <a:t>، تشارك فيها الوثيقة، والذاكرة، والأنثروبولوجيا، والاقتصاد السياسي</a:t>
            </a:r>
            <a:r>
              <a:rPr lang="fr-FR" dirty="0">
                <a:latin typeface="Times New Roman" panose="02020603050405020304" pitchFamily="18" charset="0"/>
                <a:ea typeface="Times New Roman" panose="02020603050405020304" pitchFamily="18" charset="0"/>
                <a:cs typeface="Arial" panose="020B0604020202020204" pitchFamily="34" charset="0"/>
              </a:rPr>
              <a:t>.</a:t>
            </a:r>
            <a:br>
              <a:rPr lang="fr-FR" dirty="0">
                <a:latin typeface="Times New Roman" panose="02020603050405020304" pitchFamily="18" charset="0"/>
                <a:ea typeface="Times New Roman" panose="02020603050405020304" pitchFamily="18" charset="0"/>
                <a:cs typeface="Arial" panose="020B0604020202020204" pitchFamily="34" charset="0"/>
              </a:rPr>
            </a:br>
            <a:r>
              <a:rPr lang="ar-SA" dirty="0">
                <a:latin typeface="Calibri" panose="020F0502020204030204" pitchFamily="34" charset="0"/>
                <a:ea typeface="Times New Roman" panose="02020603050405020304" pitchFamily="18" charset="0"/>
              </a:rPr>
              <a:t>إنه منهج يضع </a:t>
            </a:r>
            <a:r>
              <a:rPr lang="ar-SA" b="1" dirty="0">
                <a:latin typeface="Calibri" panose="020F0502020204030204" pitchFamily="34" charset="0"/>
                <a:ea typeface="Times New Roman" panose="02020603050405020304" pitchFamily="18" charset="0"/>
              </a:rPr>
              <a:t>الإنسان</a:t>
            </a:r>
            <a:r>
              <a:rPr lang="ar-SA" dirty="0">
                <a:latin typeface="Calibri" panose="020F0502020204030204" pitchFamily="34" charset="0"/>
                <a:ea typeface="Times New Roman" panose="02020603050405020304" pitchFamily="18" charset="0"/>
              </a:rPr>
              <a:t>، لا السلطة ولا المستعمر، في مركز العملية التاريخية</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52092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lnSpc>
                <a:spcPct val="107000"/>
              </a:lnSpc>
              <a:spcAft>
                <a:spcPts val="800"/>
              </a:spcAft>
            </a:pPr>
            <a:r>
              <a:rPr lang="ar-SA" b="1" kern="1800" dirty="0">
                <a:latin typeface="Calibri" panose="020F0502020204030204" pitchFamily="34" charset="0"/>
                <a:ea typeface="Times New Roman" panose="02020603050405020304" pitchFamily="18" charset="0"/>
                <a:cs typeface="Times New Roman" panose="02020603050405020304" pitchFamily="18" charset="0"/>
              </a:rPr>
              <a:t>أولاً: السياق العام للكتابة التاريخية </a:t>
            </a:r>
            <a:r>
              <a:rPr lang="ar-SA" b="1" kern="1800" dirty="0" smtClean="0">
                <a:latin typeface="Calibri" panose="020F0502020204030204" pitchFamily="34" charset="0"/>
                <a:ea typeface="Times New Roman" panose="02020603050405020304" pitchFamily="18" charset="0"/>
                <a:cs typeface="Times New Roman" panose="02020603050405020304" pitchFamily="18" charset="0"/>
              </a:rPr>
              <a:t>الاستعمارية</a:t>
            </a:r>
            <a:endParaRPr lang="fr-FR" dirty="0"/>
          </a:p>
        </p:txBody>
      </p:sp>
      <p:sp>
        <p:nvSpPr>
          <p:cNvPr id="3" name="Espace réservé du contenu 2"/>
          <p:cNvSpPr>
            <a:spLocks noGrp="1"/>
          </p:cNvSpPr>
          <p:nvPr>
            <p:ph idx="1"/>
          </p:nvPr>
        </p:nvSpPr>
        <p:spPr/>
        <p:txBody>
          <a:bodyPr>
            <a:normAutofit fontScale="70000" lnSpcReduction="20000"/>
          </a:bodyPr>
          <a:lstStyle/>
          <a:p>
            <a:pPr marL="342900" lvl="0" indent="-342900" algn="just" rtl="1">
              <a:lnSpc>
                <a:spcPct val="107000"/>
              </a:lnSpc>
              <a:spcAft>
                <a:spcPts val="800"/>
              </a:spcAft>
              <a:buFont typeface="+mj-lt"/>
              <a:buAutoNum type="arabicPeriod"/>
              <a:tabLst>
                <a:tab pos="457200" algn="l"/>
              </a:tabLst>
            </a:pPr>
            <a:r>
              <a:rPr lang="ar-SA" b="1" dirty="0">
                <a:latin typeface="Calibri" panose="020F0502020204030204" pitchFamily="34" charset="0"/>
                <a:ea typeface="Times New Roman" panose="02020603050405020304" pitchFamily="18" charset="0"/>
              </a:rPr>
              <a:t>الهدف السياسي</a:t>
            </a:r>
            <a:r>
              <a:rPr lang="fr-FR" b="1"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lvl="1" algn="just" rtl="1">
              <a:lnSpc>
                <a:spcPct val="107000"/>
              </a:lnSpc>
              <a:spcAft>
                <a:spcPts val="800"/>
              </a:spcAft>
              <a:buSzPts val="1000"/>
              <a:buFont typeface="Courier New" panose="02070309020205020404" pitchFamily="49" charset="0"/>
              <a:buChar char="o"/>
              <a:tabLst>
                <a:tab pos="914400" algn="l"/>
              </a:tabLst>
            </a:pPr>
            <a:r>
              <a:rPr lang="ar-SA" dirty="0">
                <a:latin typeface="Calibri" panose="020F0502020204030204" pitchFamily="34" charset="0"/>
                <a:ea typeface="Times New Roman" panose="02020603050405020304" pitchFamily="18" charset="0"/>
              </a:rPr>
              <a:t>تبرير إخضاع المنطقة عبر تصويرها كفضاء مضطرب يعاني "الفوضى" و"غياب الدولة</a:t>
            </a:r>
            <a:r>
              <a:rPr lang="fr-FR" dirty="0">
                <a:latin typeface="Times New Roman" panose="02020603050405020304" pitchFamily="18" charset="0"/>
                <a:ea typeface="Times New Roman" panose="02020603050405020304" pitchFamily="18" charset="0"/>
                <a:cs typeface="Times New Roman" panose="02020603050405020304" pitchFamily="18" charset="0"/>
              </a:rPr>
              <a:t>".</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lvl="1" algn="just" rtl="1">
              <a:lnSpc>
                <a:spcPct val="107000"/>
              </a:lnSpc>
              <a:spcAft>
                <a:spcPts val="800"/>
              </a:spcAft>
              <a:buSzPts val="1000"/>
              <a:buFont typeface="Courier New" panose="02070309020205020404" pitchFamily="49" charset="0"/>
              <a:buChar char="o"/>
              <a:tabLst>
                <a:tab pos="914400" algn="l"/>
              </a:tabLst>
            </a:pPr>
            <a:r>
              <a:rPr lang="ar-SA" dirty="0">
                <a:latin typeface="Calibri" panose="020F0502020204030204" pitchFamily="34" charset="0"/>
                <a:ea typeface="Times New Roman" panose="02020603050405020304" pitchFamily="18" charset="0"/>
              </a:rPr>
              <a:t>تقديم الاستعمار باعتباره “مهمة حضارية</a:t>
            </a:r>
            <a:r>
              <a:rPr lang="fr-FR" dirty="0">
                <a:latin typeface="Times New Roman" panose="02020603050405020304" pitchFamily="18" charset="0"/>
                <a:ea typeface="Times New Roman" panose="02020603050405020304" pitchFamily="18" charset="0"/>
                <a:cs typeface="Times New Roman" panose="02020603050405020304" pitchFamily="18" charset="0"/>
              </a:rPr>
              <a:t>”.</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rtl="1">
              <a:lnSpc>
                <a:spcPct val="107000"/>
              </a:lnSpc>
              <a:spcAft>
                <a:spcPts val="800"/>
              </a:spcAft>
              <a:buFont typeface="+mj-lt"/>
              <a:buAutoNum type="arabicPeriod"/>
              <a:tabLst>
                <a:tab pos="457200" algn="l"/>
              </a:tabLst>
            </a:pPr>
            <a:r>
              <a:rPr lang="ar-SA" b="1" dirty="0">
                <a:latin typeface="Calibri" panose="020F0502020204030204" pitchFamily="34" charset="0"/>
                <a:ea typeface="Times New Roman" panose="02020603050405020304" pitchFamily="18" charset="0"/>
              </a:rPr>
              <a:t>الهدف المعرفي</a:t>
            </a:r>
            <a:r>
              <a:rPr lang="fr-FR" b="1"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lvl="1" algn="just" rtl="1">
              <a:lnSpc>
                <a:spcPct val="107000"/>
              </a:lnSpc>
              <a:spcAft>
                <a:spcPts val="800"/>
              </a:spcAft>
              <a:buSzPts val="1000"/>
              <a:buFont typeface="Courier New" panose="02070309020205020404" pitchFamily="49" charset="0"/>
              <a:buChar char="o"/>
              <a:tabLst>
                <a:tab pos="914400" algn="l"/>
              </a:tabLst>
            </a:pPr>
            <a:r>
              <a:rPr lang="ar-SA" dirty="0">
                <a:latin typeface="Calibri" panose="020F0502020204030204" pitchFamily="34" charset="0"/>
                <a:ea typeface="Times New Roman" panose="02020603050405020304" pitchFamily="18" charset="0"/>
              </a:rPr>
              <a:t>احتكار كتابة تاريخ المسلمين في المغرب الكبير</a:t>
            </a:r>
            <a:r>
              <a:rPr lang="fr-FR" dirty="0">
                <a:latin typeface="Times New Roman" panose="02020603050405020304" pitchFamily="18" charset="0"/>
                <a:ea typeface="Times New Roman" panose="02020603050405020304" pitchFamily="18" charset="0"/>
                <a:cs typeface="Times New Roman" panose="02020603050405020304" pitchFamily="18" charset="0"/>
              </a:rPr>
              <a:t>.</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lvl="1" algn="just" rtl="1">
              <a:lnSpc>
                <a:spcPct val="107000"/>
              </a:lnSpc>
              <a:spcAft>
                <a:spcPts val="800"/>
              </a:spcAft>
              <a:buSzPts val="1000"/>
              <a:buFont typeface="Courier New" panose="02070309020205020404" pitchFamily="49" charset="0"/>
              <a:buChar char="o"/>
              <a:tabLst>
                <a:tab pos="914400" algn="l"/>
              </a:tabLst>
            </a:pPr>
            <a:r>
              <a:rPr lang="ar-SA" dirty="0">
                <a:latin typeface="Calibri" panose="020F0502020204030204" pitchFamily="34" charset="0"/>
                <a:ea typeface="Times New Roman" panose="02020603050405020304" pitchFamily="18" charset="0"/>
              </a:rPr>
              <a:t>فرض سردية جديدة تفصل السكان عن جذورهم السياسية والثقافية</a:t>
            </a:r>
            <a:r>
              <a:rPr lang="fr-FR" dirty="0">
                <a:latin typeface="Times New Roman" panose="02020603050405020304" pitchFamily="18" charset="0"/>
                <a:ea typeface="Times New Roman" panose="02020603050405020304" pitchFamily="18" charset="0"/>
                <a:cs typeface="Times New Roman" panose="02020603050405020304" pitchFamily="18" charset="0"/>
              </a:rPr>
              <a:t>.</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rtl="1">
              <a:lnSpc>
                <a:spcPct val="107000"/>
              </a:lnSpc>
              <a:spcAft>
                <a:spcPts val="800"/>
              </a:spcAft>
              <a:buFont typeface="+mj-lt"/>
              <a:buAutoNum type="arabicPeriod"/>
              <a:tabLst>
                <a:tab pos="457200" algn="l"/>
              </a:tabLst>
            </a:pPr>
            <a:r>
              <a:rPr lang="ar-SA" b="1" dirty="0">
                <a:latin typeface="Calibri" panose="020F0502020204030204" pitchFamily="34" charset="0"/>
                <a:ea typeface="Times New Roman" panose="02020603050405020304" pitchFamily="18" charset="0"/>
              </a:rPr>
              <a:t>الهدف العسكري–الإداري</a:t>
            </a:r>
            <a:r>
              <a:rPr lang="fr-FR" b="1"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lvl="1" algn="just" rtl="1">
              <a:lnSpc>
                <a:spcPct val="107000"/>
              </a:lnSpc>
              <a:spcAft>
                <a:spcPts val="800"/>
              </a:spcAft>
              <a:buSzPts val="1000"/>
              <a:buFont typeface="Courier New" panose="02070309020205020404" pitchFamily="49" charset="0"/>
              <a:buChar char="o"/>
              <a:tabLst>
                <a:tab pos="914400" algn="l"/>
              </a:tabLst>
            </a:pPr>
            <a:r>
              <a:rPr lang="ar-SA" dirty="0">
                <a:latin typeface="Calibri" panose="020F0502020204030204" pitchFamily="34" charset="0"/>
                <a:ea typeface="Times New Roman" panose="02020603050405020304" pitchFamily="18" charset="0"/>
              </a:rPr>
              <a:t>جمع معلومات حول البنى الاجتماعية، القبائل، الزعامات، شبكات النفوذ، والطرق</a:t>
            </a:r>
            <a:r>
              <a:rPr lang="fr-FR" dirty="0">
                <a:latin typeface="Times New Roman" panose="02020603050405020304" pitchFamily="18" charset="0"/>
                <a:ea typeface="Times New Roman" panose="02020603050405020304" pitchFamily="18" charset="0"/>
                <a:cs typeface="Times New Roman" panose="02020603050405020304" pitchFamily="18" charset="0"/>
              </a:rPr>
              <a:t>.</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lvl="1" algn="just" rtl="1">
              <a:lnSpc>
                <a:spcPct val="107000"/>
              </a:lnSpc>
              <a:spcAft>
                <a:spcPts val="800"/>
              </a:spcAft>
              <a:buSzPts val="1000"/>
              <a:buFont typeface="Courier New" panose="02070309020205020404" pitchFamily="49" charset="0"/>
              <a:buChar char="o"/>
              <a:tabLst>
                <a:tab pos="914400" algn="l"/>
              </a:tabLst>
            </a:pPr>
            <a:r>
              <a:rPr lang="ar-SA" dirty="0">
                <a:latin typeface="Calibri" panose="020F0502020204030204" pitchFamily="34" charset="0"/>
                <a:ea typeface="Times New Roman" panose="02020603050405020304" pitchFamily="18" charset="0"/>
              </a:rPr>
              <a:t>استخدام المعرفة في استراتيجية “فرّق تسُد</a:t>
            </a:r>
            <a:r>
              <a:rPr lang="fr-FR" dirty="0">
                <a:latin typeface="Times New Roman" panose="02020603050405020304" pitchFamily="18" charset="0"/>
                <a:ea typeface="Times New Roman" panose="02020603050405020304" pitchFamily="18" charset="0"/>
                <a:cs typeface="Times New Roman" panose="02020603050405020304" pitchFamily="18" charset="0"/>
              </a:rPr>
              <a:t>”.</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772348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lnSpc>
                <a:spcPct val="107000"/>
              </a:lnSpc>
              <a:spcAft>
                <a:spcPts val="800"/>
              </a:spcAft>
            </a:pPr>
            <a:r>
              <a:rPr lang="ar-SA" sz="3200" b="1" kern="1800" dirty="0">
                <a:latin typeface="Calibri" panose="020F0502020204030204" pitchFamily="34" charset="0"/>
                <a:ea typeface="Times New Roman" panose="02020603050405020304" pitchFamily="18" charset="0"/>
                <a:cs typeface="Times New Roman" panose="02020603050405020304" pitchFamily="18" charset="0"/>
              </a:rPr>
              <a:t>ثانياً: خصائص الكتابة الاستعمارية حول تاريخ المغرب </a:t>
            </a:r>
            <a:r>
              <a:rPr lang="ar-SA" sz="3200" b="1" kern="1800" dirty="0" smtClean="0">
                <a:latin typeface="Calibri" panose="020F0502020204030204" pitchFamily="34" charset="0"/>
                <a:ea typeface="Times New Roman" panose="02020603050405020304" pitchFamily="18" charset="0"/>
                <a:cs typeface="Times New Roman" panose="02020603050405020304" pitchFamily="18" charset="0"/>
              </a:rPr>
              <a:t>العربي</a:t>
            </a:r>
            <a:endParaRPr lang="fr-FR" sz="3200" dirty="0"/>
          </a:p>
        </p:txBody>
      </p:sp>
      <p:sp>
        <p:nvSpPr>
          <p:cNvPr id="3" name="Espace réservé du contenu 2"/>
          <p:cNvSpPr>
            <a:spLocks noGrp="1"/>
          </p:cNvSpPr>
          <p:nvPr>
            <p:ph idx="1"/>
          </p:nvPr>
        </p:nvSpPr>
        <p:spPr/>
        <p:txBody>
          <a:bodyPr>
            <a:normAutofit fontScale="62500" lnSpcReduction="20000"/>
          </a:bodyPr>
          <a:lstStyle/>
          <a:p>
            <a:pPr algn="just" rtl="1">
              <a:lnSpc>
                <a:spcPct val="107000"/>
              </a:lnSpc>
              <a:spcAft>
                <a:spcPts val="800"/>
              </a:spcAft>
            </a:pPr>
            <a:r>
              <a:rPr lang="ar-DZ" sz="3600" b="1" dirty="0" smtClean="0">
                <a:latin typeface="Times New Roman" panose="02020603050405020304" pitchFamily="18" charset="0"/>
                <a:ea typeface="Times New Roman" panose="02020603050405020304" pitchFamily="18" charset="0"/>
                <a:cs typeface="Arial" panose="020B0604020202020204" pitchFamily="34" charset="0"/>
              </a:rPr>
              <a:t>1) </a:t>
            </a:r>
            <a:r>
              <a:rPr lang="ar-SA" sz="3600" b="1" dirty="0" smtClean="0">
                <a:latin typeface="Calibri" panose="020F0502020204030204" pitchFamily="34" charset="0"/>
                <a:ea typeface="Times New Roman" panose="02020603050405020304" pitchFamily="18" charset="0"/>
              </a:rPr>
              <a:t>النزعة </a:t>
            </a:r>
            <a:r>
              <a:rPr lang="ar-SA" sz="3600" b="1" dirty="0" err="1">
                <a:latin typeface="Calibri" panose="020F0502020204030204" pitchFamily="34" charset="0"/>
                <a:ea typeface="Times New Roman" panose="02020603050405020304" pitchFamily="18" charset="0"/>
              </a:rPr>
              <a:t>الإثنوغرافية</a:t>
            </a:r>
            <a:r>
              <a:rPr lang="ar-SA" sz="3600" b="1" dirty="0">
                <a:latin typeface="Calibri" panose="020F0502020204030204" pitchFamily="34" charset="0"/>
                <a:ea typeface="Times New Roman" panose="02020603050405020304" pitchFamily="18" charset="0"/>
              </a:rPr>
              <a:t>–العسكرية</a:t>
            </a:r>
            <a:endParaRPr lang="fr-FR"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dirty="0">
                <a:latin typeface="Calibri" panose="020F0502020204030204" pitchFamily="34" charset="0"/>
                <a:ea typeface="Times New Roman" panose="02020603050405020304" pitchFamily="18" charset="0"/>
              </a:rPr>
              <a:t>ركزت الكتابة الاستعمارية على دراسة القبائل والبنى الاجتماعية بوصفها وحدات "مغلقة" أو "بدائية</a:t>
            </a:r>
            <a:r>
              <a:rPr lang="fr-FR" dirty="0">
                <a:latin typeface="Times New Roman" panose="02020603050405020304" pitchFamily="18" charset="0"/>
                <a:ea typeface="Times New Roman" panose="02020603050405020304" pitchFamily="18" charset="0"/>
                <a:cs typeface="Arial" panose="020B0604020202020204" pitchFamily="34" charset="0"/>
              </a:rPr>
              <a:t>".</a:t>
            </a:r>
            <a:br>
              <a:rPr lang="fr-FR" dirty="0">
                <a:latin typeface="Times New Roman" panose="02020603050405020304" pitchFamily="18" charset="0"/>
                <a:ea typeface="Times New Roman" panose="02020603050405020304" pitchFamily="18" charset="0"/>
                <a:cs typeface="Arial" panose="020B0604020202020204" pitchFamily="34" charset="0"/>
              </a:rPr>
            </a:br>
            <a:r>
              <a:rPr lang="ar-SA" dirty="0">
                <a:latin typeface="Calibri" panose="020F0502020204030204" pitchFamily="34" charset="0"/>
                <a:ea typeface="Times New Roman" panose="02020603050405020304" pitchFamily="18" charset="0"/>
              </a:rPr>
              <a:t>أعمال الضباط الفرنسيين مثل </a:t>
            </a:r>
            <a:r>
              <a:rPr lang="fr-FR" b="1" dirty="0">
                <a:latin typeface="Times New Roman" panose="02020603050405020304" pitchFamily="18" charset="0"/>
                <a:ea typeface="Times New Roman" panose="02020603050405020304" pitchFamily="18" charset="0"/>
                <a:cs typeface="Arial" panose="020B0604020202020204" pitchFamily="34" charset="0"/>
              </a:rPr>
              <a:t>Eugène </a:t>
            </a:r>
            <a:r>
              <a:rPr lang="fr-FR" b="1" dirty="0" err="1">
                <a:latin typeface="Times New Roman" panose="02020603050405020304" pitchFamily="18" charset="0"/>
                <a:ea typeface="Times New Roman" panose="02020603050405020304" pitchFamily="18" charset="0"/>
                <a:cs typeface="Arial" panose="020B0604020202020204" pitchFamily="34" charset="0"/>
              </a:rPr>
              <a:t>Daumas</a:t>
            </a:r>
            <a:r>
              <a:rPr lang="fr-FR" dirty="0">
                <a:latin typeface="Times New Roman" panose="02020603050405020304" pitchFamily="18" charset="0"/>
                <a:ea typeface="Times New Roman" panose="02020603050405020304" pitchFamily="18" charset="0"/>
                <a:cs typeface="Arial" panose="020B0604020202020204" pitchFamily="34" charset="0"/>
              </a:rPr>
              <a:t> </a:t>
            </a:r>
            <a:r>
              <a:rPr lang="ar-SA" dirty="0">
                <a:latin typeface="Calibri" panose="020F0502020204030204" pitchFamily="34" charset="0"/>
                <a:ea typeface="Times New Roman" panose="02020603050405020304" pitchFamily="18" charset="0"/>
              </a:rPr>
              <a:t>و </a:t>
            </a:r>
            <a:r>
              <a:rPr lang="fr-FR" b="1" dirty="0">
                <a:latin typeface="Times New Roman" panose="02020603050405020304" pitchFamily="18" charset="0"/>
                <a:ea typeface="Times New Roman" panose="02020603050405020304" pitchFamily="18" charset="0"/>
                <a:cs typeface="Arial" panose="020B0604020202020204" pitchFamily="34" charset="0"/>
              </a:rPr>
              <a:t>Adrien </a:t>
            </a:r>
            <a:r>
              <a:rPr lang="fr-FR" b="1" dirty="0" err="1">
                <a:latin typeface="Times New Roman" panose="02020603050405020304" pitchFamily="18" charset="0"/>
                <a:ea typeface="Times New Roman" panose="02020603050405020304" pitchFamily="18" charset="0"/>
                <a:cs typeface="Arial" panose="020B0604020202020204" pitchFamily="34" charset="0"/>
              </a:rPr>
              <a:t>Berbrugger</a:t>
            </a:r>
            <a:r>
              <a:rPr lang="fr-FR" dirty="0">
                <a:latin typeface="Times New Roman" panose="02020603050405020304" pitchFamily="18" charset="0"/>
                <a:ea typeface="Times New Roman" panose="02020603050405020304" pitchFamily="18" charset="0"/>
                <a:cs typeface="Arial" panose="020B0604020202020204" pitchFamily="34" charset="0"/>
              </a:rPr>
              <a:t> </a:t>
            </a:r>
            <a:r>
              <a:rPr lang="ar-SA" dirty="0">
                <a:latin typeface="Calibri" panose="020F0502020204030204" pitchFamily="34" charset="0"/>
                <a:ea typeface="Times New Roman" panose="02020603050405020304" pitchFamily="18" charset="0"/>
              </a:rPr>
              <a:t>تجمع بين العمل العسكري والملاحظة </a:t>
            </a:r>
            <a:r>
              <a:rPr lang="ar-SA" dirty="0" err="1">
                <a:latin typeface="Calibri" panose="020F0502020204030204" pitchFamily="34" charset="0"/>
                <a:ea typeface="Times New Roman" panose="02020603050405020304" pitchFamily="18" charset="0"/>
              </a:rPr>
              <a:t>الأنثروبولوجية</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DZ" sz="3600" b="1" dirty="0" smtClean="0">
                <a:latin typeface="Times New Roman" panose="02020603050405020304" pitchFamily="18" charset="0"/>
                <a:ea typeface="Times New Roman" panose="02020603050405020304" pitchFamily="18" charset="0"/>
                <a:cs typeface="Arial" panose="020B0604020202020204" pitchFamily="34" charset="0"/>
              </a:rPr>
              <a:t>2) </a:t>
            </a:r>
            <a:r>
              <a:rPr lang="fr-FR" sz="36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3600" b="1" dirty="0">
                <a:latin typeface="Calibri" panose="020F0502020204030204" pitchFamily="34" charset="0"/>
                <a:ea typeface="Times New Roman" panose="02020603050405020304" pitchFamily="18" charset="0"/>
              </a:rPr>
              <a:t>ثنائية "المتحضّر / المتوحّش</a:t>
            </a:r>
            <a:r>
              <a:rPr lang="fr-FR" sz="3600" b="1"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dirty="0">
                <a:latin typeface="Calibri" panose="020F0502020204030204" pitchFamily="34" charset="0"/>
                <a:ea typeface="Times New Roman" panose="02020603050405020304" pitchFamily="18" charset="0"/>
              </a:rPr>
              <a:t>قدّم المؤرخون الاستعماريون سكان المغرب العربي كـ</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شعوب "غير قادرة على بناء الدولة</a:t>
            </a:r>
            <a:r>
              <a:rPr lang="fr-FR" dirty="0">
                <a:latin typeface="Times New Roman" panose="02020603050405020304" pitchFamily="18" charset="0"/>
                <a:ea typeface="Times New Roman" panose="02020603050405020304" pitchFamily="18" charset="0"/>
                <a:cs typeface="Arial" panose="020B0604020202020204" pitchFamily="34" charset="0"/>
              </a:rPr>
              <a:t>"</a:t>
            </a:r>
            <a:r>
              <a:rPr lang="ar-SA" dirty="0">
                <a:latin typeface="Calibri" panose="020F0502020204030204" pitchFamily="34" charset="0"/>
                <a:ea typeface="Times New Roman" panose="02020603050405020304" pitchFamily="18"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مجتمعات "قبلية" تحكمها العصبية،</a:t>
            </a:r>
            <a:endParaRPr lang="fr-FR"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dirty="0">
                <a:latin typeface="Calibri" panose="020F0502020204030204" pitchFamily="34" charset="0"/>
                <a:ea typeface="Times New Roman" panose="02020603050405020304" pitchFamily="18" charset="0"/>
              </a:rPr>
              <a:t>حضارة "راكدة" تحتاج إلى التدخل الأوروبي</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dirty="0">
                <a:latin typeface="Calibri" panose="020F0502020204030204" pitchFamily="34" charset="0"/>
                <a:ea typeface="Times New Roman" panose="02020603050405020304" pitchFamily="18" charset="0"/>
              </a:rPr>
              <a:t>وهذا يتقاطع مع أفكار المدرسة الوضعية الأوروبية في القرن 19</a:t>
            </a:r>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454645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lnSpc>
                <a:spcPct val="107000"/>
              </a:lnSpc>
              <a:spcAft>
                <a:spcPts val="800"/>
              </a:spcAft>
            </a:pPr>
            <a:r>
              <a:rPr lang="ar-SA" sz="3200" b="1" kern="1800" dirty="0">
                <a:latin typeface="Calibri" panose="020F0502020204030204" pitchFamily="34" charset="0"/>
                <a:ea typeface="Times New Roman" panose="02020603050405020304" pitchFamily="18" charset="0"/>
                <a:cs typeface="Times New Roman" panose="02020603050405020304" pitchFamily="18" charset="0"/>
              </a:rPr>
              <a:t>ثانياً: خصائص الكتابة الاستعمارية حول تاريخ المغرب </a:t>
            </a:r>
            <a:r>
              <a:rPr lang="ar-SA" sz="3200" b="1" kern="1800" dirty="0" smtClean="0">
                <a:latin typeface="Calibri" panose="020F0502020204030204" pitchFamily="34" charset="0"/>
                <a:ea typeface="Times New Roman" panose="02020603050405020304" pitchFamily="18" charset="0"/>
                <a:cs typeface="Times New Roman" panose="02020603050405020304" pitchFamily="18" charset="0"/>
              </a:rPr>
              <a:t>العربي</a:t>
            </a:r>
            <a:endParaRPr lang="fr-FR" sz="3200" dirty="0"/>
          </a:p>
        </p:txBody>
      </p:sp>
      <p:sp>
        <p:nvSpPr>
          <p:cNvPr id="3" name="Espace réservé du contenu 2"/>
          <p:cNvSpPr>
            <a:spLocks noGrp="1"/>
          </p:cNvSpPr>
          <p:nvPr>
            <p:ph idx="1"/>
          </p:nvPr>
        </p:nvSpPr>
        <p:spPr/>
        <p:txBody>
          <a:bodyPr>
            <a:normAutofit fontScale="25000" lnSpcReduction="20000"/>
          </a:bodyPr>
          <a:lstStyle/>
          <a:p>
            <a:pPr algn="just" rtl="1">
              <a:lnSpc>
                <a:spcPct val="107000"/>
              </a:lnSpc>
              <a:spcAft>
                <a:spcPts val="800"/>
              </a:spcAft>
            </a:pPr>
            <a:r>
              <a:rPr lang="ar-DZ" sz="4800" b="1" dirty="0" smtClean="0">
                <a:latin typeface="Times New Roman" panose="02020603050405020304" pitchFamily="18" charset="0"/>
                <a:ea typeface="Times New Roman" panose="02020603050405020304" pitchFamily="18" charset="0"/>
                <a:cs typeface="Arial" panose="020B0604020202020204" pitchFamily="34" charset="0"/>
              </a:rPr>
              <a:t>3) </a:t>
            </a:r>
            <a:r>
              <a:rPr lang="ar-SA" sz="4800" b="1" dirty="0" smtClean="0">
                <a:latin typeface="Calibri" panose="020F0502020204030204" pitchFamily="34" charset="0"/>
                <a:ea typeface="Times New Roman" panose="02020603050405020304" pitchFamily="18" charset="0"/>
              </a:rPr>
              <a:t>اختزال </a:t>
            </a:r>
            <a:r>
              <a:rPr lang="ar-SA" sz="4800" b="1" dirty="0">
                <a:latin typeface="Calibri" panose="020F0502020204030204" pitchFamily="34" charset="0"/>
                <a:ea typeface="Times New Roman" panose="02020603050405020304" pitchFamily="18" charset="0"/>
              </a:rPr>
              <a:t>التاريخ الإسلامي للمنطقة</a:t>
            </a:r>
            <a:endParaRPr lang="fr-FR" sz="32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3600" dirty="0">
                <a:latin typeface="Calibri" panose="020F0502020204030204" pitchFamily="34" charset="0"/>
                <a:ea typeface="Times New Roman" panose="02020603050405020304" pitchFamily="18" charset="0"/>
              </a:rPr>
              <a:t>جرت محاولات للقول إن</a:t>
            </a:r>
            <a:r>
              <a:rPr lang="fr-FR" sz="3600" dirty="0">
                <a:latin typeface="Times New Roman" panose="02020603050405020304" pitchFamily="18" charset="0"/>
                <a:ea typeface="Times New Roman" panose="02020603050405020304" pitchFamily="18"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3600" b="1" dirty="0">
                <a:latin typeface="Calibri" panose="020F0502020204030204" pitchFamily="34" charset="0"/>
                <a:ea typeface="Times New Roman" panose="02020603050405020304" pitchFamily="18" charset="0"/>
              </a:rPr>
              <a:t>الدولة الإسلامية كانت ضعيفة أو غير موجودة</a:t>
            </a:r>
            <a:r>
              <a:rPr lang="ar-SA" sz="3600" dirty="0">
                <a:latin typeface="Calibri" panose="020F0502020204030204" pitchFamily="34" charset="0"/>
                <a:ea typeface="Times New Roman" panose="02020603050405020304" pitchFamily="18"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3600" b="1" dirty="0">
                <a:latin typeface="Calibri" panose="020F0502020204030204" pitchFamily="34" charset="0"/>
                <a:ea typeface="Times New Roman" panose="02020603050405020304" pitchFamily="18" charset="0"/>
              </a:rPr>
              <a:t>الفترة العثمانية في الجزائر مثلاً كانت مرحلة انحطاط</a:t>
            </a:r>
            <a:r>
              <a:rPr lang="ar-SA" sz="3600" dirty="0">
                <a:latin typeface="Calibri" panose="020F0502020204030204" pitchFamily="34" charset="0"/>
                <a:ea typeface="Times New Roman" panose="02020603050405020304" pitchFamily="18"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3600" b="1" dirty="0">
                <a:latin typeface="Calibri" panose="020F0502020204030204" pitchFamily="34" charset="0"/>
                <a:ea typeface="Times New Roman" panose="02020603050405020304" pitchFamily="18" charset="0"/>
              </a:rPr>
              <a:t>الأمازيغ أقرب إلى أوروبا من العرب</a:t>
            </a:r>
            <a:r>
              <a:rPr lang="ar-SA" sz="3600" dirty="0">
                <a:latin typeface="Calibri" panose="020F0502020204030204" pitchFamily="34" charset="0"/>
                <a:ea typeface="Times New Roman" panose="02020603050405020304" pitchFamily="18" charset="0"/>
              </a:rPr>
              <a:t> </a:t>
            </a:r>
            <a:r>
              <a:rPr lang="fr-FR" sz="3600" dirty="0">
                <a:latin typeface="Times New Roman" panose="02020603050405020304" pitchFamily="18" charset="0"/>
                <a:ea typeface="Times New Roman" panose="02020603050405020304" pitchFamily="18" charset="0"/>
                <a:cs typeface="Arial" panose="020B0604020202020204" pitchFamily="34" charset="0"/>
              </a:rPr>
              <a:t>(</a:t>
            </a:r>
            <a:r>
              <a:rPr lang="ar-SA" sz="3600" dirty="0">
                <a:latin typeface="Calibri" panose="020F0502020204030204" pitchFamily="34" charset="0"/>
                <a:ea typeface="Times New Roman" panose="02020603050405020304" pitchFamily="18" charset="0"/>
              </a:rPr>
              <a:t>أسطورة </a:t>
            </a:r>
            <a:r>
              <a:rPr lang="fr-FR" sz="3600" i="1" dirty="0">
                <a:latin typeface="Times New Roman" panose="02020603050405020304" pitchFamily="18" charset="0"/>
                <a:ea typeface="Times New Roman" panose="02020603050405020304" pitchFamily="18" charset="0"/>
                <a:cs typeface="Arial" panose="020B0604020202020204" pitchFamily="34" charset="0"/>
              </a:rPr>
              <a:t>Berbère = Européen</a:t>
            </a:r>
            <a:r>
              <a:rPr lang="fr-FR" sz="3600" dirty="0">
                <a:latin typeface="Times New Roman" panose="02020603050405020304" pitchFamily="18" charset="0"/>
                <a:ea typeface="Times New Roman" panose="02020603050405020304" pitchFamily="18" charset="0"/>
                <a:cs typeface="Arial" panose="020B0604020202020204" pitchFamily="34" charset="0"/>
              </a:rPr>
              <a:t>) </a:t>
            </a:r>
            <a:r>
              <a:rPr lang="ar-SA" sz="3600" dirty="0">
                <a:latin typeface="Calibri" panose="020F0502020204030204" pitchFamily="34" charset="0"/>
                <a:ea typeface="Times New Roman" panose="02020603050405020304" pitchFamily="18" charset="0"/>
              </a:rPr>
              <a:t>وهي إحدى ركائز “السياسة البربرية</a:t>
            </a:r>
            <a:r>
              <a:rPr lang="fr-FR" sz="3600" dirty="0">
                <a:latin typeface="Times New Roman" panose="02020603050405020304" pitchFamily="18" charset="0"/>
                <a:ea typeface="Times New Roman" panose="02020603050405020304" pitchFamily="18"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DZ" sz="4800" b="1" dirty="0" smtClean="0">
                <a:latin typeface="Times New Roman" panose="02020603050405020304" pitchFamily="18" charset="0"/>
                <a:ea typeface="Times New Roman" panose="02020603050405020304" pitchFamily="18" charset="0"/>
                <a:cs typeface="Arial" panose="020B0604020202020204" pitchFamily="34" charset="0"/>
              </a:rPr>
              <a:t>4) </a:t>
            </a:r>
            <a:r>
              <a:rPr lang="fr-FR" sz="4800" b="1" dirty="0" smtClean="0">
                <a:latin typeface="Times New Roman" panose="02020603050405020304" pitchFamily="18" charset="0"/>
                <a:ea typeface="Times New Roman" panose="02020603050405020304" pitchFamily="18" charset="0"/>
                <a:cs typeface="Arial" panose="020B0604020202020204" pitchFamily="34" charset="0"/>
              </a:rPr>
              <a:t> </a:t>
            </a:r>
            <a:r>
              <a:rPr lang="ar-SA" sz="4800" b="1" dirty="0">
                <a:latin typeface="Calibri" panose="020F0502020204030204" pitchFamily="34" charset="0"/>
                <a:ea typeface="Times New Roman" panose="02020603050405020304" pitchFamily="18" charset="0"/>
              </a:rPr>
              <a:t>فصل المكوّنات الأمازيغية عن العربية</a:t>
            </a:r>
            <a:endParaRPr lang="fr-FR" sz="32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3600" dirty="0">
                <a:latin typeface="Calibri" panose="020F0502020204030204" pitchFamily="34" charset="0"/>
                <a:ea typeface="Times New Roman" panose="02020603050405020304" pitchFamily="18" charset="0"/>
              </a:rPr>
              <a:t>اعتمدت الإدارة الفرنسية في الجزائر والمغرب على ما سُمّي</a:t>
            </a:r>
            <a:r>
              <a:rPr lang="fr-FR" sz="3600" dirty="0">
                <a:latin typeface="Times New Roman" panose="02020603050405020304" pitchFamily="18" charset="0"/>
                <a:ea typeface="Times New Roman" panose="02020603050405020304" pitchFamily="18"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4000" b="1" dirty="0">
                <a:latin typeface="Calibri" panose="020F0502020204030204" pitchFamily="34" charset="0"/>
                <a:ea typeface="Times New Roman" panose="02020603050405020304" pitchFamily="18" charset="0"/>
              </a:rPr>
              <a:t>السياسة البربرية</a:t>
            </a:r>
            <a:r>
              <a:rPr lang="fr-FR" sz="4000" b="1" dirty="0">
                <a:latin typeface="Times New Roman" panose="02020603050405020304" pitchFamily="18" charset="0"/>
                <a:ea typeface="Times New Roman" panose="02020603050405020304" pitchFamily="18" charset="0"/>
                <a:cs typeface="Arial" panose="020B0604020202020204" pitchFamily="34" charset="0"/>
              </a:rPr>
              <a:t> (La politique berbère)</a:t>
            </a:r>
            <a:endParaRPr lang="fr-FR" sz="32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3600" dirty="0">
                <a:latin typeface="Calibri" panose="020F0502020204030204" pitchFamily="34" charset="0"/>
                <a:ea typeface="Times New Roman" panose="02020603050405020304" pitchFamily="18" charset="0"/>
              </a:rPr>
              <a:t>بها سعت إلى</a:t>
            </a:r>
            <a:r>
              <a:rPr lang="fr-FR" sz="3600" dirty="0">
                <a:latin typeface="Times New Roman" panose="02020603050405020304" pitchFamily="18" charset="0"/>
                <a:ea typeface="Times New Roman" panose="02020603050405020304" pitchFamily="18"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3600" dirty="0">
                <a:latin typeface="Calibri" panose="020F0502020204030204" pitchFamily="34" charset="0"/>
                <a:ea typeface="Times New Roman" panose="02020603050405020304" pitchFamily="18" charset="0"/>
              </a:rPr>
              <a:t>خلق ثنائية “عرب/بربر</a:t>
            </a:r>
            <a:r>
              <a:rPr lang="fr-FR" sz="3600" dirty="0">
                <a:latin typeface="Times New Roman" panose="02020603050405020304" pitchFamily="18" charset="0"/>
                <a:ea typeface="Times New Roman" panose="02020603050405020304" pitchFamily="18" charset="0"/>
                <a:cs typeface="Arial" panose="020B0604020202020204" pitchFamily="34" charset="0"/>
              </a:rPr>
              <a:t>”</a:t>
            </a:r>
            <a:r>
              <a:rPr lang="ar-SA" sz="3600" dirty="0">
                <a:latin typeface="Calibri" panose="020F0502020204030204" pitchFamily="34" charset="0"/>
                <a:ea typeface="Times New Roman" panose="02020603050405020304" pitchFamily="18"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3600" dirty="0">
                <a:latin typeface="Calibri" panose="020F0502020204030204" pitchFamily="34" charset="0"/>
                <a:ea typeface="Times New Roman" panose="02020603050405020304" pitchFamily="18" charset="0"/>
              </a:rPr>
              <a:t>إظهار العرب كغزاة، والبربر كضحايا،</a:t>
            </a:r>
            <a:endParaRPr lang="fr-FR" sz="3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3600" dirty="0">
                <a:latin typeface="Calibri" panose="020F0502020204030204" pitchFamily="34" charset="0"/>
                <a:ea typeface="Times New Roman" panose="02020603050405020304" pitchFamily="18" charset="0"/>
              </a:rPr>
              <a:t>تطبيق قوانين مختلفة على الأمازيغ (مثل الظهير البربري في المغرب 1930)</a:t>
            </a:r>
            <a:r>
              <a:rPr lang="fr-FR" sz="3600" dirty="0">
                <a:latin typeface="Times New Roman" panose="02020603050405020304" pitchFamily="18" charset="0"/>
                <a:ea typeface="Times New Roman" panose="02020603050405020304" pitchFamily="18"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3600" dirty="0">
                <a:latin typeface="Calibri" panose="020F0502020204030204" pitchFamily="34" charset="0"/>
                <a:ea typeface="Times New Roman" panose="02020603050405020304" pitchFamily="18" charset="0"/>
              </a:rPr>
              <a:t>هذه الرؤية التاريخية كانت جزءًا من الهندسة الاستعمارية للمجتمع</a:t>
            </a:r>
            <a:r>
              <a:rPr lang="fr-FR" sz="3600" dirty="0">
                <a:latin typeface="Times New Roman" panose="02020603050405020304" pitchFamily="18" charset="0"/>
                <a:ea typeface="Times New Roman" panose="02020603050405020304" pitchFamily="18"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722723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lnSpc>
                <a:spcPct val="107000"/>
              </a:lnSpc>
              <a:spcAft>
                <a:spcPts val="800"/>
              </a:spcAft>
            </a:pPr>
            <a:r>
              <a:rPr lang="ar-SA" sz="3200" b="1" kern="1800" dirty="0">
                <a:latin typeface="Calibri" panose="020F0502020204030204" pitchFamily="34" charset="0"/>
                <a:ea typeface="Times New Roman" panose="02020603050405020304" pitchFamily="18" charset="0"/>
                <a:cs typeface="Times New Roman" panose="02020603050405020304" pitchFamily="18" charset="0"/>
              </a:rPr>
              <a:t>ثانياً: خصائص الكتابة الاستعمارية حول تاريخ المغرب </a:t>
            </a:r>
            <a:r>
              <a:rPr lang="ar-SA" sz="3200" b="1" kern="1800" dirty="0" smtClean="0">
                <a:latin typeface="Calibri" panose="020F0502020204030204" pitchFamily="34" charset="0"/>
                <a:ea typeface="Times New Roman" panose="02020603050405020304" pitchFamily="18" charset="0"/>
                <a:cs typeface="Times New Roman" panose="02020603050405020304" pitchFamily="18" charset="0"/>
              </a:rPr>
              <a:t>العربي</a:t>
            </a:r>
            <a:endParaRPr lang="fr-FR" sz="3200" dirty="0"/>
          </a:p>
        </p:txBody>
      </p:sp>
      <p:sp>
        <p:nvSpPr>
          <p:cNvPr id="3" name="Espace réservé du contenu 2"/>
          <p:cNvSpPr>
            <a:spLocks noGrp="1"/>
          </p:cNvSpPr>
          <p:nvPr>
            <p:ph idx="1"/>
          </p:nvPr>
        </p:nvSpPr>
        <p:spPr>
          <a:xfrm>
            <a:off x="1295401" y="2556932"/>
            <a:ext cx="9601196" cy="3569548"/>
          </a:xfrm>
        </p:spPr>
        <p:txBody>
          <a:bodyPr>
            <a:noAutofit/>
          </a:bodyPr>
          <a:lstStyle/>
          <a:p>
            <a:pPr algn="just" rtl="1">
              <a:lnSpc>
                <a:spcPct val="107000"/>
              </a:lnSpc>
              <a:spcAft>
                <a:spcPts val="800"/>
              </a:spcAft>
            </a:pPr>
            <a:r>
              <a:rPr lang="ar-DZ" sz="1800" b="1" dirty="0" smtClean="0">
                <a:latin typeface="Times New Roman" panose="02020603050405020304" pitchFamily="18" charset="0"/>
                <a:ea typeface="Times New Roman" panose="02020603050405020304" pitchFamily="18" charset="0"/>
                <a:cs typeface="Arial" panose="020B0604020202020204" pitchFamily="34" charset="0"/>
              </a:rPr>
              <a:t>5) </a:t>
            </a:r>
            <a:r>
              <a:rPr lang="ar-SA" sz="1800" b="1" dirty="0" smtClean="0">
                <a:latin typeface="Calibri" panose="020F0502020204030204" pitchFamily="34" charset="0"/>
                <a:ea typeface="Times New Roman" panose="02020603050405020304" pitchFamily="18" charset="0"/>
              </a:rPr>
              <a:t>تجاهل </a:t>
            </a:r>
            <a:r>
              <a:rPr lang="ar-SA" sz="1800" b="1" dirty="0">
                <a:latin typeface="Calibri" panose="020F0502020204030204" pitchFamily="34" charset="0"/>
                <a:ea typeface="Times New Roman" panose="02020603050405020304" pitchFamily="18" charset="0"/>
              </a:rPr>
              <a:t>المصادر المحلية</a:t>
            </a: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1400" dirty="0">
                <a:latin typeface="Calibri" panose="020F0502020204030204" pitchFamily="34" charset="0"/>
                <a:ea typeface="Times New Roman" panose="02020603050405020304" pitchFamily="18" charset="0"/>
              </a:rPr>
              <a:t>تم تهميش</a:t>
            </a:r>
            <a:r>
              <a:rPr lang="fr-FR" sz="1400" dirty="0">
                <a:latin typeface="Times New Roman" panose="02020603050405020304" pitchFamily="18" charset="0"/>
                <a:ea typeface="Times New Roman" panose="02020603050405020304" pitchFamily="18" charset="0"/>
                <a:cs typeface="Arial" panose="020B0604020202020204" pitchFamily="34" charset="0"/>
              </a:rPr>
              <a:t>:</a:t>
            </a:r>
            <a:endParaRPr lang="fr-FR"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1400" dirty="0">
                <a:latin typeface="Calibri" panose="020F0502020204030204" pitchFamily="34" charset="0"/>
                <a:ea typeface="Times New Roman" panose="02020603050405020304" pitchFamily="18" charset="0"/>
              </a:rPr>
              <a:t>المصادر العربية،</a:t>
            </a:r>
            <a:endParaRPr lang="fr-FR"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1400" dirty="0">
                <a:latin typeface="Calibri" panose="020F0502020204030204" pitchFamily="34" charset="0"/>
                <a:ea typeface="Times New Roman" panose="02020603050405020304" pitchFamily="18" charset="0"/>
              </a:rPr>
              <a:t>السجلات العثمانية،</a:t>
            </a:r>
            <a:endParaRPr lang="fr-FR"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1400" dirty="0">
                <a:latin typeface="Calibri" panose="020F0502020204030204" pitchFamily="34" charset="0"/>
                <a:ea typeface="Times New Roman" panose="02020603050405020304" pitchFamily="18" charset="0"/>
              </a:rPr>
              <a:t>الرواية الشفوية،</a:t>
            </a:r>
            <a:endParaRPr lang="fr-FR"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SzPts val="1000"/>
              <a:buFont typeface="Symbol" panose="05050102010706020507" pitchFamily="18" charset="2"/>
              <a:buChar char=""/>
              <a:tabLst>
                <a:tab pos="457200" algn="l"/>
              </a:tabLst>
            </a:pPr>
            <a:r>
              <a:rPr lang="ar-SA" sz="1400" dirty="0">
                <a:latin typeface="Calibri" panose="020F0502020204030204" pitchFamily="34" charset="0"/>
                <a:ea typeface="Times New Roman" panose="02020603050405020304" pitchFamily="18" charset="0"/>
              </a:rPr>
              <a:t>كتابات العلماء المحليين (مثل ابن خلدون، </a:t>
            </a:r>
            <a:r>
              <a:rPr lang="ar-SA" sz="1400" dirty="0" err="1">
                <a:latin typeface="Calibri" panose="020F0502020204030204" pitchFamily="34" charset="0"/>
                <a:ea typeface="Times New Roman" panose="02020603050405020304" pitchFamily="18" charset="0"/>
              </a:rPr>
              <a:t>الونشريسي</a:t>
            </a:r>
            <a:r>
              <a:rPr lang="ar-SA" sz="1400" dirty="0">
                <a:latin typeface="Calibri" panose="020F0502020204030204" pitchFamily="34" charset="0"/>
                <a:ea typeface="Times New Roman" panose="02020603050405020304" pitchFamily="18" charset="0"/>
              </a:rPr>
              <a:t>، المقري…)</a:t>
            </a:r>
            <a:r>
              <a:rPr lang="fr-FR" sz="1400" dirty="0">
                <a:latin typeface="Times New Roman" panose="02020603050405020304" pitchFamily="18" charset="0"/>
                <a:ea typeface="Times New Roman" panose="02020603050405020304" pitchFamily="18" charset="0"/>
                <a:cs typeface="Arial" panose="020B0604020202020204" pitchFamily="34" charset="0"/>
              </a:rPr>
              <a:t>.</a:t>
            </a: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1400" dirty="0">
                <a:latin typeface="Calibri" panose="020F0502020204030204" pitchFamily="34" charset="0"/>
                <a:ea typeface="Times New Roman" panose="02020603050405020304" pitchFamily="18" charset="0"/>
              </a:rPr>
              <a:t>وأصبحت </a:t>
            </a:r>
            <a:r>
              <a:rPr lang="ar-SA" sz="1400" b="1" dirty="0">
                <a:latin typeface="Calibri" panose="020F0502020204030204" pitchFamily="34" charset="0"/>
                <a:ea typeface="Times New Roman" panose="02020603050405020304" pitchFamily="18" charset="0"/>
              </a:rPr>
              <a:t>الأرشيفات الفرنسية والإيطالية</a:t>
            </a:r>
            <a:r>
              <a:rPr lang="ar-SA" sz="1400" dirty="0">
                <a:latin typeface="Calibri" panose="020F0502020204030204" pitchFamily="34" charset="0"/>
                <a:ea typeface="Times New Roman" panose="02020603050405020304" pitchFamily="18" charset="0"/>
              </a:rPr>
              <a:t> المصدر الوحيد “المعترف به</a:t>
            </a:r>
            <a:r>
              <a:rPr lang="fr-FR" sz="1400" dirty="0">
                <a:latin typeface="Times New Roman" panose="02020603050405020304" pitchFamily="18" charset="0"/>
                <a:ea typeface="Times New Roman" panose="02020603050405020304" pitchFamily="18" charset="0"/>
                <a:cs typeface="Arial" panose="020B0604020202020204" pitchFamily="34" charset="0"/>
              </a:rPr>
              <a:t>”.</a:t>
            </a: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DZ" sz="1800" b="1" dirty="0" smtClean="0">
                <a:latin typeface="Times New Roman" panose="02020603050405020304" pitchFamily="18" charset="0"/>
                <a:ea typeface="Times New Roman" panose="02020603050405020304" pitchFamily="18" charset="0"/>
                <a:cs typeface="Arial" panose="020B0604020202020204" pitchFamily="34" charset="0"/>
              </a:rPr>
              <a:t>6) </a:t>
            </a:r>
            <a:r>
              <a:rPr lang="ar-SA" sz="1800" b="1" dirty="0" smtClean="0">
                <a:latin typeface="Calibri" panose="020F0502020204030204" pitchFamily="34" charset="0"/>
                <a:ea typeface="Times New Roman" panose="02020603050405020304" pitchFamily="18" charset="0"/>
              </a:rPr>
              <a:t>صناعة </a:t>
            </a:r>
            <a:r>
              <a:rPr lang="ar-SA" sz="1800" b="1" dirty="0">
                <a:latin typeface="Calibri" panose="020F0502020204030204" pitchFamily="34" charset="0"/>
                <a:ea typeface="Times New Roman" panose="02020603050405020304" pitchFamily="18" charset="0"/>
              </a:rPr>
              <a:t>صورة "الصحراء الخالية</a:t>
            </a:r>
            <a:r>
              <a:rPr lang="fr-FR" sz="1800" b="1" dirty="0">
                <a:latin typeface="Times New Roman" panose="02020603050405020304" pitchFamily="18" charset="0"/>
                <a:ea typeface="Times New Roman" panose="02020603050405020304" pitchFamily="18" charset="0"/>
                <a:cs typeface="Arial" panose="020B0604020202020204" pitchFamily="34" charset="0"/>
              </a:rPr>
              <a:t>"</a:t>
            </a: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1400" dirty="0">
                <a:latin typeface="Calibri" panose="020F0502020204030204" pitchFamily="34" charset="0"/>
                <a:ea typeface="Times New Roman" panose="02020603050405020304" pitchFamily="18" charset="0"/>
              </a:rPr>
              <a:t>خاصة في جنوب الجزائر وليبيا وموريتانيا، حيث صُوّرت الصحراء كفضاء بلا تاريخ، فارغ، مفتوح للاستعمار</a:t>
            </a:r>
            <a:r>
              <a:rPr lang="fr-FR" sz="1400" dirty="0">
                <a:latin typeface="Times New Roman" panose="02020603050405020304" pitchFamily="18" charset="0"/>
                <a:ea typeface="Times New Roman" panose="02020603050405020304" pitchFamily="18" charset="0"/>
                <a:cs typeface="Arial" panose="020B0604020202020204" pitchFamily="34" charset="0"/>
              </a:rPr>
              <a:t>.</a:t>
            </a:r>
            <a:endParaRPr lang="fr-FR" sz="1200" dirty="0">
              <a:latin typeface="Calibri" panose="020F0502020204030204" pitchFamily="34" charset="0"/>
              <a:ea typeface="Calibri" panose="020F0502020204030204" pitchFamily="34" charset="0"/>
              <a:cs typeface="Arial" panose="020B0604020202020204" pitchFamily="34" charset="0"/>
            </a:endParaRPr>
          </a:p>
          <a:p>
            <a:endParaRPr lang="fr-FR" sz="700" dirty="0"/>
          </a:p>
        </p:txBody>
      </p:sp>
    </p:spTree>
    <p:extLst>
      <p:ext uri="{BB962C8B-B14F-4D97-AF65-F5344CB8AC3E}">
        <p14:creationId xmlns:p14="http://schemas.microsoft.com/office/powerpoint/2010/main" val="9379753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43</TotalTime>
  <Words>2657</Words>
  <Application>Microsoft Office PowerPoint</Application>
  <PresentationFormat>Grand écran</PresentationFormat>
  <Paragraphs>356</Paragraphs>
  <Slides>54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54</vt:i4>
      </vt:variant>
    </vt:vector>
  </HeadingPairs>
  <TitlesOfParts>
    <vt:vector size="62" baseType="lpstr">
      <vt:lpstr>Arial</vt:lpstr>
      <vt:lpstr>Calibri</vt:lpstr>
      <vt:lpstr>Courier New</vt:lpstr>
      <vt:lpstr>Garamond</vt:lpstr>
      <vt:lpstr>mohammad bold art 1</vt:lpstr>
      <vt:lpstr>Symbol</vt:lpstr>
      <vt:lpstr>Times New Roman</vt:lpstr>
      <vt:lpstr>Organique</vt:lpstr>
      <vt:lpstr>الدرسات التاريخية والأنثروبولوجية بالبلدان المغاربية</vt:lpstr>
      <vt:lpstr>محتويات المحاضرة</vt:lpstr>
      <vt:lpstr>تعريف المجال وحدوده</vt:lpstr>
      <vt:lpstr>مسارات كتابة التاريخ: تطور منهجي موجز</vt:lpstr>
      <vt:lpstr>الكتابة الاستعمارية لتاريخ البلدان المغاربية (القرن 19 – منتصف القرن 20) </vt:lpstr>
      <vt:lpstr>أولاً: السياق العام للكتابة التاريخية الاستعمارية</vt:lpstr>
      <vt:lpstr>ثانياً: خصائص الكتابة الاستعمارية حول تاريخ المغرب العربي</vt:lpstr>
      <vt:lpstr>ثانياً: خصائص الكتابة الاستعمارية حول تاريخ المغرب العربي</vt:lpstr>
      <vt:lpstr>ثانياً: خصائص الكتابة الاستعمارية حول تاريخ المغرب العربي</vt:lpstr>
      <vt:lpstr>ثالثاً: أبرز الأسماء والمؤسسات في الكتابة الاستعمارية</vt:lpstr>
      <vt:lpstr>ثالثاً: أبرز الأسماء والمؤسسات في الكتابة الاستعمارية</vt:lpstr>
      <vt:lpstr>رابعاً: أثر الكتابة الاستعمارية على الوعي التاريخي في المنطقة</vt:lpstr>
      <vt:lpstr>خامساً: جهود النقد وإعادة كتابة التاريخ المغاربي</vt:lpstr>
      <vt:lpstr>خاتمة</vt:lpstr>
      <vt:lpstr>2. الكتابة الوطنية بعد الاستقلال لتاريخ البلدان المغاربية</vt:lpstr>
      <vt:lpstr>أولاً: دوافع ظهور الكتابة الوطنية بعد الاستقلال</vt:lpstr>
      <vt:lpstr>أولاً: دوافع ظهور الكتابة الوطنية بعد الاستقلال</vt:lpstr>
      <vt:lpstr>أولاً: دوافع ظهور الكتابة الوطنية بعد الاستقلال</vt:lpstr>
      <vt:lpstr>ثانياً: خصائص الكتابة الوطنية بعد الاستقلال</vt:lpstr>
      <vt:lpstr>ثانياً: خصائص الكتابة الوطنية بعد الاستقلال</vt:lpstr>
      <vt:lpstr>ثانياً: خصائص الكتابة الوطنية بعد الاستقلال</vt:lpstr>
      <vt:lpstr>ثانياً: خصائص الكتابة الوطنية بعد الاستقلال</vt:lpstr>
      <vt:lpstr>ثانياً: خصائص الكتابة الوطنية بعد الاستقلال</vt:lpstr>
      <vt:lpstr>ثالثاً: نماذج من الكتابة الوطنية في البلدان المغاربية</vt:lpstr>
      <vt:lpstr>ثالثاً: نماذج من الكتابة الوطنية في البلدان المغاربية</vt:lpstr>
      <vt:lpstr>ثالثاً: نماذج من الكتابة الوطنية في البلدان المغاربية</vt:lpstr>
      <vt:lpstr>ثالثاً: نماذج من الكتابة الوطنية في البلدان المغاربية</vt:lpstr>
      <vt:lpstr>ثالثاً: نماذج من الكتابة الوطنية في البلدان المغاربية</vt:lpstr>
      <vt:lpstr>رابعاً: التحولات اللاحقة في الكتابة الوطنية (1980–اليوم)</vt:lpstr>
      <vt:lpstr>رابعاً: التحولات اللاحقة في الكتابة الوطنية (1980–اليوم)</vt:lpstr>
      <vt:lpstr>خامساً: أهم تحديات الكتابة الوطنية المغاربية</vt:lpstr>
      <vt:lpstr>خاتمة</vt:lpstr>
      <vt:lpstr>3. المنهج النقدي والمعاصر لقراءة تاريخ البلدان المغاربية</vt:lpstr>
      <vt:lpstr>أولاً: أسس المنهج النقدي المعاصر في دراسة تاريخ المغرب العربي</vt:lpstr>
      <vt:lpstr>أولاً: أسس المنهج النقدي المعاصر في دراسة تاريخ المغرب العربي</vt:lpstr>
      <vt:lpstr>أولاً: أسس المنهج النقدي المعاصر في دراسة تاريخ المغرب العربي</vt:lpstr>
      <vt:lpstr>أولاً: أسس المنهج النقدي المعاصر في دراسة تاريخ المغرب العربي</vt:lpstr>
      <vt:lpstr>أولاً: أسس المنهج النقدي المعاصر في دراسة تاريخ المغرب العربي</vt:lpstr>
      <vt:lpstr>أولاً: أسس المنهج النقدي المعاصر في دراسة تاريخ المغرب العربي</vt:lpstr>
      <vt:lpstr>ثانياً: التحولات الإبستمولوجية في قراءة تاريخ المغرب العربي</vt:lpstr>
      <vt:lpstr>ثانياً: التحولات الإبستمولوجية في قراءة تاريخ المغرب العربي</vt:lpstr>
      <vt:lpstr>ثانياً: التحولات الإبستمولوجية في قراءة تاريخ المغرب العربي</vt:lpstr>
      <vt:lpstr>ثالثاً: مقاربات نقدية معاصرة مؤثّرة في الدراسات التاريخية المغاربية</vt:lpstr>
      <vt:lpstr>ثالثاً: مقاربات نقدية معاصرة مؤثّرة في الدراسات التاريخية المغاربية</vt:lpstr>
      <vt:lpstr>ثالثاً: مقاربات نقدية معاصرة مؤثّرة في الدراسات التاريخية المغاربية</vt:lpstr>
      <vt:lpstr>ثالثاً: مقاربات نقدية معاصرة مؤثّرة في الدراسات التاريخية المغاربية</vt:lpstr>
      <vt:lpstr>ثالثاً: مقاربات نقدية معاصرة مؤثّرة في الدراسات التاريخية المغاربية</vt:lpstr>
      <vt:lpstr>رابعاً: تطبيقات المنهج النقدي على حالات مغاربية</vt:lpstr>
      <vt:lpstr>رابعاً: تطبيقات المنهج النقدي على حالات مغاربية</vt:lpstr>
      <vt:lpstr>رابعاً: تطبيقات المنهج النقدي على حالات مغاربية</vt:lpstr>
      <vt:lpstr>رابعاً: تطبيقات المنهج النقدي على حالات مغاربية</vt:lpstr>
      <vt:lpstr>رابعاً: تطبيقات المنهج النقدي على حالات مغاربية</vt:lpstr>
      <vt:lpstr>خامساً: تحديات المنهج النقدي المعاصر</vt:lpstr>
      <vt:lpstr>خاتمة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الدرسات التاريخية والأنثروبولوجية بالبلدان المغاربية</dc:title>
  <dc:creator>Compte Microsoft</dc:creator>
  <cp:lastModifiedBy>Compte Microsoft</cp:lastModifiedBy>
  <cp:revision>23</cp:revision>
  <dcterms:created xsi:type="dcterms:W3CDTF">2025-11-17T04:50:52Z</dcterms:created>
  <dcterms:modified xsi:type="dcterms:W3CDTF">2025-11-17T05:34:18Z</dcterms:modified>
</cp:coreProperties>
</file>