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5DBE-E599-4D04-9515-2476C09B7B65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136162-E3F8-4B6C-AFF3-1EBD7267E8B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5DBE-E599-4D04-9515-2476C09B7B65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6162-E3F8-4B6C-AFF3-1EBD7267E8B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136162-E3F8-4B6C-AFF3-1EBD7267E8B4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5DBE-E599-4D04-9515-2476C09B7B65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5DBE-E599-4D04-9515-2476C09B7B65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136162-E3F8-4B6C-AFF3-1EBD7267E8B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5DBE-E599-4D04-9515-2476C09B7B65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136162-E3F8-4B6C-AFF3-1EBD7267E8B4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305DBE-E599-4D04-9515-2476C09B7B65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6162-E3F8-4B6C-AFF3-1EBD7267E8B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5DBE-E599-4D04-9515-2476C09B7B65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136162-E3F8-4B6C-AFF3-1EBD7267E8B4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5DBE-E599-4D04-9515-2476C09B7B65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136162-E3F8-4B6C-AFF3-1EBD7267E8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5DBE-E599-4D04-9515-2476C09B7B65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136162-E3F8-4B6C-AFF3-1EBD7267E8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136162-E3F8-4B6C-AFF3-1EBD7267E8B4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5DBE-E599-4D04-9515-2476C09B7B65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136162-E3F8-4B6C-AFF3-1EBD7267E8B4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305DBE-E599-4D04-9515-2476C09B7B65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305DBE-E599-4D04-9515-2476C09B7B65}" type="datetimeFigureOut">
              <a:rPr lang="fr-FR" smtClean="0"/>
              <a:t>19/11/2024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136162-E3F8-4B6C-AFF3-1EBD7267E8B4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Mrs. BENLOUCIF </a:t>
            </a:r>
            <a:r>
              <a:rPr lang="fr-FR" dirty="0" err="1" smtClean="0"/>
              <a:t>Nousseiba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Terminology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Related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to Anxiety </a:t>
            </a:r>
            <a:br>
              <a:rPr lang="en-US" sz="4000" dirty="0" smtClean="0">
                <a:latin typeface="Sakkal Majalla" pitchFamily="2" charset="-78"/>
                <a:cs typeface="Sakkal Majalla" pitchFamily="2" charset="-78"/>
              </a:rPr>
            </a:b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in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clinical psychology: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latin typeface="Sakkal Majalla" pitchFamily="2" charset="-78"/>
                <a:cs typeface="Sakkal Majalla" pitchFamily="2" charset="-78"/>
              </a:rPr>
              <a:t>Cognitive Distortions</a:t>
            </a:r>
            <a:r>
              <a:rPr lang="en-US" sz="4900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Irrational thought patterns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contributing to heightened anxiety (e.g., </a:t>
            </a:r>
            <a:r>
              <a:rPr lang="en-US" sz="4000" dirty="0" err="1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catastrophizing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or overgeneralization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).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Sakkal Majalla" pitchFamily="2" charset="-78"/>
                <a:cs typeface="Sakkal Majalla" pitchFamily="2" charset="-78"/>
              </a:rPr>
              <a:t>Somatic Symptoms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Physical manifestations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of anxiety, such as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sweating, trembling, or increased heart rate</a:t>
            </a:r>
            <a:r>
              <a:rPr lang="en-US" sz="28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latin typeface="Sakkal Majalla" pitchFamily="2" charset="-78"/>
                <a:cs typeface="Sakkal Majalla" pitchFamily="2" charset="-78"/>
              </a:rPr>
              <a:t>Exposure Therapy</a:t>
            </a:r>
            <a:r>
              <a:rPr lang="en-US" sz="4900" dirty="0" smtClean="0">
                <a:latin typeface="Sakkal Majalla" pitchFamily="2" charset="-78"/>
                <a:cs typeface="Sakkal Majalla" pitchFamily="2" charset="-78"/>
              </a:rPr>
              <a:t> -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A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behavioral therapy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technique used to reduce anxiety through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gradual exposure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to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feared stimuli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latin typeface="Sakkal Majalla" pitchFamily="2" charset="-78"/>
                <a:cs typeface="Sakkal Majalla" pitchFamily="2" charset="-78"/>
              </a:rPr>
              <a:t>Fight-or-Flight Response</a:t>
            </a:r>
            <a:r>
              <a:rPr lang="en-US" sz="5300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The </a:t>
            </a:r>
            <a:r>
              <a:rPr lang="en-US" sz="4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physiological reaction 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to a </a:t>
            </a:r>
            <a:r>
              <a:rPr lang="en-US" sz="4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perceived threat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, leading to heightened anxiety.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err="1" smtClean="0">
                <a:latin typeface="Sakkal Majalla" pitchFamily="2" charset="-78"/>
                <a:cs typeface="Sakkal Majalla" pitchFamily="2" charset="-78"/>
              </a:rPr>
              <a:t>Anxiolytics</a:t>
            </a:r>
            <a:r>
              <a:rPr lang="en-US" sz="4800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Medications used to </a:t>
            </a:r>
            <a:r>
              <a:rPr lang="en-US" sz="4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reduce symptoms 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of </a:t>
            </a:r>
            <a:r>
              <a:rPr lang="en-US" sz="4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anxiety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, such as </a:t>
            </a:r>
            <a:r>
              <a:rPr lang="en-US" sz="4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benzodiazepines or SSRIs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latin typeface="Sakkal Majalla" pitchFamily="2" charset="-78"/>
                <a:cs typeface="Sakkal Majalla" pitchFamily="2" charset="-78"/>
              </a:rPr>
              <a:t>Rumination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 -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Repeatedly 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focusing on </a:t>
            </a:r>
            <a:r>
              <a:rPr lang="en-US" sz="4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distressing thoughts 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or worries, often </a:t>
            </a:r>
            <a:r>
              <a:rPr lang="en-US" sz="4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exacerbating anxiety.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Sakkal Majalla" pitchFamily="2" charset="-78"/>
                <a:cs typeface="Sakkal Majalla" pitchFamily="2" charset="-78"/>
              </a:rPr>
              <a:t>Generalized Anxiety Disorder (GAD)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A condition characterized by </a:t>
            </a:r>
            <a:r>
              <a:rPr lang="en-US" sz="4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excessive and persistent worry about various aspects of life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fr-FR" sz="44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latin typeface="Sakkal Majalla" pitchFamily="2" charset="-78"/>
                <a:cs typeface="Sakkal Majalla" pitchFamily="2" charset="-78"/>
              </a:rPr>
              <a:t>Panic Disorder</a:t>
            </a:r>
            <a:r>
              <a:rPr lang="en-US" sz="5300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A disorder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involving recurrent unexpected panic attacks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and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persistent concern about future attacks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latin typeface="Sakkal Majalla" pitchFamily="2" charset="-78"/>
                <a:cs typeface="Sakkal Majalla" pitchFamily="2" charset="-78"/>
              </a:rPr>
              <a:t>Social Anxiety Disorder (SAD)</a:t>
            </a:r>
            <a:r>
              <a:rPr lang="en-US" sz="4900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Intense fear or anxiety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about social situations where one might be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scrutinized by others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latin typeface="Sakkal Majalla" pitchFamily="2" charset="-78"/>
                <a:cs typeface="Sakkal Majalla" pitchFamily="2" charset="-78"/>
              </a:rPr>
              <a:t>Phobia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An irrational and </a:t>
            </a:r>
            <a:r>
              <a:rPr lang="en-US" sz="4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excessive fear 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of a </a:t>
            </a:r>
            <a:r>
              <a:rPr lang="en-US" sz="4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specific object, situation, or activity.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Sakkal Majalla" pitchFamily="2" charset="-78"/>
                <a:cs typeface="Sakkal Majalla" pitchFamily="2" charset="-78"/>
              </a:rPr>
              <a:t>Obsessive-Compulsive Disorder (OCD)</a:t>
            </a:r>
            <a:r>
              <a:rPr lang="en-US" sz="3600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A disorder involving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unwanted repetitive thoughts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obsessions) and behaviors (compulsions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).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latin typeface="Sakkal Majalla" pitchFamily="2" charset="-78"/>
                <a:cs typeface="Sakkal Majalla" pitchFamily="2" charset="-78"/>
              </a:rPr>
              <a:t>Post-Traumatic Stress Disorder (PTSD)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Anxiety following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exposure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 to a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traumatic event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, characterized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by intrusive thoughts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,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avoidance, and </a:t>
            </a:r>
            <a:r>
              <a:rPr lang="en-US" sz="4000" dirty="0" err="1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hyperarousal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latin typeface="Sakkal Majalla" pitchFamily="2" charset="-78"/>
                <a:cs typeface="Sakkal Majalla" pitchFamily="2" charset="-78"/>
              </a:rPr>
              <a:t>Avoidance Behavior</a:t>
            </a:r>
            <a:r>
              <a:rPr lang="en-US" sz="4900" dirty="0" smtClean="0">
                <a:latin typeface="Sakkal Majalla" pitchFamily="2" charset="-78"/>
                <a:cs typeface="Sakkal Majalla" pitchFamily="2" charset="-78"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Actions taken </a:t>
            </a:r>
            <a:r>
              <a:rPr lang="en-US" sz="44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to evade anxiety-provoking situations</a:t>
            </a:r>
            <a:r>
              <a:rPr lang="en-US" sz="4400" dirty="0" smtClean="0">
                <a:latin typeface="Sakkal Majalla" pitchFamily="2" charset="-78"/>
                <a:cs typeface="Sakkal Majalla" pitchFamily="2" charset="-78"/>
              </a:rPr>
              <a:t> or stimuli.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err="1" smtClean="0">
                <a:latin typeface="Sakkal Majalla" pitchFamily="2" charset="-78"/>
                <a:cs typeface="Sakkal Majalla" pitchFamily="2" charset="-78"/>
              </a:rPr>
              <a:t>Hypervigilance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A heightened state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of alertness 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to </a:t>
            </a:r>
            <a:r>
              <a:rPr lang="en-US" sz="40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potential dangers</a:t>
            </a:r>
            <a:r>
              <a:rPr lang="en-US" sz="4000" dirty="0" smtClean="0">
                <a:latin typeface="Sakkal Majalla" pitchFamily="2" charset="-78"/>
                <a:cs typeface="Sakkal Majalla" pitchFamily="2" charset="-78"/>
              </a:rPr>
              <a:t>, often seen in anxiety disorders.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</TotalTime>
  <Words>259</Words>
  <Application>Microsoft Office PowerPoint</Application>
  <PresentationFormat>Affichage à l'écran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Civil</vt:lpstr>
      <vt:lpstr>Terminology Related to Anxiety  in clinical psychology:</vt:lpstr>
      <vt:lpstr>Generalized Anxiety Disorder (GAD) </vt:lpstr>
      <vt:lpstr>Panic Disorder </vt:lpstr>
      <vt:lpstr>Social Anxiety Disorder (SAD) </vt:lpstr>
      <vt:lpstr>Phobia</vt:lpstr>
      <vt:lpstr>Obsessive-Compulsive Disorder (OCD) </vt:lpstr>
      <vt:lpstr>Post-Traumatic Stress Disorder (PTSD) </vt:lpstr>
      <vt:lpstr>Avoidance Behavior </vt:lpstr>
      <vt:lpstr>Hypervigilance</vt:lpstr>
      <vt:lpstr>Cognitive Distortions </vt:lpstr>
      <vt:lpstr>Somatic Symptoms </vt:lpstr>
      <vt:lpstr>Exposure Therapy - </vt:lpstr>
      <vt:lpstr>Fight-or-Flight Response </vt:lpstr>
      <vt:lpstr>Anxiolytics </vt:lpstr>
      <vt:lpstr>Rumination -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Terminology Related to Anxiety  in clinical psychology:</dc:title>
  <dc:creator>pc</dc:creator>
  <cp:lastModifiedBy>pc</cp:lastModifiedBy>
  <cp:revision>1</cp:revision>
  <dcterms:created xsi:type="dcterms:W3CDTF">2024-11-19T16:41:28Z</dcterms:created>
  <dcterms:modified xsi:type="dcterms:W3CDTF">2024-11-19T16:56:07Z</dcterms:modified>
</cp:coreProperties>
</file>