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8" r:id="rId2"/>
    <p:sldId id="259" r:id="rId3"/>
    <p:sldId id="260" r:id="rId4"/>
    <p:sldId id="261" r:id="rId5"/>
    <p:sldId id="262" r:id="rId6"/>
    <p:sldId id="263" r:id="rId7"/>
    <p:sldId id="264" r:id="rId8"/>
    <p:sldId id="265" r:id="rId9"/>
    <p:sldId id="266" r:id="rId10"/>
    <p:sldId id="267" r:id="rId11"/>
    <p:sldId id="268" r:id="rId12"/>
    <p:sldId id="302" r:id="rId13"/>
    <p:sldId id="303" r:id="rId14"/>
    <p:sldId id="269" r:id="rId15"/>
    <p:sldId id="270" r:id="rId16"/>
    <p:sldId id="271" r:id="rId17"/>
    <p:sldId id="272" r:id="rId18"/>
    <p:sldId id="300" r:id="rId19"/>
    <p:sldId id="273" r:id="rId20"/>
    <p:sldId id="283" r:id="rId21"/>
    <p:sldId id="287" r:id="rId22"/>
    <p:sldId id="288" r:id="rId23"/>
    <p:sldId id="289" r:id="rId24"/>
    <p:sldId id="299" r:id="rId25"/>
    <p:sldId id="290" r:id="rId26"/>
    <p:sldId id="291" r:id="rId27"/>
    <p:sldId id="292" r:id="rId28"/>
    <p:sldId id="301" r:id="rId29"/>
    <p:sldId id="293" r:id="rId30"/>
    <p:sldId id="294" r:id="rId31"/>
    <p:sldId id="304" r:id="rId32"/>
    <p:sldId id="305" r:id="rId33"/>
    <p:sldId id="295" r:id="rId34"/>
    <p:sldId id="296" r:id="rId35"/>
    <p:sldId id="297" r:id="rId36"/>
    <p:sldId id="29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86BFD-DF5C-439C-B6AD-54EB8A5287A0}" type="datetimeFigureOut">
              <a:rPr lang="en-US" smtClean="0"/>
              <a:t>2/6/2025</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6E9131-3836-4D92-BF68-F15BB7FD092B}" type="slidenum">
              <a:rPr lang="en-US" smtClean="0"/>
              <a:t>‹N°›</a:t>
            </a:fld>
            <a:endParaRPr lang="en-US"/>
          </a:p>
        </p:txBody>
      </p:sp>
    </p:spTree>
    <p:extLst>
      <p:ext uri="{BB962C8B-B14F-4D97-AF65-F5344CB8AC3E}">
        <p14:creationId xmlns:p14="http://schemas.microsoft.com/office/powerpoint/2010/main" val="2653885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fld id="{B3B3CE32-1506-45D2-852A-85444D1A08A3}" type="slidenum">
              <a:rPr lang="en-US" smtClean="0"/>
              <a:t>27</a:t>
            </a:fld>
            <a:endParaRPr lang="en-US"/>
          </a:p>
        </p:txBody>
      </p:sp>
    </p:spTree>
    <p:extLst>
      <p:ext uri="{BB962C8B-B14F-4D97-AF65-F5344CB8AC3E}">
        <p14:creationId xmlns:p14="http://schemas.microsoft.com/office/powerpoint/2010/main" val="2192509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07E433-1157-F9EE-3756-0FCC2B1F624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900AC1C6-E2EF-3C22-741C-033D54F085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D0D5131F-C874-5A13-358B-AE37685B8D30}"/>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5" name="Espace réservé du pied de page 4">
            <a:extLst>
              <a:ext uri="{FF2B5EF4-FFF2-40B4-BE49-F238E27FC236}">
                <a16:creationId xmlns:a16="http://schemas.microsoft.com/office/drawing/2014/main" id="{DDD11BC4-C426-1DB7-3706-048631E45F0B}"/>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CE6A0066-B60B-2AA0-8C60-4BE2298F95BC}"/>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230137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435EF-7427-E00A-904C-8F514924E66F}"/>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BA3B7762-4AB3-6365-2CC9-D6F6D5AAEAA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3460D315-66D7-7961-62EC-644C88F92A94}"/>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5" name="Espace réservé du pied de page 4">
            <a:extLst>
              <a:ext uri="{FF2B5EF4-FFF2-40B4-BE49-F238E27FC236}">
                <a16:creationId xmlns:a16="http://schemas.microsoft.com/office/drawing/2014/main" id="{08B3FAEE-2B7A-7FF7-8E8D-1460024FEB5D}"/>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359C7B5D-9195-4286-273F-7417091D2763}"/>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62571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881584B-7201-6099-F3EC-038E7B0786C3}"/>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C31223DB-B03C-D4D6-D862-9C885348F6E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DA961935-8733-EC72-8313-6A76E304844B}"/>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5" name="Espace réservé du pied de page 4">
            <a:extLst>
              <a:ext uri="{FF2B5EF4-FFF2-40B4-BE49-F238E27FC236}">
                <a16:creationId xmlns:a16="http://schemas.microsoft.com/office/drawing/2014/main" id="{3A3F45B5-AB09-2FED-4567-74397ED7640C}"/>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59182063-842A-67D2-6E21-FA12906C25E7}"/>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14011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69DC48-5FF2-116A-CD51-9924C7ECBE65}"/>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3070603A-F785-DD81-DA48-6D82E059A48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D5EA77EC-E7AF-95A5-E40E-DF01E7B78081}"/>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5" name="Espace réservé du pied de page 4">
            <a:extLst>
              <a:ext uri="{FF2B5EF4-FFF2-40B4-BE49-F238E27FC236}">
                <a16:creationId xmlns:a16="http://schemas.microsoft.com/office/drawing/2014/main" id="{BF2512A8-D2C9-CFF5-96D5-50D1A87EB39A}"/>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2A83B99F-69B6-8DCC-48B2-42071F5B3BD3}"/>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76381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E3D70F-7DE7-2D63-99FD-224E89B34E4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A747E354-8434-95DD-28C7-569E86D04C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18283CC-11CD-F56C-2753-DC9E30F9AE1F}"/>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5" name="Espace réservé du pied de page 4">
            <a:extLst>
              <a:ext uri="{FF2B5EF4-FFF2-40B4-BE49-F238E27FC236}">
                <a16:creationId xmlns:a16="http://schemas.microsoft.com/office/drawing/2014/main" id="{AE61066A-1911-C9DC-733E-387874FEE818}"/>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616A30A1-3AEB-DFC2-7F91-70DF28049331}"/>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153156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012BAA-382A-40E4-5792-D10AC2ACF247}"/>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79AF89B7-22FF-3485-AEE5-A48CE9CF769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BF128D62-309F-AE27-033C-01256EAE290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E90ABD2B-9C32-0DE1-9259-978B74936166}"/>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6" name="Espace réservé du pied de page 5">
            <a:extLst>
              <a:ext uri="{FF2B5EF4-FFF2-40B4-BE49-F238E27FC236}">
                <a16:creationId xmlns:a16="http://schemas.microsoft.com/office/drawing/2014/main" id="{0FF9A8DA-EFE3-1BEE-1C34-395B1CBA1893}"/>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E990690E-3E9C-5241-0DDF-3C7EA355D47F}"/>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93950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F7542C-CC8E-7CC5-54F7-D3EFB44B1F15}"/>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14DEB57E-839B-E3F5-DA3F-50BBCBD68E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0A2BEC6-41AA-EEBF-921E-AC71F33C4DA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BF54497B-475E-7238-6692-A705EC28F0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278AD98-C7DF-7FB8-0BDE-EA2ED871552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2CD84EAD-A163-61F5-84DA-A5E544A0ED9B}"/>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8" name="Espace réservé du pied de page 7">
            <a:extLst>
              <a:ext uri="{FF2B5EF4-FFF2-40B4-BE49-F238E27FC236}">
                <a16:creationId xmlns:a16="http://schemas.microsoft.com/office/drawing/2014/main" id="{0B780740-6C98-E963-9353-2D84F7188E5B}"/>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a16="http://schemas.microsoft.com/office/drawing/2014/main" id="{7FC905E6-B168-8191-BBEF-E9DD9E01393E}"/>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11823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00AD1-CEF3-B8CD-4562-AABAAD00FC34}"/>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2EF18219-E9E4-80A7-446F-E7D8D2FC8B73}"/>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4" name="Espace réservé du pied de page 3">
            <a:extLst>
              <a:ext uri="{FF2B5EF4-FFF2-40B4-BE49-F238E27FC236}">
                <a16:creationId xmlns:a16="http://schemas.microsoft.com/office/drawing/2014/main" id="{B3BBD868-AB07-F6BF-55AD-5C6F534ECD5B}"/>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a16="http://schemas.microsoft.com/office/drawing/2014/main" id="{A96F8831-3306-B093-3542-CF23669C10D6}"/>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2788296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01B33A9-A329-F508-C3B3-10577DC28BA4}"/>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3" name="Espace réservé du pied de page 2">
            <a:extLst>
              <a:ext uri="{FF2B5EF4-FFF2-40B4-BE49-F238E27FC236}">
                <a16:creationId xmlns:a16="http://schemas.microsoft.com/office/drawing/2014/main" id="{04D672AC-8CB8-DC82-1703-0F9F28C550CC}"/>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a16="http://schemas.microsoft.com/office/drawing/2014/main" id="{ED8AC15C-48FD-891A-FFBB-EA513D879E70}"/>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337050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1541D5-4D8B-06CF-45E2-4A1EFEB0224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F25DD07F-FBA3-5563-B840-5F26AAD7DD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40048F34-2450-7925-6192-C91D9BB3EB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DD970B0-DA55-6AEE-2106-5232D78B5B1D}"/>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6" name="Espace réservé du pied de page 5">
            <a:extLst>
              <a:ext uri="{FF2B5EF4-FFF2-40B4-BE49-F238E27FC236}">
                <a16:creationId xmlns:a16="http://schemas.microsoft.com/office/drawing/2014/main" id="{F8917F8D-DEA4-4DB6-4B53-3A5C18756597}"/>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377022B8-FADC-74E7-91DB-4502329375FF}"/>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275745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4A976-18DE-CBDF-7B8B-047725DF0F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C1BB8AEA-6ACC-2989-12F6-22482B18A5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CD809615-4414-BCEF-A09D-8993CC7967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DFF8B57-EB91-FADF-164F-E31E7335D4A4}"/>
              </a:ext>
            </a:extLst>
          </p:cNvPr>
          <p:cNvSpPr>
            <a:spLocks noGrp="1"/>
          </p:cNvSpPr>
          <p:nvPr>
            <p:ph type="dt" sz="half" idx="10"/>
          </p:nvPr>
        </p:nvSpPr>
        <p:spPr/>
        <p:txBody>
          <a:bodyPr/>
          <a:lstStyle/>
          <a:p>
            <a:fld id="{C32C5DE7-9D51-428D-B942-446FBA642A21}" type="datetimeFigureOut">
              <a:rPr lang="en-US" smtClean="0"/>
              <a:t>2/6/2025</a:t>
            </a:fld>
            <a:endParaRPr lang="en-US"/>
          </a:p>
        </p:txBody>
      </p:sp>
      <p:sp>
        <p:nvSpPr>
          <p:cNvPr id="6" name="Espace réservé du pied de page 5">
            <a:extLst>
              <a:ext uri="{FF2B5EF4-FFF2-40B4-BE49-F238E27FC236}">
                <a16:creationId xmlns:a16="http://schemas.microsoft.com/office/drawing/2014/main" id="{5C354738-0EAE-3FD8-F8E6-AAEAF08B55E2}"/>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8C2BE036-A992-E69D-E0B8-57D6EDC4D99D}"/>
              </a:ext>
            </a:extLst>
          </p:cNvPr>
          <p:cNvSpPr>
            <a:spLocks noGrp="1"/>
          </p:cNvSpPr>
          <p:nvPr>
            <p:ph type="sldNum" sz="quarter" idx="12"/>
          </p:nvPr>
        </p:nvSpPr>
        <p:spPr/>
        <p:txBody>
          <a:bodyPr/>
          <a:lstStyle/>
          <a:p>
            <a:fld id="{79331DA2-772C-48F7-87A5-D51E11E50EA2}" type="slidenum">
              <a:rPr lang="en-US" smtClean="0"/>
              <a:t>‹N°›</a:t>
            </a:fld>
            <a:endParaRPr lang="en-US"/>
          </a:p>
        </p:txBody>
      </p:sp>
    </p:spTree>
    <p:extLst>
      <p:ext uri="{BB962C8B-B14F-4D97-AF65-F5344CB8AC3E}">
        <p14:creationId xmlns:p14="http://schemas.microsoft.com/office/powerpoint/2010/main" val="2645856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C20D49F-DA98-9E9A-4252-E86FF86B33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F9C50644-723C-3092-A0D7-FCD841E68F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549B4C13-E6D1-2E7B-4427-214074AC3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C5DE7-9D51-428D-B942-446FBA642A21}" type="datetimeFigureOut">
              <a:rPr lang="en-US" smtClean="0"/>
              <a:t>2/6/2025</a:t>
            </a:fld>
            <a:endParaRPr lang="en-US"/>
          </a:p>
        </p:txBody>
      </p:sp>
      <p:sp>
        <p:nvSpPr>
          <p:cNvPr id="5" name="Espace réservé du pied de page 4">
            <a:extLst>
              <a:ext uri="{FF2B5EF4-FFF2-40B4-BE49-F238E27FC236}">
                <a16:creationId xmlns:a16="http://schemas.microsoft.com/office/drawing/2014/main" id="{43FA3803-C083-3DBF-763F-C5B3F2BD96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a:extLst>
              <a:ext uri="{FF2B5EF4-FFF2-40B4-BE49-F238E27FC236}">
                <a16:creationId xmlns:a16="http://schemas.microsoft.com/office/drawing/2014/main" id="{44B68D99-2B0E-05F0-3E71-75CC8E5A94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31DA2-772C-48F7-87A5-D51E11E50EA2}" type="slidenum">
              <a:rPr lang="en-US" smtClean="0"/>
              <a:t>‹N°›</a:t>
            </a:fld>
            <a:endParaRPr lang="en-US"/>
          </a:p>
        </p:txBody>
      </p:sp>
    </p:spTree>
    <p:extLst>
      <p:ext uri="{BB962C8B-B14F-4D97-AF65-F5344CB8AC3E}">
        <p14:creationId xmlns:p14="http://schemas.microsoft.com/office/powerpoint/2010/main" val="24828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DF4605-7549-B5E7-2F3D-03520DB7273F}"/>
              </a:ext>
            </a:extLst>
          </p:cNvPr>
          <p:cNvSpPr>
            <a:spLocks noGrp="1"/>
          </p:cNvSpPr>
          <p:nvPr>
            <p:ph type="ctrTitle"/>
          </p:nvPr>
        </p:nvSpPr>
        <p:spPr>
          <a:xfrm>
            <a:off x="3082413" y="191730"/>
            <a:ext cx="6843252" cy="765430"/>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fr-FR" dirty="0"/>
              <a:t>Introduction</a:t>
            </a:r>
            <a:endParaRPr lang="en-US" dirty="0"/>
          </a:p>
        </p:txBody>
      </p:sp>
      <p:sp>
        <p:nvSpPr>
          <p:cNvPr id="3" name="Sous-titre 2">
            <a:extLst>
              <a:ext uri="{FF2B5EF4-FFF2-40B4-BE49-F238E27FC236}">
                <a16:creationId xmlns:a16="http://schemas.microsoft.com/office/drawing/2014/main" id="{1BC643A4-6BD0-88FA-80A9-D85C8CD23CE8}"/>
              </a:ext>
            </a:extLst>
          </p:cNvPr>
          <p:cNvSpPr>
            <a:spLocks noGrp="1"/>
          </p:cNvSpPr>
          <p:nvPr>
            <p:ph type="subTitle" idx="1"/>
          </p:nvPr>
        </p:nvSpPr>
        <p:spPr>
          <a:xfrm>
            <a:off x="1523999" y="1041477"/>
            <a:ext cx="9950245" cy="4518666"/>
          </a:xfrm>
        </p:spPr>
        <p:txBody>
          <a:bodyPr>
            <a:noAutofit/>
          </a:bodyPr>
          <a:lstStyle/>
          <a:p>
            <a:pPr algn="just">
              <a:lnSpc>
                <a:spcPct val="170000"/>
              </a:lnSpc>
            </a:pPr>
            <a:r>
              <a:rPr lang="en-US" dirty="0"/>
              <a:t>Graph theory is considered an essential element of discrete mathematics. In 1736, Euler studied the problem of the seven bridges of Königsberg, which is regarded as the first contribution to this theory. In the mid-twentieth century, graph theory experienced significant development (C. Berge, W.T. Tutte, ...). Thus, one of the first works dealing with graph theory was written by Koenig in 1936. Since then, graph theory has developed extensively and is now part of the standard curriculum in mathematics at many universities</a:t>
            </a:r>
          </a:p>
        </p:txBody>
      </p:sp>
    </p:spTree>
    <p:extLst>
      <p:ext uri="{BB962C8B-B14F-4D97-AF65-F5344CB8AC3E}">
        <p14:creationId xmlns:p14="http://schemas.microsoft.com/office/powerpoint/2010/main" val="3879525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70C2B88-CB10-2C35-0080-C109C32E9F19}"/>
              </a:ext>
            </a:extLst>
          </p:cNvPr>
          <p:cNvSpPr txBox="1"/>
          <p:nvPr/>
        </p:nvSpPr>
        <p:spPr>
          <a:xfrm>
            <a:off x="940208" y="324831"/>
            <a:ext cx="10475043" cy="2805063"/>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sz="2400" b="1" dirty="0"/>
              <a:t>A graph is bipartite </a:t>
            </a:r>
            <a:r>
              <a:rPr lang="en-US" sz="2400" dirty="0"/>
              <a:t>if its vertices can be divided into </a:t>
            </a:r>
            <a:r>
              <a:rPr lang="en-US" sz="2400" u="sng" dirty="0">
                <a:solidFill>
                  <a:srgbClr val="0070C0"/>
                </a:solidFill>
              </a:rPr>
              <a:t>two sets V1 and V2</a:t>
            </a:r>
            <a:r>
              <a:rPr lang="en-US" sz="2400" dirty="0"/>
              <a:t>, such that all the edges of the graph connect a vertex in V1 to a vertex in V2. In other words, a graph G = (V, E) is said to be bipartite if V can be partitioned into two sets V1 and V2 in such a way that E ⊆ V1 × V2. If #V1 = m, #V2 = n, and E = V1 × V2, then we refer to it as a bipartite graph.</a:t>
            </a:r>
          </a:p>
        </p:txBody>
      </p:sp>
      <p:pic>
        <p:nvPicPr>
          <p:cNvPr id="5" name="Image 4">
            <a:extLst>
              <a:ext uri="{FF2B5EF4-FFF2-40B4-BE49-F238E27FC236}">
                <a16:creationId xmlns:a16="http://schemas.microsoft.com/office/drawing/2014/main" id="{CD7DB06B-567C-92FD-774D-0C1BA8E2E371}"/>
              </a:ext>
            </a:extLst>
          </p:cNvPr>
          <p:cNvPicPr>
            <a:picLocks noChangeAspect="1"/>
          </p:cNvPicPr>
          <p:nvPr/>
        </p:nvPicPr>
        <p:blipFill>
          <a:blip r:embed="rId2"/>
          <a:stretch>
            <a:fillRect/>
          </a:stretch>
        </p:blipFill>
        <p:spPr>
          <a:xfrm>
            <a:off x="7447936" y="3129894"/>
            <a:ext cx="3274142" cy="3424207"/>
          </a:xfrm>
          <a:prstGeom prst="rect">
            <a:avLst/>
          </a:prstGeom>
        </p:spPr>
      </p:pic>
    </p:spTree>
    <p:extLst>
      <p:ext uri="{BB962C8B-B14F-4D97-AF65-F5344CB8AC3E}">
        <p14:creationId xmlns:p14="http://schemas.microsoft.com/office/powerpoint/2010/main" val="415818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1E69EB8-C9AB-9AF6-1060-CFCC3E19FEFC}"/>
              </a:ext>
            </a:extLst>
          </p:cNvPr>
          <p:cNvSpPr txBox="1"/>
          <p:nvPr/>
        </p:nvSpPr>
        <p:spPr>
          <a:xfrm>
            <a:off x="881216" y="533851"/>
            <a:ext cx="10622526" cy="1697068"/>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b="1" u="sng" dirty="0"/>
              <a:t>A graph is planar</a:t>
            </a:r>
            <a:r>
              <a:rPr lang="en-US" sz="2400" dirty="0"/>
              <a:t> if its edges </a:t>
            </a:r>
            <a:r>
              <a:rPr lang="en-US" sz="2400" u="sng" dirty="0"/>
              <a:t>do not cross each other except at their vertices. </a:t>
            </a:r>
            <a:r>
              <a:rPr lang="en-US" sz="2400" dirty="0"/>
              <a:t>In other words, if it can be drawn in a plane in such a way that its edges do not intersect.                            	</a:t>
            </a:r>
          </a:p>
        </p:txBody>
      </p:sp>
      <p:pic>
        <p:nvPicPr>
          <p:cNvPr id="7" name="Image 6">
            <a:extLst>
              <a:ext uri="{FF2B5EF4-FFF2-40B4-BE49-F238E27FC236}">
                <a16:creationId xmlns:a16="http://schemas.microsoft.com/office/drawing/2014/main" id="{C91121E0-3678-3DC2-DB2D-0B0B2B4E2BB2}"/>
              </a:ext>
            </a:extLst>
          </p:cNvPr>
          <p:cNvPicPr>
            <a:picLocks noChangeAspect="1"/>
          </p:cNvPicPr>
          <p:nvPr/>
        </p:nvPicPr>
        <p:blipFill>
          <a:blip r:embed="rId2"/>
          <a:stretch>
            <a:fillRect/>
          </a:stretch>
        </p:blipFill>
        <p:spPr>
          <a:xfrm>
            <a:off x="5580420" y="2230919"/>
            <a:ext cx="3106380" cy="2454424"/>
          </a:xfrm>
          <a:prstGeom prst="rect">
            <a:avLst/>
          </a:prstGeom>
        </p:spPr>
      </p:pic>
      <p:sp>
        <p:nvSpPr>
          <p:cNvPr id="9" name="ZoneTexte 8">
            <a:extLst>
              <a:ext uri="{FF2B5EF4-FFF2-40B4-BE49-F238E27FC236}">
                <a16:creationId xmlns:a16="http://schemas.microsoft.com/office/drawing/2014/main" id="{E9878AEF-A040-DC0A-EE8F-7D292A473370}"/>
              </a:ext>
            </a:extLst>
          </p:cNvPr>
          <p:cNvSpPr txBox="1"/>
          <p:nvPr/>
        </p:nvSpPr>
        <p:spPr>
          <a:xfrm>
            <a:off x="6293876" y="4685343"/>
            <a:ext cx="2215944" cy="461665"/>
          </a:xfrm>
          <a:prstGeom prst="rect">
            <a:avLst/>
          </a:prstGeom>
          <a:noFill/>
        </p:spPr>
        <p:txBody>
          <a:bodyPr wrap="square">
            <a:spAutoFit/>
          </a:bodyPr>
          <a:lstStyle/>
          <a:p>
            <a:r>
              <a:rPr lang="en-US" sz="2400" dirty="0"/>
              <a:t>planar graph</a:t>
            </a:r>
          </a:p>
        </p:txBody>
      </p:sp>
      <p:sp>
        <p:nvSpPr>
          <p:cNvPr id="4" name="ZoneTexte 3">
            <a:extLst>
              <a:ext uri="{FF2B5EF4-FFF2-40B4-BE49-F238E27FC236}">
                <a16:creationId xmlns:a16="http://schemas.microsoft.com/office/drawing/2014/main" id="{9917EF2C-A927-A6D9-B1A9-6A6FF634BA63}"/>
              </a:ext>
            </a:extLst>
          </p:cNvPr>
          <p:cNvSpPr txBox="1"/>
          <p:nvPr/>
        </p:nvSpPr>
        <p:spPr>
          <a:xfrm>
            <a:off x="1338416" y="2683895"/>
            <a:ext cx="1537519" cy="461665"/>
          </a:xfrm>
          <a:prstGeom prst="rect">
            <a:avLst/>
          </a:prstGeom>
          <a:noFill/>
        </p:spPr>
        <p:txBody>
          <a:bodyPr wrap="square">
            <a:spAutoFit/>
          </a:bodyPr>
          <a:lstStyle/>
          <a:p>
            <a:r>
              <a:rPr lang="en-US" sz="2400" dirty="0"/>
              <a:t>Example</a:t>
            </a:r>
            <a:r>
              <a:rPr lang="en-US" dirty="0"/>
              <a:t> </a:t>
            </a:r>
          </a:p>
        </p:txBody>
      </p:sp>
    </p:spTree>
    <p:extLst>
      <p:ext uri="{BB962C8B-B14F-4D97-AF65-F5344CB8AC3E}">
        <p14:creationId xmlns:p14="http://schemas.microsoft.com/office/powerpoint/2010/main" val="3387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427D9B4-1960-1ED7-7D82-D4A3D4761C2F}"/>
              </a:ext>
            </a:extLst>
          </p:cNvPr>
          <p:cNvSpPr txBox="1"/>
          <p:nvPr/>
        </p:nvSpPr>
        <p:spPr>
          <a:xfrm>
            <a:off x="674739" y="616578"/>
            <a:ext cx="9958848" cy="2251065"/>
          </a:xfrm>
          <a:prstGeom prst="rect">
            <a:avLst/>
          </a:prstGeom>
          <a:noFill/>
        </p:spPr>
        <p:txBody>
          <a:bodyPr wrap="square">
            <a:spAutoFit/>
          </a:bodyPr>
          <a:lstStyle/>
          <a:p>
            <a:pPr algn="just">
              <a:lnSpc>
                <a:spcPct val="150000"/>
              </a:lnSpc>
            </a:pPr>
            <a:r>
              <a:rPr lang="en-US" dirty="0"/>
              <a:t> </a:t>
            </a:r>
            <a:r>
              <a:rPr lang="en-US" sz="2400" b="1" dirty="0"/>
              <a:t>A map</a:t>
            </a:r>
            <a:r>
              <a:rPr lang="en-US" sz="2400" dirty="0"/>
              <a:t>, or topological planar graph, is a particular representation of a finite planar multigraph.</a:t>
            </a:r>
          </a:p>
          <a:p>
            <a:pPr algn="just">
              <a:lnSpc>
                <a:spcPct val="150000"/>
              </a:lnSpc>
            </a:pPr>
            <a:r>
              <a:rPr lang="en-US" sz="2400" dirty="0"/>
              <a:t>• </a:t>
            </a:r>
            <a:r>
              <a:rPr lang="en-US" sz="2400" b="1" dirty="0"/>
              <a:t>A map </a:t>
            </a:r>
            <a:r>
              <a:rPr lang="en-US" sz="2400" dirty="0"/>
              <a:t>is said to </a:t>
            </a:r>
            <a:r>
              <a:rPr lang="en-US" sz="2400" dirty="0">
                <a:solidFill>
                  <a:srgbClr val="00B0F0"/>
                </a:solidFill>
              </a:rPr>
              <a:t>be connected </a:t>
            </a:r>
            <a:r>
              <a:rPr lang="en-US" sz="2400" dirty="0">
                <a:solidFill>
                  <a:schemeClr val="accent2"/>
                </a:solidFill>
              </a:rPr>
              <a:t>if</a:t>
            </a:r>
            <a:r>
              <a:rPr lang="en-US" sz="2400" dirty="0"/>
              <a:t> </a:t>
            </a:r>
            <a:r>
              <a:rPr lang="en-US" sz="2400" dirty="0">
                <a:solidFill>
                  <a:srgbClr val="00B0F0"/>
                </a:solidFill>
              </a:rPr>
              <a:t>its graph is connected</a:t>
            </a:r>
            <a:r>
              <a:rPr lang="en-US" sz="2400" dirty="0"/>
              <a:t>.</a:t>
            </a:r>
          </a:p>
          <a:p>
            <a:pPr algn="just">
              <a:lnSpc>
                <a:spcPct val="150000"/>
              </a:lnSpc>
            </a:pPr>
            <a:r>
              <a:rPr lang="en-US" sz="2400" dirty="0"/>
              <a:t>• </a:t>
            </a:r>
            <a:r>
              <a:rPr lang="en-US" sz="2400" b="1" dirty="0"/>
              <a:t>A map </a:t>
            </a:r>
            <a:r>
              <a:rPr lang="en-US" sz="2400" dirty="0"/>
              <a:t>divides the plane into </a:t>
            </a:r>
            <a:r>
              <a:rPr lang="en-US" sz="2400" dirty="0">
                <a:solidFill>
                  <a:schemeClr val="accent2"/>
                </a:solidFill>
                <a:effectLst>
                  <a:outerShdw blurRad="38100" dist="38100" dir="2700000" algn="tl">
                    <a:srgbClr val="000000">
                      <a:alpha val="43137"/>
                    </a:srgbClr>
                  </a:outerShdw>
                </a:effectLst>
              </a:rPr>
              <a:t>several regions.</a:t>
            </a:r>
          </a:p>
        </p:txBody>
      </p:sp>
      <p:sp>
        <p:nvSpPr>
          <p:cNvPr id="5" name="ZoneTexte 4">
            <a:extLst>
              <a:ext uri="{FF2B5EF4-FFF2-40B4-BE49-F238E27FC236}">
                <a16:creationId xmlns:a16="http://schemas.microsoft.com/office/drawing/2014/main" id="{11E288E2-FBD1-48C0-0EA6-6ADAA7945CC9}"/>
              </a:ext>
            </a:extLst>
          </p:cNvPr>
          <p:cNvSpPr txBox="1"/>
          <p:nvPr/>
        </p:nvSpPr>
        <p:spPr>
          <a:xfrm>
            <a:off x="674738" y="3067028"/>
            <a:ext cx="7363133" cy="1697068"/>
          </a:xfrm>
          <a:prstGeom prst="rect">
            <a:avLst/>
          </a:prstGeom>
          <a:noFill/>
        </p:spPr>
        <p:txBody>
          <a:bodyPr wrap="square">
            <a:spAutoFit/>
          </a:bodyPr>
          <a:lstStyle/>
          <a:p>
            <a:pPr algn="just">
              <a:lnSpc>
                <a:spcPct val="150000"/>
              </a:lnSpc>
            </a:pPr>
            <a:r>
              <a:rPr lang="en-US" sz="2400" b="1" u="sng" dirty="0"/>
              <a:t>The degree of a region </a:t>
            </a:r>
            <a:r>
              <a:rPr lang="en-US" sz="2400" dirty="0"/>
              <a:t>r, denoted d(r), is </a:t>
            </a:r>
            <a:r>
              <a:rPr lang="en-US" sz="2400" b="1" dirty="0">
                <a:solidFill>
                  <a:srgbClr val="00B0F0"/>
                </a:solidFill>
              </a:rPr>
              <a:t>the length of the cycle </a:t>
            </a:r>
            <a:r>
              <a:rPr lang="en-US" sz="2400" dirty="0"/>
              <a:t>that bounds r. In this example of graph opposite, d(A) = 4, d(B) = 3, d(C) = 3, d(D) = 5, d(E) = 3.</a:t>
            </a:r>
          </a:p>
        </p:txBody>
      </p:sp>
      <p:pic>
        <p:nvPicPr>
          <p:cNvPr id="7" name="Image 6">
            <a:extLst>
              <a:ext uri="{FF2B5EF4-FFF2-40B4-BE49-F238E27FC236}">
                <a16:creationId xmlns:a16="http://schemas.microsoft.com/office/drawing/2014/main" id="{27514ABA-3CF8-2504-29E5-7BA695E9D010}"/>
              </a:ext>
            </a:extLst>
          </p:cNvPr>
          <p:cNvPicPr>
            <a:picLocks noChangeAspect="1"/>
          </p:cNvPicPr>
          <p:nvPr/>
        </p:nvPicPr>
        <p:blipFill>
          <a:blip r:embed="rId2"/>
          <a:stretch>
            <a:fillRect/>
          </a:stretch>
        </p:blipFill>
        <p:spPr>
          <a:xfrm>
            <a:off x="8228371" y="1681162"/>
            <a:ext cx="3581400" cy="3495675"/>
          </a:xfrm>
          <a:prstGeom prst="rect">
            <a:avLst/>
          </a:prstGeom>
        </p:spPr>
      </p:pic>
      <p:sp>
        <p:nvSpPr>
          <p:cNvPr id="9" name="ZoneTexte 8">
            <a:extLst>
              <a:ext uri="{FF2B5EF4-FFF2-40B4-BE49-F238E27FC236}">
                <a16:creationId xmlns:a16="http://schemas.microsoft.com/office/drawing/2014/main" id="{01300D8B-47FD-0098-FE35-FCBA83C84D41}"/>
              </a:ext>
            </a:extLst>
          </p:cNvPr>
          <p:cNvSpPr txBox="1"/>
          <p:nvPr/>
        </p:nvSpPr>
        <p:spPr>
          <a:xfrm>
            <a:off x="483009" y="5244351"/>
            <a:ext cx="7554861" cy="1697068"/>
          </a:xfrm>
          <a:prstGeom prst="rect">
            <a:avLst/>
          </a:prstGeom>
          <a:noFill/>
        </p:spPr>
        <p:txBody>
          <a:bodyPr wrap="square">
            <a:spAutoFit/>
          </a:bodyPr>
          <a:lstStyle/>
          <a:p>
            <a:pPr algn="just">
              <a:lnSpc>
                <a:spcPct val="150000"/>
              </a:lnSpc>
            </a:pPr>
            <a:r>
              <a:rPr lang="en-US" sz="2400" b="1" u="sng" dirty="0"/>
              <a:t>Note</a:t>
            </a:r>
            <a:r>
              <a:rPr lang="en-US" sz="2400" dirty="0"/>
              <a:t>: Every </a:t>
            </a:r>
            <a:r>
              <a:rPr lang="en-US" sz="2400" u="sng" dirty="0"/>
              <a:t>edge bounds two regions</a:t>
            </a:r>
            <a:r>
              <a:rPr lang="en-US" sz="2400" dirty="0"/>
              <a:t>, or is contained within a region and is then </a:t>
            </a:r>
            <a:r>
              <a:rPr lang="en-US" sz="2400" dirty="0">
                <a:solidFill>
                  <a:srgbClr val="00B0F0"/>
                </a:solidFill>
              </a:rPr>
              <a:t>counted twice in the closed chain.</a:t>
            </a:r>
          </a:p>
        </p:txBody>
      </p:sp>
    </p:spTree>
    <p:extLst>
      <p:ext uri="{BB962C8B-B14F-4D97-AF65-F5344CB8AC3E}">
        <p14:creationId xmlns:p14="http://schemas.microsoft.com/office/powerpoint/2010/main" val="385343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FFEF574-9AD4-693D-2D34-6023553BD645}"/>
              </a:ext>
            </a:extLst>
          </p:cNvPr>
          <p:cNvSpPr txBox="1"/>
          <p:nvPr/>
        </p:nvSpPr>
        <p:spPr>
          <a:xfrm>
            <a:off x="851717" y="171827"/>
            <a:ext cx="10283313" cy="1697068"/>
          </a:xfrm>
          <a:prstGeom prst="rect">
            <a:avLst/>
          </a:prstGeom>
          <a:noFill/>
        </p:spPr>
        <p:txBody>
          <a:bodyPr wrap="square">
            <a:spAutoFit/>
          </a:bodyPr>
          <a:lstStyle/>
          <a:p>
            <a:pPr algn="just">
              <a:lnSpc>
                <a:spcPct val="150000"/>
              </a:lnSpc>
            </a:pPr>
            <a:r>
              <a:rPr lang="en-US" sz="2400" b="1" dirty="0"/>
              <a:t>Lemma</a:t>
            </a:r>
          </a:p>
          <a:p>
            <a:pPr algn="just">
              <a:lnSpc>
                <a:spcPct val="150000"/>
              </a:lnSpc>
            </a:pPr>
            <a:r>
              <a:rPr lang="en-US" sz="2400" dirty="0"/>
              <a:t>• The sum of the degrees of the regions of a connected map is equal to twice the number of edges.</a:t>
            </a:r>
          </a:p>
        </p:txBody>
      </p:sp>
      <p:sp>
        <p:nvSpPr>
          <p:cNvPr id="5" name="ZoneTexte 4">
            <a:extLst>
              <a:ext uri="{FF2B5EF4-FFF2-40B4-BE49-F238E27FC236}">
                <a16:creationId xmlns:a16="http://schemas.microsoft.com/office/drawing/2014/main" id="{BC1530B7-AE00-2405-2D98-C1D0C5ED2BF5}"/>
              </a:ext>
            </a:extLst>
          </p:cNvPr>
          <p:cNvSpPr txBox="1"/>
          <p:nvPr/>
        </p:nvSpPr>
        <p:spPr>
          <a:xfrm>
            <a:off x="954344" y="2065312"/>
            <a:ext cx="10283312" cy="2251065"/>
          </a:xfrm>
          <a:prstGeom prst="rect">
            <a:avLst/>
          </a:prstGeom>
          <a:noFill/>
        </p:spPr>
        <p:txBody>
          <a:bodyPr wrap="square">
            <a:spAutoFit/>
          </a:bodyPr>
          <a:lstStyle/>
          <a:p>
            <a:pPr algn="just">
              <a:lnSpc>
                <a:spcPct val="150000"/>
              </a:lnSpc>
            </a:pPr>
            <a:r>
              <a:rPr lang="en-US" sz="2400" b="1" dirty="0"/>
              <a:t>Theorem (Euler)</a:t>
            </a:r>
          </a:p>
          <a:p>
            <a:pPr algn="just">
              <a:lnSpc>
                <a:spcPct val="150000"/>
              </a:lnSpc>
            </a:pPr>
            <a:r>
              <a:rPr lang="en-US" sz="2400" dirty="0"/>
              <a:t>Euler established a formula that relates the number of vertices s, the number of edges a, and the number of regions R of a connected map.</a:t>
            </a:r>
          </a:p>
          <a:p>
            <a:pPr algn="just">
              <a:lnSpc>
                <a:spcPct val="150000"/>
              </a:lnSpc>
            </a:pPr>
            <a:r>
              <a:rPr lang="en-US" sz="2400" dirty="0"/>
              <a:t>			</a:t>
            </a:r>
            <a:r>
              <a:rPr lang="en-US" sz="2400" dirty="0">
                <a:solidFill>
                  <a:schemeClr val="accent2"/>
                </a:solidFill>
              </a:rPr>
              <a:t>S - A + r = 2</a:t>
            </a:r>
          </a:p>
        </p:txBody>
      </p:sp>
      <p:sp>
        <p:nvSpPr>
          <p:cNvPr id="7" name="ZoneTexte 6">
            <a:extLst>
              <a:ext uri="{FF2B5EF4-FFF2-40B4-BE49-F238E27FC236}">
                <a16:creationId xmlns:a16="http://schemas.microsoft.com/office/drawing/2014/main" id="{5F65E90A-17B7-6F6B-D5E7-20549832D74E}"/>
              </a:ext>
            </a:extLst>
          </p:cNvPr>
          <p:cNvSpPr txBox="1"/>
          <p:nvPr/>
        </p:nvSpPr>
        <p:spPr>
          <a:xfrm>
            <a:off x="1367299" y="4512794"/>
            <a:ext cx="10062699" cy="1697068"/>
          </a:xfrm>
          <a:prstGeom prst="rect">
            <a:avLst/>
          </a:prstGeom>
          <a:noFill/>
        </p:spPr>
        <p:txBody>
          <a:bodyPr wrap="square">
            <a:spAutoFit/>
          </a:bodyPr>
          <a:lstStyle/>
          <a:p>
            <a:pPr algn="just">
              <a:lnSpc>
                <a:spcPct val="150000"/>
              </a:lnSpc>
            </a:pPr>
            <a:r>
              <a:rPr lang="en-US" sz="2400" b="1" dirty="0"/>
              <a:t>Theorem (</a:t>
            </a:r>
            <a:r>
              <a:rPr lang="en-US" sz="2400" b="1" dirty="0" err="1"/>
              <a:t>Kuratowski</a:t>
            </a:r>
            <a:r>
              <a:rPr lang="en-US" sz="2400" b="1" dirty="0"/>
              <a:t>)</a:t>
            </a:r>
          </a:p>
          <a:p>
            <a:pPr algn="just">
              <a:lnSpc>
                <a:spcPct val="150000"/>
              </a:lnSpc>
            </a:pPr>
            <a:r>
              <a:rPr lang="en-US" sz="2400" dirty="0"/>
              <a:t>A graph </a:t>
            </a:r>
            <a:r>
              <a:rPr lang="en-US" sz="2400" b="1" dirty="0"/>
              <a:t>is non-planar </a:t>
            </a:r>
            <a:r>
              <a:rPr lang="en-US" sz="2400" dirty="0"/>
              <a:t>if and only if </a:t>
            </a:r>
            <a:r>
              <a:rPr lang="en-US" sz="2400" dirty="0">
                <a:solidFill>
                  <a:srgbClr val="00B0F0"/>
                </a:solidFill>
              </a:rPr>
              <a:t>it contains a subgraph that is homeomorphic to K3,3 or K5.</a:t>
            </a:r>
          </a:p>
        </p:txBody>
      </p:sp>
    </p:spTree>
    <p:extLst>
      <p:ext uri="{BB962C8B-B14F-4D97-AF65-F5344CB8AC3E}">
        <p14:creationId xmlns:p14="http://schemas.microsoft.com/office/powerpoint/2010/main" val="1644003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474B389-168B-DA72-09AA-7E65C94B8E42}"/>
              </a:ext>
            </a:extLst>
          </p:cNvPr>
          <p:cNvSpPr txBox="1"/>
          <p:nvPr/>
        </p:nvSpPr>
        <p:spPr>
          <a:xfrm>
            <a:off x="494072" y="916470"/>
            <a:ext cx="10994922" cy="589072"/>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sz="2400" b="1" dirty="0"/>
              <a:t>A graph </a:t>
            </a:r>
            <a:r>
              <a:rPr lang="en-US" sz="2400" dirty="0"/>
              <a:t>is called </a:t>
            </a:r>
            <a:r>
              <a:rPr lang="en-US" sz="2400" b="1" dirty="0"/>
              <a:t>reflexive</a:t>
            </a:r>
            <a:r>
              <a:rPr lang="en-US" sz="2400" dirty="0"/>
              <a:t> if it has </a:t>
            </a:r>
            <a:r>
              <a:rPr lang="en-US" sz="2400" u="sng" dirty="0"/>
              <a:t>a loop </a:t>
            </a:r>
            <a:r>
              <a:rPr lang="en-US" sz="2400" dirty="0"/>
              <a:t>at each vertex.</a:t>
            </a:r>
          </a:p>
        </p:txBody>
      </p:sp>
      <p:sp>
        <p:nvSpPr>
          <p:cNvPr id="5" name="ZoneTexte 4">
            <a:extLst>
              <a:ext uri="{FF2B5EF4-FFF2-40B4-BE49-F238E27FC236}">
                <a16:creationId xmlns:a16="http://schemas.microsoft.com/office/drawing/2014/main" id="{56E39386-8D24-17B0-3BC0-179382848949}"/>
              </a:ext>
            </a:extLst>
          </p:cNvPr>
          <p:cNvSpPr txBox="1"/>
          <p:nvPr/>
        </p:nvSpPr>
        <p:spPr>
          <a:xfrm>
            <a:off x="4014634" y="0"/>
            <a:ext cx="4162732" cy="5232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800" b="1" dirty="0"/>
              <a:t>Properties of relations</a:t>
            </a:r>
          </a:p>
        </p:txBody>
      </p:sp>
      <p:sp>
        <p:nvSpPr>
          <p:cNvPr id="4" name="ZoneTexte 3">
            <a:extLst>
              <a:ext uri="{FF2B5EF4-FFF2-40B4-BE49-F238E27FC236}">
                <a16:creationId xmlns:a16="http://schemas.microsoft.com/office/drawing/2014/main" id="{D97A5148-45E8-BE15-91DF-5331D64541CA}"/>
              </a:ext>
            </a:extLst>
          </p:cNvPr>
          <p:cNvSpPr txBox="1"/>
          <p:nvPr/>
        </p:nvSpPr>
        <p:spPr>
          <a:xfrm>
            <a:off x="494070" y="1780767"/>
            <a:ext cx="11203860" cy="1143070"/>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dirty="0"/>
              <a:t>A graph G = (V, E) is </a:t>
            </a:r>
            <a:r>
              <a:rPr lang="en-US" sz="2400" b="1" dirty="0">
                <a:solidFill>
                  <a:srgbClr val="00B0F0"/>
                </a:solidFill>
              </a:rPr>
              <a:t>symmetric</a:t>
            </a:r>
            <a:r>
              <a:rPr lang="en-US" sz="2400" dirty="0"/>
              <a:t> if, for every edge e1 = (vi, </a:t>
            </a:r>
            <a:r>
              <a:rPr lang="en-US" sz="2400" dirty="0" err="1"/>
              <a:t>vj</a:t>
            </a:r>
            <a:r>
              <a:rPr lang="en-US" sz="2400" dirty="0"/>
              <a:t>) ∈ V, the edge e2 = (</a:t>
            </a:r>
            <a:r>
              <a:rPr lang="en-US" sz="2400" dirty="0" err="1"/>
              <a:t>vj</a:t>
            </a:r>
            <a:r>
              <a:rPr lang="en-US" sz="2400" dirty="0"/>
              <a:t>, vi) ∈ V.</a:t>
            </a:r>
          </a:p>
        </p:txBody>
      </p:sp>
      <p:sp>
        <p:nvSpPr>
          <p:cNvPr id="7" name="ZoneTexte 6">
            <a:extLst>
              <a:ext uri="{FF2B5EF4-FFF2-40B4-BE49-F238E27FC236}">
                <a16:creationId xmlns:a16="http://schemas.microsoft.com/office/drawing/2014/main" id="{2314D15A-1038-A941-CFBF-15BB1C843AE5}"/>
              </a:ext>
            </a:extLst>
          </p:cNvPr>
          <p:cNvSpPr txBox="1"/>
          <p:nvPr/>
        </p:nvSpPr>
        <p:spPr>
          <a:xfrm>
            <a:off x="494070" y="2793531"/>
            <a:ext cx="11203860" cy="1140633"/>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sz="2400" dirty="0"/>
              <a:t>A graph G = (V, E) is </a:t>
            </a:r>
            <a:r>
              <a:rPr lang="en-US" sz="2400" b="1" dirty="0">
                <a:solidFill>
                  <a:srgbClr val="00B0F0"/>
                </a:solidFill>
              </a:rPr>
              <a:t>antisymmetric </a:t>
            </a:r>
            <a:r>
              <a:rPr lang="en-US" sz="2400" dirty="0"/>
              <a:t>if, for every edge e1 = (vi, </a:t>
            </a:r>
            <a:r>
              <a:rPr lang="en-US" sz="2400" dirty="0" err="1"/>
              <a:t>vj</a:t>
            </a:r>
            <a:r>
              <a:rPr lang="en-US" sz="2400" dirty="0"/>
              <a:t>) ∈ V, the edge e2 = (</a:t>
            </a:r>
            <a:r>
              <a:rPr lang="en-US" sz="2400" dirty="0" err="1"/>
              <a:t>vj</a:t>
            </a:r>
            <a:r>
              <a:rPr lang="en-US" sz="2400" dirty="0"/>
              <a:t>, vi) ∉ V.</a:t>
            </a:r>
          </a:p>
        </p:txBody>
      </p:sp>
      <p:sp>
        <p:nvSpPr>
          <p:cNvPr id="9" name="ZoneTexte 8">
            <a:extLst>
              <a:ext uri="{FF2B5EF4-FFF2-40B4-BE49-F238E27FC236}">
                <a16:creationId xmlns:a16="http://schemas.microsoft.com/office/drawing/2014/main" id="{85BD3B58-9ABC-1844-9010-FEB519C87266}"/>
              </a:ext>
            </a:extLst>
          </p:cNvPr>
          <p:cNvSpPr txBox="1"/>
          <p:nvPr/>
        </p:nvSpPr>
        <p:spPr>
          <a:xfrm>
            <a:off x="494070" y="5135660"/>
            <a:ext cx="11525869" cy="1140633"/>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dirty="0"/>
              <a:t>A graph G = (V, E) is </a:t>
            </a:r>
            <a:r>
              <a:rPr lang="en-US" sz="2400" b="1" dirty="0">
                <a:solidFill>
                  <a:srgbClr val="00B0F0"/>
                </a:solidFill>
              </a:rPr>
              <a:t>transitive</a:t>
            </a:r>
            <a:r>
              <a:rPr lang="en-US" sz="2400" dirty="0"/>
              <a:t> if, for every edge e1 = (vi, </a:t>
            </a:r>
            <a:r>
              <a:rPr lang="en-US" sz="2400" dirty="0" err="1"/>
              <a:t>vj</a:t>
            </a:r>
            <a:r>
              <a:rPr lang="en-US" sz="2400" dirty="0"/>
              <a:t>) ∈ V and the edge e2 = (</a:t>
            </a:r>
            <a:r>
              <a:rPr lang="en-US" sz="2400" dirty="0" err="1"/>
              <a:t>vj</a:t>
            </a:r>
            <a:r>
              <a:rPr lang="en-US" sz="2400" dirty="0"/>
              <a:t>, </a:t>
            </a:r>
            <a:r>
              <a:rPr lang="en-US" sz="2400" dirty="0" err="1"/>
              <a:t>vk</a:t>
            </a:r>
            <a:r>
              <a:rPr lang="en-US" sz="2400" dirty="0"/>
              <a:t>) ∈ V, then the edge e3 = (vi, </a:t>
            </a:r>
            <a:r>
              <a:rPr lang="en-US" sz="2400" dirty="0" err="1"/>
              <a:t>vk</a:t>
            </a:r>
            <a:r>
              <a:rPr lang="en-US" sz="2400" dirty="0"/>
              <a:t>) ∈ V.</a:t>
            </a:r>
          </a:p>
        </p:txBody>
      </p:sp>
      <p:sp>
        <p:nvSpPr>
          <p:cNvPr id="11" name="ZoneTexte 10">
            <a:extLst>
              <a:ext uri="{FF2B5EF4-FFF2-40B4-BE49-F238E27FC236}">
                <a16:creationId xmlns:a16="http://schemas.microsoft.com/office/drawing/2014/main" id="{BDEA06EE-0C39-D557-D661-BED94D121B47}"/>
              </a:ext>
            </a:extLst>
          </p:cNvPr>
          <p:cNvSpPr txBox="1"/>
          <p:nvPr/>
        </p:nvSpPr>
        <p:spPr>
          <a:xfrm>
            <a:off x="494070" y="3934164"/>
            <a:ext cx="11203860" cy="1140633"/>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dirty="0"/>
              <a:t>A graph G = (V, E) is n</a:t>
            </a:r>
            <a:r>
              <a:rPr lang="en-US" sz="2400" b="1" dirty="0">
                <a:solidFill>
                  <a:srgbClr val="00B0F0"/>
                </a:solidFill>
              </a:rPr>
              <a:t>on-symmetric</a:t>
            </a:r>
            <a:r>
              <a:rPr lang="en-US" sz="2400" dirty="0"/>
              <a:t> if, for every edge e1 = (vi, </a:t>
            </a:r>
            <a:r>
              <a:rPr lang="en-US" sz="2400" dirty="0" err="1"/>
              <a:t>vj</a:t>
            </a:r>
            <a:r>
              <a:rPr lang="en-US" sz="2400" dirty="0"/>
              <a:t>) ∈ V, there exists an edge e2 = (</a:t>
            </a:r>
            <a:r>
              <a:rPr lang="en-US" sz="2400" dirty="0" err="1"/>
              <a:t>vj</a:t>
            </a:r>
            <a:r>
              <a:rPr lang="en-US" sz="2400" dirty="0"/>
              <a:t>, vi) ∉ V.   </a:t>
            </a:r>
          </a:p>
        </p:txBody>
      </p:sp>
    </p:spTree>
    <p:extLst>
      <p:ext uri="{BB962C8B-B14F-4D97-AF65-F5344CB8AC3E}">
        <p14:creationId xmlns:p14="http://schemas.microsoft.com/office/powerpoint/2010/main" val="300897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4" grpId="0"/>
      <p:bldP spid="7"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DB241CB-A50F-C53A-D52D-A319DCFB5E3E}"/>
              </a:ext>
            </a:extLst>
          </p:cNvPr>
          <p:cNvSpPr txBox="1"/>
          <p:nvPr/>
        </p:nvSpPr>
        <p:spPr>
          <a:xfrm>
            <a:off x="914401" y="484676"/>
            <a:ext cx="10618838" cy="1697068"/>
          </a:xfrm>
          <a:prstGeom prst="rect">
            <a:avLst/>
          </a:prstGeom>
          <a:noFill/>
        </p:spPr>
        <p:txBody>
          <a:bodyPr wrap="square">
            <a:spAutoFit/>
          </a:bodyPr>
          <a:lstStyle/>
          <a:p>
            <a:pPr algn="just">
              <a:lnSpc>
                <a:spcPct val="150000"/>
              </a:lnSpc>
            </a:pPr>
            <a:r>
              <a:rPr lang="en-US" sz="2400" b="1" u="sng" dirty="0"/>
              <a:t>Representation of a graph. </a:t>
            </a:r>
          </a:p>
          <a:p>
            <a:pPr algn="just">
              <a:lnSpc>
                <a:spcPct val="150000"/>
              </a:lnSpc>
            </a:pPr>
            <a:r>
              <a:rPr lang="en-US" sz="2400" dirty="0"/>
              <a:t>To be able to use graphs, it is often convenient to represent them. There are several forms of representation of a graph:</a:t>
            </a:r>
          </a:p>
        </p:txBody>
      </p:sp>
      <p:sp>
        <p:nvSpPr>
          <p:cNvPr id="4" name="ZoneTexte 3">
            <a:extLst>
              <a:ext uri="{FF2B5EF4-FFF2-40B4-BE49-F238E27FC236}">
                <a16:creationId xmlns:a16="http://schemas.microsoft.com/office/drawing/2014/main" id="{4383A937-EDB4-809F-6B42-42718AD8F627}"/>
              </a:ext>
            </a:extLst>
          </p:cNvPr>
          <p:cNvSpPr txBox="1"/>
          <p:nvPr/>
        </p:nvSpPr>
        <p:spPr>
          <a:xfrm>
            <a:off x="4203289" y="5172206"/>
            <a:ext cx="2389238" cy="461665"/>
          </a:xfrm>
          <a:prstGeom prst="rect">
            <a:avLst/>
          </a:prstGeom>
          <a:noFill/>
        </p:spPr>
        <p:txBody>
          <a:bodyPr wrap="square" rtlCol="0">
            <a:spAutoFit/>
          </a:bodyPr>
          <a:lstStyle/>
          <a:p>
            <a:r>
              <a:rPr lang="fr-FR" sz="2400" dirty="0"/>
              <a:t>Example </a:t>
            </a:r>
            <a:r>
              <a:rPr lang="fr-FR" dirty="0"/>
              <a:t>:</a:t>
            </a:r>
            <a:endParaRPr lang="en-US" dirty="0"/>
          </a:p>
        </p:txBody>
      </p:sp>
      <p:pic>
        <p:nvPicPr>
          <p:cNvPr id="6" name="Image 5">
            <a:extLst>
              <a:ext uri="{FF2B5EF4-FFF2-40B4-BE49-F238E27FC236}">
                <a16:creationId xmlns:a16="http://schemas.microsoft.com/office/drawing/2014/main" id="{A02E20C6-226E-7342-8FF1-292FDFD572F5}"/>
              </a:ext>
            </a:extLst>
          </p:cNvPr>
          <p:cNvPicPr>
            <a:picLocks noChangeAspect="1"/>
          </p:cNvPicPr>
          <p:nvPr/>
        </p:nvPicPr>
        <p:blipFill>
          <a:blip r:embed="rId2"/>
          <a:stretch>
            <a:fillRect/>
          </a:stretch>
        </p:blipFill>
        <p:spPr>
          <a:xfrm>
            <a:off x="6275439" y="4671382"/>
            <a:ext cx="2613048" cy="2019173"/>
          </a:xfrm>
          <a:prstGeom prst="rect">
            <a:avLst/>
          </a:prstGeom>
        </p:spPr>
      </p:pic>
      <p:sp>
        <p:nvSpPr>
          <p:cNvPr id="8" name="ZoneTexte 7">
            <a:extLst>
              <a:ext uri="{FF2B5EF4-FFF2-40B4-BE49-F238E27FC236}">
                <a16:creationId xmlns:a16="http://schemas.microsoft.com/office/drawing/2014/main" id="{352B1A0E-C4E2-D048-9B00-15635E4591B5}"/>
              </a:ext>
            </a:extLst>
          </p:cNvPr>
          <p:cNvSpPr txBox="1"/>
          <p:nvPr/>
        </p:nvSpPr>
        <p:spPr>
          <a:xfrm>
            <a:off x="8894019" y="6142491"/>
            <a:ext cx="4133235" cy="461665"/>
          </a:xfrm>
          <a:prstGeom prst="rect">
            <a:avLst/>
          </a:prstGeom>
          <a:noFill/>
        </p:spPr>
        <p:txBody>
          <a:bodyPr wrap="square">
            <a:spAutoFit/>
          </a:bodyPr>
          <a:lstStyle/>
          <a:p>
            <a:r>
              <a:rPr lang="fr-FR" sz="2400" dirty="0"/>
              <a:t>Sagittal representation</a:t>
            </a:r>
            <a:endParaRPr lang="en-US" sz="2400" dirty="0"/>
          </a:p>
        </p:txBody>
      </p:sp>
      <p:sp>
        <p:nvSpPr>
          <p:cNvPr id="5" name="ZoneTexte 4">
            <a:extLst>
              <a:ext uri="{FF2B5EF4-FFF2-40B4-BE49-F238E27FC236}">
                <a16:creationId xmlns:a16="http://schemas.microsoft.com/office/drawing/2014/main" id="{4C6DE53E-CCD1-0867-8BCC-39621E613CB7}"/>
              </a:ext>
            </a:extLst>
          </p:cNvPr>
          <p:cNvSpPr txBox="1"/>
          <p:nvPr/>
        </p:nvSpPr>
        <p:spPr>
          <a:xfrm>
            <a:off x="914401" y="2314973"/>
            <a:ext cx="10722076" cy="2251065"/>
          </a:xfrm>
          <a:prstGeom prst="rect">
            <a:avLst/>
          </a:prstGeom>
          <a:noFill/>
        </p:spPr>
        <p:txBody>
          <a:bodyPr wrap="square">
            <a:spAutoFit/>
          </a:bodyPr>
          <a:lstStyle/>
          <a:p>
            <a:pPr marL="457200" indent="-457200">
              <a:lnSpc>
                <a:spcPct val="150000"/>
              </a:lnSpc>
              <a:buFont typeface="+mj-lt"/>
              <a:buAutoNum type="arabicPeriod"/>
            </a:pPr>
            <a:r>
              <a:rPr lang="en-US" sz="2400" b="1" dirty="0"/>
              <a:t>Sagittal representation</a:t>
            </a:r>
            <a:r>
              <a:rPr lang="en-US" sz="2400" dirty="0"/>
              <a:t>.</a:t>
            </a:r>
          </a:p>
          <a:p>
            <a:pPr>
              <a:lnSpc>
                <a:spcPct val="150000"/>
              </a:lnSpc>
            </a:pPr>
            <a:r>
              <a:rPr lang="en-US" sz="2400" dirty="0"/>
              <a:t>Graphs get their name from the fact that they can be represented by drawings. The vertices are represented by circles and the relationships are represented by lines or arrows.</a:t>
            </a:r>
          </a:p>
        </p:txBody>
      </p:sp>
    </p:spTree>
    <p:extLst>
      <p:ext uri="{BB962C8B-B14F-4D97-AF65-F5344CB8AC3E}">
        <p14:creationId xmlns:p14="http://schemas.microsoft.com/office/powerpoint/2010/main" val="10762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D2D9601-FD83-8A90-0DE2-97D6BF8A6EAD}"/>
              </a:ext>
            </a:extLst>
          </p:cNvPr>
          <p:cNvSpPr txBox="1"/>
          <p:nvPr/>
        </p:nvSpPr>
        <p:spPr>
          <a:xfrm>
            <a:off x="1265440" y="116339"/>
            <a:ext cx="10047338" cy="3739101"/>
          </a:xfrm>
          <a:prstGeom prst="rect">
            <a:avLst/>
          </a:prstGeom>
          <a:noFill/>
        </p:spPr>
        <p:txBody>
          <a:bodyPr wrap="square">
            <a:spAutoFit/>
          </a:bodyPr>
          <a:lstStyle/>
          <a:p>
            <a:pPr marL="457200" indent="-457200">
              <a:buFont typeface="+mj-lt"/>
              <a:buAutoNum type="arabicPeriod" startAt="2"/>
            </a:pPr>
            <a:r>
              <a:rPr lang="en-US" sz="2400" b="1" i="0" dirty="0">
                <a:solidFill>
                  <a:srgbClr val="495057"/>
                </a:solidFill>
                <a:effectLst/>
                <a:latin typeface="Frank Ruhl Libre" panose="00000500000000000000" pitchFamily="2" charset="-79"/>
                <a:cs typeface="Frank Ruhl Libre" panose="00000500000000000000" pitchFamily="2" charset="-79"/>
              </a:rPr>
              <a:t>Adjacency Matrix</a:t>
            </a:r>
          </a:p>
          <a:p>
            <a:pPr algn="just">
              <a:lnSpc>
                <a:spcPct val="150000"/>
              </a:lnSpc>
            </a:pPr>
            <a:r>
              <a:rPr lang="en-US" sz="2400" b="0" i="0" dirty="0">
                <a:solidFill>
                  <a:srgbClr val="495057"/>
                </a:solidFill>
                <a:effectLst/>
                <a:latin typeface="Frank Ruhl Libre" panose="00000500000000000000" pitchFamily="2" charset="-79"/>
                <a:cs typeface="Frank Ruhl Libre" panose="00000500000000000000" pitchFamily="2" charset="-79"/>
              </a:rPr>
              <a:t> Let G = (V, E) be an </a:t>
            </a:r>
            <a:r>
              <a:rPr lang="en-US" sz="2400" b="1" i="0" dirty="0">
                <a:solidFill>
                  <a:srgbClr val="495057"/>
                </a:solidFill>
                <a:effectLst/>
                <a:latin typeface="Frank Ruhl Libre" panose="00000500000000000000" pitchFamily="2" charset="-79"/>
                <a:cs typeface="Frank Ruhl Libre" panose="00000500000000000000" pitchFamily="2" charset="-79"/>
              </a:rPr>
              <a:t>undirected multigraph </a:t>
            </a:r>
            <a:r>
              <a:rPr lang="en-US" sz="2400" b="0" i="0" dirty="0">
                <a:solidFill>
                  <a:srgbClr val="495057"/>
                </a:solidFill>
                <a:effectLst/>
                <a:latin typeface="Frank Ruhl Libre" panose="00000500000000000000" pitchFamily="2" charset="-79"/>
                <a:cs typeface="Frank Ruhl Libre" panose="00000500000000000000" pitchFamily="2" charset="-79"/>
              </a:rPr>
              <a:t>whose vertices are ordered by V = {v1, ..., </a:t>
            </a:r>
            <a:r>
              <a:rPr lang="en-US" sz="2400" b="0" i="0" dirty="0" err="1">
                <a:solidFill>
                  <a:srgbClr val="495057"/>
                </a:solidFill>
                <a:effectLst/>
                <a:latin typeface="Frank Ruhl Libre" panose="00000500000000000000" pitchFamily="2" charset="-79"/>
                <a:cs typeface="Frank Ruhl Libre" panose="00000500000000000000" pitchFamily="2" charset="-79"/>
              </a:rPr>
              <a:t>vn</a:t>
            </a:r>
            <a:r>
              <a:rPr lang="en-US" sz="2400" b="0" i="0" dirty="0">
                <a:solidFill>
                  <a:srgbClr val="495057"/>
                </a:solidFill>
                <a:effectLst/>
                <a:latin typeface="Frank Ruhl Libre" panose="00000500000000000000" pitchFamily="2" charset="-79"/>
                <a:cs typeface="Frank Ruhl Libre" panose="00000500000000000000" pitchFamily="2" charset="-79"/>
              </a:rPr>
              <a:t>}. The adjacency matrix of G is the matrix A whose element A(</a:t>
            </a:r>
            <a:r>
              <a:rPr lang="en-US" sz="2400" b="0" i="0" dirty="0" err="1">
                <a:solidFill>
                  <a:srgbClr val="495057"/>
                </a:solidFill>
                <a:effectLst/>
                <a:latin typeface="Frank Ruhl Libre" panose="00000500000000000000" pitchFamily="2" charset="-79"/>
                <a:cs typeface="Frank Ruhl Libre" panose="00000500000000000000" pitchFamily="2" charset="-79"/>
              </a:rPr>
              <a:t>i,j</a:t>
            </a:r>
            <a:r>
              <a:rPr lang="en-US" sz="2400" b="0" i="0" dirty="0">
                <a:solidFill>
                  <a:srgbClr val="495057"/>
                </a:solidFill>
                <a:effectLst/>
                <a:latin typeface="Frank Ruhl Libre" panose="00000500000000000000" pitchFamily="2" charset="-79"/>
                <a:cs typeface="Frank Ruhl Libre" panose="00000500000000000000" pitchFamily="2" charset="-79"/>
              </a:rPr>
              <a:t>) is equal to the number of edges {vi, </a:t>
            </a:r>
            <a:r>
              <a:rPr lang="en-US" sz="2400" b="0" i="0" dirty="0" err="1">
                <a:solidFill>
                  <a:srgbClr val="495057"/>
                </a:solidFill>
                <a:effectLst/>
                <a:latin typeface="Frank Ruhl Libre" panose="00000500000000000000" pitchFamily="2" charset="-79"/>
                <a:cs typeface="Frank Ruhl Libre" panose="00000500000000000000" pitchFamily="2" charset="-79"/>
              </a:rPr>
              <a:t>vj</a:t>
            </a:r>
            <a:r>
              <a:rPr lang="en-US" sz="2400" b="0" i="0" dirty="0">
                <a:solidFill>
                  <a:srgbClr val="495057"/>
                </a:solidFill>
                <a:effectLst/>
                <a:latin typeface="Frank Ruhl Libre" panose="00000500000000000000" pitchFamily="2" charset="-79"/>
                <a:cs typeface="Frank Ruhl Libre" panose="00000500000000000000" pitchFamily="2" charset="-79"/>
              </a:rPr>
              <a:t>} present in E, where    1 ≤ </a:t>
            </a:r>
            <a:r>
              <a:rPr lang="en-US" sz="2400" b="0" i="0" dirty="0" err="1">
                <a:solidFill>
                  <a:srgbClr val="495057"/>
                </a:solidFill>
                <a:effectLst/>
                <a:latin typeface="Frank Ruhl Libre" panose="00000500000000000000" pitchFamily="2" charset="-79"/>
                <a:cs typeface="Frank Ruhl Libre" panose="00000500000000000000" pitchFamily="2" charset="-79"/>
              </a:rPr>
              <a:t>i</a:t>
            </a:r>
            <a:r>
              <a:rPr lang="en-US" sz="2400" b="0" i="0" dirty="0">
                <a:solidFill>
                  <a:srgbClr val="495057"/>
                </a:solidFill>
                <a:effectLst/>
                <a:latin typeface="Frank Ruhl Libre" panose="00000500000000000000" pitchFamily="2" charset="-79"/>
                <a:cs typeface="Frank Ruhl Libre" panose="00000500000000000000" pitchFamily="2" charset="-79"/>
              </a:rPr>
              <a:t> ≤ n and 1 ≤ j ≤ n. It is therefore a </a:t>
            </a:r>
            <a:r>
              <a:rPr lang="en-US" sz="2400" b="1" i="0" dirty="0">
                <a:solidFill>
                  <a:srgbClr val="495057"/>
                </a:solidFill>
                <a:effectLst/>
                <a:latin typeface="Frank Ruhl Libre" panose="00000500000000000000" pitchFamily="2" charset="-79"/>
                <a:cs typeface="Frank Ruhl Libre" panose="00000500000000000000" pitchFamily="2" charset="-79"/>
              </a:rPr>
              <a:t>symmetric matrix </a:t>
            </a:r>
            <a:r>
              <a:rPr lang="en-US" sz="2400" b="0" i="0" dirty="0">
                <a:solidFill>
                  <a:srgbClr val="495057"/>
                </a:solidFill>
                <a:effectLst/>
                <a:latin typeface="Frank Ruhl Libre" panose="00000500000000000000" pitchFamily="2" charset="-79"/>
                <a:cs typeface="Frank Ruhl Libre" panose="00000500000000000000" pitchFamily="2" charset="-79"/>
              </a:rPr>
              <a:t>with natural integer coefficients. It can be noted that the elements of the adjacency matrix of a simple graph belong to {0, 1}.</a:t>
            </a:r>
            <a:endParaRPr lang="en-US" sz="2400" b="1" dirty="0"/>
          </a:p>
        </p:txBody>
      </p:sp>
      <p:pic>
        <p:nvPicPr>
          <p:cNvPr id="5" name="Image 4">
            <a:extLst>
              <a:ext uri="{FF2B5EF4-FFF2-40B4-BE49-F238E27FC236}">
                <a16:creationId xmlns:a16="http://schemas.microsoft.com/office/drawing/2014/main" id="{23FA63B0-9FE8-725E-C519-B16FB1482242}"/>
              </a:ext>
            </a:extLst>
          </p:cNvPr>
          <p:cNvPicPr>
            <a:picLocks noChangeAspect="1"/>
          </p:cNvPicPr>
          <p:nvPr/>
        </p:nvPicPr>
        <p:blipFill>
          <a:blip r:embed="rId2"/>
          <a:stretch>
            <a:fillRect/>
          </a:stretch>
        </p:blipFill>
        <p:spPr>
          <a:xfrm>
            <a:off x="5176493" y="3855440"/>
            <a:ext cx="6489481" cy="2309386"/>
          </a:xfrm>
          <a:prstGeom prst="rect">
            <a:avLst/>
          </a:prstGeom>
        </p:spPr>
      </p:pic>
      <p:sp>
        <p:nvSpPr>
          <p:cNvPr id="6" name="ZoneTexte 5">
            <a:extLst>
              <a:ext uri="{FF2B5EF4-FFF2-40B4-BE49-F238E27FC236}">
                <a16:creationId xmlns:a16="http://schemas.microsoft.com/office/drawing/2014/main" id="{94DB23FD-49DA-4830-FE5E-1B90AC1887AF}"/>
              </a:ext>
            </a:extLst>
          </p:cNvPr>
          <p:cNvSpPr txBox="1"/>
          <p:nvPr/>
        </p:nvSpPr>
        <p:spPr>
          <a:xfrm>
            <a:off x="2670224" y="4872110"/>
            <a:ext cx="2389238" cy="461665"/>
          </a:xfrm>
          <a:prstGeom prst="rect">
            <a:avLst/>
          </a:prstGeom>
          <a:noFill/>
        </p:spPr>
        <p:txBody>
          <a:bodyPr wrap="square" rtlCol="0">
            <a:spAutoFit/>
          </a:bodyPr>
          <a:lstStyle/>
          <a:p>
            <a:r>
              <a:rPr lang="fr-FR" sz="2400" dirty="0"/>
              <a:t>Example </a:t>
            </a:r>
            <a:r>
              <a:rPr lang="fr-FR" dirty="0"/>
              <a:t>:</a:t>
            </a:r>
            <a:endParaRPr lang="en-US" dirty="0"/>
          </a:p>
        </p:txBody>
      </p:sp>
      <p:sp>
        <p:nvSpPr>
          <p:cNvPr id="7" name="ZoneTexte 6">
            <a:extLst>
              <a:ext uri="{FF2B5EF4-FFF2-40B4-BE49-F238E27FC236}">
                <a16:creationId xmlns:a16="http://schemas.microsoft.com/office/drawing/2014/main" id="{AA7F1410-791D-AFE6-17E7-3315CA9E2A60}"/>
              </a:ext>
            </a:extLst>
          </p:cNvPr>
          <p:cNvSpPr txBox="1"/>
          <p:nvPr/>
        </p:nvSpPr>
        <p:spPr>
          <a:xfrm>
            <a:off x="6765823" y="6187841"/>
            <a:ext cx="4900151" cy="461665"/>
          </a:xfrm>
          <a:prstGeom prst="rect">
            <a:avLst/>
          </a:prstGeom>
          <a:noFill/>
        </p:spPr>
        <p:txBody>
          <a:bodyPr wrap="square">
            <a:spAutoFit/>
          </a:bodyPr>
          <a:lstStyle/>
          <a:p>
            <a:r>
              <a:rPr lang="fr-FR" sz="2400" dirty="0" err="1"/>
              <a:t>Adjancency</a:t>
            </a:r>
            <a:r>
              <a:rPr lang="fr-FR" sz="2400" dirty="0"/>
              <a:t> matrix representation</a:t>
            </a:r>
            <a:endParaRPr lang="en-US" sz="2400" dirty="0"/>
          </a:p>
        </p:txBody>
      </p:sp>
    </p:spTree>
    <p:extLst>
      <p:ext uri="{BB962C8B-B14F-4D97-AF65-F5344CB8AC3E}">
        <p14:creationId xmlns:p14="http://schemas.microsoft.com/office/powerpoint/2010/main" val="65973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A370949-B577-BD3D-112B-4CA5E9674283}"/>
              </a:ext>
            </a:extLst>
          </p:cNvPr>
          <p:cNvSpPr txBox="1"/>
          <p:nvPr/>
        </p:nvSpPr>
        <p:spPr>
          <a:xfrm>
            <a:off x="668594" y="293467"/>
            <a:ext cx="10510684" cy="3728393"/>
          </a:xfrm>
          <a:prstGeom prst="rect">
            <a:avLst/>
          </a:prstGeom>
          <a:noFill/>
        </p:spPr>
        <p:txBody>
          <a:bodyPr wrap="square">
            <a:spAutoFit/>
          </a:bodyPr>
          <a:lstStyle/>
          <a:p>
            <a:pPr marL="457200" indent="-457200">
              <a:buFont typeface="+mj-lt"/>
              <a:buAutoNum type="arabicPeriod" startAt="3"/>
            </a:pPr>
            <a:r>
              <a:rPr lang="en-US" sz="2400" b="1" dirty="0"/>
              <a:t>Incidence matrix.</a:t>
            </a:r>
          </a:p>
          <a:p>
            <a:pPr algn="just">
              <a:lnSpc>
                <a:spcPct val="150000"/>
              </a:lnSpc>
            </a:pPr>
            <a:r>
              <a:rPr lang="en-US" sz="2400" dirty="0"/>
              <a:t>Consider a </a:t>
            </a:r>
            <a:r>
              <a:rPr lang="en-US" sz="2400" b="1" dirty="0">
                <a:solidFill>
                  <a:schemeClr val="accent2"/>
                </a:solidFill>
              </a:rPr>
              <a:t>directed graph </a:t>
            </a:r>
            <a:r>
              <a:rPr lang="en-US" sz="2400" dirty="0"/>
              <a:t>G with </a:t>
            </a:r>
            <a:r>
              <a:rPr lang="en-US" sz="2400" u="sng" dirty="0">
                <a:solidFill>
                  <a:schemeClr val="accent2"/>
                </a:solidFill>
              </a:rPr>
              <a:t>no loops, </a:t>
            </a:r>
            <a:r>
              <a:rPr lang="en-US" sz="2400" dirty="0"/>
              <a:t>consisting of n vertices v1, v2, ..., </a:t>
            </a:r>
            <a:r>
              <a:rPr lang="en-US" sz="2400" dirty="0" err="1"/>
              <a:t>vn</a:t>
            </a:r>
            <a:r>
              <a:rPr lang="en-US" sz="2400" dirty="0"/>
              <a:t> and m edges e1, e2, ..., </a:t>
            </a:r>
            <a:r>
              <a:rPr lang="en-US" sz="2400" dirty="0" err="1"/>
              <a:t>em</a:t>
            </a:r>
            <a:r>
              <a:rPr lang="en-US" sz="2400" dirty="0"/>
              <a:t>. The incidence matrix of G is defined as the matrix A = (</a:t>
            </a:r>
            <a:r>
              <a:rPr lang="en-US" sz="2400" dirty="0" err="1"/>
              <a:t>aij</a:t>
            </a:r>
            <a:r>
              <a:rPr lang="en-US" sz="2400" dirty="0"/>
              <a:t>) of dimension n × m such that:</a:t>
            </a:r>
          </a:p>
          <a:p>
            <a:pPr marL="1165225" algn="just">
              <a:lnSpc>
                <a:spcPct val="150000"/>
              </a:lnSpc>
            </a:pPr>
            <a:r>
              <a:rPr lang="en-US" sz="2400" dirty="0" err="1"/>
              <a:t>aij</a:t>
            </a:r>
            <a:r>
              <a:rPr lang="en-US" sz="2400" dirty="0"/>
              <a:t> = 1 if vi is the initial endpoint of </a:t>
            </a:r>
            <a:r>
              <a:rPr lang="en-US" sz="2400" dirty="0" err="1"/>
              <a:t>ej</a:t>
            </a:r>
            <a:endParaRPr lang="en-US" sz="2400" dirty="0"/>
          </a:p>
          <a:p>
            <a:pPr marL="1165225" algn="just">
              <a:lnSpc>
                <a:spcPct val="150000"/>
              </a:lnSpc>
            </a:pPr>
            <a:r>
              <a:rPr lang="en-US" sz="2400" dirty="0" err="1"/>
              <a:t>aij</a:t>
            </a:r>
            <a:r>
              <a:rPr lang="en-US" sz="2400" dirty="0"/>
              <a:t> = -1 if vi is the terminal endpoint of </a:t>
            </a:r>
            <a:r>
              <a:rPr lang="en-US" sz="2400" dirty="0" err="1"/>
              <a:t>ej</a:t>
            </a:r>
            <a:endParaRPr lang="en-US" sz="2400" dirty="0"/>
          </a:p>
          <a:p>
            <a:pPr marL="1165225" algn="just">
              <a:lnSpc>
                <a:spcPct val="150000"/>
              </a:lnSpc>
            </a:pPr>
            <a:r>
              <a:rPr lang="en-US" sz="2400" dirty="0" err="1"/>
              <a:t>aij</a:t>
            </a:r>
            <a:r>
              <a:rPr lang="en-US" sz="2400" dirty="0"/>
              <a:t> = 0 if vi is not an endpoint of </a:t>
            </a:r>
            <a:r>
              <a:rPr lang="en-US" sz="2400" dirty="0" err="1"/>
              <a:t>ej</a:t>
            </a:r>
            <a:endParaRPr lang="en-US" sz="2400" dirty="0"/>
          </a:p>
        </p:txBody>
      </p:sp>
      <p:sp>
        <p:nvSpPr>
          <p:cNvPr id="4" name="Accolade ouvrante 3">
            <a:extLst>
              <a:ext uri="{FF2B5EF4-FFF2-40B4-BE49-F238E27FC236}">
                <a16:creationId xmlns:a16="http://schemas.microsoft.com/office/drawing/2014/main" id="{DEA9DDC3-BEDA-70E9-CB0B-50C1E574CE3E}"/>
              </a:ext>
            </a:extLst>
          </p:cNvPr>
          <p:cNvSpPr/>
          <p:nvPr/>
        </p:nvSpPr>
        <p:spPr>
          <a:xfrm>
            <a:off x="1533832" y="2566219"/>
            <a:ext cx="88491" cy="138634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 name="Image 1">
            <a:extLst>
              <a:ext uri="{FF2B5EF4-FFF2-40B4-BE49-F238E27FC236}">
                <a16:creationId xmlns:a16="http://schemas.microsoft.com/office/drawing/2014/main" id="{3B066416-E2B8-9263-82D7-2EC0A03C87DC}"/>
              </a:ext>
            </a:extLst>
          </p:cNvPr>
          <p:cNvPicPr>
            <a:picLocks noChangeAspect="1"/>
          </p:cNvPicPr>
          <p:nvPr/>
        </p:nvPicPr>
        <p:blipFill>
          <a:blip r:embed="rId2"/>
          <a:stretch>
            <a:fillRect/>
          </a:stretch>
        </p:blipFill>
        <p:spPr>
          <a:xfrm>
            <a:off x="1746618" y="4173776"/>
            <a:ext cx="6424559" cy="2256522"/>
          </a:xfrm>
          <a:prstGeom prst="rect">
            <a:avLst/>
          </a:prstGeom>
        </p:spPr>
      </p:pic>
    </p:spTree>
    <p:extLst>
      <p:ext uri="{BB962C8B-B14F-4D97-AF65-F5344CB8AC3E}">
        <p14:creationId xmlns:p14="http://schemas.microsoft.com/office/powerpoint/2010/main" val="260361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60A2040-DBB8-D876-E2D6-8D6B22CE9491}"/>
              </a:ext>
            </a:extLst>
          </p:cNvPr>
          <p:cNvSpPr txBox="1"/>
          <p:nvPr/>
        </p:nvSpPr>
        <p:spPr>
          <a:xfrm>
            <a:off x="688871" y="2582140"/>
            <a:ext cx="10814257" cy="2815771"/>
          </a:xfrm>
          <a:prstGeom prst="rect">
            <a:avLst/>
          </a:prstGeom>
          <a:noFill/>
        </p:spPr>
        <p:txBody>
          <a:bodyPr wrap="square">
            <a:spAutoFit/>
          </a:bodyPr>
          <a:lstStyle/>
          <a:p>
            <a:pPr algn="just">
              <a:lnSpc>
                <a:spcPct val="150000"/>
              </a:lnSpc>
            </a:pPr>
            <a:r>
              <a:rPr lang="en-US" sz="2400" b="0" i="0" dirty="0">
                <a:solidFill>
                  <a:srgbClr val="495057"/>
                </a:solidFill>
                <a:effectLst/>
                <a:latin typeface="Frank Ruhl Libre" panose="00000500000000000000" pitchFamily="2" charset="-79"/>
                <a:cs typeface="Frank Ruhl Libre" panose="00000500000000000000" pitchFamily="2" charset="-79"/>
              </a:rPr>
              <a:t>The incidence matrix of an undirected graph A is defined by:</a:t>
            </a:r>
          </a:p>
          <a:p>
            <a:pPr algn="just">
              <a:lnSpc>
                <a:spcPct val="150000"/>
              </a:lnSpc>
            </a:pPr>
            <a:r>
              <a:rPr lang="en-US" sz="2400" dirty="0">
                <a:solidFill>
                  <a:srgbClr val="495057"/>
                </a:solidFill>
                <a:latin typeface="Frank Ruhl Libre" panose="00000500000000000000" pitchFamily="2" charset="-79"/>
                <a:cs typeface="Frank Ruhl Libre" panose="00000500000000000000" pitchFamily="2" charset="-79"/>
              </a:rPr>
              <a:t>		1  if vertex </a:t>
            </a:r>
            <a:r>
              <a:rPr lang="en-US" sz="2400" dirty="0" err="1">
                <a:solidFill>
                  <a:srgbClr val="495057"/>
                </a:solidFill>
                <a:latin typeface="Frank Ruhl Libre" panose="00000500000000000000" pitchFamily="2" charset="-79"/>
                <a:cs typeface="Frank Ruhl Libre" panose="00000500000000000000" pitchFamily="2" charset="-79"/>
              </a:rPr>
              <a:t>i</a:t>
            </a:r>
            <a:r>
              <a:rPr lang="en-US" sz="2400" dirty="0">
                <a:solidFill>
                  <a:srgbClr val="495057"/>
                </a:solidFill>
                <a:latin typeface="Frank Ruhl Libre" panose="00000500000000000000" pitchFamily="2" charset="-79"/>
                <a:cs typeface="Frank Ruhl Libre" panose="00000500000000000000" pitchFamily="2" charset="-79"/>
              </a:rPr>
              <a:t> is an endpoint of edge j</a:t>
            </a:r>
          </a:p>
          <a:p>
            <a:pPr algn="just">
              <a:lnSpc>
                <a:spcPct val="150000"/>
              </a:lnSpc>
            </a:pPr>
            <a:r>
              <a:rPr lang="en-US" sz="2400" dirty="0">
                <a:solidFill>
                  <a:srgbClr val="495057"/>
                </a:solidFill>
                <a:latin typeface="Frank Ruhl Libre" panose="00000500000000000000" pitchFamily="2" charset="-79"/>
                <a:cs typeface="Frank Ruhl Libre" panose="00000500000000000000" pitchFamily="2" charset="-79"/>
              </a:rPr>
              <a:t>A(</a:t>
            </a:r>
            <a:r>
              <a:rPr lang="en-US" sz="2400" dirty="0" err="1">
                <a:solidFill>
                  <a:srgbClr val="495057"/>
                </a:solidFill>
                <a:latin typeface="Frank Ruhl Libre" panose="00000500000000000000" pitchFamily="2" charset="-79"/>
                <a:cs typeface="Frank Ruhl Libre" panose="00000500000000000000" pitchFamily="2" charset="-79"/>
              </a:rPr>
              <a:t>i,j</a:t>
            </a:r>
            <a:r>
              <a:rPr lang="en-US" sz="2400" dirty="0">
                <a:solidFill>
                  <a:srgbClr val="495057"/>
                </a:solidFill>
                <a:latin typeface="Frank Ruhl Libre" panose="00000500000000000000" pitchFamily="2" charset="-79"/>
                <a:cs typeface="Frank Ruhl Libre" panose="00000500000000000000" pitchFamily="2" charset="-79"/>
              </a:rPr>
              <a:t>) =		2  if edge j is a loop on vertex </a:t>
            </a:r>
            <a:r>
              <a:rPr lang="en-US" sz="2400" dirty="0" err="1">
                <a:solidFill>
                  <a:srgbClr val="495057"/>
                </a:solidFill>
                <a:latin typeface="Frank Ruhl Libre" panose="00000500000000000000" pitchFamily="2" charset="-79"/>
                <a:cs typeface="Frank Ruhl Libre" panose="00000500000000000000" pitchFamily="2" charset="-79"/>
              </a:rPr>
              <a:t>i</a:t>
            </a:r>
            <a:endParaRPr lang="en-US" sz="2400" dirty="0">
              <a:solidFill>
                <a:srgbClr val="495057"/>
              </a:solidFill>
              <a:latin typeface="Frank Ruhl Libre" panose="00000500000000000000" pitchFamily="2" charset="-79"/>
              <a:cs typeface="Frank Ruhl Libre" panose="00000500000000000000" pitchFamily="2" charset="-79"/>
            </a:endParaRPr>
          </a:p>
          <a:p>
            <a:pPr algn="just">
              <a:lnSpc>
                <a:spcPct val="150000"/>
              </a:lnSpc>
            </a:pPr>
            <a:r>
              <a:rPr lang="en-US" sz="2400" dirty="0">
                <a:solidFill>
                  <a:srgbClr val="495057"/>
                </a:solidFill>
                <a:latin typeface="Frank Ruhl Libre" panose="00000500000000000000" pitchFamily="2" charset="-79"/>
                <a:cs typeface="Frank Ruhl Libre" panose="00000500000000000000" pitchFamily="2" charset="-79"/>
              </a:rPr>
              <a:t>		0  otherwise</a:t>
            </a:r>
          </a:p>
          <a:p>
            <a:pPr algn="just">
              <a:lnSpc>
                <a:spcPct val="150000"/>
              </a:lnSpc>
            </a:pPr>
            <a:r>
              <a:rPr lang="en-US" sz="2400" dirty="0">
                <a:solidFill>
                  <a:srgbClr val="495057"/>
                </a:solidFill>
                <a:latin typeface="Frank Ruhl Libre" panose="00000500000000000000" pitchFamily="2" charset="-79"/>
                <a:cs typeface="Frank Ruhl Libre" panose="00000500000000000000" pitchFamily="2" charset="-79"/>
              </a:rPr>
              <a:t>We refer to directed incidence matrices and undirected incidence matrices.</a:t>
            </a:r>
            <a:endParaRPr lang="en-US" sz="2400" dirty="0"/>
          </a:p>
        </p:txBody>
      </p:sp>
      <p:sp>
        <p:nvSpPr>
          <p:cNvPr id="5" name="ZoneTexte 4">
            <a:extLst>
              <a:ext uri="{FF2B5EF4-FFF2-40B4-BE49-F238E27FC236}">
                <a16:creationId xmlns:a16="http://schemas.microsoft.com/office/drawing/2014/main" id="{E07BDD4F-193D-B113-2855-AF392DB2E262}"/>
              </a:ext>
            </a:extLst>
          </p:cNvPr>
          <p:cNvSpPr txBox="1"/>
          <p:nvPr/>
        </p:nvSpPr>
        <p:spPr>
          <a:xfrm>
            <a:off x="483006" y="117675"/>
            <a:ext cx="5906731" cy="589072"/>
          </a:xfrm>
          <a:prstGeom prst="rect">
            <a:avLst/>
          </a:prstGeom>
          <a:noFill/>
        </p:spPr>
        <p:txBody>
          <a:bodyPr wrap="square">
            <a:spAutoFit/>
          </a:bodyPr>
          <a:lstStyle/>
          <a:p>
            <a:pPr algn="just">
              <a:lnSpc>
                <a:spcPct val="150000"/>
              </a:lnSpc>
            </a:pPr>
            <a:r>
              <a:rPr lang="en-US" sz="2400" b="1" dirty="0"/>
              <a:t>Vertex-Edge Incidence Matrices</a:t>
            </a:r>
          </a:p>
        </p:txBody>
      </p:sp>
      <p:sp>
        <p:nvSpPr>
          <p:cNvPr id="7" name="Accolade ouvrante 6">
            <a:extLst>
              <a:ext uri="{FF2B5EF4-FFF2-40B4-BE49-F238E27FC236}">
                <a16:creationId xmlns:a16="http://schemas.microsoft.com/office/drawing/2014/main" id="{D6DBF8D4-2E38-56DF-D9AA-2577507C6278}"/>
              </a:ext>
            </a:extLst>
          </p:cNvPr>
          <p:cNvSpPr/>
          <p:nvPr/>
        </p:nvSpPr>
        <p:spPr>
          <a:xfrm>
            <a:off x="2286001" y="1460089"/>
            <a:ext cx="132734" cy="153383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1" name="ZoneTexte 10">
            <a:extLst>
              <a:ext uri="{FF2B5EF4-FFF2-40B4-BE49-F238E27FC236}">
                <a16:creationId xmlns:a16="http://schemas.microsoft.com/office/drawing/2014/main" id="{A5637942-65D4-474B-F793-BFC6D9DF6979}"/>
              </a:ext>
            </a:extLst>
          </p:cNvPr>
          <p:cNvSpPr txBox="1"/>
          <p:nvPr/>
        </p:nvSpPr>
        <p:spPr>
          <a:xfrm>
            <a:off x="590547" y="749677"/>
            <a:ext cx="11326150" cy="1697068"/>
          </a:xfrm>
          <a:prstGeom prst="rect">
            <a:avLst/>
          </a:prstGeom>
          <a:noFill/>
        </p:spPr>
        <p:txBody>
          <a:bodyPr wrap="square">
            <a:spAutoFit/>
          </a:bodyPr>
          <a:lstStyle/>
          <a:p>
            <a:pPr algn="just">
              <a:lnSpc>
                <a:spcPct val="150000"/>
              </a:lnSpc>
            </a:pPr>
            <a:r>
              <a:rPr lang="en-US" sz="2400" dirty="0"/>
              <a:t>We can also define the "vertex/edge" incidence matrix. For an undirected graph G = (V, E), if V = {v1, v2, ..., </a:t>
            </a:r>
            <a:r>
              <a:rPr lang="en-US" sz="2400" dirty="0" err="1"/>
              <a:t>vn</a:t>
            </a:r>
            <a:r>
              <a:rPr lang="en-US" sz="2400" dirty="0"/>
              <a:t>} and E = {e1, e2, ..., </a:t>
            </a:r>
            <a:r>
              <a:rPr lang="en-US" sz="2400" dirty="0" err="1"/>
              <a:t>em</a:t>
            </a:r>
            <a:r>
              <a:rPr lang="en-US" sz="2400" dirty="0"/>
              <a:t>}, it is a matrix A of dimension  n × m such that A(</a:t>
            </a:r>
            <a:r>
              <a:rPr lang="en-US" sz="2400" dirty="0" err="1"/>
              <a:t>i,j</a:t>
            </a:r>
            <a:r>
              <a:rPr lang="en-US" sz="2400" dirty="0"/>
              <a:t>) = 1 if and only if </a:t>
            </a:r>
            <a:r>
              <a:rPr lang="en-US" sz="2400" dirty="0" err="1"/>
              <a:t>ej</a:t>
            </a:r>
            <a:r>
              <a:rPr lang="en-US" sz="2400" dirty="0"/>
              <a:t> is incident to vi. </a:t>
            </a:r>
          </a:p>
        </p:txBody>
      </p:sp>
    </p:spTree>
    <p:extLst>
      <p:ext uri="{BB962C8B-B14F-4D97-AF65-F5344CB8AC3E}">
        <p14:creationId xmlns:p14="http://schemas.microsoft.com/office/powerpoint/2010/main" val="334740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animBg="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AA3C7E81-5A55-41BE-C619-CBA47B53DB5B}"/>
              </a:ext>
            </a:extLst>
          </p:cNvPr>
          <p:cNvSpPr txBox="1"/>
          <p:nvPr/>
        </p:nvSpPr>
        <p:spPr>
          <a:xfrm>
            <a:off x="639096" y="3548030"/>
            <a:ext cx="10913807" cy="1697068"/>
          </a:xfrm>
          <a:prstGeom prst="rect">
            <a:avLst/>
          </a:prstGeom>
          <a:noFill/>
        </p:spPr>
        <p:txBody>
          <a:bodyPr wrap="square">
            <a:spAutoFit/>
          </a:bodyPr>
          <a:lstStyle/>
          <a:p>
            <a:pPr marL="457200" indent="-457200" algn="just">
              <a:lnSpc>
                <a:spcPct val="150000"/>
              </a:lnSpc>
              <a:buFont typeface="+mj-lt"/>
              <a:buAutoNum type="arabicPeriod" startAt="4"/>
            </a:pPr>
            <a:r>
              <a:rPr lang="en-US" sz="2400" b="1" dirty="0"/>
              <a:t>Arc matrix. </a:t>
            </a:r>
          </a:p>
          <a:p>
            <a:pPr marL="442913" algn="just">
              <a:lnSpc>
                <a:spcPct val="150000"/>
              </a:lnSpc>
            </a:pPr>
            <a:r>
              <a:rPr lang="en-US" sz="2400" dirty="0"/>
              <a:t>It is defined from the adjacency matrix by substuting the </a:t>
            </a:r>
            <a:r>
              <a:rPr lang="en-US" sz="2400" dirty="0" err="1"/>
              <a:t>boolean</a:t>
            </a:r>
            <a:r>
              <a:rPr lang="en-US" sz="2400" dirty="0"/>
              <a:t> value true or 1 with the name of the edge,</a:t>
            </a:r>
          </a:p>
        </p:txBody>
      </p:sp>
      <p:pic>
        <p:nvPicPr>
          <p:cNvPr id="7" name="Image 6">
            <a:extLst>
              <a:ext uri="{FF2B5EF4-FFF2-40B4-BE49-F238E27FC236}">
                <a16:creationId xmlns:a16="http://schemas.microsoft.com/office/drawing/2014/main" id="{DEDD4C98-2051-7F1C-006A-9109AC4C5EBB}"/>
              </a:ext>
            </a:extLst>
          </p:cNvPr>
          <p:cNvPicPr>
            <a:picLocks noChangeAspect="1"/>
          </p:cNvPicPr>
          <p:nvPr/>
        </p:nvPicPr>
        <p:blipFill>
          <a:blip r:embed="rId2"/>
          <a:stretch>
            <a:fillRect/>
          </a:stretch>
        </p:blipFill>
        <p:spPr>
          <a:xfrm>
            <a:off x="1621953" y="204604"/>
            <a:ext cx="8535140" cy="2816596"/>
          </a:xfrm>
          <a:prstGeom prst="rect">
            <a:avLst/>
          </a:prstGeom>
        </p:spPr>
      </p:pic>
    </p:spTree>
    <p:extLst>
      <p:ext uri="{BB962C8B-B14F-4D97-AF65-F5344CB8AC3E}">
        <p14:creationId xmlns:p14="http://schemas.microsoft.com/office/powerpoint/2010/main" val="424518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B3CC131-649D-9B04-3064-B1FA74A153D3}"/>
              </a:ext>
            </a:extLst>
          </p:cNvPr>
          <p:cNvSpPr txBox="1"/>
          <p:nvPr/>
        </p:nvSpPr>
        <p:spPr>
          <a:xfrm>
            <a:off x="1799304" y="310759"/>
            <a:ext cx="9335729" cy="1140633"/>
          </a:xfrm>
          <a:prstGeom prst="rect">
            <a:avLst/>
          </a:prstGeom>
          <a:noFill/>
        </p:spPr>
        <p:txBody>
          <a:bodyPr wrap="square">
            <a:spAutoFit/>
          </a:bodyPr>
          <a:lstStyle/>
          <a:p>
            <a:pPr algn="just">
              <a:lnSpc>
                <a:spcPct val="150000"/>
              </a:lnSpc>
            </a:pPr>
            <a:r>
              <a:rPr lang="en-US" sz="2400" dirty="0"/>
              <a:t>A graph, often denoted as G = (V, E), is essentially defined by a binary relation E ⊆ V × V on a set V, which is usually finite. </a:t>
            </a:r>
          </a:p>
        </p:txBody>
      </p:sp>
      <p:sp>
        <p:nvSpPr>
          <p:cNvPr id="4" name="ZoneTexte 3">
            <a:extLst>
              <a:ext uri="{FF2B5EF4-FFF2-40B4-BE49-F238E27FC236}">
                <a16:creationId xmlns:a16="http://schemas.microsoft.com/office/drawing/2014/main" id="{BCD94F88-87C3-87B5-6DED-C6E575EC76C3}"/>
              </a:ext>
            </a:extLst>
          </p:cNvPr>
          <p:cNvSpPr txBox="1"/>
          <p:nvPr/>
        </p:nvSpPr>
        <p:spPr>
          <a:xfrm>
            <a:off x="1740310" y="1828800"/>
            <a:ext cx="9350477" cy="4467057"/>
          </a:xfrm>
          <a:prstGeom prst="rect">
            <a:avLst/>
          </a:prstGeom>
          <a:noFill/>
        </p:spPr>
        <p:txBody>
          <a:bodyPr wrap="square" rtlCol="0">
            <a:spAutoFit/>
          </a:bodyPr>
          <a:lstStyle/>
          <a:p>
            <a:pPr algn="just">
              <a:lnSpc>
                <a:spcPct val="150000"/>
              </a:lnSpc>
            </a:pPr>
            <a:r>
              <a:rPr lang="en-US" sz="2400" dirty="0"/>
              <a:t>They model many concrete situations where interacting objects are involved. (Road, rail, or air interconnections between different urban areas, the links between the components of an electronic circuit, the layout of a city and its one-way streets, etc.). Consequently, they are as numerous as they are varied: in other branches of mathematics (algebra, combinatorics, ...), in computer science, in operational research (distribution routes, task scheduling, printed circuit board design, ...), in cartography (map coloring), in chemistry, etc.</a:t>
            </a:r>
          </a:p>
        </p:txBody>
      </p:sp>
    </p:spTree>
    <p:extLst>
      <p:ext uri="{BB962C8B-B14F-4D97-AF65-F5344CB8AC3E}">
        <p14:creationId xmlns:p14="http://schemas.microsoft.com/office/powerpoint/2010/main" val="100293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744B92-CD28-440A-A4AC-B5109D6FB6C8}"/>
              </a:ext>
            </a:extLst>
          </p:cNvPr>
          <p:cNvSpPr txBox="1"/>
          <p:nvPr/>
        </p:nvSpPr>
        <p:spPr>
          <a:xfrm>
            <a:off x="1412158" y="495370"/>
            <a:ext cx="10076836" cy="1789401"/>
          </a:xfrm>
          <a:prstGeom prst="rect">
            <a:avLst/>
          </a:prstGeom>
          <a:noFill/>
        </p:spPr>
        <p:txBody>
          <a:bodyPr wrap="square">
            <a:spAutoFit/>
          </a:bodyPr>
          <a:lstStyle/>
          <a:p>
            <a:pPr algn="just">
              <a:lnSpc>
                <a:spcPct val="150000"/>
              </a:lnSpc>
            </a:pPr>
            <a:r>
              <a:rPr lang="en-US" sz="2800" b="1" dirty="0"/>
              <a:t>The grid.</a:t>
            </a:r>
          </a:p>
          <a:p>
            <a:pPr algn="just">
              <a:lnSpc>
                <a:spcPct val="150000"/>
              </a:lnSpc>
            </a:pPr>
            <a:r>
              <a:rPr lang="en-US" sz="2400" dirty="0"/>
              <a:t> It is defined based on </a:t>
            </a:r>
            <a:r>
              <a:rPr lang="en-US" sz="2400" b="1" dirty="0"/>
              <a:t>the adjacency matrix</a:t>
            </a:r>
            <a:r>
              <a:rPr lang="en-US" sz="2400" dirty="0"/>
              <a:t> by substituting the </a:t>
            </a:r>
            <a:r>
              <a:rPr lang="en-US" sz="2400" b="1" dirty="0" err="1"/>
              <a:t>boolean</a:t>
            </a:r>
            <a:r>
              <a:rPr lang="en-US" sz="2400" b="1" dirty="0"/>
              <a:t> value true or 1 with a perforation</a:t>
            </a:r>
            <a:r>
              <a:rPr lang="en-US" sz="2400" dirty="0"/>
              <a:t>.</a:t>
            </a:r>
          </a:p>
        </p:txBody>
      </p:sp>
    </p:spTree>
    <p:extLst>
      <p:ext uri="{BB962C8B-B14F-4D97-AF65-F5344CB8AC3E}">
        <p14:creationId xmlns:p14="http://schemas.microsoft.com/office/powerpoint/2010/main" val="262806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8059BAE-AA03-A0FD-CA74-2562BA78DF41}"/>
              </a:ext>
            </a:extLst>
          </p:cNvPr>
          <p:cNvSpPr txBox="1"/>
          <p:nvPr/>
        </p:nvSpPr>
        <p:spPr>
          <a:xfrm>
            <a:off x="4096364" y="2728140"/>
            <a:ext cx="5091881" cy="76944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4400" b="1" dirty="0"/>
              <a:t>Study of connectivity</a:t>
            </a:r>
          </a:p>
        </p:txBody>
      </p:sp>
    </p:spTree>
    <p:extLst>
      <p:ext uri="{BB962C8B-B14F-4D97-AF65-F5344CB8AC3E}">
        <p14:creationId xmlns:p14="http://schemas.microsoft.com/office/powerpoint/2010/main" val="266811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79B3DC9-5B8E-D3C6-4E59-E8954403F10B}"/>
              </a:ext>
            </a:extLst>
          </p:cNvPr>
          <p:cNvSpPr txBox="1"/>
          <p:nvPr/>
        </p:nvSpPr>
        <p:spPr>
          <a:xfrm>
            <a:off x="610214" y="729386"/>
            <a:ext cx="11326761" cy="2805063"/>
          </a:xfrm>
          <a:prstGeom prst="rect">
            <a:avLst/>
          </a:prstGeom>
          <a:noFill/>
        </p:spPr>
        <p:txBody>
          <a:bodyPr wrap="square">
            <a:spAutoFit/>
          </a:bodyPr>
          <a:lstStyle/>
          <a:p>
            <a:pPr algn="just">
              <a:lnSpc>
                <a:spcPct val="150000"/>
              </a:lnSpc>
            </a:pPr>
            <a:r>
              <a:rPr lang="en-US" sz="2400" b="1" u="sng" dirty="0"/>
              <a:t>Chains and cycles, elementary and simple</a:t>
            </a:r>
            <a:r>
              <a:rPr lang="en-US" sz="2400" u="sng" dirty="0"/>
              <a:t>.</a:t>
            </a:r>
          </a:p>
          <a:p>
            <a:pPr algn="just">
              <a:lnSpc>
                <a:spcPct val="150000"/>
              </a:lnSpc>
            </a:pPr>
            <a:r>
              <a:rPr lang="en-US" sz="2400" dirty="0"/>
              <a:t>A chain is a finite and alternating sequence of vertices and edges, starting and ending with vertices, such that each edge is incident to the vertices that frame it in the sequence. An edge must not appear more than once in the sequence, unlike a vertex. The first and last vertex are called the (vertex) endpoints of the chain. </a:t>
            </a:r>
            <a:endParaRPr lang="en-US" sz="2400" b="1" u="sng" dirty="0"/>
          </a:p>
        </p:txBody>
      </p:sp>
      <p:sp>
        <p:nvSpPr>
          <p:cNvPr id="6" name="ZoneTexte 5">
            <a:extLst>
              <a:ext uri="{FF2B5EF4-FFF2-40B4-BE49-F238E27FC236}">
                <a16:creationId xmlns:a16="http://schemas.microsoft.com/office/drawing/2014/main" id="{35516B6E-2088-E833-DC6C-E58CD66B58DC}"/>
              </a:ext>
            </a:extLst>
          </p:cNvPr>
          <p:cNvSpPr txBox="1"/>
          <p:nvPr/>
        </p:nvSpPr>
        <p:spPr>
          <a:xfrm>
            <a:off x="619432" y="3746090"/>
            <a:ext cx="11267768" cy="1143070"/>
          </a:xfrm>
          <a:prstGeom prst="rect">
            <a:avLst/>
          </a:prstGeom>
          <a:noFill/>
        </p:spPr>
        <p:txBody>
          <a:bodyPr wrap="square" rtlCol="0">
            <a:spAutoFit/>
          </a:bodyPr>
          <a:lstStyle/>
          <a:p>
            <a:pPr algn="just">
              <a:lnSpc>
                <a:spcPct val="150000"/>
              </a:lnSpc>
            </a:pPr>
            <a:r>
              <a:rPr lang="en-US" sz="2400" b="1" u="sng" dirty="0"/>
              <a:t>The length of the chain </a:t>
            </a:r>
            <a:r>
              <a:rPr lang="en-US" sz="2400" dirty="0"/>
              <a:t>is equal to the </a:t>
            </a:r>
            <a:r>
              <a:rPr lang="en-US" sz="2400" u="sng" dirty="0"/>
              <a:t>number of edges that compose it</a:t>
            </a:r>
            <a:r>
              <a:rPr lang="en-US" sz="2400" dirty="0"/>
              <a:t>. It is called elementary if none of the vertices composing the chain appears more than once.</a:t>
            </a:r>
            <a:endParaRPr lang="en-US" dirty="0"/>
          </a:p>
        </p:txBody>
      </p:sp>
      <p:sp>
        <p:nvSpPr>
          <p:cNvPr id="7" name="ZoneTexte 6">
            <a:extLst>
              <a:ext uri="{FF2B5EF4-FFF2-40B4-BE49-F238E27FC236}">
                <a16:creationId xmlns:a16="http://schemas.microsoft.com/office/drawing/2014/main" id="{FB88D8CB-EF93-BB9B-68CE-E7937084D003}"/>
              </a:ext>
            </a:extLst>
          </p:cNvPr>
          <p:cNvSpPr txBox="1"/>
          <p:nvPr/>
        </p:nvSpPr>
        <p:spPr>
          <a:xfrm>
            <a:off x="610214" y="5100801"/>
            <a:ext cx="11326761" cy="1697068"/>
          </a:xfrm>
          <a:prstGeom prst="rect">
            <a:avLst/>
          </a:prstGeom>
          <a:noFill/>
        </p:spPr>
        <p:txBody>
          <a:bodyPr wrap="square" rtlCol="0">
            <a:spAutoFit/>
          </a:bodyPr>
          <a:lstStyle/>
          <a:p>
            <a:pPr algn="just">
              <a:lnSpc>
                <a:spcPct val="150000"/>
              </a:lnSpc>
            </a:pPr>
            <a:r>
              <a:rPr lang="en-US" sz="2400" b="1" u="sng" dirty="0"/>
              <a:t>A Eulerian chain of a graph </a:t>
            </a:r>
            <a:r>
              <a:rPr lang="en-US" sz="2400" dirty="0"/>
              <a:t>G is a chain that passes through each edge of G exactly once. </a:t>
            </a:r>
            <a:r>
              <a:rPr lang="en-US" sz="2400" b="1" u="sng" dirty="0"/>
              <a:t>A Hamiltonian chain of a graph </a:t>
            </a:r>
            <a:r>
              <a:rPr lang="en-US" sz="2400" dirty="0"/>
              <a:t>G is a chain that passes through each vertex of G exactly once. </a:t>
            </a:r>
            <a:endParaRPr lang="en-US" dirty="0"/>
          </a:p>
        </p:txBody>
      </p:sp>
    </p:spTree>
    <p:extLst>
      <p:ext uri="{BB962C8B-B14F-4D97-AF65-F5344CB8AC3E}">
        <p14:creationId xmlns:p14="http://schemas.microsoft.com/office/powerpoint/2010/main" val="313074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02A8D09-09AF-FB4B-BEA4-BA7B5E2C7E49}"/>
              </a:ext>
            </a:extLst>
          </p:cNvPr>
          <p:cNvSpPr txBox="1"/>
          <p:nvPr/>
        </p:nvSpPr>
        <p:spPr>
          <a:xfrm>
            <a:off x="250723" y="1836945"/>
            <a:ext cx="11238271" cy="4477764"/>
          </a:xfrm>
          <a:prstGeom prst="rect">
            <a:avLst/>
          </a:prstGeom>
          <a:noFill/>
          <a:ln>
            <a:solidFill>
              <a:schemeClr val="tx1"/>
            </a:solidFill>
          </a:ln>
        </p:spPr>
        <p:txBody>
          <a:bodyPr wrap="square">
            <a:spAutoFit/>
          </a:bodyPr>
          <a:lstStyle/>
          <a:p>
            <a:pPr algn="just">
              <a:lnSpc>
                <a:spcPct val="150000"/>
              </a:lnSpc>
            </a:pPr>
            <a:r>
              <a:rPr lang="en-US" sz="2400" dirty="0"/>
              <a:t>Proof. (Indication) </a:t>
            </a:r>
            <a:r>
              <a:rPr lang="en-US" sz="2400" dirty="0">
                <a:solidFill>
                  <a:srgbClr val="0070C0"/>
                </a:solidFill>
                <a:effectLst>
                  <a:outerShdw blurRad="38100" dist="38100" dir="2700000" algn="tl">
                    <a:srgbClr val="000000">
                      <a:alpha val="43137"/>
                    </a:srgbClr>
                  </a:outerShdw>
                </a:effectLst>
              </a:rPr>
              <a:t>By induction on the number of vertices </a:t>
            </a:r>
            <a:r>
              <a:rPr lang="en-US" sz="2400" dirty="0"/>
              <a:t>of the graph. </a:t>
            </a:r>
          </a:p>
          <a:p>
            <a:pPr algn="just">
              <a:lnSpc>
                <a:spcPct val="150000"/>
              </a:lnSpc>
            </a:pPr>
            <a:r>
              <a:rPr lang="en-US" sz="2400" dirty="0"/>
              <a:t>If G has order 1, it has no edges, and the property is obviously verified. Assume the property is true for order n and establish it for order n+1. Consider a graph G = (V, E) without cycles with n+1 vertices. There exists a vertex x of degree </a:t>
            </a:r>
            <a:r>
              <a:rPr lang="en-US" sz="2400" b="0" i="0" dirty="0">
                <a:solidFill>
                  <a:srgbClr val="495057"/>
                </a:solidFill>
                <a:effectLst/>
                <a:latin typeface="Frank Ruhl Libre" panose="00000500000000000000" pitchFamily="2" charset="-79"/>
                <a:cs typeface="Frank Ruhl Libre" panose="00000500000000000000" pitchFamily="2" charset="-79"/>
              </a:rPr>
              <a:t>at most 1.</a:t>
            </a:r>
          </a:p>
          <a:p>
            <a:pPr algn="just">
              <a:lnSpc>
                <a:spcPct val="150000"/>
              </a:lnSpc>
            </a:pPr>
            <a:r>
              <a:rPr lang="en-US" sz="2400" b="0" i="0" dirty="0">
                <a:solidFill>
                  <a:srgbClr val="495057"/>
                </a:solidFill>
                <a:effectLst/>
                <a:latin typeface="Frank Ruhl Libre" panose="00000500000000000000" pitchFamily="2" charset="-79"/>
                <a:cs typeface="Frank Ruhl Libre" panose="00000500000000000000" pitchFamily="2" charset="-79"/>
              </a:rPr>
              <a:t> Let G' = (V', E') be the subgraph of order n induced by the vertices V' = V Ū{x}. The graph G' is clearly acyclic, which implies, by the induction hypothesis, that it has at most n-1 edges. Now, deg(x) &lt; 2 means that E differs from E' by at most one edge, of the form (x, y). Consequently, |E| is less than n.</a:t>
            </a:r>
            <a:endParaRPr lang="en-US" sz="2400" dirty="0"/>
          </a:p>
        </p:txBody>
      </p:sp>
      <p:sp>
        <p:nvSpPr>
          <p:cNvPr id="7" name="ZoneTexte 6">
            <a:extLst>
              <a:ext uri="{FF2B5EF4-FFF2-40B4-BE49-F238E27FC236}">
                <a16:creationId xmlns:a16="http://schemas.microsoft.com/office/drawing/2014/main" id="{6E3AE8B2-6C47-6069-40B2-0E3B2A445244}"/>
              </a:ext>
            </a:extLst>
          </p:cNvPr>
          <p:cNvSpPr txBox="1"/>
          <p:nvPr/>
        </p:nvSpPr>
        <p:spPr>
          <a:xfrm>
            <a:off x="250723" y="150783"/>
            <a:ext cx="9158748" cy="1235403"/>
          </a:xfrm>
          <a:prstGeom prst="rect">
            <a:avLst/>
          </a:prstGeom>
          <a:noFill/>
          <a:ln>
            <a:solidFill>
              <a:schemeClr val="tx1"/>
            </a:solidFill>
          </a:ln>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Property.</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An acyclic graph G with n vertices has at most </a:t>
            </a:r>
            <a:r>
              <a:rPr kumimoji="0" lang="en-US" sz="2400" b="1" i="0" u="sng" strike="noStrike" kern="1200" cap="none" spc="0" normalizeH="0" baseline="0" noProof="0" dirty="0">
                <a:ln>
                  <a:noFill/>
                </a:ln>
                <a:solidFill>
                  <a:prstClr val="black"/>
                </a:solidFill>
                <a:effectLst/>
                <a:uLnTx/>
                <a:uFillTx/>
                <a:latin typeface="Calibri" panose="020F0502020204030204"/>
                <a:ea typeface="+mn-ea"/>
                <a:cs typeface="+mn-cs"/>
              </a:rPr>
              <a:t>n-1 </a:t>
            </a:r>
            <a:r>
              <a:rPr kumimoji="0" lang="en-US" sz="2400" i="0" u="sng" strike="noStrike" kern="1200" cap="none" spc="0" normalizeH="0" baseline="0" noProof="0" dirty="0">
                <a:ln>
                  <a:noFill/>
                </a:ln>
                <a:solidFill>
                  <a:prstClr val="black"/>
                </a:solidFill>
                <a:effectLst/>
                <a:uLnTx/>
                <a:uFillTx/>
                <a:latin typeface="Calibri" panose="020F0502020204030204"/>
                <a:ea typeface="+mn-ea"/>
                <a:cs typeface="+mn-cs"/>
              </a:rPr>
              <a:t>edges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lang="en-US" dirty="0"/>
          </a:p>
        </p:txBody>
      </p:sp>
    </p:spTree>
    <p:extLst>
      <p:ext uri="{BB962C8B-B14F-4D97-AF65-F5344CB8AC3E}">
        <p14:creationId xmlns:p14="http://schemas.microsoft.com/office/powerpoint/2010/main" val="329001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AD269A5-89D6-B2A7-364C-7C1FE03899B8}"/>
              </a:ext>
            </a:extLst>
          </p:cNvPr>
          <p:cNvSpPr txBox="1"/>
          <p:nvPr/>
        </p:nvSpPr>
        <p:spPr>
          <a:xfrm>
            <a:off x="471948" y="422306"/>
            <a:ext cx="10899058" cy="3359061"/>
          </a:xfrm>
          <a:prstGeom prst="rect">
            <a:avLst/>
          </a:prstGeom>
          <a:noFill/>
        </p:spPr>
        <p:txBody>
          <a:bodyPr wrap="square">
            <a:spAutoFit/>
          </a:bodyPr>
          <a:lstStyle/>
          <a:p>
            <a:pPr algn="just">
              <a:lnSpc>
                <a:spcPct val="150000"/>
              </a:lnSpc>
            </a:pPr>
            <a:r>
              <a:rPr lang="en-US" sz="2400" b="1" dirty="0"/>
              <a:t>Theorem</a:t>
            </a:r>
          </a:p>
          <a:p>
            <a:pPr algn="just">
              <a:lnSpc>
                <a:spcPct val="150000"/>
              </a:lnSpc>
            </a:pPr>
            <a:r>
              <a:rPr lang="en-US" sz="2400" dirty="0"/>
              <a:t>For any graph with m edges, n vertices, and p connected components, we have:</a:t>
            </a:r>
          </a:p>
          <a:p>
            <a:pPr marL="900113" algn="just">
              <a:lnSpc>
                <a:spcPct val="150000"/>
              </a:lnSpc>
            </a:pPr>
            <a:r>
              <a:rPr lang="en-US" sz="2400" dirty="0">
                <a:solidFill>
                  <a:srgbClr val="00B0F0"/>
                </a:solidFill>
                <a:effectLst>
                  <a:outerShdw blurRad="38100" dist="38100" dir="2700000" algn="tl">
                    <a:srgbClr val="000000">
                      <a:alpha val="43137"/>
                    </a:srgbClr>
                  </a:outerShdw>
                </a:effectLst>
              </a:rPr>
              <a:t>• μ(G) = m – n + p ≥ 0</a:t>
            </a:r>
          </a:p>
          <a:p>
            <a:pPr marL="900113" algn="just">
              <a:lnSpc>
                <a:spcPct val="150000"/>
              </a:lnSpc>
            </a:pPr>
            <a:r>
              <a:rPr lang="en-US" sz="2400" dirty="0"/>
              <a:t>• Furthermore, </a:t>
            </a:r>
            <a:r>
              <a:rPr lang="en-US" sz="2400" b="1" dirty="0">
                <a:solidFill>
                  <a:srgbClr val="00B0F0"/>
                </a:solidFill>
              </a:rPr>
              <a:t>μ(G) = 0 </a:t>
            </a:r>
            <a:r>
              <a:rPr lang="en-US" sz="2400" dirty="0"/>
              <a:t>if and only if G </a:t>
            </a:r>
            <a:r>
              <a:rPr lang="en-US" sz="2400" b="1" dirty="0">
                <a:solidFill>
                  <a:srgbClr val="FF0000"/>
                </a:solidFill>
              </a:rPr>
              <a:t>is acyclic</a:t>
            </a:r>
            <a:r>
              <a:rPr lang="en-US" sz="2400" dirty="0"/>
              <a:t>.</a:t>
            </a:r>
          </a:p>
          <a:p>
            <a:pPr marL="900113" algn="just">
              <a:lnSpc>
                <a:spcPct val="150000"/>
              </a:lnSpc>
            </a:pPr>
            <a:r>
              <a:rPr lang="en-US" sz="2400" dirty="0"/>
              <a:t>• μ(G) is called the </a:t>
            </a:r>
            <a:r>
              <a:rPr lang="en-US" sz="2400" b="1" u="sng" dirty="0"/>
              <a:t>cyclomatic number</a:t>
            </a:r>
            <a:r>
              <a:rPr lang="en-US" sz="2400" dirty="0"/>
              <a:t>.</a:t>
            </a:r>
          </a:p>
          <a:p>
            <a:pPr algn="just">
              <a:lnSpc>
                <a:spcPct val="150000"/>
              </a:lnSpc>
            </a:pPr>
            <a:r>
              <a:rPr lang="en-US" sz="2400" dirty="0"/>
              <a:t>	Pronounced "nu of G."</a:t>
            </a:r>
          </a:p>
        </p:txBody>
      </p:sp>
      <p:sp>
        <p:nvSpPr>
          <p:cNvPr id="7" name="ZoneTexte 6">
            <a:extLst>
              <a:ext uri="{FF2B5EF4-FFF2-40B4-BE49-F238E27FC236}">
                <a16:creationId xmlns:a16="http://schemas.microsoft.com/office/drawing/2014/main" id="{28CD993E-BE57-4101-BD6E-98DA4D2345E1}"/>
              </a:ext>
            </a:extLst>
          </p:cNvPr>
          <p:cNvSpPr txBox="1"/>
          <p:nvPr/>
        </p:nvSpPr>
        <p:spPr>
          <a:xfrm>
            <a:off x="471948" y="3781367"/>
            <a:ext cx="11356258" cy="2066400"/>
          </a:xfrm>
          <a:prstGeom prst="rect">
            <a:avLst/>
          </a:prstGeom>
          <a:noFill/>
        </p:spPr>
        <p:txBody>
          <a:bodyPr wrap="square">
            <a:spAutoFit/>
          </a:bodyPr>
          <a:lstStyle/>
          <a:p>
            <a:r>
              <a:rPr lang="en-US" sz="2400" b="1" dirty="0"/>
              <a:t>Theorem</a:t>
            </a:r>
          </a:p>
          <a:p>
            <a:pPr algn="just">
              <a:lnSpc>
                <a:spcPct val="150000"/>
              </a:lnSpc>
            </a:pPr>
            <a:r>
              <a:rPr lang="en-US" sz="2400" dirty="0"/>
              <a:t>A </a:t>
            </a:r>
            <a:r>
              <a:rPr lang="en-US" sz="2400" u="sng" dirty="0"/>
              <a:t>connected undirected graph </a:t>
            </a:r>
            <a:r>
              <a:rPr lang="en-US" sz="2400" dirty="0"/>
              <a:t>has </a:t>
            </a:r>
            <a:r>
              <a:rPr lang="en-US" sz="2400" b="1" dirty="0">
                <a:solidFill>
                  <a:srgbClr val="00B0F0"/>
                </a:solidFill>
              </a:rPr>
              <a:t>an Eulerian path</a:t>
            </a:r>
            <a:r>
              <a:rPr lang="en-US" sz="2400" dirty="0"/>
              <a:t> </a:t>
            </a:r>
            <a:r>
              <a:rPr lang="en-US" sz="2400" dirty="0">
                <a:solidFill>
                  <a:schemeClr val="accent2"/>
                </a:solidFill>
              </a:rPr>
              <a:t>if</a:t>
            </a:r>
            <a:r>
              <a:rPr lang="en-US" sz="2400" dirty="0"/>
              <a:t> and only if the </a:t>
            </a:r>
            <a:r>
              <a:rPr lang="en-US" sz="2400" dirty="0">
                <a:solidFill>
                  <a:srgbClr val="00B0F0"/>
                </a:solidFill>
              </a:rPr>
              <a:t>number of vertices with an odd degree is equal to 0 or 2</a:t>
            </a:r>
            <a:r>
              <a:rPr lang="en-US" sz="2400" dirty="0"/>
              <a:t>.</a:t>
            </a:r>
          </a:p>
          <a:p>
            <a:pPr algn="just">
              <a:lnSpc>
                <a:spcPct val="150000"/>
              </a:lnSpc>
            </a:pPr>
            <a:r>
              <a:rPr lang="en-US" sz="2400" dirty="0"/>
              <a:t>It has </a:t>
            </a:r>
            <a:r>
              <a:rPr lang="en-US" sz="2400" b="1" dirty="0">
                <a:solidFill>
                  <a:srgbClr val="00B0F0"/>
                </a:solidFill>
              </a:rPr>
              <a:t>an Eulerian cycle</a:t>
            </a:r>
            <a:r>
              <a:rPr lang="en-US" sz="2400" dirty="0"/>
              <a:t> </a:t>
            </a:r>
            <a:r>
              <a:rPr lang="en-US" sz="2400" dirty="0">
                <a:solidFill>
                  <a:schemeClr val="accent2"/>
                </a:solidFill>
              </a:rPr>
              <a:t>if</a:t>
            </a:r>
            <a:r>
              <a:rPr lang="en-US" sz="2400" dirty="0"/>
              <a:t> and only if </a:t>
            </a:r>
            <a:r>
              <a:rPr lang="en-US" sz="2400" dirty="0">
                <a:solidFill>
                  <a:srgbClr val="00B0F0"/>
                </a:solidFill>
              </a:rPr>
              <a:t>all its vertices have an even degree</a:t>
            </a:r>
            <a:r>
              <a:rPr lang="en-US" sz="2400" dirty="0"/>
              <a:t>.</a:t>
            </a:r>
          </a:p>
        </p:txBody>
      </p:sp>
    </p:spTree>
    <p:extLst>
      <p:ext uri="{BB962C8B-B14F-4D97-AF65-F5344CB8AC3E}">
        <p14:creationId xmlns:p14="http://schemas.microsoft.com/office/powerpoint/2010/main" val="268217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ED6C567-A7EE-37AF-7D48-AA930EEC3E1A}"/>
              </a:ext>
            </a:extLst>
          </p:cNvPr>
          <p:cNvSpPr txBox="1"/>
          <p:nvPr/>
        </p:nvSpPr>
        <p:spPr>
          <a:xfrm>
            <a:off x="498987" y="170393"/>
            <a:ext cx="11194026" cy="1143070"/>
          </a:xfrm>
          <a:prstGeom prst="rect">
            <a:avLst/>
          </a:prstGeom>
          <a:noFill/>
        </p:spPr>
        <p:txBody>
          <a:bodyPr wrap="square">
            <a:spAutoFit/>
          </a:bodyPr>
          <a:lstStyle/>
          <a:p>
            <a:pPr algn="just">
              <a:lnSpc>
                <a:spcPct val="150000"/>
              </a:lnSpc>
            </a:pPr>
            <a:r>
              <a:rPr lang="en-US" sz="2400" dirty="0"/>
              <a:t>A </a:t>
            </a:r>
            <a:r>
              <a:rPr lang="en-US" sz="2400" b="1" u="sng" dirty="0"/>
              <a:t>Hamiltonian cycle of a graph G </a:t>
            </a:r>
            <a:r>
              <a:rPr lang="en-US" sz="2400" dirty="0"/>
              <a:t>is </a:t>
            </a:r>
            <a:r>
              <a:rPr lang="en-US" sz="2400" dirty="0">
                <a:solidFill>
                  <a:srgbClr val="0070C0"/>
                </a:solidFill>
              </a:rPr>
              <a:t>a cycle that passes through each vertex of G exactly once</a:t>
            </a:r>
            <a:r>
              <a:rPr lang="en-US" sz="2400" dirty="0"/>
              <a:t>. A </a:t>
            </a:r>
            <a:r>
              <a:rPr lang="en-US" sz="2400" dirty="0">
                <a:solidFill>
                  <a:schemeClr val="accent2"/>
                </a:solidFill>
              </a:rPr>
              <a:t>graph </a:t>
            </a:r>
            <a:r>
              <a:rPr lang="en-US" sz="2400" dirty="0"/>
              <a:t>is said to be </a:t>
            </a:r>
            <a:r>
              <a:rPr lang="en-US" sz="2400" b="1" dirty="0">
                <a:solidFill>
                  <a:schemeClr val="accent2"/>
                </a:solidFill>
              </a:rPr>
              <a:t>Hamiltonian</a:t>
            </a:r>
            <a:r>
              <a:rPr lang="en-US" sz="2400" dirty="0"/>
              <a:t> if it has a Hamiltonian cycle. </a:t>
            </a:r>
          </a:p>
        </p:txBody>
      </p:sp>
      <p:sp>
        <p:nvSpPr>
          <p:cNvPr id="6" name="ZoneTexte 5">
            <a:extLst>
              <a:ext uri="{FF2B5EF4-FFF2-40B4-BE49-F238E27FC236}">
                <a16:creationId xmlns:a16="http://schemas.microsoft.com/office/drawing/2014/main" id="{1F52B8FB-3FBC-13B2-BA4F-0B622182DF78}"/>
              </a:ext>
            </a:extLst>
          </p:cNvPr>
          <p:cNvSpPr txBox="1"/>
          <p:nvPr/>
        </p:nvSpPr>
        <p:spPr>
          <a:xfrm>
            <a:off x="498987" y="1443165"/>
            <a:ext cx="11194025" cy="1143070"/>
          </a:xfrm>
          <a:prstGeom prst="rect">
            <a:avLst/>
          </a:prstGeom>
          <a:noFill/>
        </p:spPr>
        <p:txBody>
          <a:bodyPr wrap="square">
            <a:spAutoFit/>
          </a:bodyPr>
          <a:lstStyle/>
          <a:p>
            <a:pPr algn="just">
              <a:lnSpc>
                <a:spcPct val="150000"/>
              </a:lnSpc>
            </a:pPr>
            <a:r>
              <a:rPr lang="en-US" sz="2400" b="1" u="sng" dirty="0"/>
              <a:t>An Eulerian cycle of a graph G i</a:t>
            </a:r>
            <a:r>
              <a:rPr lang="en-US" sz="2400" dirty="0"/>
              <a:t>s a cycle that passes through each edge of G exactly once. A graph is said to be </a:t>
            </a:r>
            <a:r>
              <a:rPr lang="en-US" sz="2400" b="1" dirty="0">
                <a:solidFill>
                  <a:schemeClr val="accent2"/>
                </a:solidFill>
              </a:rPr>
              <a:t>Eulerian</a:t>
            </a:r>
            <a:r>
              <a:rPr lang="en-US" sz="2400" dirty="0"/>
              <a:t> if it has an Eulerian cycle. </a:t>
            </a:r>
          </a:p>
        </p:txBody>
      </p:sp>
      <p:sp>
        <p:nvSpPr>
          <p:cNvPr id="8" name="ZoneTexte 7">
            <a:extLst>
              <a:ext uri="{FF2B5EF4-FFF2-40B4-BE49-F238E27FC236}">
                <a16:creationId xmlns:a16="http://schemas.microsoft.com/office/drawing/2014/main" id="{272B3C5C-0126-6C2E-7954-5A85BE237A66}"/>
              </a:ext>
            </a:extLst>
          </p:cNvPr>
          <p:cNvSpPr txBox="1"/>
          <p:nvPr/>
        </p:nvSpPr>
        <p:spPr>
          <a:xfrm>
            <a:off x="498987" y="2714070"/>
            <a:ext cx="11194024" cy="923330"/>
          </a:xfrm>
          <a:prstGeom prst="rect">
            <a:avLst/>
          </a:prstGeom>
          <a:noFill/>
        </p:spPr>
        <p:txBody>
          <a:bodyPr wrap="square">
            <a:spAutoFit/>
          </a:bodyPr>
          <a:lstStyle/>
          <a:p>
            <a:pPr algn="just">
              <a:lnSpc>
                <a:spcPct val="150000"/>
              </a:lnSpc>
            </a:pPr>
            <a:r>
              <a:rPr lang="en-US" sz="2400" dirty="0"/>
              <a:t>A graph that contains only Eulerian chains is </a:t>
            </a:r>
            <a:r>
              <a:rPr lang="en-US" sz="2400" b="1" dirty="0">
                <a:solidFill>
                  <a:schemeClr val="accent2"/>
                </a:solidFill>
              </a:rPr>
              <a:t>semi-Eulerian</a:t>
            </a:r>
            <a:r>
              <a:rPr lang="en-US" sz="2400" dirty="0"/>
              <a:t>.</a:t>
            </a:r>
          </a:p>
          <a:p>
            <a:endParaRPr lang="en-US" dirty="0"/>
          </a:p>
        </p:txBody>
      </p:sp>
      <p:sp>
        <p:nvSpPr>
          <p:cNvPr id="10" name="ZoneTexte 9">
            <a:extLst>
              <a:ext uri="{FF2B5EF4-FFF2-40B4-BE49-F238E27FC236}">
                <a16:creationId xmlns:a16="http://schemas.microsoft.com/office/drawing/2014/main" id="{9D59BC3A-EAC2-8639-35A7-213923A99793}"/>
              </a:ext>
            </a:extLst>
          </p:cNvPr>
          <p:cNvSpPr txBox="1"/>
          <p:nvPr/>
        </p:nvSpPr>
        <p:spPr>
          <a:xfrm>
            <a:off x="498986" y="3684242"/>
            <a:ext cx="11194023" cy="1143070"/>
          </a:xfrm>
          <a:prstGeom prst="rect">
            <a:avLst/>
          </a:prstGeom>
          <a:noFill/>
        </p:spPr>
        <p:txBody>
          <a:bodyPr wrap="square">
            <a:spAutoFit/>
          </a:bodyPr>
          <a:lstStyle/>
          <a:p>
            <a:pPr algn="just">
              <a:lnSpc>
                <a:spcPct val="150000"/>
              </a:lnSpc>
            </a:pPr>
            <a:r>
              <a:rPr lang="en-US" sz="2400" b="1" u="sng" dirty="0"/>
              <a:t>The distance </a:t>
            </a:r>
            <a:r>
              <a:rPr lang="en-US" sz="2400" dirty="0"/>
              <a:t>between two vertices of a graph G is </a:t>
            </a:r>
            <a:r>
              <a:rPr lang="en-US" sz="2400" b="1" dirty="0">
                <a:solidFill>
                  <a:schemeClr val="accent2"/>
                </a:solidFill>
              </a:rPr>
              <a:t>the length of the shortest chain </a:t>
            </a:r>
            <a:r>
              <a:rPr lang="en-US" sz="2400" dirty="0"/>
              <a:t>connecting them. </a:t>
            </a:r>
          </a:p>
        </p:txBody>
      </p:sp>
      <p:sp>
        <p:nvSpPr>
          <p:cNvPr id="12" name="ZoneTexte 11">
            <a:extLst>
              <a:ext uri="{FF2B5EF4-FFF2-40B4-BE49-F238E27FC236}">
                <a16:creationId xmlns:a16="http://schemas.microsoft.com/office/drawing/2014/main" id="{3814DB83-0F97-4570-E1D1-E87DC4A8C9C1}"/>
              </a:ext>
            </a:extLst>
          </p:cNvPr>
          <p:cNvSpPr txBox="1"/>
          <p:nvPr/>
        </p:nvSpPr>
        <p:spPr>
          <a:xfrm>
            <a:off x="498986" y="5081628"/>
            <a:ext cx="11194022" cy="1143070"/>
          </a:xfrm>
          <a:prstGeom prst="rect">
            <a:avLst/>
          </a:prstGeom>
          <a:noFill/>
        </p:spPr>
        <p:txBody>
          <a:bodyPr wrap="square">
            <a:spAutoFit/>
          </a:bodyPr>
          <a:lstStyle/>
          <a:p>
            <a:pPr algn="just">
              <a:lnSpc>
                <a:spcPct val="150000"/>
              </a:lnSpc>
            </a:pPr>
            <a:r>
              <a:rPr lang="en-US" sz="2400" b="1" u="sng" dirty="0"/>
              <a:t>The diameter </a:t>
            </a:r>
            <a:r>
              <a:rPr lang="en-US" sz="2400" dirty="0"/>
              <a:t>of a graph G is the </a:t>
            </a:r>
            <a:r>
              <a:rPr lang="en-US" sz="2400" b="1" dirty="0">
                <a:solidFill>
                  <a:schemeClr val="accent2"/>
                </a:solidFill>
              </a:rPr>
              <a:t>maximum </a:t>
            </a:r>
            <a:r>
              <a:rPr lang="en-US" sz="2400" dirty="0"/>
              <a:t>of the distances between the different vertices of G.</a:t>
            </a:r>
          </a:p>
        </p:txBody>
      </p:sp>
    </p:spTree>
    <p:extLst>
      <p:ext uri="{BB962C8B-B14F-4D97-AF65-F5344CB8AC3E}">
        <p14:creationId xmlns:p14="http://schemas.microsoft.com/office/powerpoint/2010/main" val="195535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8EA883A-B73E-7DCC-E00E-062BE839A253}"/>
              </a:ext>
            </a:extLst>
          </p:cNvPr>
          <p:cNvSpPr txBox="1"/>
          <p:nvPr/>
        </p:nvSpPr>
        <p:spPr>
          <a:xfrm>
            <a:off x="412953" y="144734"/>
            <a:ext cx="11076039" cy="3174395"/>
          </a:xfrm>
          <a:prstGeom prst="rect">
            <a:avLst/>
          </a:prstGeom>
          <a:noFill/>
        </p:spPr>
        <p:txBody>
          <a:bodyPr wrap="square">
            <a:spAutoFit/>
          </a:bodyPr>
          <a:lstStyle/>
          <a:p>
            <a:r>
              <a:rPr lang="en-US" sz="2400" b="1" u="sng" dirty="0"/>
              <a:t>Paths and circuits, elementary and simple. (Directed graph)</a:t>
            </a:r>
          </a:p>
          <a:p>
            <a:pPr algn="just">
              <a:lnSpc>
                <a:spcPct val="150000"/>
              </a:lnSpc>
            </a:pPr>
            <a:r>
              <a:rPr lang="en-US" sz="2400" b="1" dirty="0">
                <a:effectLst>
                  <a:outerShdw blurRad="38100" dist="38100" dir="2700000" algn="tl">
                    <a:srgbClr val="000000">
                      <a:alpha val="43137"/>
                    </a:srgbClr>
                  </a:outerShdw>
                </a:effectLst>
              </a:rPr>
              <a:t>A path </a:t>
            </a:r>
            <a:r>
              <a:rPr lang="en-US" sz="2400" dirty="0"/>
              <a:t>is a finite and alternating sequence of </a:t>
            </a:r>
            <a:r>
              <a:rPr lang="en-US" sz="2400" u="sng" dirty="0"/>
              <a:t>vertices and arcs</a:t>
            </a:r>
            <a:r>
              <a:rPr lang="en-US" sz="2400" dirty="0"/>
              <a:t>, </a:t>
            </a:r>
            <a:r>
              <a:rPr lang="en-US" sz="2400" dirty="0">
                <a:solidFill>
                  <a:schemeClr val="accent1"/>
                </a:solidFill>
              </a:rPr>
              <a:t>starting </a:t>
            </a:r>
            <a:r>
              <a:rPr lang="en-US" sz="2400" dirty="0"/>
              <a:t>and </a:t>
            </a:r>
            <a:r>
              <a:rPr lang="en-US" sz="2400" dirty="0">
                <a:solidFill>
                  <a:schemeClr val="accent1"/>
                </a:solidFill>
              </a:rPr>
              <a:t>ending</a:t>
            </a:r>
            <a:r>
              <a:rPr lang="en-US" sz="2400" dirty="0"/>
              <a:t> with vertices, such that each arc is outgoing from one vertex and </a:t>
            </a:r>
            <a:r>
              <a:rPr lang="en-US" sz="2400" b="1" u="sng" dirty="0">
                <a:solidFill>
                  <a:schemeClr val="accent1"/>
                </a:solidFill>
              </a:rPr>
              <a:t>incident</a:t>
            </a:r>
            <a:r>
              <a:rPr lang="en-US" sz="2400" dirty="0"/>
              <a:t> to the next vertex in the sequence. </a:t>
            </a:r>
          </a:p>
          <a:p>
            <a:pPr algn="just">
              <a:lnSpc>
                <a:spcPct val="150000"/>
              </a:lnSpc>
            </a:pPr>
            <a:r>
              <a:rPr lang="en-US" sz="2400" dirty="0"/>
              <a:t>It is called </a:t>
            </a:r>
            <a:r>
              <a:rPr lang="en-US" sz="2400" b="1" dirty="0">
                <a:effectLst>
                  <a:outerShdw blurRad="38100" dist="38100" dir="2700000" algn="tl">
                    <a:srgbClr val="000000">
                      <a:alpha val="43137"/>
                    </a:srgbClr>
                  </a:outerShdw>
                </a:effectLst>
              </a:rPr>
              <a:t>elementary</a:t>
            </a:r>
            <a:r>
              <a:rPr lang="en-US" sz="2400" dirty="0"/>
              <a:t> if none of the vertices in the path </a:t>
            </a:r>
            <a:r>
              <a:rPr lang="en-US" sz="2400" b="1" u="sng" dirty="0">
                <a:solidFill>
                  <a:schemeClr val="accent1"/>
                </a:solidFill>
              </a:rPr>
              <a:t>appears more than once</a:t>
            </a:r>
            <a:r>
              <a:rPr lang="en-US" sz="2400" dirty="0"/>
              <a:t>. If none of the arcs in the sequence appears more than once, the </a:t>
            </a:r>
            <a:r>
              <a:rPr lang="en-US" sz="2400" b="1" dirty="0">
                <a:solidFill>
                  <a:srgbClr val="FF0000"/>
                </a:solidFill>
              </a:rPr>
              <a:t>path is called simple.</a:t>
            </a:r>
          </a:p>
        </p:txBody>
      </p:sp>
      <p:sp>
        <p:nvSpPr>
          <p:cNvPr id="7" name="ZoneTexte 6">
            <a:extLst>
              <a:ext uri="{FF2B5EF4-FFF2-40B4-BE49-F238E27FC236}">
                <a16:creationId xmlns:a16="http://schemas.microsoft.com/office/drawing/2014/main" id="{0BB6DB40-4CD6-EDD0-F6A4-F40E98947E85}"/>
              </a:ext>
            </a:extLst>
          </p:cNvPr>
          <p:cNvSpPr txBox="1"/>
          <p:nvPr/>
        </p:nvSpPr>
        <p:spPr>
          <a:xfrm>
            <a:off x="412954" y="3311755"/>
            <a:ext cx="11076038" cy="1697068"/>
          </a:xfrm>
          <a:prstGeom prst="rect">
            <a:avLst/>
          </a:prstGeom>
          <a:noFill/>
        </p:spPr>
        <p:txBody>
          <a:bodyPr wrap="square">
            <a:spAutoFit/>
          </a:bodyPr>
          <a:lstStyle/>
          <a:p>
            <a:pPr algn="just">
              <a:lnSpc>
                <a:spcPct val="150000"/>
              </a:lnSpc>
            </a:pPr>
            <a:r>
              <a:rPr lang="en-US" sz="2400" dirty="0">
                <a:effectLst>
                  <a:outerShdw blurRad="38100" dist="38100" dir="2700000" algn="tl">
                    <a:srgbClr val="000000">
                      <a:alpha val="43137"/>
                    </a:srgbClr>
                  </a:outerShdw>
                </a:effectLst>
              </a:rPr>
              <a:t>A </a:t>
            </a:r>
            <a:r>
              <a:rPr lang="en-US" sz="2400" b="1" dirty="0"/>
              <a:t>circuit </a:t>
            </a:r>
            <a:r>
              <a:rPr lang="en-US" sz="2400" dirty="0"/>
              <a:t>is a path where the </a:t>
            </a:r>
            <a:r>
              <a:rPr lang="en-US" sz="2400" b="1" u="sng" dirty="0">
                <a:solidFill>
                  <a:schemeClr val="accent1"/>
                </a:solidFill>
              </a:rPr>
              <a:t>initial and terminal endpoints coincide</a:t>
            </a:r>
            <a:r>
              <a:rPr lang="en-US" sz="2400" dirty="0"/>
              <a:t>. </a:t>
            </a:r>
          </a:p>
          <a:p>
            <a:pPr algn="just">
              <a:lnSpc>
                <a:spcPct val="150000"/>
              </a:lnSpc>
            </a:pPr>
            <a:r>
              <a:rPr lang="en-US" sz="2400" b="1" dirty="0"/>
              <a:t>An elementary circuit </a:t>
            </a:r>
            <a:r>
              <a:rPr lang="en-US" sz="2400" dirty="0"/>
              <a:t>is a </a:t>
            </a:r>
            <a:r>
              <a:rPr lang="en-US" sz="2400" u="sng" dirty="0">
                <a:solidFill>
                  <a:srgbClr val="FF0000"/>
                </a:solidFill>
              </a:rPr>
              <a:t>minimal</a:t>
            </a:r>
            <a:r>
              <a:rPr lang="en-US" sz="2400" u="sng" dirty="0"/>
              <a:t> circuit </a:t>
            </a:r>
            <a:r>
              <a:rPr lang="en-US" sz="2400" dirty="0"/>
              <a:t>for inclusion, meaning it does </a:t>
            </a:r>
            <a:r>
              <a:rPr lang="en-US" sz="2400" dirty="0">
                <a:solidFill>
                  <a:srgbClr val="FF0000"/>
                </a:solidFill>
              </a:rPr>
              <a:t>not strictly contain another circuit. </a:t>
            </a:r>
          </a:p>
        </p:txBody>
      </p:sp>
      <p:sp>
        <p:nvSpPr>
          <p:cNvPr id="9" name="ZoneTexte 8">
            <a:extLst>
              <a:ext uri="{FF2B5EF4-FFF2-40B4-BE49-F238E27FC236}">
                <a16:creationId xmlns:a16="http://schemas.microsoft.com/office/drawing/2014/main" id="{ED539CB7-8400-D51D-E039-FDE2017A2FA0}"/>
              </a:ext>
            </a:extLst>
          </p:cNvPr>
          <p:cNvSpPr txBox="1"/>
          <p:nvPr/>
        </p:nvSpPr>
        <p:spPr>
          <a:xfrm>
            <a:off x="412954" y="5008823"/>
            <a:ext cx="11076038" cy="1697068"/>
          </a:xfrm>
          <a:prstGeom prst="rect">
            <a:avLst/>
          </a:prstGeom>
          <a:noFill/>
        </p:spPr>
        <p:txBody>
          <a:bodyPr wrap="square">
            <a:spAutoFit/>
          </a:bodyPr>
          <a:lstStyle/>
          <a:p>
            <a:pPr>
              <a:lnSpc>
                <a:spcPct val="150000"/>
              </a:lnSpc>
            </a:pPr>
            <a:r>
              <a:rPr lang="en-US" sz="2400" b="1" dirty="0"/>
              <a:t>A Eulerian circuit </a:t>
            </a:r>
            <a:r>
              <a:rPr lang="en-US" sz="2400" dirty="0"/>
              <a:t>of a graph G is a circuit that </a:t>
            </a:r>
            <a:r>
              <a:rPr lang="en-US" sz="2400" b="1" u="sng" dirty="0">
                <a:solidFill>
                  <a:schemeClr val="accent1"/>
                </a:solidFill>
              </a:rPr>
              <a:t>passes through each vertex of G exactly once</a:t>
            </a:r>
            <a:r>
              <a:rPr lang="en-US" sz="2400" dirty="0"/>
              <a:t>. </a:t>
            </a:r>
            <a:r>
              <a:rPr lang="en-US" sz="2400" b="1" dirty="0"/>
              <a:t>A </a:t>
            </a:r>
            <a:r>
              <a:rPr lang="en-US" sz="2400" b="1" dirty="0">
                <a:solidFill>
                  <a:schemeClr val="accent2"/>
                </a:solidFill>
                <a:effectLst>
                  <a:outerShdw blurRad="38100" dist="38100" dir="2700000" algn="tl">
                    <a:srgbClr val="000000">
                      <a:alpha val="43137"/>
                    </a:srgbClr>
                  </a:outerShdw>
                </a:effectLst>
              </a:rPr>
              <a:t>Hamiltonian circuit </a:t>
            </a:r>
            <a:r>
              <a:rPr lang="en-US" sz="2400" dirty="0"/>
              <a:t>of a graph G is a </a:t>
            </a:r>
            <a:r>
              <a:rPr lang="en-US" sz="2400" b="1" u="sng" dirty="0">
                <a:solidFill>
                  <a:schemeClr val="accent1"/>
                </a:solidFill>
              </a:rPr>
              <a:t>circuit that passes through each vertex of G exactly once."</a:t>
            </a:r>
          </a:p>
        </p:txBody>
      </p:sp>
    </p:spTree>
    <p:extLst>
      <p:ext uri="{BB962C8B-B14F-4D97-AF65-F5344CB8AC3E}">
        <p14:creationId xmlns:p14="http://schemas.microsoft.com/office/powerpoint/2010/main" val="131239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9DC65C2-6288-39E2-F06A-20586EB828D5}"/>
              </a:ext>
            </a:extLst>
          </p:cNvPr>
          <p:cNvSpPr txBox="1"/>
          <p:nvPr/>
        </p:nvSpPr>
        <p:spPr>
          <a:xfrm>
            <a:off x="707923" y="124475"/>
            <a:ext cx="10943302" cy="2031325"/>
          </a:xfrm>
          <a:prstGeom prst="rect">
            <a:avLst/>
          </a:prstGeom>
          <a:noFill/>
        </p:spPr>
        <p:txBody>
          <a:bodyPr wrap="square">
            <a:spAutoFit/>
          </a:bodyPr>
          <a:lstStyle/>
          <a:p>
            <a:pPr algn="just">
              <a:lnSpc>
                <a:spcPct val="150000"/>
              </a:lnSpc>
            </a:pPr>
            <a:r>
              <a:rPr lang="en-US" sz="2400" b="1" dirty="0"/>
              <a:t>Connected graphs and subgraphs. </a:t>
            </a:r>
          </a:p>
          <a:p>
            <a:pPr algn="just">
              <a:lnSpc>
                <a:spcPct val="150000"/>
              </a:lnSpc>
            </a:pPr>
            <a:r>
              <a:rPr lang="en-US" sz="2400" dirty="0"/>
              <a:t>Intuitively, a graph is </a:t>
            </a:r>
            <a:r>
              <a:rPr lang="en-US" sz="2400" b="1" dirty="0"/>
              <a:t>connected</a:t>
            </a:r>
            <a:r>
              <a:rPr lang="en-US" sz="2400" dirty="0"/>
              <a:t> if one can reach any vertex from any other vertex through a chain connecting them.</a:t>
            </a:r>
          </a:p>
          <a:p>
            <a:endParaRPr lang="en-US" dirty="0"/>
          </a:p>
        </p:txBody>
      </p:sp>
      <p:sp>
        <p:nvSpPr>
          <p:cNvPr id="5" name="ZoneTexte 4">
            <a:extLst>
              <a:ext uri="{FF2B5EF4-FFF2-40B4-BE49-F238E27FC236}">
                <a16:creationId xmlns:a16="http://schemas.microsoft.com/office/drawing/2014/main" id="{1F3410CA-AC1F-5AA4-8FA4-D58504FE0D82}"/>
              </a:ext>
            </a:extLst>
          </p:cNvPr>
          <p:cNvSpPr txBox="1"/>
          <p:nvPr/>
        </p:nvSpPr>
        <p:spPr>
          <a:xfrm>
            <a:off x="707923" y="1883726"/>
            <a:ext cx="11223521" cy="4467057"/>
          </a:xfrm>
          <a:prstGeom prst="rect">
            <a:avLst/>
          </a:prstGeom>
          <a:noFill/>
        </p:spPr>
        <p:txBody>
          <a:bodyPr wrap="square">
            <a:spAutoFit/>
          </a:bodyPr>
          <a:lstStyle/>
          <a:p>
            <a:pPr algn="just">
              <a:lnSpc>
                <a:spcPct val="150000"/>
              </a:lnSpc>
            </a:pPr>
            <a:r>
              <a:rPr lang="en-US" sz="2400" b="1" dirty="0">
                <a:effectLst>
                  <a:outerShdw blurRad="38100" dist="38100" dir="2700000" algn="tl">
                    <a:srgbClr val="000000">
                      <a:alpha val="43137"/>
                    </a:srgbClr>
                  </a:outerShdw>
                </a:effectLst>
              </a:rPr>
              <a:t>Definitions. </a:t>
            </a:r>
          </a:p>
          <a:p>
            <a:pPr algn="just">
              <a:lnSpc>
                <a:spcPct val="150000"/>
              </a:lnSpc>
            </a:pPr>
            <a:r>
              <a:rPr lang="en-US" sz="2400" dirty="0"/>
              <a:t>A graph G is </a:t>
            </a:r>
            <a:r>
              <a:rPr lang="en-US" sz="2400" b="1" dirty="0"/>
              <a:t>connected</a:t>
            </a:r>
            <a:r>
              <a:rPr lang="en-US" sz="2400" dirty="0"/>
              <a:t> if there exists at </a:t>
            </a:r>
            <a:r>
              <a:rPr lang="en-US" sz="2400" b="1" dirty="0">
                <a:solidFill>
                  <a:schemeClr val="accent1"/>
                </a:solidFill>
              </a:rPr>
              <a:t>least one path between any two vertices </a:t>
            </a:r>
            <a:r>
              <a:rPr lang="en-US" sz="2400" dirty="0"/>
              <a:t>of G.			        			 xi = </a:t>
            </a:r>
            <a:r>
              <a:rPr lang="en-US" sz="2400" dirty="0" err="1"/>
              <a:t>xj</a:t>
            </a:r>
            <a:r>
              <a:rPr lang="en-US" sz="2400" dirty="0"/>
              <a:t>.</a:t>
            </a:r>
          </a:p>
          <a:p>
            <a:pPr algn="just">
              <a:lnSpc>
                <a:spcPct val="150000"/>
              </a:lnSpc>
            </a:pPr>
            <a:r>
              <a:rPr lang="en-US" sz="2400" dirty="0"/>
              <a:t>	The relation: xi R </a:t>
            </a:r>
            <a:r>
              <a:rPr lang="en-US" sz="2400" dirty="0" err="1"/>
              <a:t>xj</a:t>
            </a:r>
            <a:r>
              <a:rPr lang="en-US" sz="2400" dirty="0"/>
              <a:t>   ⇔                       </a:t>
            </a:r>
          </a:p>
          <a:p>
            <a:pPr algn="just">
              <a:lnSpc>
                <a:spcPct val="150000"/>
              </a:lnSpc>
            </a:pPr>
            <a:r>
              <a:rPr lang="en-US" sz="2400" dirty="0"/>
              <a:t>					There exists a path connecting xi to </a:t>
            </a:r>
            <a:r>
              <a:rPr lang="en-US" sz="2400" dirty="0" err="1"/>
              <a:t>xj</a:t>
            </a:r>
            <a:endParaRPr lang="en-US" sz="2400" dirty="0"/>
          </a:p>
          <a:p>
            <a:pPr algn="just">
              <a:lnSpc>
                <a:spcPct val="150000"/>
              </a:lnSpc>
            </a:pPr>
            <a:r>
              <a:rPr lang="en-US" sz="2400" dirty="0"/>
              <a:t>is an </a:t>
            </a:r>
            <a:r>
              <a:rPr lang="en-US" sz="2400" b="1" dirty="0"/>
              <a:t>equivalence relation </a:t>
            </a:r>
            <a:r>
              <a:rPr lang="en-US" sz="2400" dirty="0"/>
              <a:t>(Reflexivity, Symmetry, Transitivity). The equivalence classes induced on the set of vertices V of G by this relation form a partition of V into V1, V2, ..., </a:t>
            </a:r>
            <a:r>
              <a:rPr lang="en-US" sz="2400" dirty="0" err="1"/>
              <a:t>Vp</a:t>
            </a:r>
            <a:r>
              <a:rPr lang="en-US" sz="2400" dirty="0"/>
              <a:t>. </a:t>
            </a:r>
          </a:p>
        </p:txBody>
      </p:sp>
      <p:sp>
        <p:nvSpPr>
          <p:cNvPr id="6" name="Accolade ouvrante 5">
            <a:extLst>
              <a:ext uri="{FF2B5EF4-FFF2-40B4-BE49-F238E27FC236}">
                <a16:creationId xmlns:a16="http://schemas.microsoft.com/office/drawing/2014/main" id="{37E3227F-4719-E246-7E7C-8BC9722591F4}"/>
              </a:ext>
            </a:extLst>
          </p:cNvPr>
          <p:cNvSpPr/>
          <p:nvPr/>
        </p:nvSpPr>
        <p:spPr>
          <a:xfrm>
            <a:off x="5088193" y="3161314"/>
            <a:ext cx="103239" cy="155595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6642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 calcmode="lin" valueType="num">
                                      <p:cBhvr additive="base">
                                        <p:cTn id="26"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66F0B5D-1976-8D0D-FA3D-20B0A899B9F0}"/>
              </a:ext>
            </a:extLst>
          </p:cNvPr>
          <p:cNvSpPr txBox="1"/>
          <p:nvPr/>
        </p:nvSpPr>
        <p:spPr>
          <a:xfrm>
            <a:off x="884903" y="566678"/>
            <a:ext cx="10515600" cy="2251065"/>
          </a:xfrm>
          <a:prstGeom prst="rect">
            <a:avLst/>
          </a:prstGeom>
          <a:noFill/>
        </p:spPr>
        <p:txBody>
          <a:bodyPr wrap="square">
            <a:spAutoFit/>
          </a:bodyPr>
          <a:lstStyle/>
          <a:p>
            <a:pPr algn="just">
              <a:lnSpc>
                <a:spcPct val="150000"/>
              </a:lnSpc>
            </a:pPr>
            <a:r>
              <a:rPr lang="en-US" dirty="0"/>
              <a:t> </a:t>
            </a:r>
            <a:r>
              <a:rPr lang="en-US" sz="2400" b="1" dirty="0"/>
              <a:t>Theorem (Ore)</a:t>
            </a:r>
          </a:p>
          <a:p>
            <a:pPr marL="1076325" algn="just">
              <a:lnSpc>
                <a:spcPct val="150000"/>
              </a:lnSpc>
            </a:pPr>
            <a:r>
              <a:rPr lang="en-US" sz="2400" dirty="0"/>
              <a:t>• Let G = (V, E) be a simple graph of order n ≥ 3.</a:t>
            </a:r>
          </a:p>
          <a:p>
            <a:pPr marL="1076325" algn="just">
              <a:lnSpc>
                <a:spcPct val="150000"/>
              </a:lnSpc>
            </a:pPr>
            <a:r>
              <a:rPr lang="en-US" sz="2400" dirty="0"/>
              <a:t>• If for every pair {x, y} of non-adjacent vertices, we have d(x) + d(y) ≥ n,</a:t>
            </a:r>
          </a:p>
          <a:p>
            <a:pPr marL="1076325" algn="just">
              <a:lnSpc>
                <a:spcPct val="150000"/>
              </a:lnSpc>
            </a:pPr>
            <a:r>
              <a:rPr lang="en-US" sz="2400" dirty="0"/>
              <a:t>then G is Hamiltonian.</a:t>
            </a:r>
          </a:p>
        </p:txBody>
      </p:sp>
      <p:sp>
        <p:nvSpPr>
          <p:cNvPr id="5" name="ZoneTexte 4">
            <a:extLst>
              <a:ext uri="{FF2B5EF4-FFF2-40B4-BE49-F238E27FC236}">
                <a16:creationId xmlns:a16="http://schemas.microsoft.com/office/drawing/2014/main" id="{B3DCBB27-593F-2E9F-1907-EEA9A20DD3FA}"/>
              </a:ext>
            </a:extLst>
          </p:cNvPr>
          <p:cNvSpPr txBox="1"/>
          <p:nvPr/>
        </p:nvSpPr>
        <p:spPr>
          <a:xfrm>
            <a:off x="884903" y="3163095"/>
            <a:ext cx="10515600" cy="3359061"/>
          </a:xfrm>
          <a:prstGeom prst="rect">
            <a:avLst/>
          </a:prstGeom>
          <a:noFill/>
        </p:spPr>
        <p:txBody>
          <a:bodyPr wrap="square">
            <a:spAutoFit/>
          </a:bodyPr>
          <a:lstStyle/>
          <a:p>
            <a:pPr algn="just">
              <a:lnSpc>
                <a:spcPct val="150000"/>
              </a:lnSpc>
            </a:pPr>
            <a:r>
              <a:rPr lang="en-US" sz="2400" b="1" dirty="0"/>
              <a:t>Corollary (Dirac)</a:t>
            </a:r>
          </a:p>
          <a:p>
            <a:pPr marL="1341438" indent="-265113" algn="just">
              <a:lnSpc>
                <a:spcPct val="150000"/>
              </a:lnSpc>
            </a:pPr>
            <a:r>
              <a:rPr lang="en-US" sz="2400" dirty="0"/>
              <a:t>• Let G = (V, E) be a simple graph of order n ≥ 3. If for every vertex x of G,     we have d(x) ≥ n/2, then G is Hamiltonian.</a:t>
            </a:r>
          </a:p>
          <a:p>
            <a:pPr marL="1076325" algn="just">
              <a:lnSpc>
                <a:spcPct val="150000"/>
              </a:lnSpc>
            </a:pPr>
            <a:r>
              <a:rPr lang="en-US" sz="2400" dirty="0"/>
              <a:t>• Indeed, such a graph satisfies the conditions of the previous theorem. </a:t>
            </a:r>
          </a:p>
          <a:p>
            <a:pPr marL="1254125" algn="just">
              <a:lnSpc>
                <a:spcPct val="150000"/>
              </a:lnSpc>
            </a:pPr>
            <a:r>
              <a:rPr lang="en-US" sz="2400" dirty="0"/>
              <a:t>If x and y are not adjacent, we have:</a:t>
            </a:r>
          </a:p>
          <a:p>
            <a:pPr marL="1076325" algn="just">
              <a:lnSpc>
                <a:spcPct val="150000"/>
              </a:lnSpc>
            </a:pPr>
            <a:r>
              <a:rPr lang="en-US" sz="2400" dirty="0"/>
              <a:t> d(x) + d(y) ≥ n/2 + n/2 = n.</a:t>
            </a:r>
          </a:p>
        </p:txBody>
      </p:sp>
    </p:spTree>
    <p:extLst>
      <p:ext uri="{BB962C8B-B14F-4D97-AF65-F5344CB8AC3E}">
        <p14:creationId xmlns:p14="http://schemas.microsoft.com/office/powerpoint/2010/main" val="242399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F44562A-D6BF-DC2D-9990-1CFC3D95EC00}"/>
              </a:ext>
            </a:extLst>
          </p:cNvPr>
          <p:cNvSpPr txBox="1"/>
          <p:nvPr/>
        </p:nvSpPr>
        <p:spPr>
          <a:xfrm>
            <a:off x="1028699" y="371823"/>
            <a:ext cx="10445545" cy="1143070"/>
          </a:xfrm>
          <a:prstGeom prst="rect">
            <a:avLst/>
          </a:prstGeom>
          <a:noFill/>
        </p:spPr>
        <p:txBody>
          <a:bodyPr wrap="square">
            <a:spAutoFit/>
          </a:bodyPr>
          <a:lstStyle/>
          <a:p>
            <a:pPr algn="just">
              <a:lnSpc>
                <a:spcPct val="150000"/>
              </a:lnSpc>
            </a:pPr>
            <a:r>
              <a:rPr lang="en-US" sz="2400" dirty="0"/>
              <a:t>The </a:t>
            </a:r>
            <a:r>
              <a:rPr lang="en-US" sz="2400" b="1" dirty="0">
                <a:solidFill>
                  <a:schemeClr val="accent1"/>
                </a:solidFill>
                <a:effectLst>
                  <a:outerShdw blurRad="38100" dist="38100" dir="2700000" algn="tl">
                    <a:srgbClr val="000000">
                      <a:alpha val="43137"/>
                    </a:srgbClr>
                  </a:outerShdw>
                </a:effectLst>
              </a:rPr>
              <a:t>number p </a:t>
            </a:r>
            <a:r>
              <a:rPr lang="en-US" sz="2400" dirty="0"/>
              <a:t>of different equivalence classes is called the </a:t>
            </a:r>
            <a:r>
              <a:rPr lang="en-US" sz="2400" b="1" dirty="0">
                <a:solidFill>
                  <a:schemeClr val="accent1"/>
                </a:solidFill>
                <a:effectLst>
                  <a:outerShdw blurRad="38100" dist="38100" dir="2700000" algn="tl">
                    <a:srgbClr val="000000">
                      <a:alpha val="43137"/>
                    </a:srgbClr>
                  </a:outerShdw>
                </a:effectLst>
              </a:rPr>
              <a:t>connectivity number </a:t>
            </a:r>
            <a:r>
              <a:rPr lang="en-US" sz="2400" dirty="0"/>
              <a:t>of the graph. </a:t>
            </a:r>
          </a:p>
        </p:txBody>
      </p:sp>
      <p:sp>
        <p:nvSpPr>
          <p:cNvPr id="7" name="ZoneTexte 6">
            <a:extLst>
              <a:ext uri="{FF2B5EF4-FFF2-40B4-BE49-F238E27FC236}">
                <a16:creationId xmlns:a16="http://schemas.microsoft.com/office/drawing/2014/main" id="{B35F79C5-1595-636C-068C-B9B770ED45C7}"/>
              </a:ext>
            </a:extLst>
          </p:cNvPr>
          <p:cNvSpPr txBox="1"/>
          <p:nvPr/>
        </p:nvSpPr>
        <p:spPr>
          <a:xfrm>
            <a:off x="1028699" y="1733370"/>
            <a:ext cx="10445544" cy="1143070"/>
          </a:xfrm>
          <a:prstGeom prst="rect">
            <a:avLst/>
          </a:prstGeom>
          <a:noFill/>
        </p:spPr>
        <p:txBody>
          <a:bodyPr wrap="square">
            <a:spAutoFit/>
          </a:bodyPr>
          <a:lstStyle/>
          <a:p>
            <a:pPr algn="just">
              <a:lnSpc>
                <a:spcPct val="150000"/>
              </a:lnSpc>
            </a:pPr>
            <a:r>
              <a:rPr lang="en-US" sz="2400" dirty="0"/>
              <a:t>A binary relation of </a:t>
            </a:r>
            <a:r>
              <a:rPr lang="en-US" sz="2400" b="1" u="sng" dirty="0">
                <a:effectLst>
                  <a:outerShdw blurRad="38100" dist="38100" dir="2700000" algn="tl">
                    <a:srgbClr val="000000">
                      <a:alpha val="43137"/>
                    </a:srgbClr>
                  </a:outerShdw>
                </a:effectLst>
              </a:rPr>
              <a:t>weak</a:t>
            </a:r>
            <a:r>
              <a:rPr lang="en-US" sz="2400" b="1" u="sng" dirty="0"/>
              <a:t> connectivity</a:t>
            </a:r>
            <a:r>
              <a:rPr lang="en-US" sz="2400" dirty="0"/>
              <a:t>, denoted </a:t>
            </a:r>
            <a:r>
              <a:rPr lang="en-US" sz="2400" b="1" dirty="0"/>
              <a:t>C</a:t>
            </a:r>
            <a:r>
              <a:rPr lang="en-US" sz="2400" dirty="0"/>
              <a:t>, is defined by x </a:t>
            </a:r>
            <a:r>
              <a:rPr lang="en-US" sz="2400" b="1" dirty="0"/>
              <a:t>C</a:t>
            </a:r>
            <a:r>
              <a:rPr lang="en-US" sz="2400" dirty="0"/>
              <a:t> y if and only if there </a:t>
            </a:r>
            <a:r>
              <a:rPr lang="en-US" sz="2400" u="sng" dirty="0"/>
              <a:t>exists a chain connecting x to y. </a:t>
            </a:r>
          </a:p>
        </p:txBody>
      </p:sp>
      <p:sp>
        <p:nvSpPr>
          <p:cNvPr id="9" name="ZoneTexte 8">
            <a:extLst>
              <a:ext uri="{FF2B5EF4-FFF2-40B4-BE49-F238E27FC236}">
                <a16:creationId xmlns:a16="http://schemas.microsoft.com/office/drawing/2014/main" id="{E1E8DDC5-F84C-B7F1-A63E-23436C6E761D}"/>
              </a:ext>
            </a:extLst>
          </p:cNvPr>
          <p:cNvSpPr txBox="1"/>
          <p:nvPr/>
        </p:nvSpPr>
        <p:spPr>
          <a:xfrm>
            <a:off x="1028700" y="3143232"/>
            <a:ext cx="10445543" cy="1143070"/>
          </a:xfrm>
          <a:prstGeom prst="rect">
            <a:avLst/>
          </a:prstGeom>
          <a:noFill/>
        </p:spPr>
        <p:txBody>
          <a:bodyPr wrap="square">
            <a:spAutoFit/>
          </a:bodyPr>
          <a:lstStyle/>
          <a:p>
            <a:pPr algn="just">
              <a:lnSpc>
                <a:spcPct val="150000"/>
              </a:lnSpc>
            </a:pPr>
            <a:r>
              <a:rPr lang="en-US" sz="2400" dirty="0"/>
              <a:t>A binary relation of </a:t>
            </a:r>
            <a:r>
              <a:rPr lang="en-US" sz="2400" b="1" u="sng" dirty="0">
                <a:effectLst>
                  <a:outerShdw blurRad="38100" dist="38100" dir="2700000" algn="tl">
                    <a:srgbClr val="000000">
                      <a:alpha val="43137"/>
                    </a:srgbClr>
                  </a:outerShdw>
                </a:effectLst>
              </a:rPr>
              <a:t>strong </a:t>
            </a:r>
            <a:r>
              <a:rPr lang="en-US" sz="2400" b="1" u="sng" dirty="0"/>
              <a:t>connectivity</a:t>
            </a:r>
            <a:r>
              <a:rPr lang="en-US" sz="2400" dirty="0"/>
              <a:t>, denoted C*, is defined by: x C* y if and only if there exists </a:t>
            </a:r>
            <a:r>
              <a:rPr lang="en-US" sz="2400" u="sng" dirty="0"/>
              <a:t>a path from x to y and another from y to x.</a:t>
            </a:r>
          </a:p>
        </p:txBody>
      </p:sp>
      <p:sp>
        <p:nvSpPr>
          <p:cNvPr id="13" name="ZoneTexte 12">
            <a:extLst>
              <a:ext uri="{FF2B5EF4-FFF2-40B4-BE49-F238E27FC236}">
                <a16:creationId xmlns:a16="http://schemas.microsoft.com/office/drawing/2014/main" id="{0F1DC006-4D6D-5BBF-E814-3E05399A37FC}"/>
              </a:ext>
            </a:extLst>
          </p:cNvPr>
          <p:cNvSpPr txBox="1"/>
          <p:nvPr/>
        </p:nvSpPr>
        <p:spPr>
          <a:xfrm>
            <a:off x="1028699" y="4417619"/>
            <a:ext cx="10622523" cy="1143070"/>
          </a:xfrm>
          <a:prstGeom prst="rect">
            <a:avLst/>
          </a:prstGeom>
          <a:noFill/>
          <a:ln>
            <a:solidFill>
              <a:schemeClr val="tx1"/>
            </a:solidFill>
          </a:ln>
        </p:spPr>
        <p:txBody>
          <a:bodyPr wrap="square">
            <a:spAutoFit/>
          </a:bodyPr>
          <a:lstStyle/>
          <a:p>
            <a:pPr algn="just">
              <a:lnSpc>
                <a:spcPct val="150000"/>
              </a:lnSpc>
            </a:pPr>
            <a:r>
              <a:rPr lang="en-US" sz="2400" b="1" u="sng" dirty="0"/>
              <a:t>Property.</a:t>
            </a:r>
          </a:p>
          <a:p>
            <a:pPr algn="just">
              <a:lnSpc>
                <a:spcPct val="150000"/>
              </a:lnSpc>
            </a:pPr>
            <a:r>
              <a:rPr lang="en-US" sz="2400" dirty="0"/>
              <a:t>A connected graph G of order n has at least n-1 edges.</a:t>
            </a:r>
          </a:p>
        </p:txBody>
      </p:sp>
      <p:sp>
        <p:nvSpPr>
          <p:cNvPr id="14" name="ZoneTexte 13">
            <a:extLst>
              <a:ext uri="{FF2B5EF4-FFF2-40B4-BE49-F238E27FC236}">
                <a16:creationId xmlns:a16="http://schemas.microsoft.com/office/drawing/2014/main" id="{16798887-EA2D-282E-0532-C67E9008CF2D}"/>
              </a:ext>
            </a:extLst>
          </p:cNvPr>
          <p:cNvSpPr txBox="1"/>
          <p:nvPr/>
        </p:nvSpPr>
        <p:spPr>
          <a:xfrm>
            <a:off x="969703" y="5692006"/>
            <a:ext cx="10740513" cy="830997"/>
          </a:xfrm>
          <a:prstGeom prst="rect">
            <a:avLst/>
          </a:prstGeom>
          <a:noFill/>
        </p:spPr>
        <p:txBody>
          <a:bodyPr wrap="square">
            <a:spAutoFit/>
          </a:bodyPr>
          <a:lstStyle/>
          <a:p>
            <a:r>
              <a:rPr lang="en-US" sz="2400" dirty="0"/>
              <a:t>Proof. (Hint)</a:t>
            </a:r>
          </a:p>
          <a:p>
            <a:r>
              <a:rPr lang="en-US" sz="2400" dirty="0"/>
              <a:t>By induction on the number of vertices using the sum of the degrees.</a:t>
            </a:r>
          </a:p>
        </p:txBody>
      </p:sp>
    </p:spTree>
    <p:extLst>
      <p:ext uri="{BB962C8B-B14F-4D97-AF65-F5344CB8AC3E}">
        <p14:creationId xmlns:p14="http://schemas.microsoft.com/office/powerpoint/2010/main" val="336792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P spid="13"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FC3B05C-C85B-BD04-02DE-5B6939DAB268}"/>
              </a:ext>
            </a:extLst>
          </p:cNvPr>
          <p:cNvSpPr txBox="1"/>
          <p:nvPr/>
        </p:nvSpPr>
        <p:spPr>
          <a:xfrm>
            <a:off x="1740310" y="619432"/>
            <a:ext cx="8834284" cy="4477764"/>
          </a:xfrm>
          <a:prstGeom prst="rect">
            <a:avLst/>
          </a:prstGeom>
          <a:noFill/>
        </p:spPr>
        <p:txBody>
          <a:bodyPr wrap="square" rtlCol="0">
            <a:spAutoFit/>
          </a:bodyPr>
          <a:lstStyle/>
          <a:p>
            <a:pPr algn="just">
              <a:lnSpc>
                <a:spcPct val="150000"/>
              </a:lnSpc>
            </a:pPr>
            <a:r>
              <a:rPr lang="en-US" sz="2400" dirty="0"/>
              <a:t>Graphs allow for easier manipulation of objects and their relationships through a natural graphical representation. The set of mathematical techniques and tools developed in graph theory enables the easy demonstration of properties, the derivation of solution methods, and algorithms that solve problems such as: </a:t>
            </a:r>
          </a:p>
          <a:p>
            <a:pPr marL="900113" indent="-457200" algn="just">
              <a:lnSpc>
                <a:spcPct val="150000"/>
              </a:lnSpc>
              <a:buFont typeface="Arial" panose="020B0604020202020204" pitchFamily="34" charset="0"/>
              <a:buChar char="•"/>
            </a:pPr>
            <a:r>
              <a:rPr lang="en-US" sz="2400" b="0" i="0" dirty="0">
                <a:solidFill>
                  <a:srgbClr val="495057"/>
                </a:solidFill>
                <a:effectLst/>
                <a:latin typeface="Frank Ruhl Libre" panose="00000500000000000000" pitchFamily="2" charset="-79"/>
                <a:cs typeface="Frank Ruhl Libre" panose="00000500000000000000" pitchFamily="2" charset="-79"/>
              </a:rPr>
              <a:t>the shortest path? </a:t>
            </a:r>
          </a:p>
          <a:p>
            <a:pPr marL="987425" indent="-544513" algn="just">
              <a:lnSpc>
                <a:spcPct val="150000"/>
              </a:lnSpc>
              <a:buFont typeface="Arial" panose="020B0604020202020204" pitchFamily="34" charset="0"/>
              <a:buChar char="•"/>
            </a:pPr>
            <a:r>
              <a:rPr lang="en-US" sz="2400" b="0" i="0" dirty="0">
                <a:solidFill>
                  <a:srgbClr val="495057"/>
                </a:solidFill>
                <a:effectLst/>
                <a:latin typeface="Frank Ruhl Libre" panose="00000500000000000000" pitchFamily="2" charset="-79"/>
                <a:cs typeface="Frank Ruhl Libre" panose="00000500000000000000" pitchFamily="2" charset="-79"/>
              </a:rPr>
              <a:t>How to minimize the total length of connections in a circuit?... etc.</a:t>
            </a:r>
            <a:endParaRPr lang="en-US" sz="2400" dirty="0"/>
          </a:p>
        </p:txBody>
      </p:sp>
    </p:spTree>
    <p:extLst>
      <p:ext uri="{BB962C8B-B14F-4D97-AF65-F5344CB8AC3E}">
        <p14:creationId xmlns:p14="http://schemas.microsoft.com/office/powerpoint/2010/main" val="439698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4855B28-98F6-50AB-1EFB-1FE2A2497873}"/>
              </a:ext>
            </a:extLst>
          </p:cNvPr>
          <p:cNvSpPr txBox="1"/>
          <p:nvPr/>
        </p:nvSpPr>
        <p:spPr>
          <a:xfrm>
            <a:off x="836971" y="283129"/>
            <a:ext cx="10401300" cy="2066400"/>
          </a:xfrm>
          <a:prstGeom prst="rect">
            <a:avLst/>
          </a:prstGeom>
          <a:noFill/>
        </p:spPr>
        <p:txBody>
          <a:bodyPr wrap="square">
            <a:spAutoFit/>
          </a:bodyPr>
          <a:lstStyle/>
          <a:p>
            <a:pPr algn="l"/>
            <a:r>
              <a:rPr lang="en-US" sz="2400" b="1" i="0" dirty="0">
                <a:solidFill>
                  <a:srgbClr val="495057"/>
                </a:solidFill>
                <a:effectLst/>
                <a:cs typeface="Frank Ruhl Libre" panose="00000500000000000000" pitchFamily="2" charset="-79"/>
              </a:rPr>
              <a:t>Subgraph and Partial Graph.</a:t>
            </a:r>
            <a:endParaRPr lang="en-US" sz="2400" b="0" i="0" dirty="0">
              <a:solidFill>
                <a:srgbClr val="495057"/>
              </a:solidFill>
              <a:effectLst/>
              <a:cs typeface="Frank Ruhl Libre" panose="00000500000000000000" pitchFamily="2" charset="-79"/>
            </a:endParaRPr>
          </a:p>
          <a:p>
            <a:pPr marL="342900" indent="-342900" algn="just">
              <a:lnSpc>
                <a:spcPct val="150000"/>
              </a:lnSpc>
              <a:buFont typeface="Wingdings" panose="05000000000000000000" pitchFamily="2" charset="2"/>
              <a:buChar char="§"/>
            </a:pPr>
            <a:r>
              <a:rPr lang="en-US" sz="2400" b="0" i="0" dirty="0">
                <a:solidFill>
                  <a:srgbClr val="495057"/>
                </a:solidFill>
                <a:effectLst/>
                <a:cs typeface="Frank Ruhl Libre" panose="00000500000000000000" pitchFamily="2" charset="-79"/>
              </a:rPr>
              <a:t>Let a graph G = (V, E) and V1 ⊆ V. The </a:t>
            </a:r>
            <a:r>
              <a:rPr lang="en-US" sz="2400" b="1" i="0" dirty="0">
                <a:solidFill>
                  <a:srgbClr val="495057"/>
                </a:solidFill>
                <a:effectLst>
                  <a:outerShdw blurRad="38100" dist="38100" dir="2700000" algn="tl">
                    <a:srgbClr val="000000">
                      <a:alpha val="43137"/>
                    </a:srgbClr>
                  </a:outerShdw>
                </a:effectLst>
                <a:cs typeface="Frank Ruhl Libre" panose="00000500000000000000" pitchFamily="2" charset="-79"/>
              </a:rPr>
              <a:t>subgraph </a:t>
            </a:r>
            <a:r>
              <a:rPr lang="en-US" sz="2400" b="0" i="0" dirty="0">
                <a:solidFill>
                  <a:srgbClr val="495057"/>
                </a:solidFill>
                <a:effectLst/>
                <a:cs typeface="Frank Ruhl Libre" panose="00000500000000000000" pitchFamily="2" charset="-79"/>
              </a:rPr>
              <a:t>induced by V1 is G' = (X', A'), meaning that G' is obtained by </a:t>
            </a:r>
            <a:r>
              <a:rPr lang="en-US" sz="2400" b="0" i="0" u="sng" dirty="0">
                <a:solidFill>
                  <a:srgbClr val="495057"/>
                </a:solidFill>
                <a:effectLst/>
                <a:cs typeface="Frank Ruhl Libre" panose="00000500000000000000" pitchFamily="2" charset="-79"/>
              </a:rPr>
              <a:t>removing one or more vertices</a:t>
            </a:r>
            <a:r>
              <a:rPr lang="en-US" sz="2400" b="0" i="0" dirty="0">
                <a:solidFill>
                  <a:srgbClr val="495057"/>
                </a:solidFill>
                <a:effectLst/>
                <a:cs typeface="Frank Ruhl Libre" panose="00000500000000000000" pitchFamily="2" charset="-79"/>
              </a:rPr>
              <a:t> from the graph G, as well as all edges incident to those vertices.</a:t>
            </a:r>
          </a:p>
        </p:txBody>
      </p:sp>
      <p:sp>
        <p:nvSpPr>
          <p:cNvPr id="11" name="ZoneTexte 10">
            <a:extLst>
              <a:ext uri="{FF2B5EF4-FFF2-40B4-BE49-F238E27FC236}">
                <a16:creationId xmlns:a16="http://schemas.microsoft.com/office/drawing/2014/main" id="{D02FC4BC-F4E3-8B10-C025-C00603204F07}"/>
              </a:ext>
            </a:extLst>
          </p:cNvPr>
          <p:cNvSpPr txBox="1"/>
          <p:nvPr/>
        </p:nvSpPr>
        <p:spPr>
          <a:xfrm>
            <a:off x="836971" y="3699613"/>
            <a:ext cx="1345790" cy="461665"/>
          </a:xfrm>
          <a:prstGeom prst="rect">
            <a:avLst/>
          </a:prstGeom>
          <a:noFill/>
        </p:spPr>
        <p:txBody>
          <a:bodyPr wrap="square">
            <a:spAutoFit/>
          </a:bodyPr>
          <a:lstStyle/>
          <a:p>
            <a:r>
              <a:rPr kumimoji="0" lang="en-US" sz="2400" b="0" i="0" u="none" strike="noStrike" kern="1200" cap="none" spc="0" normalizeH="0" baseline="0" noProof="0" dirty="0">
                <a:ln>
                  <a:noFill/>
                </a:ln>
                <a:solidFill>
                  <a:srgbClr val="495057"/>
                </a:solidFill>
                <a:effectLst/>
                <a:uLnTx/>
                <a:uFillTx/>
                <a:latin typeface="Calibri" panose="020F0502020204030204"/>
                <a:ea typeface="+mn-ea"/>
                <a:cs typeface="Frank Ruhl Libre" panose="00000500000000000000" pitchFamily="2" charset="-79"/>
              </a:rPr>
              <a:t>Example:</a:t>
            </a:r>
            <a:endParaRPr lang="en-US" dirty="0"/>
          </a:p>
        </p:txBody>
      </p:sp>
      <p:pic>
        <p:nvPicPr>
          <p:cNvPr id="13" name="Image 12">
            <a:extLst>
              <a:ext uri="{FF2B5EF4-FFF2-40B4-BE49-F238E27FC236}">
                <a16:creationId xmlns:a16="http://schemas.microsoft.com/office/drawing/2014/main" id="{FC07042C-2842-0E87-3A27-1F1300075077}"/>
              </a:ext>
            </a:extLst>
          </p:cNvPr>
          <p:cNvPicPr>
            <a:picLocks noChangeAspect="1"/>
          </p:cNvPicPr>
          <p:nvPr/>
        </p:nvPicPr>
        <p:blipFill>
          <a:blip r:embed="rId2"/>
          <a:stretch>
            <a:fillRect/>
          </a:stretch>
        </p:blipFill>
        <p:spPr>
          <a:xfrm>
            <a:off x="918854" y="4403367"/>
            <a:ext cx="2148811" cy="2262505"/>
          </a:xfrm>
          <a:prstGeom prst="rect">
            <a:avLst/>
          </a:prstGeom>
        </p:spPr>
      </p:pic>
      <p:pic>
        <p:nvPicPr>
          <p:cNvPr id="15" name="Image 14">
            <a:extLst>
              <a:ext uri="{FF2B5EF4-FFF2-40B4-BE49-F238E27FC236}">
                <a16:creationId xmlns:a16="http://schemas.microsoft.com/office/drawing/2014/main" id="{9BCC5B6E-590E-37BF-C404-9F25043E3A5C}"/>
              </a:ext>
            </a:extLst>
          </p:cNvPr>
          <p:cNvPicPr>
            <a:picLocks noChangeAspect="1"/>
          </p:cNvPicPr>
          <p:nvPr/>
        </p:nvPicPr>
        <p:blipFill>
          <a:blip r:embed="rId3"/>
          <a:stretch>
            <a:fillRect/>
          </a:stretch>
        </p:blipFill>
        <p:spPr>
          <a:xfrm>
            <a:off x="4472833" y="3851561"/>
            <a:ext cx="2042271" cy="2413593"/>
          </a:xfrm>
          <a:prstGeom prst="rect">
            <a:avLst/>
          </a:prstGeom>
        </p:spPr>
      </p:pic>
      <p:pic>
        <p:nvPicPr>
          <p:cNvPr id="17" name="Image 16">
            <a:extLst>
              <a:ext uri="{FF2B5EF4-FFF2-40B4-BE49-F238E27FC236}">
                <a16:creationId xmlns:a16="http://schemas.microsoft.com/office/drawing/2014/main" id="{B50B83D3-E9E5-E833-A3BF-54B1808EC8A8}"/>
              </a:ext>
            </a:extLst>
          </p:cNvPr>
          <p:cNvPicPr>
            <a:picLocks noChangeAspect="1"/>
          </p:cNvPicPr>
          <p:nvPr/>
        </p:nvPicPr>
        <p:blipFill>
          <a:blip r:embed="rId4"/>
          <a:stretch>
            <a:fillRect/>
          </a:stretch>
        </p:blipFill>
        <p:spPr>
          <a:xfrm>
            <a:off x="7872641" y="4051095"/>
            <a:ext cx="2042271" cy="2312771"/>
          </a:xfrm>
          <a:prstGeom prst="rect">
            <a:avLst/>
          </a:prstGeom>
        </p:spPr>
      </p:pic>
      <p:sp>
        <p:nvSpPr>
          <p:cNvPr id="18" name="ZoneTexte 17">
            <a:extLst>
              <a:ext uri="{FF2B5EF4-FFF2-40B4-BE49-F238E27FC236}">
                <a16:creationId xmlns:a16="http://schemas.microsoft.com/office/drawing/2014/main" id="{9A9788EF-86F0-8A8C-B6C5-0639316999D2}"/>
              </a:ext>
            </a:extLst>
          </p:cNvPr>
          <p:cNvSpPr txBox="1"/>
          <p:nvPr/>
        </p:nvSpPr>
        <p:spPr>
          <a:xfrm>
            <a:off x="4472833" y="6363866"/>
            <a:ext cx="1736627" cy="369332"/>
          </a:xfrm>
          <a:prstGeom prst="rect">
            <a:avLst/>
          </a:prstGeom>
          <a:noFill/>
        </p:spPr>
        <p:txBody>
          <a:bodyPr wrap="square" rtlCol="0">
            <a:spAutoFit/>
          </a:bodyPr>
          <a:lstStyle/>
          <a:p>
            <a:r>
              <a:rPr lang="fr-FR" dirty="0" err="1"/>
              <a:t>Sub</a:t>
            </a:r>
            <a:r>
              <a:rPr lang="fr-FR" dirty="0"/>
              <a:t>-graph of G</a:t>
            </a:r>
            <a:endParaRPr lang="en-US" dirty="0"/>
          </a:p>
        </p:txBody>
      </p:sp>
      <p:sp>
        <p:nvSpPr>
          <p:cNvPr id="19" name="ZoneTexte 18">
            <a:extLst>
              <a:ext uri="{FF2B5EF4-FFF2-40B4-BE49-F238E27FC236}">
                <a16:creationId xmlns:a16="http://schemas.microsoft.com/office/drawing/2014/main" id="{1F6020F4-C4C7-72E7-7669-B227C45A4D11}"/>
              </a:ext>
            </a:extLst>
          </p:cNvPr>
          <p:cNvSpPr txBox="1"/>
          <p:nvPr/>
        </p:nvSpPr>
        <p:spPr>
          <a:xfrm>
            <a:off x="8025462" y="6265154"/>
            <a:ext cx="2042271" cy="369332"/>
          </a:xfrm>
          <a:prstGeom prst="rect">
            <a:avLst/>
          </a:prstGeom>
          <a:noFill/>
        </p:spPr>
        <p:txBody>
          <a:bodyPr wrap="square" rtlCol="0">
            <a:spAutoFit/>
          </a:bodyPr>
          <a:lstStyle/>
          <a:p>
            <a:r>
              <a:rPr lang="fr-FR" dirty="0"/>
              <a:t>Partial graph of G</a:t>
            </a:r>
            <a:endParaRPr lang="en-US" dirty="0"/>
          </a:p>
        </p:txBody>
      </p:sp>
      <p:sp>
        <p:nvSpPr>
          <p:cNvPr id="3" name="ZoneTexte 2">
            <a:extLst>
              <a:ext uri="{FF2B5EF4-FFF2-40B4-BE49-F238E27FC236}">
                <a16:creationId xmlns:a16="http://schemas.microsoft.com/office/drawing/2014/main" id="{4216CFFB-7AFF-4CC8-B04F-1CECD882F1CD}"/>
              </a:ext>
            </a:extLst>
          </p:cNvPr>
          <p:cNvSpPr txBox="1"/>
          <p:nvPr/>
        </p:nvSpPr>
        <p:spPr>
          <a:xfrm>
            <a:off x="836970" y="2505670"/>
            <a:ext cx="10401299" cy="1143070"/>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US" sz="2400" dirty="0"/>
              <a:t>Let a graph G = (V, E) and E1 ⊆ E, G' = (V, E') is a partial graph of G. In other words, it is obtained by removing one or more edges from the graph G.</a:t>
            </a:r>
          </a:p>
        </p:txBody>
      </p:sp>
    </p:spTree>
    <p:extLst>
      <p:ext uri="{BB962C8B-B14F-4D97-AF65-F5344CB8AC3E}">
        <p14:creationId xmlns:p14="http://schemas.microsoft.com/office/powerpoint/2010/main" val="361705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8" grpId="0"/>
      <p:bldP spid="19"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3398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2D565-96E6-D08A-B4E5-AC4E515C2412}"/>
            </a:ext>
          </a:extLst>
        </p:cNvPr>
        <p:cNvGrpSpPr/>
        <p:nvPr/>
      </p:nvGrpSpPr>
      <p:grpSpPr>
        <a:xfrm>
          <a:off x="0" y="0"/>
          <a:ext cx="0" cy="0"/>
          <a:chOff x="0" y="0"/>
          <a:chExt cx="0" cy="0"/>
        </a:xfrm>
      </p:grpSpPr>
      <p:sp>
        <p:nvSpPr>
          <p:cNvPr id="4" name="ZoneTexte 3">
            <a:extLst>
              <a:ext uri="{FF2B5EF4-FFF2-40B4-BE49-F238E27FC236}">
                <a16:creationId xmlns:a16="http://schemas.microsoft.com/office/drawing/2014/main" id="{7EB77EFD-6732-0D67-3DB0-E4E46B03A0F9}"/>
              </a:ext>
            </a:extLst>
          </p:cNvPr>
          <p:cNvSpPr txBox="1"/>
          <p:nvPr/>
        </p:nvSpPr>
        <p:spPr>
          <a:xfrm>
            <a:off x="1205681" y="1230773"/>
            <a:ext cx="10076836" cy="1697068"/>
          </a:xfrm>
          <a:prstGeom prst="rect">
            <a:avLst/>
          </a:prstGeom>
          <a:noFill/>
        </p:spPr>
        <p:txBody>
          <a:bodyPr wrap="square">
            <a:spAutoFit/>
          </a:bodyPr>
          <a:lstStyle/>
          <a:p>
            <a:pPr algn="just">
              <a:lnSpc>
                <a:spcPct val="150000"/>
              </a:lnSpc>
            </a:pPr>
            <a:r>
              <a:rPr lang="en-US" sz="2400" dirty="0"/>
              <a:t>A </a:t>
            </a:r>
            <a:r>
              <a:rPr lang="en-US" sz="2400" b="1" dirty="0"/>
              <a:t>directed graph is strongly connec</a:t>
            </a:r>
            <a:r>
              <a:rPr lang="en-US" sz="2400" dirty="0"/>
              <a:t>ted if every ordered pair (a, b) of distinct vertices in the graph is connected by at least one path. In other words, every vertex is reachable from all other vertices by at least one path.</a:t>
            </a:r>
          </a:p>
        </p:txBody>
      </p:sp>
      <p:sp>
        <p:nvSpPr>
          <p:cNvPr id="6" name="ZoneTexte 5">
            <a:extLst>
              <a:ext uri="{FF2B5EF4-FFF2-40B4-BE49-F238E27FC236}">
                <a16:creationId xmlns:a16="http://schemas.microsoft.com/office/drawing/2014/main" id="{5A2EB7C1-5393-2AE0-7E22-42193822ABCD}"/>
              </a:ext>
            </a:extLst>
          </p:cNvPr>
          <p:cNvSpPr txBox="1"/>
          <p:nvPr/>
        </p:nvSpPr>
        <p:spPr>
          <a:xfrm>
            <a:off x="1205681" y="382239"/>
            <a:ext cx="3602294" cy="461665"/>
          </a:xfrm>
          <a:prstGeom prst="rect">
            <a:avLst/>
          </a:prstGeom>
          <a:noFill/>
        </p:spPr>
        <p:txBody>
          <a:bodyPr wrap="square">
            <a:spAutoFit/>
          </a:bodyPr>
          <a:lstStyle/>
          <a:p>
            <a:r>
              <a:rPr lang="en-US" sz="2400" b="1" dirty="0"/>
              <a:t>Strongly connected graph. </a:t>
            </a:r>
          </a:p>
        </p:txBody>
      </p:sp>
      <p:sp>
        <p:nvSpPr>
          <p:cNvPr id="8" name="ZoneTexte 7">
            <a:extLst>
              <a:ext uri="{FF2B5EF4-FFF2-40B4-BE49-F238E27FC236}">
                <a16:creationId xmlns:a16="http://schemas.microsoft.com/office/drawing/2014/main" id="{42E379F3-8FF1-9F6F-95B5-2454D33FC1AD}"/>
              </a:ext>
            </a:extLst>
          </p:cNvPr>
          <p:cNvSpPr txBox="1"/>
          <p:nvPr/>
        </p:nvSpPr>
        <p:spPr>
          <a:xfrm>
            <a:off x="1205681" y="3081626"/>
            <a:ext cx="10076836" cy="1697068"/>
          </a:xfrm>
          <a:prstGeom prst="rect">
            <a:avLst/>
          </a:prstGeom>
          <a:noFill/>
        </p:spPr>
        <p:txBody>
          <a:bodyPr wrap="square">
            <a:spAutoFit/>
          </a:bodyPr>
          <a:lstStyle/>
          <a:p>
            <a:pPr algn="just">
              <a:lnSpc>
                <a:spcPct val="150000"/>
              </a:lnSpc>
            </a:pPr>
            <a:r>
              <a:rPr lang="en-US" sz="2400" dirty="0"/>
              <a:t>A </a:t>
            </a:r>
            <a:r>
              <a:rPr lang="en-US" sz="2400" b="1" dirty="0"/>
              <a:t>strongly connected component </a:t>
            </a:r>
            <a:r>
              <a:rPr lang="en-US" sz="2400" dirty="0"/>
              <a:t>is defined as any maximal strongly connected induced subgraph (maximal means that there is no larger induced connected subgraph containing the vertices of the component).</a:t>
            </a:r>
          </a:p>
        </p:txBody>
      </p:sp>
    </p:spTree>
    <p:extLst>
      <p:ext uri="{BB962C8B-B14F-4D97-AF65-F5344CB8AC3E}">
        <p14:creationId xmlns:p14="http://schemas.microsoft.com/office/powerpoint/2010/main" val="73708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D535597-9B4A-12E3-3543-66AAC71E9AF2}"/>
              </a:ext>
            </a:extLst>
          </p:cNvPr>
          <p:cNvSpPr txBox="1"/>
          <p:nvPr/>
        </p:nvSpPr>
        <p:spPr>
          <a:xfrm>
            <a:off x="383454" y="-132735"/>
            <a:ext cx="10987547" cy="2805063"/>
          </a:xfrm>
          <a:prstGeom prst="rect">
            <a:avLst/>
          </a:prstGeom>
          <a:noFill/>
        </p:spPr>
        <p:txBody>
          <a:bodyPr wrap="square">
            <a:spAutoFit/>
          </a:bodyPr>
          <a:lstStyle/>
          <a:p>
            <a:pPr algn="just">
              <a:lnSpc>
                <a:spcPct val="150000"/>
              </a:lnSpc>
            </a:pPr>
            <a:r>
              <a:rPr lang="en-US" sz="2400" b="1" dirty="0"/>
              <a:t>Matching ( coupling or pairing).</a:t>
            </a:r>
          </a:p>
          <a:p>
            <a:pPr algn="just">
              <a:lnSpc>
                <a:spcPct val="150000"/>
              </a:lnSpc>
            </a:pPr>
            <a:r>
              <a:rPr lang="en-US" sz="2400" dirty="0"/>
              <a:t>Let G = (V, E) be a simple graph. A coupling </a:t>
            </a:r>
            <a:r>
              <a:rPr lang="en-US" sz="2400" b="1" dirty="0">
                <a:solidFill>
                  <a:schemeClr val="accent1"/>
                </a:solidFill>
                <a:effectLst>
                  <a:outerShdw blurRad="38100" dist="38100" dir="2700000" algn="tl">
                    <a:srgbClr val="000000">
                      <a:alpha val="43137"/>
                    </a:srgbClr>
                  </a:outerShdw>
                </a:effectLst>
              </a:rPr>
              <a:t>C</a:t>
            </a:r>
            <a:r>
              <a:rPr lang="en-US" sz="2400" dirty="0"/>
              <a:t> is a subgraph of G that is 1-regular, formed by a </a:t>
            </a:r>
            <a:r>
              <a:rPr lang="en-US" sz="2400" b="1" u="sng" dirty="0">
                <a:solidFill>
                  <a:schemeClr val="accent2"/>
                </a:solidFill>
              </a:rPr>
              <a:t>set of edges </a:t>
            </a:r>
            <a:r>
              <a:rPr lang="en-US" sz="2400" dirty="0"/>
              <a:t>that are </a:t>
            </a:r>
            <a:r>
              <a:rPr lang="en-US" sz="2400" dirty="0">
                <a:solidFill>
                  <a:schemeClr val="accent2"/>
                </a:solidFill>
              </a:rPr>
              <a:t>pairwise non-adjacent</a:t>
            </a:r>
            <a:r>
              <a:rPr lang="en-US" sz="2400" dirty="0"/>
              <a:t>. In other words, a matching </a:t>
            </a:r>
            <a:r>
              <a:rPr lang="en-US" sz="2400" b="1" dirty="0">
                <a:solidFill>
                  <a:schemeClr val="accent1"/>
                </a:solidFill>
                <a:effectLst>
                  <a:outerShdw blurRad="38100" dist="38100" dir="2700000" algn="tl">
                    <a:srgbClr val="000000">
                      <a:alpha val="43137"/>
                    </a:srgbClr>
                  </a:outerShdw>
                </a:effectLst>
              </a:rPr>
              <a:t>C</a:t>
            </a:r>
            <a:r>
              <a:rPr lang="en-US" sz="2400" dirty="0"/>
              <a:t> containing the </a:t>
            </a:r>
            <a:r>
              <a:rPr lang="en-US" sz="2400" b="1" dirty="0">
                <a:solidFill>
                  <a:schemeClr val="accent2"/>
                </a:solidFill>
              </a:rPr>
              <a:t>maximum possible number of edges </a:t>
            </a:r>
            <a:r>
              <a:rPr lang="en-US" sz="2400" dirty="0"/>
              <a:t>is called a </a:t>
            </a:r>
            <a:r>
              <a:rPr lang="en-US" sz="2400" b="1" dirty="0">
                <a:solidFill>
                  <a:schemeClr val="accent1"/>
                </a:solidFill>
                <a:effectLst>
                  <a:outerShdw blurRad="38100" dist="38100" dir="2700000" algn="tl">
                    <a:srgbClr val="000000">
                      <a:alpha val="43137"/>
                    </a:srgbClr>
                  </a:outerShdw>
                </a:effectLst>
              </a:rPr>
              <a:t>maximum matching</a:t>
            </a:r>
            <a:r>
              <a:rPr lang="en-US" sz="2400" dirty="0"/>
              <a:t>. A matching </a:t>
            </a:r>
            <a:r>
              <a:rPr lang="en-US" sz="2400" b="1" dirty="0">
                <a:effectLst>
                  <a:outerShdw blurRad="38100" dist="38100" dir="2700000" algn="tl">
                    <a:srgbClr val="000000">
                      <a:alpha val="43137"/>
                    </a:srgbClr>
                  </a:outerShdw>
                </a:effectLst>
              </a:rPr>
              <a:t>C</a:t>
            </a:r>
            <a:r>
              <a:rPr lang="en-US" sz="2400" dirty="0"/>
              <a:t> is </a:t>
            </a:r>
            <a:r>
              <a:rPr lang="en-US" sz="2400" b="1" u="sng" dirty="0">
                <a:solidFill>
                  <a:schemeClr val="accent2"/>
                </a:solidFill>
              </a:rPr>
              <a:t>perfect</a:t>
            </a:r>
            <a:r>
              <a:rPr lang="en-US" sz="2400" dirty="0"/>
              <a:t> if it is a matching where </a:t>
            </a:r>
            <a:r>
              <a:rPr lang="en-US" sz="2400" u="sng" dirty="0">
                <a:solidFill>
                  <a:schemeClr val="accent1"/>
                </a:solidFill>
              </a:rPr>
              <a:t>every vertex of the graph is </a:t>
            </a:r>
            <a:r>
              <a:rPr lang="en-US" sz="2400" u="sng" dirty="0">
                <a:solidFill>
                  <a:schemeClr val="accent2"/>
                </a:solidFill>
              </a:rPr>
              <a:t>saturated</a:t>
            </a:r>
            <a:r>
              <a:rPr lang="en-US" sz="2400" dirty="0">
                <a:solidFill>
                  <a:schemeClr val="accent2"/>
                </a:solidFill>
              </a:rPr>
              <a:t>.</a:t>
            </a:r>
            <a:endParaRPr lang="en-US" dirty="0">
              <a:solidFill>
                <a:schemeClr val="accent2"/>
              </a:solidFill>
            </a:endParaRPr>
          </a:p>
        </p:txBody>
      </p:sp>
      <p:sp>
        <p:nvSpPr>
          <p:cNvPr id="5" name="ZoneTexte 4">
            <a:extLst>
              <a:ext uri="{FF2B5EF4-FFF2-40B4-BE49-F238E27FC236}">
                <a16:creationId xmlns:a16="http://schemas.microsoft.com/office/drawing/2014/main" id="{EFD17E6D-3735-A353-DA04-17E237ADC273}"/>
              </a:ext>
            </a:extLst>
          </p:cNvPr>
          <p:cNvSpPr txBox="1"/>
          <p:nvPr/>
        </p:nvSpPr>
        <p:spPr>
          <a:xfrm>
            <a:off x="383455" y="2749068"/>
            <a:ext cx="10987547" cy="2251065"/>
          </a:xfrm>
          <a:prstGeom prst="rect">
            <a:avLst/>
          </a:prstGeom>
          <a:noFill/>
        </p:spPr>
        <p:txBody>
          <a:bodyPr wrap="square">
            <a:spAutoFit/>
          </a:bodyPr>
          <a:lstStyle/>
          <a:p>
            <a:pPr algn="just">
              <a:lnSpc>
                <a:spcPct val="150000"/>
              </a:lnSpc>
            </a:pPr>
            <a:r>
              <a:rPr lang="en-US" sz="2400" b="1" dirty="0"/>
              <a:t>Numbers and Characteristics of Graphs</a:t>
            </a:r>
            <a:r>
              <a:rPr lang="en-US" sz="2400" dirty="0"/>
              <a:t>.</a:t>
            </a:r>
          </a:p>
          <a:p>
            <a:pPr algn="just">
              <a:lnSpc>
                <a:spcPct val="150000"/>
              </a:lnSpc>
            </a:pPr>
            <a:r>
              <a:rPr lang="en-US" sz="2400" b="1" dirty="0">
                <a:effectLst>
                  <a:outerShdw blurRad="38100" dist="38100" dir="2700000" algn="tl">
                    <a:srgbClr val="000000">
                      <a:alpha val="43137"/>
                    </a:srgbClr>
                  </a:outerShdw>
                </a:effectLst>
              </a:rPr>
              <a:t>The Degree </a:t>
            </a:r>
            <a:r>
              <a:rPr lang="en-US" sz="2400" dirty="0"/>
              <a:t>of an </a:t>
            </a:r>
            <a:r>
              <a:rPr lang="en-US" sz="2400" b="1" dirty="0">
                <a:solidFill>
                  <a:schemeClr val="accent2"/>
                </a:solidFill>
                <a:effectLst>
                  <a:outerShdw blurRad="38100" dist="38100" dir="2700000" algn="tl">
                    <a:srgbClr val="000000">
                      <a:alpha val="43137"/>
                    </a:srgbClr>
                  </a:outerShdw>
                </a:effectLst>
              </a:rPr>
              <a:t>Undirected </a:t>
            </a:r>
            <a:r>
              <a:rPr lang="en-US" sz="2400" dirty="0"/>
              <a:t>Graph.</a:t>
            </a:r>
          </a:p>
          <a:p>
            <a:pPr algn="just">
              <a:lnSpc>
                <a:spcPct val="150000"/>
              </a:lnSpc>
            </a:pPr>
            <a:r>
              <a:rPr lang="en-US" sz="2400" dirty="0"/>
              <a:t>An edge is incident to a vertex x if x is one of its endpoints. The degree of a vertex x in G is </a:t>
            </a:r>
            <a:r>
              <a:rPr lang="en-US" sz="2400" u="sng" dirty="0">
                <a:solidFill>
                  <a:schemeClr val="accent1"/>
                </a:solidFill>
              </a:rPr>
              <a:t>the number of edges incident to x</a:t>
            </a:r>
            <a:r>
              <a:rPr lang="en-US" sz="2400" dirty="0"/>
              <a:t>.</a:t>
            </a:r>
            <a:endParaRPr lang="en-US" dirty="0"/>
          </a:p>
        </p:txBody>
      </p:sp>
      <p:sp>
        <p:nvSpPr>
          <p:cNvPr id="7" name="ZoneTexte 6">
            <a:extLst>
              <a:ext uri="{FF2B5EF4-FFF2-40B4-BE49-F238E27FC236}">
                <a16:creationId xmlns:a16="http://schemas.microsoft.com/office/drawing/2014/main" id="{5FBC2EF7-3D0F-F8ED-016D-B83E0F059883}"/>
              </a:ext>
            </a:extLst>
          </p:cNvPr>
          <p:cNvSpPr txBox="1"/>
          <p:nvPr/>
        </p:nvSpPr>
        <p:spPr>
          <a:xfrm>
            <a:off x="383454" y="5082206"/>
            <a:ext cx="11223527" cy="1697068"/>
          </a:xfrm>
          <a:prstGeom prst="rect">
            <a:avLst/>
          </a:prstGeom>
          <a:noFill/>
        </p:spPr>
        <p:txBody>
          <a:bodyPr wrap="square">
            <a:spAutoFit/>
          </a:bodyPr>
          <a:lstStyle/>
          <a:p>
            <a:pPr algn="just">
              <a:lnSpc>
                <a:spcPct val="150000"/>
              </a:lnSpc>
            </a:pPr>
            <a:r>
              <a:rPr lang="en-US" sz="2400" dirty="0"/>
              <a:t>The </a:t>
            </a:r>
            <a:r>
              <a:rPr lang="en-US" sz="2400" b="1" dirty="0"/>
              <a:t>degree </a:t>
            </a:r>
            <a:r>
              <a:rPr lang="en-US" sz="2400" dirty="0"/>
              <a:t>of a vertex x in G is the </a:t>
            </a:r>
            <a:r>
              <a:rPr lang="en-US" sz="2400" u="sng" dirty="0">
                <a:solidFill>
                  <a:schemeClr val="accent1"/>
                </a:solidFill>
              </a:rPr>
              <a:t>number of edges incident to x</a:t>
            </a:r>
            <a:r>
              <a:rPr lang="en-US" sz="2400" dirty="0"/>
              <a:t>. It is denoted as deg(x). The degree of a vertex is an integer value between 0 and n-1.</a:t>
            </a:r>
          </a:p>
          <a:p>
            <a:pPr algn="just">
              <a:lnSpc>
                <a:spcPct val="150000"/>
              </a:lnSpc>
            </a:pPr>
            <a:r>
              <a:rPr lang="en-US" sz="2400" dirty="0"/>
              <a:t>A vertex with </a:t>
            </a:r>
            <a:r>
              <a:rPr lang="en-US" sz="2400" b="1" dirty="0">
                <a:effectLst>
                  <a:outerShdw blurRad="38100" dist="38100" dir="2700000" algn="tl">
                    <a:srgbClr val="000000">
                      <a:alpha val="43137"/>
                    </a:srgbClr>
                  </a:outerShdw>
                </a:effectLst>
              </a:rPr>
              <a:t>degree 0 </a:t>
            </a:r>
            <a:r>
              <a:rPr lang="en-US" sz="2400" dirty="0"/>
              <a:t>is called an </a:t>
            </a:r>
            <a:r>
              <a:rPr lang="en-US" sz="2400" u="sng" dirty="0">
                <a:solidFill>
                  <a:schemeClr val="accent1"/>
                </a:solidFill>
              </a:rPr>
              <a:t>isolated </a:t>
            </a:r>
            <a:r>
              <a:rPr lang="en-US" sz="2400" dirty="0"/>
              <a:t>vertex.</a:t>
            </a:r>
          </a:p>
        </p:txBody>
      </p:sp>
    </p:spTree>
    <p:extLst>
      <p:ext uri="{BB962C8B-B14F-4D97-AF65-F5344CB8AC3E}">
        <p14:creationId xmlns:p14="http://schemas.microsoft.com/office/powerpoint/2010/main" val="151012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48D268B-E72C-5D08-4154-638FE22FA317}"/>
              </a:ext>
            </a:extLst>
          </p:cNvPr>
          <p:cNvSpPr txBox="1"/>
          <p:nvPr/>
        </p:nvSpPr>
        <p:spPr>
          <a:xfrm>
            <a:off x="497757" y="194638"/>
            <a:ext cx="11256707" cy="1697068"/>
          </a:xfrm>
          <a:prstGeom prst="rect">
            <a:avLst/>
          </a:prstGeom>
          <a:noFill/>
        </p:spPr>
        <p:txBody>
          <a:bodyPr wrap="square">
            <a:spAutoFit/>
          </a:bodyPr>
          <a:lstStyle/>
          <a:p>
            <a:pPr algn="just">
              <a:lnSpc>
                <a:spcPct val="150000"/>
              </a:lnSpc>
            </a:pPr>
            <a:r>
              <a:rPr lang="en-US" sz="2400" dirty="0"/>
              <a:t>The </a:t>
            </a:r>
            <a:r>
              <a:rPr lang="en-US" sz="2400" b="1" dirty="0">
                <a:effectLst>
                  <a:outerShdw blurRad="38100" dist="38100" dir="2700000" algn="tl">
                    <a:srgbClr val="000000">
                      <a:alpha val="43137"/>
                    </a:srgbClr>
                  </a:outerShdw>
                </a:effectLst>
              </a:rPr>
              <a:t>total degree </a:t>
            </a:r>
            <a:r>
              <a:rPr lang="en-US" sz="2400" dirty="0"/>
              <a:t>of an undirected graph is defined as the </a:t>
            </a:r>
            <a:r>
              <a:rPr lang="en-US" sz="2400" u="sng" dirty="0">
                <a:solidFill>
                  <a:schemeClr val="accent1"/>
                </a:solidFill>
              </a:rPr>
              <a:t>sum of the degrees </a:t>
            </a:r>
            <a:r>
              <a:rPr lang="en-US" sz="2400" dirty="0"/>
              <a:t>of all its vertices. </a:t>
            </a:r>
          </a:p>
          <a:p>
            <a:pPr algn="just">
              <a:lnSpc>
                <a:spcPct val="150000"/>
              </a:lnSpc>
            </a:pPr>
            <a:r>
              <a:rPr lang="en-US" sz="2400" dirty="0"/>
              <a:t>The</a:t>
            </a:r>
            <a:r>
              <a:rPr lang="en-US" sz="2400" b="1" dirty="0">
                <a:effectLst>
                  <a:outerShdw blurRad="38100" dist="38100" dir="2700000" algn="tl">
                    <a:srgbClr val="000000">
                      <a:alpha val="43137"/>
                    </a:srgbClr>
                  </a:outerShdw>
                </a:effectLst>
              </a:rPr>
              <a:t> maximum degree </a:t>
            </a:r>
            <a:r>
              <a:rPr lang="en-US" sz="2400" dirty="0"/>
              <a:t>of an undirected graph is the </a:t>
            </a:r>
            <a:r>
              <a:rPr lang="en-US" sz="2400" u="sng" dirty="0">
                <a:solidFill>
                  <a:schemeClr val="accent1"/>
                </a:solidFill>
              </a:rPr>
              <a:t>largest degree among </a:t>
            </a:r>
            <a:r>
              <a:rPr lang="en-US" sz="2400" dirty="0"/>
              <a:t>its vertices.</a:t>
            </a:r>
          </a:p>
        </p:txBody>
      </p:sp>
      <p:sp>
        <p:nvSpPr>
          <p:cNvPr id="5" name="ZoneTexte 4">
            <a:extLst>
              <a:ext uri="{FF2B5EF4-FFF2-40B4-BE49-F238E27FC236}">
                <a16:creationId xmlns:a16="http://schemas.microsoft.com/office/drawing/2014/main" id="{DA6CB493-F508-3ACF-521F-5DE53BA75F74}"/>
              </a:ext>
            </a:extLst>
          </p:cNvPr>
          <p:cNvSpPr txBox="1"/>
          <p:nvPr/>
        </p:nvSpPr>
        <p:spPr>
          <a:xfrm>
            <a:off x="467646" y="3005816"/>
            <a:ext cx="11256707" cy="1697068"/>
          </a:xfrm>
          <a:prstGeom prst="rect">
            <a:avLst/>
          </a:prstGeom>
          <a:noFill/>
          <a:ln>
            <a:solidFill>
              <a:schemeClr val="tx1"/>
            </a:solidFill>
          </a:ln>
        </p:spPr>
        <p:txBody>
          <a:bodyPr wrap="square">
            <a:spAutoFit/>
          </a:bodyPr>
          <a:lstStyle/>
          <a:p>
            <a:pPr algn="just">
              <a:lnSpc>
                <a:spcPct val="150000"/>
              </a:lnSpc>
            </a:pPr>
            <a:r>
              <a:rPr lang="en-US" sz="2400" b="1" u="sng" dirty="0">
                <a:effectLst>
                  <a:outerShdw blurRad="38100" dist="38100" dir="2700000" algn="tl">
                    <a:srgbClr val="000000">
                      <a:alpha val="43137"/>
                    </a:srgbClr>
                  </a:outerShdw>
                </a:effectLst>
              </a:rPr>
              <a:t>Theorem.</a:t>
            </a:r>
          </a:p>
          <a:p>
            <a:pPr algn="just">
              <a:lnSpc>
                <a:spcPct val="150000"/>
              </a:lnSpc>
            </a:pPr>
            <a:r>
              <a:rPr lang="en-US" sz="2400" b="1" dirty="0"/>
              <a:t>The sum of the degrees of the vertices of a graph is equal to 2 times the number of its edges.</a:t>
            </a:r>
          </a:p>
        </p:txBody>
      </p:sp>
      <p:sp>
        <p:nvSpPr>
          <p:cNvPr id="9" name="ZoneTexte 8">
            <a:extLst>
              <a:ext uri="{FF2B5EF4-FFF2-40B4-BE49-F238E27FC236}">
                <a16:creationId xmlns:a16="http://schemas.microsoft.com/office/drawing/2014/main" id="{DDC64101-DB93-67C8-E89A-24B767B968CA}"/>
              </a:ext>
            </a:extLst>
          </p:cNvPr>
          <p:cNvSpPr txBox="1"/>
          <p:nvPr/>
        </p:nvSpPr>
        <p:spPr>
          <a:xfrm>
            <a:off x="630494" y="2031555"/>
            <a:ext cx="8970706" cy="589072"/>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Properties of the degrees of an undirected graph</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ZoneTexte 10">
            <a:extLst>
              <a:ext uri="{FF2B5EF4-FFF2-40B4-BE49-F238E27FC236}">
                <a16:creationId xmlns:a16="http://schemas.microsoft.com/office/drawing/2014/main" id="{90321128-FDAE-9812-F58C-E1C278C6614A}"/>
              </a:ext>
            </a:extLst>
          </p:cNvPr>
          <p:cNvSpPr txBox="1"/>
          <p:nvPr/>
        </p:nvSpPr>
        <p:spPr>
          <a:xfrm>
            <a:off x="467645" y="5043828"/>
            <a:ext cx="6098458" cy="589072"/>
          </a:xfrm>
          <a:prstGeom prst="rect">
            <a:avLst/>
          </a:prstGeom>
          <a:noFill/>
        </p:spPr>
        <p:txBody>
          <a:bodyPr wrap="square">
            <a:spAutoFit/>
          </a:bodyPr>
          <a:lstStyle/>
          <a:p>
            <a:pPr algn="just">
              <a:lnSpc>
                <a:spcPct val="150000"/>
              </a:lnSpc>
            </a:pPr>
            <a:r>
              <a:rPr lang="en-US" sz="2400" b="1" dirty="0"/>
              <a:t>Proof. (Hint) </a:t>
            </a:r>
          </a:p>
        </p:txBody>
      </p:sp>
      <p:sp>
        <p:nvSpPr>
          <p:cNvPr id="13" name="ZoneTexte 12">
            <a:extLst>
              <a:ext uri="{FF2B5EF4-FFF2-40B4-BE49-F238E27FC236}">
                <a16:creationId xmlns:a16="http://schemas.microsoft.com/office/drawing/2014/main" id="{F5E7E93F-9517-50C2-6907-AEF3753A3077}"/>
              </a:ext>
            </a:extLst>
          </p:cNvPr>
          <p:cNvSpPr txBox="1"/>
          <p:nvPr/>
        </p:nvSpPr>
        <p:spPr>
          <a:xfrm>
            <a:off x="467645" y="5714930"/>
            <a:ext cx="10991851" cy="1143070"/>
          </a:xfrm>
          <a:prstGeom prst="rect">
            <a:avLst/>
          </a:prstGeom>
          <a:noFill/>
        </p:spPr>
        <p:txBody>
          <a:bodyPr wrap="square">
            <a:spAutoFit/>
          </a:bodyPr>
          <a:lstStyle/>
          <a:p>
            <a:pPr algn="just">
              <a:lnSpc>
                <a:spcPct val="150000"/>
              </a:lnSpc>
            </a:pPr>
            <a:r>
              <a:rPr lang="en-US" sz="2400" dirty="0"/>
              <a:t>An edge e=(</a:t>
            </a:r>
            <a:r>
              <a:rPr lang="en-US" sz="2400" dirty="0" err="1"/>
              <a:t>x,y</a:t>
            </a:r>
            <a:r>
              <a:rPr lang="en-US" sz="2400" dirty="0"/>
              <a:t>) of the graph is counted exactly 2 times in the sum of the degrees: once in deg(x) and once in deg(y).</a:t>
            </a:r>
          </a:p>
        </p:txBody>
      </p:sp>
    </p:spTree>
    <p:extLst>
      <p:ext uri="{BB962C8B-B14F-4D97-AF65-F5344CB8AC3E}">
        <p14:creationId xmlns:p14="http://schemas.microsoft.com/office/powerpoint/2010/main" val="1846000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p:bldP spid="11" grpId="0"/>
      <p:bldP spid="1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E3538C1-4BF9-C59D-EFA2-FF3DF91B7F40}"/>
              </a:ext>
            </a:extLst>
          </p:cNvPr>
          <p:cNvSpPr txBox="1"/>
          <p:nvPr/>
        </p:nvSpPr>
        <p:spPr>
          <a:xfrm>
            <a:off x="519265" y="221591"/>
            <a:ext cx="11153468" cy="1143070"/>
          </a:xfrm>
          <a:prstGeom prst="rect">
            <a:avLst/>
          </a:prstGeom>
          <a:noFill/>
        </p:spPr>
        <p:txBody>
          <a:bodyPr wrap="square">
            <a:spAutoFit/>
          </a:bodyPr>
          <a:lstStyle/>
          <a:p>
            <a:pPr algn="just">
              <a:lnSpc>
                <a:spcPct val="150000"/>
              </a:lnSpc>
            </a:pPr>
            <a:r>
              <a:rPr lang="en-US" sz="2400" b="1" dirty="0">
                <a:effectLst>
                  <a:outerShdw blurRad="38100" dist="38100" dir="2700000" algn="tl">
                    <a:srgbClr val="000000">
                      <a:alpha val="43137"/>
                    </a:srgbClr>
                  </a:outerShdw>
                </a:effectLst>
              </a:rPr>
              <a:t>Theorem.</a:t>
            </a:r>
          </a:p>
          <a:p>
            <a:pPr algn="just">
              <a:lnSpc>
                <a:spcPct val="150000"/>
              </a:lnSpc>
            </a:pPr>
            <a:r>
              <a:rPr lang="en-US" sz="2400" b="1" dirty="0"/>
              <a:t>The number of vertices with odd degree in a graph is even.</a:t>
            </a:r>
          </a:p>
        </p:txBody>
      </p:sp>
      <p:sp>
        <p:nvSpPr>
          <p:cNvPr id="5" name="ZoneTexte 4">
            <a:extLst>
              <a:ext uri="{FF2B5EF4-FFF2-40B4-BE49-F238E27FC236}">
                <a16:creationId xmlns:a16="http://schemas.microsoft.com/office/drawing/2014/main" id="{DC7B9C3F-387F-4F98-6AD2-8E75FE68DB10}"/>
              </a:ext>
            </a:extLst>
          </p:cNvPr>
          <p:cNvSpPr txBox="1"/>
          <p:nvPr/>
        </p:nvSpPr>
        <p:spPr>
          <a:xfrm>
            <a:off x="519266" y="1364661"/>
            <a:ext cx="11153468" cy="1697068"/>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Proof. (Hint)</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By writing the property about the sum of degrees in the field Z/2Z (modulo 2), it can be directly concluded that the number of vertices with degree equal to 1 modulo 2 is zero.</a:t>
            </a:r>
          </a:p>
        </p:txBody>
      </p:sp>
      <p:sp>
        <p:nvSpPr>
          <p:cNvPr id="7" name="ZoneTexte 6">
            <a:extLst>
              <a:ext uri="{FF2B5EF4-FFF2-40B4-BE49-F238E27FC236}">
                <a16:creationId xmlns:a16="http://schemas.microsoft.com/office/drawing/2014/main" id="{EDE332FD-5090-7190-25BA-9030C2C44173}"/>
              </a:ext>
            </a:extLst>
          </p:cNvPr>
          <p:cNvSpPr txBox="1"/>
          <p:nvPr/>
        </p:nvSpPr>
        <p:spPr>
          <a:xfrm>
            <a:off x="519266" y="3061729"/>
            <a:ext cx="11308940" cy="3359061"/>
          </a:xfrm>
          <a:prstGeom prst="rect">
            <a:avLst/>
          </a:prstGeom>
          <a:noFill/>
          <a:ln w="3175">
            <a:solidFill>
              <a:schemeClr val="tx1"/>
            </a:solidFill>
          </a:ln>
        </p:spPr>
        <p:txBody>
          <a:bodyPr wrap="square">
            <a:spAutoFit/>
          </a:bodyPr>
          <a:lstStyle/>
          <a:p>
            <a:pPr algn="just">
              <a:lnSpc>
                <a:spcPct val="150000"/>
              </a:lnSpc>
            </a:pPr>
            <a:r>
              <a:rPr lang="en-US" sz="2400" b="1" u="sng" dirty="0">
                <a:effectLst>
                  <a:outerShdw blurRad="38100" dist="38100" dir="2700000" algn="tl">
                    <a:srgbClr val="000000">
                      <a:alpha val="43137"/>
                    </a:srgbClr>
                  </a:outerShdw>
                </a:effectLst>
              </a:rPr>
              <a:t>The degree of a </a:t>
            </a:r>
            <a:r>
              <a:rPr lang="en-US" sz="2400" b="1" u="sng" dirty="0">
                <a:solidFill>
                  <a:schemeClr val="accent2"/>
                </a:solidFill>
                <a:effectLst>
                  <a:outerShdw blurRad="38100" dist="38100" dir="2700000" algn="tl">
                    <a:srgbClr val="000000">
                      <a:alpha val="43137"/>
                    </a:srgbClr>
                  </a:outerShdw>
                </a:effectLst>
              </a:rPr>
              <a:t>directed </a:t>
            </a:r>
            <a:r>
              <a:rPr lang="en-US" sz="2400" b="1" u="sng" dirty="0">
                <a:effectLst>
                  <a:outerShdw blurRad="38100" dist="38100" dir="2700000" algn="tl">
                    <a:srgbClr val="000000">
                      <a:alpha val="43137"/>
                    </a:srgbClr>
                  </a:outerShdw>
                </a:effectLst>
              </a:rPr>
              <a:t>graph.</a:t>
            </a:r>
          </a:p>
          <a:p>
            <a:pPr algn="just">
              <a:lnSpc>
                <a:spcPct val="150000"/>
              </a:lnSpc>
            </a:pPr>
            <a:r>
              <a:rPr lang="en-US" sz="2400" dirty="0"/>
              <a:t>Let x be a vertex of a directed graph. </a:t>
            </a:r>
          </a:p>
          <a:p>
            <a:pPr algn="just">
              <a:lnSpc>
                <a:spcPct val="150000"/>
              </a:lnSpc>
            </a:pPr>
            <a:r>
              <a:rPr lang="en-US" sz="2400" dirty="0"/>
              <a:t>We denote </a:t>
            </a:r>
            <a:r>
              <a:rPr lang="en-US" sz="2400" b="1" dirty="0"/>
              <a:t>deg+(x) as the out-degree </a:t>
            </a:r>
            <a:r>
              <a:rPr lang="en-US" sz="2400" dirty="0"/>
              <a:t>of vertex x, which is </a:t>
            </a:r>
            <a:r>
              <a:rPr lang="en-US" sz="2400" dirty="0">
                <a:solidFill>
                  <a:schemeClr val="accent1"/>
                </a:solidFill>
              </a:rPr>
              <a:t>the number of arcs with x as the </a:t>
            </a:r>
            <a:r>
              <a:rPr lang="en-US" sz="2400" b="1" dirty="0">
                <a:solidFill>
                  <a:schemeClr val="accent1"/>
                </a:solidFill>
                <a:effectLst>
                  <a:outerShdw blurRad="38100" dist="38100" dir="2700000" algn="tl">
                    <a:srgbClr val="000000">
                      <a:alpha val="43137"/>
                    </a:srgbClr>
                  </a:outerShdw>
                </a:effectLst>
              </a:rPr>
              <a:t>initial</a:t>
            </a:r>
            <a:r>
              <a:rPr lang="en-US" sz="2400" dirty="0">
                <a:solidFill>
                  <a:schemeClr val="accent1"/>
                </a:solidFill>
              </a:rPr>
              <a:t> endpoint.</a:t>
            </a:r>
          </a:p>
          <a:p>
            <a:pPr algn="just">
              <a:lnSpc>
                <a:spcPct val="150000"/>
              </a:lnSpc>
            </a:pPr>
            <a:r>
              <a:rPr lang="en-US" sz="2400" dirty="0"/>
              <a:t>We denote </a:t>
            </a:r>
            <a:r>
              <a:rPr lang="en-US" sz="2400" b="1" dirty="0"/>
              <a:t>deg-(x) as the in-degree</a:t>
            </a:r>
            <a:r>
              <a:rPr lang="en-US" sz="2400" dirty="0"/>
              <a:t> of vertex x, which is </a:t>
            </a:r>
            <a:r>
              <a:rPr lang="en-US" sz="2400" dirty="0">
                <a:solidFill>
                  <a:schemeClr val="accent1"/>
                </a:solidFill>
              </a:rPr>
              <a:t>the number of arcs with x as the </a:t>
            </a:r>
            <a:r>
              <a:rPr lang="en-US" sz="2400" b="1" dirty="0">
                <a:solidFill>
                  <a:schemeClr val="accent1"/>
                </a:solidFill>
                <a:effectLst>
                  <a:outerShdw blurRad="38100" dist="38100" dir="2700000" algn="tl">
                    <a:srgbClr val="000000">
                      <a:alpha val="43137"/>
                    </a:srgbClr>
                  </a:outerShdw>
                </a:effectLst>
              </a:rPr>
              <a:t>final</a:t>
            </a:r>
            <a:r>
              <a:rPr lang="en-US" sz="2400" dirty="0">
                <a:solidFill>
                  <a:schemeClr val="accent1"/>
                </a:solidFill>
              </a:rPr>
              <a:t> endpoint. </a:t>
            </a:r>
            <a:r>
              <a:rPr lang="en-US" sz="2400" dirty="0"/>
              <a:t>The degree of a directed graph is defined as: </a:t>
            </a:r>
            <a:r>
              <a:rPr lang="en-US" sz="2400" b="1" dirty="0"/>
              <a:t>deg(x) = deg+(x) + deg-(x).</a:t>
            </a:r>
          </a:p>
        </p:txBody>
      </p:sp>
    </p:spTree>
    <p:extLst>
      <p:ext uri="{BB962C8B-B14F-4D97-AF65-F5344CB8AC3E}">
        <p14:creationId xmlns:p14="http://schemas.microsoft.com/office/powerpoint/2010/main" val="55944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5DFFF81D-7557-D0F4-2F3A-410C05EA99DB}"/>
              </a:ext>
            </a:extLst>
          </p:cNvPr>
          <p:cNvPicPr>
            <a:picLocks noChangeAspect="1"/>
          </p:cNvPicPr>
          <p:nvPr/>
        </p:nvPicPr>
        <p:blipFill>
          <a:blip r:embed="rId2"/>
          <a:stretch>
            <a:fillRect/>
          </a:stretch>
        </p:blipFill>
        <p:spPr>
          <a:xfrm>
            <a:off x="2756103" y="761078"/>
            <a:ext cx="3520173" cy="2822780"/>
          </a:xfrm>
          <a:prstGeom prst="rect">
            <a:avLst/>
          </a:prstGeom>
        </p:spPr>
      </p:pic>
      <p:sp>
        <p:nvSpPr>
          <p:cNvPr id="4" name="ZoneTexte 3">
            <a:extLst>
              <a:ext uri="{FF2B5EF4-FFF2-40B4-BE49-F238E27FC236}">
                <a16:creationId xmlns:a16="http://schemas.microsoft.com/office/drawing/2014/main" id="{ADD4D65D-DF98-2347-4A98-C250E0AF47D8}"/>
              </a:ext>
            </a:extLst>
          </p:cNvPr>
          <p:cNvSpPr txBox="1"/>
          <p:nvPr/>
        </p:nvSpPr>
        <p:spPr>
          <a:xfrm>
            <a:off x="604684" y="398206"/>
            <a:ext cx="1401097" cy="461665"/>
          </a:xfrm>
          <a:prstGeom prst="rect">
            <a:avLst/>
          </a:prstGeom>
          <a:noFill/>
        </p:spPr>
        <p:txBody>
          <a:bodyPr wrap="square" rtlCol="0">
            <a:spAutoFit/>
          </a:bodyPr>
          <a:lstStyle/>
          <a:p>
            <a:r>
              <a:rPr lang="fr-FR" sz="2400" dirty="0"/>
              <a:t>Example :</a:t>
            </a:r>
            <a:r>
              <a:rPr lang="fr-FR" dirty="0"/>
              <a:t> </a:t>
            </a:r>
            <a:endParaRPr lang="en-US" dirty="0"/>
          </a:p>
        </p:txBody>
      </p:sp>
      <p:sp>
        <p:nvSpPr>
          <p:cNvPr id="5" name="ZoneTexte 4">
            <a:extLst>
              <a:ext uri="{FF2B5EF4-FFF2-40B4-BE49-F238E27FC236}">
                <a16:creationId xmlns:a16="http://schemas.microsoft.com/office/drawing/2014/main" id="{1F2F66FB-2E9A-DC70-B014-C7DCB877FC18}"/>
              </a:ext>
            </a:extLst>
          </p:cNvPr>
          <p:cNvSpPr txBox="1"/>
          <p:nvPr/>
        </p:nvSpPr>
        <p:spPr>
          <a:xfrm>
            <a:off x="6607277" y="1386348"/>
            <a:ext cx="5102942" cy="1143070"/>
          </a:xfrm>
          <a:prstGeom prst="rect">
            <a:avLst/>
          </a:prstGeom>
          <a:noFill/>
        </p:spPr>
        <p:txBody>
          <a:bodyPr wrap="square" rtlCol="0">
            <a:spAutoFit/>
          </a:bodyPr>
          <a:lstStyle/>
          <a:p>
            <a:pPr algn="just">
              <a:lnSpc>
                <a:spcPct val="150000"/>
              </a:lnSpc>
            </a:pPr>
            <a:r>
              <a:rPr lang="en-US" sz="2400" dirty="0"/>
              <a:t>The in-degree of 2 is deg+(2) = 2 and the out-degree of 6 is deg-(6) = 1.</a:t>
            </a:r>
          </a:p>
        </p:txBody>
      </p:sp>
    </p:spTree>
    <p:extLst>
      <p:ext uri="{BB962C8B-B14F-4D97-AF65-F5344CB8AC3E}">
        <p14:creationId xmlns:p14="http://schemas.microsoft.com/office/powerpoint/2010/main" val="283076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57774F9-3D2E-1376-DCE9-060388AFA848}"/>
              </a:ext>
            </a:extLst>
          </p:cNvPr>
          <p:cNvSpPr txBox="1"/>
          <p:nvPr/>
        </p:nvSpPr>
        <p:spPr>
          <a:xfrm>
            <a:off x="575188" y="482653"/>
            <a:ext cx="10559844" cy="5262979"/>
          </a:xfrm>
          <a:prstGeom prst="rect">
            <a:avLst/>
          </a:prstGeom>
          <a:noFill/>
        </p:spPr>
        <p:txBody>
          <a:bodyPr wrap="square">
            <a:spAutoFit/>
          </a:bodyPr>
          <a:lstStyle/>
          <a:p>
            <a:pPr marL="342900" indent="-342900" algn="just">
              <a:buFont typeface="+mj-lt"/>
              <a:buAutoNum type="arabicPeriod"/>
            </a:pPr>
            <a:r>
              <a:rPr lang="en-US" sz="2400" dirty="0"/>
              <a:t>The fundamental concepts of graph theory (definitions of graphs and their representation, simple and strong connectivity, special graphs...).</a:t>
            </a:r>
          </a:p>
          <a:p>
            <a:pPr marL="342900" indent="-342900" algn="just">
              <a:buFont typeface="+mj-lt"/>
              <a:buAutoNum type="arabicPeriod"/>
            </a:pPr>
            <a:endParaRPr lang="en-US" sz="2400" dirty="0"/>
          </a:p>
          <a:p>
            <a:pPr marL="342900" indent="-342900" algn="just">
              <a:buFont typeface="+mj-lt"/>
              <a:buAutoNum type="arabicPeriod"/>
            </a:pPr>
            <a:r>
              <a:rPr lang="en-US" sz="2400" dirty="0"/>
              <a:t>The second chapter first presents the various definitions and examples related to trees and their characteristics, as well as to arborescence's. Secondly, it addresses the problem of finding the minimum weight tree with application examples (the Prim and Kruskal algorithms and minimum covering).</a:t>
            </a:r>
          </a:p>
          <a:p>
            <a:pPr marL="342900" indent="-342900" algn="just">
              <a:buFont typeface="+mj-lt"/>
              <a:buAutoNum type="arabicPeriod"/>
            </a:pPr>
            <a:endParaRPr lang="en-US" sz="2400" dirty="0"/>
          </a:p>
          <a:p>
            <a:pPr marL="342900" indent="-342900" algn="just">
              <a:buFont typeface="+mj-lt"/>
              <a:buAutoNum type="arabicPeriod"/>
            </a:pPr>
            <a:r>
              <a:rPr lang="en-US" sz="2400" dirty="0"/>
              <a:t>The third chapter deals with the problem of pathfinding in a graph (Bellman algorithm...) and presents various concepts and examples related to cycles, cocycles, and their representations.</a:t>
            </a:r>
          </a:p>
          <a:p>
            <a:pPr marL="342900" indent="-342900" algn="just">
              <a:buFont typeface="+mj-lt"/>
              <a:buAutoNum type="arabicPeriod"/>
            </a:pPr>
            <a:endParaRPr lang="en-US" sz="2400" dirty="0"/>
          </a:p>
          <a:p>
            <a:pPr marL="342900" indent="-342900" algn="just">
              <a:buFont typeface="+mj-lt"/>
              <a:buAutoNum type="arabicPeriod"/>
            </a:pPr>
            <a:r>
              <a:rPr lang="en-US" sz="2400" dirty="0"/>
              <a:t>The fourth chapter focuses on the concepts of flows, tensions, and the resolution of the maximum flow problem (Ford-Fulkerson algorithm).</a:t>
            </a:r>
          </a:p>
        </p:txBody>
      </p:sp>
    </p:spTree>
    <p:extLst>
      <p:ext uri="{BB962C8B-B14F-4D97-AF65-F5344CB8AC3E}">
        <p14:creationId xmlns:p14="http://schemas.microsoft.com/office/powerpoint/2010/main" val="134523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62BFA94-E40E-F219-BE28-12EC6B5E0AFE}"/>
              </a:ext>
            </a:extLst>
          </p:cNvPr>
          <p:cNvSpPr txBox="1"/>
          <p:nvPr/>
        </p:nvSpPr>
        <p:spPr>
          <a:xfrm>
            <a:off x="3908323" y="250723"/>
            <a:ext cx="6238567"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2800" dirty="0"/>
              <a:t>Fundamental concepts of graphs</a:t>
            </a:r>
          </a:p>
        </p:txBody>
      </p:sp>
      <p:sp>
        <p:nvSpPr>
          <p:cNvPr id="3" name="ZoneTexte 2">
            <a:extLst>
              <a:ext uri="{FF2B5EF4-FFF2-40B4-BE49-F238E27FC236}">
                <a16:creationId xmlns:a16="http://schemas.microsoft.com/office/drawing/2014/main" id="{6D9930B9-99DC-4D7B-C6AA-A27036646F81}"/>
              </a:ext>
            </a:extLst>
          </p:cNvPr>
          <p:cNvSpPr txBox="1"/>
          <p:nvPr/>
        </p:nvSpPr>
        <p:spPr>
          <a:xfrm>
            <a:off x="1106129" y="1224116"/>
            <a:ext cx="10677832" cy="3174395"/>
          </a:xfrm>
          <a:prstGeom prst="rect">
            <a:avLst/>
          </a:prstGeom>
          <a:noFill/>
        </p:spPr>
        <p:txBody>
          <a:bodyPr wrap="square" rtlCol="0">
            <a:spAutoFit/>
          </a:bodyPr>
          <a:lstStyle/>
          <a:p>
            <a:r>
              <a:rPr lang="en-US" sz="2400" b="1" u="sng" dirty="0"/>
              <a:t>Definitions</a:t>
            </a:r>
            <a:r>
              <a:rPr lang="en-US" dirty="0"/>
              <a:t>. (</a:t>
            </a:r>
            <a:r>
              <a:rPr lang="en-US" sz="1800" b="1" u="sng" dirty="0"/>
              <a:t>Directed graph)</a:t>
            </a:r>
            <a:endParaRPr lang="en-US" dirty="0"/>
          </a:p>
          <a:p>
            <a:pPr algn="just">
              <a:lnSpc>
                <a:spcPct val="150000"/>
              </a:lnSpc>
            </a:pPr>
            <a:r>
              <a:rPr lang="en-US" dirty="0"/>
              <a:t> </a:t>
            </a:r>
            <a:r>
              <a:rPr lang="en-US" sz="2400" dirty="0"/>
              <a:t>Let G = (V, E), where V = (v1, v2, ..., </a:t>
            </a:r>
            <a:r>
              <a:rPr lang="en-US" sz="2400" dirty="0" err="1"/>
              <a:t>vn</a:t>
            </a:r>
            <a:r>
              <a:rPr lang="en-US" sz="2400" dirty="0"/>
              <a:t>) is a finite set and E = (e1, e2, ..., </a:t>
            </a:r>
            <a:r>
              <a:rPr lang="en-US" sz="2400" dirty="0" err="1"/>
              <a:t>em</a:t>
            </a:r>
            <a:r>
              <a:rPr lang="en-US" sz="2400" dirty="0"/>
              <a:t>) is a subset of V × V. </a:t>
            </a:r>
            <a:r>
              <a:rPr lang="en-US" sz="2400" b="1" dirty="0"/>
              <a:t>The graph </a:t>
            </a:r>
            <a:r>
              <a:rPr lang="en-US" sz="2400" dirty="0"/>
              <a:t>G = (V, E) is </a:t>
            </a:r>
            <a:r>
              <a:rPr lang="en-US" sz="2400" b="1" u="sng" dirty="0"/>
              <a:t>defined</a:t>
            </a:r>
            <a:r>
              <a:rPr lang="en-US" sz="2400" dirty="0"/>
              <a:t> by the pair (V, E). The elements of V are called the </a:t>
            </a:r>
            <a:r>
              <a:rPr lang="en-US" sz="2400" b="1" u="sng" dirty="0">
                <a:solidFill>
                  <a:srgbClr val="0070C0"/>
                </a:solidFill>
              </a:rPr>
              <a:t>vertices or nodes </a:t>
            </a:r>
            <a:r>
              <a:rPr lang="en-US" sz="2400" dirty="0"/>
              <a:t>of G. The elements of E are called the </a:t>
            </a:r>
            <a:r>
              <a:rPr lang="en-US" sz="2400" b="1" u="sng" dirty="0">
                <a:solidFill>
                  <a:srgbClr val="0070C0"/>
                </a:solidFill>
              </a:rPr>
              <a:t>edges</a:t>
            </a:r>
            <a:r>
              <a:rPr lang="en-US" sz="2400" dirty="0"/>
              <a:t>. We say that G is a </a:t>
            </a:r>
            <a:r>
              <a:rPr lang="en-US" sz="2400" b="1" u="sng" dirty="0">
                <a:solidFill>
                  <a:srgbClr val="FF0000"/>
                </a:solidFill>
              </a:rPr>
              <a:t>finite directed graph</a:t>
            </a:r>
            <a:r>
              <a:rPr lang="en-US" sz="2400" dirty="0"/>
              <a:t>, and if e = (vi, </a:t>
            </a:r>
            <a:r>
              <a:rPr lang="en-US" sz="2400" dirty="0" err="1"/>
              <a:t>vj</a:t>
            </a:r>
            <a:r>
              <a:rPr lang="en-US" sz="2400" dirty="0"/>
              <a:t>), we can say that vi is the origin of the edge e and </a:t>
            </a:r>
            <a:r>
              <a:rPr lang="en-US" sz="2400" dirty="0" err="1"/>
              <a:t>vj</a:t>
            </a:r>
            <a:r>
              <a:rPr lang="en-US" sz="2400" dirty="0"/>
              <a:t> is the destination of e. </a:t>
            </a:r>
          </a:p>
        </p:txBody>
      </p:sp>
      <p:sp>
        <p:nvSpPr>
          <p:cNvPr id="5" name="ZoneTexte 4">
            <a:extLst>
              <a:ext uri="{FF2B5EF4-FFF2-40B4-BE49-F238E27FC236}">
                <a16:creationId xmlns:a16="http://schemas.microsoft.com/office/drawing/2014/main" id="{3F9FBB7E-7942-1265-07F1-3D611EACFEAB}"/>
              </a:ext>
            </a:extLst>
          </p:cNvPr>
          <p:cNvSpPr txBox="1"/>
          <p:nvPr/>
        </p:nvSpPr>
        <p:spPr>
          <a:xfrm>
            <a:off x="1106128" y="4642887"/>
            <a:ext cx="10677831" cy="1143070"/>
          </a:xfrm>
          <a:prstGeom prst="rect">
            <a:avLst/>
          </a:prstGeom>
          <a:noFill/>
        </p:spPr>
        <p:txBody>
          <a:bodyPr wrap="square">
            <a:spAutoFit/>
          </a:bodyPr>
          <a:lstStyle/>
          <a:p>
            <a:pPr>
              <a:lnSpc>
                <a:spcPct val="150000"/>
              </a:lnSpc>
            </a:pPr>
            <a:r>
              <a:rPr lang="en-US" sz="2400" b="1" u="sng" dirty="0">
                <a:solidFill>
                  <a:srgbClr val="0070C0"/>
                </a:solidFill>
              </a:rPr>
              <a:t>A loop </a:t>
            </a:r>
            <a:r>
              <a:rPr lang="en-US" sz="2400" dirty="0"/>
              <a:t>b = (vi, vi) is an edge whose origin coincides with its destination. </a:t>
            </a:r>
          </a:p>
          <a:p>
            <a:pPr>
              <a:lnSpc>
                <a:spcPct val="150000"/>
              </a:lnSpc>
            </a:pPr>
            <a:r>
              <a:rPr lang="en-US" sz="2400" dirty="0"/>
              <a:t>Two edges are </a:t>
            </a:r>
            <a:r>
              <a:rPr lang="en-US" sz="2400" b="1" u="sng" dirty="0">
                <a:solidFill>
                  <a:srgbClr val="0070C0"/>
                </a:solidFill>
              </a:rPr>
              <a:t>adjacent</a:t>
            </a:r>
            <a:r>
              <a:rPr lang="en-US" sz="2400" b="1" u="sng" dirty="0"/>
              <a:t> </a:t>
            </a:r>
            <a:r>
              <a:rPr lang="en-US" sz="2400" dirty="0"/>
              <a:t>if they have at </a:t>
            </a:r>
            <a:r>
              <a:rPr lang="en-US" sz="2400" u="sng" dirty="0">
                <a:solidFill>
                  <a:srgbClr val="0070C0"/>
                </a:solidFill>
              </a:rPr>
              <a:t>least one endpoint in common.</a:t>
            </a:r>
          </a:p>
        </p:txBody>
      </p:sp>
    </p:spTree>
    <p:extLst>
      <p:ext uri="{BB962C8B-B14F-4D97-AF65-F5344CB8AC3E}">
        <p14:creationId xmlns:p14="http://schemas.microsoft.com/office/powerpoint/2010/main" val="101109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71400F6-6371-3450-B6A6-A06098B39679}"/>
              </a:ext>
            </a:extLst>
          </p:cNvPr>
          <p:cNvSpPr txBox="1"/>
          <p:nvPr/>
        </p:nvSpPr>
        <p:spPr>
          <a:xfrm>
            <a:off x="1378052" y="72375"/>
            <a:ext cx="10125690" cy="3356625"/>
          </a:xfrm>
          <a:prstGeom prst="rect">
            <a:avLst/>
          </a:prstGeom>
          <a:noFill/>
        </p:spPr>
        <p:txBody>
          <a:bodyPr wrap="square">
            <a:spAutoFit/>
          </a:bodyPr>
          <a:lstStyle/>
          <a:p>
            <a:pPr algn="just">
              <a:lnSpc>
                <a:spcPct val="150000"/>
              </a:lnSpc>
            </a:pPr>
            <a:r>
              <a:rPr lang="en-US" sz="2400" b="1" u="sng" dirty="0"/>
              <a:t>Definition, (undirected graph)</a:t>
            </a:r>
          </a:p>
          <a:p>
            <a:pPr algn="just">
              <a:lnSpc>
                <a:spcPct val="150000"/>
              </a:lnSpc>
            </a:pPr>
            <a:r>
              <a:rPr lang="en-US" sz="2400" dirty="0"/>
              <a:t>A finite graph G = (V, E) is defined by the finite set V = (v1, v2, ..., </a:t>
            </a:r>
            <a:r>
              <a:rPr lang="en-US" sz="2400" dirty="0" err="1"/>
              <a:t>vn</a:t>
            </a:r>
            <a:r>
              <a:rPr lang="en-US" sz="2400" dirty="0"/>
              <a:t>) whose elements are called </a:t>
            </a:r>
            <a:r>
              <a:rPr lang="en-US" sz="2400" b="1" dirty="0"/>
              <a:t>vertices</a:t>
            </a:r>
            <a:r>
              <a:rPr lang="en-US" sz="2400" dirty="0"/>
              <a:t>, and a finite set of </a:t>
            </a:r>
            <a:r>
              <a:rPr lang="en-US" sz="2400" b="1" dirty="0"/>
              <a:t>symmetric relations </a:t>
            </a:r>
            <a:r>
              <a:rPr lang="en-US" sz="2400" dirty="0"/>
              <a:t>on V denoted E = (e1, e2, ..., </a:t>
            </a:r>
            <a:r>
              <a:rPr lang="en-US" sz="2400" dirty="0" err="1"/>
              <a:t>em</a:t>
            </a:r>
            <a:r>
              <a:rPr lang="en-US" sz="2400" dirty="0"/>
              <a:t>) whose elements are called </a:t>
            </a:r>
            <a:r>
              <a:rPr lang="en-US" sz="2400" b="1" dirty="0"/>
              <a:t>edges</a:t>
            </a:r>
            <a:r>
              <a:rPr lang="en-US" sz="2400" dirty="0"/>
              <a:t>. We say that G is an </a:t>
            </a:r>
            <a:r>
              <a:rPr lang="en-US" sz="2400" b="1" u="sng" dirty="0">
                <a:solidFill>
                  <a:schemeClr val="accent2"/>
                </a:solidFill>
              </a:rPr>
              <a:t>undirected graph</a:t>
            </a:r>
            <a:r>
              <a:rPr lang="en-US" sz="2400" dirty="0"/>
              <a:t>. In other words, G is undirected if ∀v1, v2 ∈ V: (v1, v2) ∈ E ⇒ (v2, v1) ∈ E.</a:t>
            </a:r>
          </a:p>
        </p:txBody>
      </p:sp>
      <p:sp>
        <p:nvSpPr>
          <p:cNvPr id="5" name="ZoneTexte 4">
            <a:extLst>
              <a:ext uri="{FF2B5EF4-FFF2-40B4-BE49-F238E27FC236}">
                <a16:creationId xmlns:a16="http://schemas.microsoft.com/office/drawing/2014/main" id="{71F27F3D-F69E-177F-FD88-EF91DDD95C14}"/>
              </a:ext>
            </a:extLst>
          </p:cNvPr>
          <p:cNvSpPr txBox="1"/>
          <p:nvPr/>
        </p:nvSpPr>
        <p:spPr>
          <a:xfrm>
            <a:off x="1378052" y="3429000"/>
            <a:ext cx="9435896" cy="1143070"/>
          </a:xfrm>
          <a:prstGeom prst="rect">
            <a:avLst/>
          </a:prstGeom>
          <a:noFill/>
        </p:spPr>
        <p:txBody>
          <a:bodyPr wrap="square">
            <a:spAutoFit/>
          </a:bodyPr>
          <a:lstStyle/>
          <a:p>
            <a:pPr>
              <a:lnSpc>
                <a:spcPct val="150000"/>
              </a:lnSpc>
            </a:pPr>
            <a:r>
              <a:rPr lang="en-US" sz="2400" dirty="0"/>
              <a:t>G = (V, E), V = (1, 2, 3, 4, 5), E = {(1, 5), (1, 4), (1, 3), (2, 3), (3, 4), (4, 5), (3, 5)}. The graph G is represented in a sagittal way as follows:</a:t>
            </a:r>
          </a:p>
        </p:txBody>
      </p:sp>
      <p:pic>
        <p:nvPicPr>
          <p:cNvPr id="8" name="Image 7">
            <a:extLst>
              <a:ext uri="{FF2B5EF4-FFF2-40B4-BE49-F238E27FC236}">
                <a16:creationId xmlns:a16="http://schemas.microsoft.com/office/drawing/2014/main" id="{DA082519-FEFC-DB8B-8463-092BF651232E}"/>
              </a:ext>
            </a:extLst>
          </p:cNvPr>
          <p:cNvPicPr>
            <a:picLocks noChangeAspect="1"/>
          </p:cNvPicPr>
          <p:nvPr/>
        </p:nvPicPr>
        <p:blipFill>
          <a:blip r:embed="rId2"/>
          <a:stretch>
            <a:fillRect/>
          </a:stretch>
        </p:blipFill>
        <p:spPr>
          <a:xfrm>
            <a:off x="4821644" y="4712030"/>
            <a:ext cx="2194750" cy="1828959"/>
          </a:xfrm>
          <a:prstGeom prst="rect">
            <a:avLst/>
          </a:prstGeom>
        </p:spPr>
      </p:pic>
      <p:sp>
        <p:nvSpPr>
          <p:cNvPr id="2" name="ZoneTexte 1">
            <a:extLst>
              <a:ext uri="{FF2B5EF4-FFF2-40B4-BE49-F238E27FC236}">
                <a16:creationId xmlns:a16="http://schemas.microsoft.com/office/drawing/2014/main" id="{E0751C20-B0FE-69BF-1F8B-E0F200C46A3F}"/>
              </a:ext>
            </a:extLst>
          </p:cNvPr>
          <p:cNvSpPr txBox="1"/>
          <p:nvPr/>
        </p:nvSpPr>
        <p:spPr>
          <a:xfrm>
            <a:off x="7344697" y="5530645"/>
            <a:ext cx="2566219" cy="369332"/>
          </a:xfrm>
          <a:prstGeom prst="rect">
            <a:avLst/>
          </a:prstGeom>
          <a:noFill/>
        </p:spPr>
        <p:txBody>
          <a:bodyPr wrap="square" rtlCol="0">
            <a:spAutoFit/>
          </a:bodyPr>
          <a:lstStyle/>
          <a:p>
            <a:r>
              <a:rPr lang="fr-FR" dirty="0" err="1"/>
              <a:t>Undirected</a:t>
            </a:r>
            <a:r>
              <a:rPr lang="fr-FR" dirty="0"/>
              <a:t> graph</a:t>
            </a:r>
            <a:endParaRPr lang="en-US" dirty="0"/>
          </a:p>
        </p:txBody>
      </p:sp>
    </p:spTree>
    <p:extLst>
      <p:ext uri="{BB962C8B-B14F-4D97-AF65-F5344CB8AC3E}">
        <p14:creationId xmlns:p14="http://schemas.microsoft.com/office/powerpoint/2010/main" val="57232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 calcmode="lin" valueType="num">
                                      <p:cBhvr additive="base">
                                        <p:cTn id="26" dur="500" fill="hold"/>
                                        <p:tgtEl>
                                          <p:spTgt spid="2"/>
                                        </p:tgtEl>
                                        <p:attrNameLst>
                                          <p:attrName>ppt_x</p:attrName>
                                        </p:attrNameLst>
                                      </p:cBhvr>
                                      <p:tavLst>
                                        <p:tav tm="0">
                                          <p:val>
                                            <p:strVal val="#ppt_x"/>
                                          </p:val>
                                        </p:tav>
                                        <p:tav tm="100000">
                                          <p:val>
                                            <p:strVal val="#ppt_x"/>
                                          </p:val>
                                        </p:tav>
                                      </p:tavLst>
                                    </p:anim>
                                    <p:anim calcmode="lin" valueType="num">
                                      <p:cBhvr additive="base">
                                        <p:cTn id="2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FB462A0-118E-C313-BB13-21D3038A1C08}"/>
              </a:ext>
            </a:extLst>
          </p:cNvPr>
          <p:cNvSpPr txBox="1"/>
          <p:nvPr/>
        </p:nvSpPr>
        <p:spPr>
          <a:xfrm>
            <a:off x="1050208" y="310082"/>
            <a:ext cx="9649132" cy="2805063"/>
          </a:xfrm>
          <a:prstGeom prst="rect">
            <a:avLst/>
          </a:prstGeom>
          <a:noFill/>
        </p:spPr>
        <p:txBody>
          <a:bodyPr wrap="square">
            <a:spAutoFit/>
          </a:bodyPr>
          <a:lstStyle/>
          <a:p>
            <a:pPr>
              <a:lnSpc>
                <a:spcPct val="150000"/>
              </a:lnSpc>
            </a:pPr>
            <a:r>
              <a:rPr lang="en-US" sz="2400" dirty="0"/>
              <a:t>An edge e in E is defined by an unordered pair (v1, v2) of vertices called the endpoints of e. If the edge e connects the vertices v1 and v2, we say that these vertices </a:t>
            </a:r>
            <a:r>
              <a:rPr lang="en-US" sz="2400" b="1" dirty="0">
                <a:solidFill>
                  <a:schemeClr val="accent1"/>
                </a:solidFill>
              </a:rPr>
              <a:t>are adjacent</a:t>
            </a:r>
            <a:r>
              <a:rPr lang="en-US" sz="2400" dirty="0"/>
              <a:t>, or </a:t>
            </a:r>
            <a:r>
              <a:rPr lang="en-US" sz="2400" b="1" dirty="0">
                <a:solidFill>
                  <a:schemeClr val="accent1"/>
                </a:solidFill>
              </a:rPr>
              <a:t>incident with e</a:t>
            </a:r>
            <a:r>
              <a:rPr lang="en-US" sz="2400" dirty="0"/>
              <a:t>, or that the edge e is incident with the vertices v1 and v2. </a:t>
            </a:r>
          </a:p>
          <a:p>
            <a:pPr>
              <a:lnSpc>
                <a:spcPct val="150000"/>
              </a:lnSpc>
            </a:pPr>
            <a:r>
              <a:rPr lang="en-US" sz="2400" b="1" dirty="0"/>
              <a:t>The order of a graph </a:t>
            </a:r>
            <a:r>
              <a:rPr lang="en-US" sz="2400" dirty="0"/>
              <a:t>is the </a:t>
            </a:r>
            <a:r>
              <a:rPr lang="en-US" sz="2400" u="sng" dirty="0">
                <a:solidFill>
                  <a:schemeClr val="accent1"/>
                </a:solidFill>
              </a:rPr>
              <a:t>number of vertices n </a:t>
            </a:r>
            <a:r>
              <a:rPr lang="en-US" sz="2400" dirty="0"/>
              <a:t>in that graph.</a:t>
            </a:r>
          </a:p>
        </p:txBody>
      </p:sp>
      <p:sp>
        <p:nvSpPr>
          <p:cNvPr id="6" name="ZoneTexte 5">
            <a:extLst>
              <a:ext uri="{FF2B5EF4-FFF2-40B4-BE49-F238E27FC236}">
                <a16:creationId xmlns:a16="http://schemas.microsoft.com/office/drawing/2014/main" id="{7E395D8B-B48E-DE33-75A2-4FBA06502687}"/>
              </a:ext>
            </a:extLst>
          </p:cNvPr>
          <p:cNvSpPr txBox="1"/>
          <p:nvPr/>
        </p:nvSpPr>
        <p:spPr>
          <a:xfrm>
            <a:off x="1050207" y="4218618"/>
            <a:ext cx="10719005" cy="1697068"/>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b="1" u="sng" dirty="0"/>
              <a:t>A multigraph </a:t>
            </a:r>
            <a:r>
              <a:rPr lang="en-US" sz="2400" dirty="0"/>
              <a:t>G = (V, E) is a graph for which there can be more than one edge connecting two given vertices in the set E of edges. </a:t>
            </a:r>
          </a:p>
          <a:p>
            <a:pPr marL="265113" indent="88900" algn="just">
              <a:lnSpc>
                <a:spcPct val="150000"/>
              </a:lnSpc>
            </a:pPr>
            <a:r>
              <a:rPr lang="en-US" sz="2400" b="1" dirty="0"/>
              <a:t>A multigraph G = (V, E) is finite if V and E are finite.</a:t>
            </a:r>
          </a:p>
        </p:txBody>
      </p:sp>
      <p:sp>
        <p:nvSpPr>
          <p:cNvPr id="4" name="ZoneTexte 3">
            <a:extLst>
              <a:ext uri="{FF2B5EF4-FFF2-40B4-BE49-F238E27FC236}">
                <a16:creationId xmlns:a16="http://schemas.microsoft.com/office/drawing/2014/main" id="{D3F1C940-16BE-8E77-11C2-FA1D773F25DC}"/>
              </a:ext>
            </a:extLst>
          </p:cNvPr>
          <p:cNvSpPr txBox="1"/>
          <p:nvPr/>
        </p:nvSpPr>
        <p:spPr>
          <a:xfrm>
            <a:off x="1050207" y="3447563"/>
            <a:ext cx="2569906"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u="sng" dirty="0"/>
              <a:t>Types of graphs.</a:t>
            </a:r>
          </a:p>
        </p:txBody>
      </p:sp>
    </p:spTree>
    <p:extLst>
      <p:ext uri="{BB962C8B-B14F-4D97-AF65-F5344CB8AC3E}">
        <p14:creationId xmlns:p14="http://schemas.microsoft.com/office/powerpoint/2010/main" val="212944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A92871B-9BBD-D82B-8BB2-4A1DA7175AD3}"/>
              </a:ext>
            </a:extLst>
          </p:cNvPr>
          <p:cNvPicPr>
            <a:picLocks noChangeAspect="1"/>
          </p:cNvPicPr>
          <p:nvPr/>
        </p:nvPicPr>
        <p:blipFill>
          <a:blip r:embed="rId2"/>
          <a:stretch>
            <a:fillRect/>
          </a:stretch>
        </p:blipFill>
        <p:spPr>
          <a:xfrm>
            <a:off x="2587419" y="347595"/>
            <a:ext cx="2324254" cy="2616464"/>
          </a:xfrm>
          <a:prstGeom prst="rect">
            <a:avLst/>
          </a:prstGeom>
        </p:spPr>
      </p:pic>
      <p:sp>
        <p:nvSpPr>
          <p:cNvPr id="4" name="ZoneTexte 3">
            <a:extLst>
              <a:ext uri="{FF2B5EF4-FFF2-40B4-BE49-F238E27FC236}">
                <a16:creationId xmlns:a16="http://schemas.microsoft.com/office/drawing/2014/main" id="{ECAE8616-07BD-E2CC-7DD3-2952EE10F749}"/>
              </a:ext>
            </a:extLst>
          </p:cNvPr>
          <p:cNvSpPr txBox="1"/>
          <p:nvPr/>
        </p:nvSpPr>
        <p:spPr>
          <a:xfrm>
            <a:off x="1120877" y="273650"/>
            <a:ext cx="2079523" cy="461665"/>
          </a:xfrm>
          <a:prstGeom prst="rect">
            <a:avLst/>
          </a:prstGeom>
          <a:noFill/>
        </p:spPr>
        <p:txBody>
          <a:bodyPr wrap="square" rtlCol="0">
            <a:spAutoFit/>
          </a:bodyPr>
          <a:lstStyle/>
          <a:p>
            <a:r>
              <a:rPr lang="fr-FR" sz="2400" dirty="0"/>
              <a:t>Example</a:t>
            </a:r>
            <a:endParaRPr lang="en-US" sz="2400" dirty="0"/>
          </a:p>
        </p:txBody>
      </p:sp>
      <p:sp>
        <p:nvSpPr>
          <p:cNvPr id="6" name="ZoneTexte 5">
            <a:extLst>
              <a:ext uri="{FF2B5EF4-FFF2-40B4-BE49-F238E27FC236}">
                <a16:creationId xmlns:a16="http://schemas.microsoft.com/office/drawing/2014/main" id="{7F3E0B80-B192-F39A-726B-58FA12040E84}"/>
              </a:ext>
            </a:extLst>
          </p:cNvPr>
          <p:cNvSpPr txBox="1"/>
          <p:nvPr/>
        </p:nvSpPr>
        <p:spPr>
          <a:xfrm>
            <a:off x="5439849" y="1471161"/>
            <a:ext cx="1876732" cy="369332"/>
          </a:xfrm>
          <a:prstGeom prst="rect">
            <a:avLst/>
          </a:prstGeom>
          <a:noFill/>
        </p:spPr>
        <p:txBody>
          <a:bodyPr wrap="square">
            <a:spAutoFit/>
          </a:bodyPr>
          <a:lstStyle/>
          <a:p>
            <a:r>
              <a:rPr lang="en-US" dirty="0"/>
              <a:t>A multi-graph</a:t>
            </a:r>
          </a:p>
        </p:txBody>
      </p:sp>
      <p:sp>
        <p:nvSpPr>
          <p:cNvPr id="8" name="ZoneTexte 7">
            <a:extLst>
              <a:ext uri="{FF2B5EF4-FFF2-40B4-BE49-F238E27FC236}">
                <a16:creationId xmlns:a16="http://schemas.microsoft.com/office/drawing/2014/main" id="{924F7F39-E4BD-DE04-2D04-5DDD33B27244}"/>
              </a:ext>
            </a:extLst>
          </p:cNvPr>
          <p:cNvSpPr txBox="1"/>
          <p:nvPr/>
        </p:nvSpPr>
        <p:spPr>
          <a:xfrm>
            <a:off x="926841" y="3038372"/>
            <a:ext cx="10902747" cy="1143070"/>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b="1" dirty="0">
                <a:effectLst>
                  <a:outerShdw blurRad="38100" dist="38100" dir="2700000" algn="tl">
                    <a:srgbClr val="000000">
                      <a:alpha val="43137"/>
                    </a:srgbClr>
                  </a:outerShdw>
                </a:effectLst>
              </a:rPr>
              <a:t>A p-graph </a:t>
            </a:r>
            <a:r>
              <a:rPr lang="en-US" sz="2400" dirty="0"/>
              <a:t>is a multigraph G = (V, E) for which each edge in E is repeated at </a:t>
            </a:r>
            <a:r>
              <a:rPr lang="en-US" sz="2400" u="sng" dirty="0"/>
              <a:t>most p times</a:t>
            </a:r>
            <a:r>
              <a:rPr lang="en-US" sz="2400" dirty="0"/>
              <a:t>. </a:t>
            </a:r>
          </a:p>
        </p:txBody>
      </p:sp>
      <p:sp>
        <p:nvSpPr>
          <p:cNvPr id="9" name="ZoneTexte 8">
            <a:extLst>
              <a:ext uri="{FF2B5EF4-FFF2-40B4-BE49-F238E27FC236}">
                <a16:creationId xmlns:a16="http://schemas.microsoft.com/office/drawing/2014/main" id="{F76FDB93-0028-9B12-2D9D-410EEF009A1E}"/>
              </a:ext>
            </a:extLst>
          </p:cNvPr>
          <p:cNvSpPr txBox="1"/>
          <p:nvPr/>
        </p:nvSpPr>
        <p:spPr>
          <a:xfrm>
            <a:off x="926840" y="4648175"/>
            <a:ext cx="10902747" cy="1143070"/>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b="1" dirty="0"/>
              <a:t>A graph is simple </a:t>
            </a:r>
            <a:r>
              <a:rPr lang="en-US" sz="2400" dirty="0"/>
              <a:t>if at most one edge connects two vertices and if there are no loops on a vertex.</a:t>
            </a:r>
          </a:p>
        </p:txBody>
      </p:sp>
      <p:sp>
        <p:nvSpPr>
          <p:cNvPr id="11" name="ZoneTexte 10">
            <a:extLst>
              <a:ext uri="{FF2B5EF4-FFF2-40B4-BE49-F238E27FC236}">
                <a16:creationId xmlns:a16="http://schemas.microsoft.com/office/drawing/2014/main" id="{1061658C-C248-A3A3-A5FE-4B7559D28761}"/>
              </a:ext>
            </a:extLst>
          </p:cNvPr>
          <p:cNvSpPr txBox="1"/>
          <p:nvPr/>
        </p:nvSpPr>
        <p:spPr>
          <a:xfrm>
            <a:off x="926840" y="5791245"/>
            <a:ext cx="10902746" cy="1140633"/>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dirty="0"/>
              <a:t>A graph G = (V, E) is said to be simple (or strict) if it is not a multigraph and if E is irreflexive, meaning that for any v ∈ V, (v, v) does not belong to E.</a:t>
            </a:r>
          </a:p>
        </p:txBody>
      </p:sp>
    </p:spTree>
    <p:extLst>
      <p:ext uri="{BB962C8B-B14F-4D97-AF65-F5344CB8AC3E}">
        <p14:creationId xmlns:p14="http://schemas.microsoft.com/office/powerpoint/2010/main" val="244293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fill="hold"/>
                                        <p:tgtEl>
                                          <p:spTgt spid="11"/>
                                        </p:tgtEl>
                                        <p:attrNameLst>
                                          <p:attrName>ppt_x</p:attrName>
                                        </p:attrNameLst>
                                      </p:cBhvr>
                                      <p:tavLst>
                                        <p:tav tm="0">
                                          <p:val>
                                            <p:strVal val="#ppt_x"/>
                                          </p:val>
                                        </p:tav>
                                        <p:tav tm="100000">
                                          <p:val>
                                            <p:strVal val="#ppt_x"/>
                                          </p:val>
                                        </p:tav>
                                      </p:tavLst>
                                    </p:anim>
                                    <p:anim calcmode="lin" valueType="num">
                                      <p:cBhvr additive="base">
                                        <p:cTn id="3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F95FAC6-70FF-75CE-8017-9F38C7D40969}"/>
              </a:ext>
            </a:extLst>
          </p:cNvPr>
          <p:cNvPicPr>
            <a:picLocks noChangeAspect="1"/>
          </p:cNvPicPr>
          <p:nvPr/>
        </p:nvPicPr>
        <p:blipFill>
          <a:blip r:embed="rId2"/>
          <a:stretch>
            <a:fillRect/>
          </a:stretch>
        </p:blipFill>
        <p:spPr>
          <a:xfrm>
            <a:off x="1475299" y="474100"/>
            <a:ext cx="4383987" cy="2578816"/>
          </a:xfrm>
          <a:prstGeom prst="rect">
            <a:avLst/>
          </a:prstGeom>
        </p:spPr>
      </p:pic>
      <p:sp>
        <p:nvSpPr>
          <p:cNvPr id="5" name="ZoneTexte 4">
            <a:extLst>
              <a:ext uri="{FF2B5EF4-FFF2-40B4-BE49-F238E27FC236}">
                <a16:creationId xmlns:a16="http://schemas.microsoft.com/office/drawing/2014/main" id="{BC290D61-9B7F-FABC-BFF5-23444D4E7B10}"/>
              </a:ext>
            </a:extLst>
          </p:cNvPr>
          <p:cNvSpPr txBox="1"/>
          <p:nvPr/>
        </p:nvSpPr>
        <p:spPr>
          <a:xfrm>
            <a:off x="1334758" y="3158754"/>
            <a:ext cx="10006752" cy="1143070"/>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b="1" dirty="0"/>
              <a:t>A graph is complete </a:t>
            </a:r>
            <a:r>
              <a:rPr lang="en-US" sz="2400" dirty="0"/>
              <a:t>if every vertex in the graph is directly connected to all the other vertices.</a:t>
            </a:r>
          </a:p>
        </p:txBody>
      </p:sp>
      <p:pic>
        <p:nvPicPr>
          <p:cNvPr id="7" name="Image 6">
            <a:extLst>
              <a:ext uri="{FF2B5EF4-FFF2-40B4-BE49-F238E27FC236}">
                <a16:creationId xmlns:a16="http://schemas.microsoft.com/office/drawing/2014/main" id="{7CD72CD6-6670-E4FC-5088-B2FDA74D03C6}"/>
              </a:ext>
            </a:extLst>
          </p:cNvPr>
          <p:cNvPicPr>
            <a:picLocks noChangeAspect="1"/>
          </p:cNvPicPr>
          <p:nvPr/>
        </p:nvPicPr>
        <p:blipFill>
          <a:blip r:embed="rId3"/>
          <a:stretch>
            <a:fillRect/>
          </a:stretch>
        </p:blipFill>
        <p:spPr>
          <a:xfrm>
            <a:off x="5678238" y="4301824"/>
            <a:ext cx="3627994" cy="2336294"/>
          </a:xfrm>
          <a:prstGeom prst="rect">
            <a:avLst/>
          </a:prstGeom>
        </p:spPr>
      </p:pic>
    </p:spTree>
    <p:extLst>
      <p:ext uri="{BB962C8B-B14F-4D97-AF65-F5344CB8AC3E}">
        <p14:creationId xmlns:p14="http://schemas.microsoft.com/office/powerpoint/2010/main" val="6968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2995</TotalTime>
  <Words>3796</Words>
  <Application>Microsoft Office PowerPoint</Application>
  <PresentationFormat>Grand écran</PresentationFormat>
  <Paragraphs>169</Paragraphs>
  <Slides>36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36</vt:i4>
      </vt:variant>
    </vt:vector>
  </HeadingPairs>
  <TitlesOfParts>
    <vt:vector size="42" baseType="lpstr">
      <vt:lpstr>Arial</vt:lpstr>
      <vt:lpstr>Calibri</vt:lpstr>
      <vt:lpstr>Calibri Light</vt:lpstr>
      <vt:lpstr>Frank Ruhl Libre</vt:lpstr>
      <vt:lpstr>Wingdings</vt:lpstr>
      <vt:lpstr>Thème Office</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LAHE</dc:creator>
  <cp:lastModifiedBy>LAHE</cp:lastModifiedBy>
  <cp:revision>3</cp:revision>
  <cp:lastPrinted>2025-02-06T09:35:55Z</cp:lastPrinted>
  <dcterms:created xsi:type="dcterms:W3CDTF">2025-02-06T09:33:45Z</dcterms:created>
  <dcterms:modified xsi:type="dcterms:W3CDTF">2025-02-08T11:28:59Z</dcterms:modified>
</cp:coreProperties>
</file>