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87" r:id="rId5"/>
    <p:sldId id="288" r:id="rId6"/>
    <p:sldId id="296" r:id="rId7"/>
    <p:sldId id="266" r:id="rId8"/>
    <p:sldId id="297" r:id="rId9"/>
    <p:sldId id="298" r:id="rId10"/>
    <p:sldId id="290" r:id="rId11"/>
  </p:sldIdLst>
  <p:sldSz cx="9144000" cy="514508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94"/>
  </p:normalViewPr>
  <p:slideViewPr>
    <p:cSldViewPr>
      <p:cViewPr varScale="1">
        <p:scale>
          <a:sx n="91" d="100"/>
          <a:sy n="91" d="100"/>
        </p:scale>
        <p:origin x="-786" y="-90"/>
      </p:cViewPr>
      <p:guideLst>
        <p:guide orient="horz" pos="1621"/>
        <p:guide pos="2880"/>
      </p:guideLst>
    </p:cSldViewPr>
  </p:slideViewPr>
  <p:notesTextViewPr>
    <p:cViewPr>
      <p:scale>
        <a:sx n="100" d="100"/>
        <a:sy n="100" d="100"/>
      </p:scale>
      <p:origin x="0" y="0"/>
    </p:cViewPr>
  </p:notesTextViewPr>
  <p:sorterViewPr>
    <p:cViewPr>
      <p:scale>
        <a:sx n="186" d="100"/>
        <a:sy n="18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F9E28C-AB06-489B-9779-6479E99B0F60}" type="datetimeFigureOut">
              <a:rPr lang="zh-CN" altLang="en-US" smtClean="0"/>
              <a:pPr/>
              <a:t>2025/4/25</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28B90-7F90-49FA-BDD3-899317569BF6}" type="slidenum">
              <a:rPr lang="zh-CN" altLang="en-US" smtClean="0"/>
              <a:pPr/>
              <a:t>‹N°›</a:t>
            </a:fld>
            <a:endParaRPr lang="zh-CN" altLang="en-US"/>
          </a:p>
        </p:txBody>
      </p:sp>
    </p:spTree>
    <p:extLst>
      <p:ext uri="{BB962C8B-B14F-4D97-AF65-F5344CB8AC3E}">
        <p14:creationId xmlns:p14="http://schemas.microsoft.com/office/powerpoint/2010/main" xmlns="" val="921806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fld id="{1C0682DE-097C-43D6-9BDF-F71529C5ACE9}" type="slidenum">
              <a:rPr lang="zh-CN" altLang="en-US" smtClean="0">
                <a:latin typeface="Calibri" panose="020F0502020204030204" pitchFamily="34" charset="0"/>
              </a:rPr>
              <a:pPr/>
              <a:t>2</a:t>
            </a:fld>
            <a:endParaRPr lang="zh-CN" altLang="en-US">
              <a:latin typeface="Calibri" panose="020F0502020204030204" pitchFamily="34" charset="0"/>
            </a:endParaRPr>
          </a:p>
        </p:txBody>
      </p:sp>
    </p:spTree>
    <p:extLst>
      <p:ext uri="{BB962C8B-B14F-4D97-AF65-F5344CB8AC3E}">
        <p14:creationId xmlns:p14="http://schemas.microsoft.com/office/powerpoint/2010/main" xmlns="" val="188883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C1836A0-1CE6-43E0-9ACD-0351418F1B7A}" type="slidenum">
              <a:rPr lang="zh-CN" altLang="en-US" smtClean="0"/>
              <a:pPr/>
              <a:t>7</a:t>
            </a:fld>
            <a:endParaRPr lang="zh-CN" altLang="en-US"/>
          </a:p>
        </p:txBody>
      </p:sp>
    </p:spTree>
    <p:extLst>
      <p:ext uri="{BB962C8B-B14F-4D97-AF65-F5344CB8AC3E}">
        <p14:creationId xmlns:p14="http://schemas.microsoft.com/office/powerpoint/2010/main" xmlns="" val="4253293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1">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1598313"/>
            <a:ext cx="7772400" cy="1102859"/>
          </a:xfrm>
        </p:spPr>
        <p:txBody>
          <a:bodyPr/>
          <a:lstStyle/>
          <a:p>
            <a:r>
              <a:rPr lang="tr-TR" altLang="zh-CN" dirty="0" err="1"/>
              <a:t>Freepptbackgrounds.net</a:t>
            </a:r>
            <a:endParaRPr lang="zh-CN" altLang="en-US" dirty="0"/>
          </a:p>
        </p:txBody>
      </p:sp>
      <p:sp>
        <p:nvSpPr>
          <p:cNvPr id="3" name="副标题 2"/>
          <p:cNvSpPr>
            <a:spLocks noGrp="1"/>
          </p:cNvSpPr>
          <p:nvPr>
            <p:ph type="subTitle" idx="1" hasCustomPrompt="1"/>
          </p:nvPr>
        </p:nvSpPr>
        <p:spPr>
          <a:xfrm>
            <a:off x="1371600" y="2915550"/>
            <a:ext cx="6400800" cy="13148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tr-TR" altLang="zh-CN" dirty="0" err="1"/>
              <a:t>www.freepptbackgrounds.net</a:t>
            </a:r>
            <a:endParaRPr lang="zh-CN" altLang="en-US" dirty="0"/>
          </a:p>
        </p:txBody>
      </p:sp>
      <p:sp>
        <p:nvSpPr>
          <p:cNvPr id="4" name="日期占位符 3"/>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Slide 10">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p>
            <a:r>
              <a:rPr lang="tr-TR" altLang="zh-CN" dirty="0" err="1"/>
              <a:t>Freepptbackgrounds.net</a:t>
            </a:r>
            <a:endParaRPr lang="zh-CN" altLang="en-US" dirty="0"/>
          </a:p>
        </p:txBody>
      </p:sp>
      <p:sp>
        <p:nvSpPr>
          <p:cNvPr id="3" name="竖排文字占位符 2"/>
          <p:cNvSpPr>
            <a:spLocks noGrp="1"/>
          </p:cNvSpPr>
          <p:nvPr>
            <p:ph type="body" orient="vert" idx="1" hasCustomPrompt="1"/>
          </p:nvPr>
        </p:nvSpPr>
        <p:spPr/>
        <p:txBody>
          <a:bodyPr vert="eaVert"/>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4" name="日期占位符 3"/>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lide 11">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6629400" y="154829"/>
            <a:ext cx="2057400" cy="3293095"/>
          </a:xfrm>
        </p:spPr>
        <p:txBody>
          <a:bodyPr vert="eaVert"/>
          <a:lstStyle/>
          <a:p>
            <a:r>
              <a:rPr lang="tr-TR" altLang="zh-CN" dirty="0" err="1"/>
              <a:t>Freepptbackgrounds.net</a:t>
            </a:r>
            <a:endParaRPr lang="zh-CN" altLang="en-US" dirty="0"/>
          </a:p>
        </p:txBody>
      </p:sp>
      <p:sp>
        <p:nvSpPr>
          <p:cNvPr id="3" name="竖排文字占位符 2"/>
          <p:cNvSpPr>
            <a:spLocks noGrp="1"/>
          </p:cNvSpPr>
          <p:nvPr>
            <p:ph type="body" orient="vert" idx="1" hasCustomPrompt="1"/>
          </p:nvPr>
        </p:nvSpPr>
        <p:spPr>
          <a:xfrm>
            <a:off x="457200" y="154829"/>
            <a:ext cx="6019800" cy="3293095"/>
          </a:xfrm>
        </p:spPr>
        <p:txBody>
          <a:bodyPr vert="eaVert"/>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4" name="日期占位符 3"/>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 12">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0737094"/>
      </p:ext>
    </p:extLst>
  </p:cSld>
  <p:clrMapOvr>
    <a:masterClrMapping/>
  </p:clrMapOvr>
  <p:transition spd="slow" advClick="0" advTm="0">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 13">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0737094"/>
      </p:ext>
    </p:extLst>
  </p:cSld>
  <p:clrMapOvr>
    <a:masterClrMapping/>
  </p:clrMapOvr>
  <p:transition spd="slow" advClick="0" advTm="0">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 14">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0737094"/>
      </p:ext>
    </p:extLst>
  </p:cSld>
  <p:clrMapOvr>
    <a:masterClrMapping/>
  </p:clrMapOvr>
  <p:transition spd="slow" advClick="0" advTm="0">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lide 15">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0737094"/>
      </p:ext>
    </p:extLst>
  </p:cSld>
  <p:clrMapOvr>
    <a:masterClrMapping/>
  </p:clrMapOvr>
  <p:transition spd="slow" advClick="0" advTm="0">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lide 16">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0737094"/>
      </p:ext>
    </p:extLst>
  </p:cSld>
  <p:clrMapOvr>
    <a:masterClrMapping/>
  </p:clrMapOvr>
  <p:transition spd="slow" advClick="0" advTm="0">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 17">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100207657"/>
      </p:ext>
    </p:extLst>
  </p:cSld>
  <p:clrMapOvr>
    <a:masterClrMapping/>
  </p:clrMapOvr>
  <p:transition spd="slow" advClick="0" advTm="0">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lide 18">
    <p:spTree>
      <p:nvGrpSpPr>
        <p:cNvPr id="1" name=""/>
        <p:cNvGrpSpPr/>
        <p:nvPr/>
      </p:nvGrpSpPr>
      <p:grpSpPr>
        <a:xfrm>
          <a:off x="0" y="0"/>
          <a:ext cx="0" cy="0"/>
          <a:chOff x="0" y="0"/>
          <a:chExt cx="0" cy="0"/>
        </a:xfrm>
      </p:grpSpPr>
    </p:spTree>
  </p:cSld>
  <p:clrMapOvr>
    <a:masterClrMapping/>
  </p:clrMapOvr>
  <p:transition spd="slow" advClick="0" advTm="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lide 2">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p>
            <a:pPr lvl="0"/>
            <a:r>
              <a:rPr lang="tr-TR" altLang="zh-CN" dirty="0" err="1"/>
              <a:t>www.freepptbackgrounds.net</a:t>
            </a:r>
            <a:endParaRPr lang="zh-CN" altLang="en-US" dirty="0"/>
          </a:p>
        </p:txBody>
      </p:sp>
      <p:sp>
        <p:nvSpPr>
          <p:cNvPr id="3" name="内容占位符 2"/>
          <p:cNvSpPr>
            <a:spLocks noGrp="1"/>
          </p:cNvSpPr>
          <p:nvPr>
            <p:ph idx="1" hasCustomPrompt="1"/>
          </p:nvPr>
        </p:nvSpPr>
        <p:spPr/>
        <p:txBody>
          <a:body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4" name="日期占位符 3"/>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lide 3">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722313" y="3306196"/>
            <a:ext cx="7772400" cy="1021872"/>
          </a:xfrm>
        </p:spPr>
        <p:txBody>
          <a:bodyPr anchor="t"/>
          <a:lstStyle>
            <a:lvl1pPr algn="l">
              <a:defRPr sz="4000" b="1" cap="all"/>
            </a:lvl1pPr>
          </a:lstStyle>
          <a:p>
            <a:r>
              <a:rPr lang="tr-TR" altLang="zh-CN" dirty="0" err="1"/>
              <a:t>Freepptbackgrounds.net</a:t>
            </a:r>
            <a:endParaRPr lang="zh-CN" altLang="en-US" dirty="0"/>
          </a:p>
        </p:txBody>
      </p:sp>
      <p:sp>
        <p:nvSpPr>
          <p:cNvPr id="3" name="文本占位符 2"/>
          <p:cNvSpPr>
            <a:spLocks noGrp="1"/>
          </p:cNvSpPr>
          <p:nvPr>
            <p:ph type="body" idx="1" hasCustomPrompt="1"/>
          </p:nvPr>
        </p:nvSpPr>
        <p:spPr>
          <a:xfrm>
            <a:off x="722313" y="2180708"/>
            <a:ext cx="7772400" cy="11254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ltLang="zh-CN" dirty="0" err="1"/>
              <a:t>www.freepptbackgrounds.net</a:t>
            </a:r>
            <a:endParaRPr lang="zh-CN" altLang="en-US" dirty="0"/>
          </a:p>
        </p:txBody>
      </p:sp>
      <p:sp>
        <p:nvSpPr>
          <p:cNvPr id="4" name="日期占位符 3"/>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lide 4">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p>
            <a:r>
              <a:rPr lang="tr-TR" altLang="zh-CN" dirty="0" err="1"/>
              <a:t>Freepptbackgrounds.net</a:t>
            </a:r>
            <a:endParaRPr lang="zh-CN" altLang="en-US" dirty="0"/>
          </a:p>
        </p:txBody>
      </p:sp>
      <p:sp>
        <p:nvSpPr>
          <p:cNvPr id="3" name="内容占位符 2"/>
          <p:cNvSpPr>
            <a:spLocks noGrp="1"/>
          </p:cNvSpPr>
          <p:nvPr>
            <p:ph sz="half" idx="1" hasCustomPrompt="1"/>
          </p:nvPr>
        </p:nvSpPr>
        <p:spPr>
          <a:xfrm>
            <a:off x="457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4" name="内容占位符 3"/>
          <p:cNvSpPr>
            <a:spLocks noGrp="1"/>
          </p:cNvSpPr>
          <p:nvPr>
            <p:ph sz="half" idx="2" hasCustomPrompt="1"/>
          </p:nvPr>
        </p:nvSpPr>
        <p:spPr>
          <a:xfrm>
            <a:off x="4648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5" name="日期占位符 4"/>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lide 5">
    <p:spTree>
      <p:nvGrpSpPr>
        <p:cNvPr id="1" name=""/>
        <p:cNvGrpSpPr/>
        <p:nvPr/>
      </p:nvGrpSpPr>
      <p:grpSpPr>
        <a:xfrm>
          <a:off x="0" y="0"/>
          <a:ext cx="0" cy="0"/>
          <a:chOff x="0" y="0"/>
          <a:chExt cx="0" cy="0"/>
        </a:xfrm>
      </p:grpSpPr>
      <p:sp>
        <p:nvSpPr>
          <p:cNvPr id="11" name="矩形 10"/>
          <p:cNvSpPr/>
          <p:nvPr userDrawn="1"/>
        </p:nvSpPr>
        <p:spPr>
          <a:xfrm>
            <a:off x="6372200" y="2860576"/>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精美</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课件：</a:t>
            </a:r>
            <a:r>
              <a:rPr kumimoji="0" lang="en-US" altLang="zh-CN" sz="100" b="0" i="0" u="none" strike="noStrike" kern="0" cap="none" spc="0" normalizeH="0" baseline="0" noProof="0" dirty="0">
                <a:ln>
                  <a:noFill/>
                </a:ln>
                <a:solidFill>
                  <a:prstClr val="white"/>
                </a:solidFill>
                <a:effectLst/>
                <a:uLnTx/>
                <a:uFillTx/>
              </a:rPr>
              <a:t>www.1ppt.com/kejian/             </a:t>
            </a: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工作总结</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www.1ppt.com/xiazai/zongjie/ </a:t>
            </a:r>
            <a:r>
              <a:rPr kumimoji="0" lang="zh-CN" altLang="en-US" sz="100" b="0" i="0" u="none" strike="noStrike" kern="0" cap="none" spc="0" normalizeH="0" baseline="0" noProof="0" dirty="0">
                <a:ln>
                  <a:noFill/>
                </a:ln>
                <a:solidFill>
                  <a:prstClr val="white"/>
                </a:solidFill>
                <a:effectLst/>
                <a:uLnTx/>
                <a:uFillTx/>
              </a:rPr>
              <a:t>工作计划：</a:t>
            </a:r>
            <a:r>
              <a:rPr kumimoji="0" lang="en-US" altLang="zh-CN" sz="100" b="0" i="0" u="none" strike="noStrike" kern="0" cap="none" spc="0" normalizeH="0" baseline="0" noProof="0" dirty="0">
                <a:ln>
                  <a:noFill/>
                </a:ln>
                <a:solidFill>
                  <a:prstClr val="white"/>
                </a:solidFill>
                <a:effectLst/>
                <a:uLnTx/>
                <a:uFillTx/>
              </a:rPr>
              <a:t>www.1ppt.com/xiazai/jihua/</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商务</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www.1ppt.com/moban/shangwu/  </a:t>
            </a:r>
            <a:r>
              <a:rPr kumimoji="0" lang="zh-CN" altLang="en-US" sz="100" b="0" i="0" u="none" strike="noStrike" kern="0" cap="none" spc="0" normalizeH="0" baseline="0" noProof="0" dirty="0">
                <a:ln>
                  <a:noFill/>
                </a:ln>
                <a:solidFill>
                  <a:prstClr val="white"/>
                </a:solidFill>
                <a:effectLst/>
                <a:uLnTx/>
                <a:uFillTx/>
              </a:rPr>
              <a:t>个人简历</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www.1ppt.com/xiazai/jianli/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毕业答辩</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www.1ppt.com/xiazai/dabian/  </a:t>
            </a:r>
            <a:r>
              <a:rPr kumimoji="0" lang="zh-CN" altLang="en-US" sz="100" b="0" i="0" u="none" strike="noStrike" kern="0" cap="none" spc="0" normalizeH="0" baseline="0" noProof="0" dirty="0">
                <a:ln>
                  <a:noFill/>
                </a:ln>
                <a:solidFill>
                  <a:prstClr val="white"/>
                </a:solidFill>
                <a:effectLst/>
                <a:uLnTx/>
                <a:uFillTx/>
              </a:rPr>
              <a:t>工作汇报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www.1ppt.com/xiazai/huibao/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p>
        </p:txBody>
      </p:sp>
      <p:sp>
        <p:nvSpPr>
          <p:cNvPr id="2" name="标题 1"/>
          <p:cNvSpPr>
            <a:spLocks noGrp="1"/>
          </p:cNvSpPr>
          <p:nvPr>
            <p:ph type="title" hasCustomPrompt="1"/>
          </p:nvPr>
        </p:nvSpPr>
        <p:spPr>
          <a:xfrm>
            <a:off x="457200" y="206042"/>
            <a:ext cx="8229600" cy="857515"/>
          </a:xfrm>
        </p:spPr>
        <p:txBody>
          <a:bodyPr/>
          <a:lstStyle>
            <a:lvl1pPr>
              <a:defRPr/>
            </a:lvl1pPr>
          </a:lstStyle>
          <a:p>
            <a:r>
              <a:rPr lang="tr-TR" altLang="zh-CN" dirty="0" err="1"/>
              <a:t>Freepptbackgrounds.net</a:t>
            </a:r>
            <a:endParaRPr lang="zh-CN" altLang="en-US" dirty="0"/>
          </a:p>
        </p:txBody>
      </p:sp>
      <p:sp>
        <p:nvSpPr>
          <p:cNvPr id="3" name="文本占位符 2"/>
          <p:cNvSpPr>
            <a:spLocks noGrp="1"/>
          </p:cNvSpPr>
          <p:nvPr>
            <p:ph type="body" idx="1" hasCustomPrompt="1"/>
          </p:nvPr>
        </p:nvSpPr>
        <p:spPr>
          <a:xfrm>
            <a:off x="457200" y="1151690"/>
            <a:ext cx="4040188"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ltLang="zh-CN" dirty="0" err="1"/>
              <a:t>www.freepptbackgrounds.net</a:t>
            </a:r>
            <a:endParaRPr lang="zh-CN" altLang="en-US" dirty="0"/>
          </a:p>
        </p:txBody>
      </p:sp>
      <p:sp>
        <p:nvSpPr>
          <p:cNvPr id="4" name="内容占位符 3"/>
          <p:cNvSpPr>
            <a:spLocks noGrp="1"/>
          </p:cNvSpPr>
          <p:nvPr>
            <p:ph sz="half" idx="2" hasCustomPrompt="1"/>
          </p:nvPr>
        </p:nvSpPr>
        <p:spPr>
          <a:xfrm>
            <a:off x="457200" y="1631660"/>
            <a:ext cx="4040188"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5" name="文本占位符 4"/>
          <p:cNvSpPr>
            <a:spLocks noGrp="1"/>
          </p:cNvSpPr>
          <p:nvPr>
            <p:ph type="body" sz="quarter" idx="3" hasCustomPrompt="1"/>
          </p:nvPr>
        </p:nvSpPr>
        <p:spPr>
          <a:xfrm>
            <a:off x="4645026" y="1151690"/>
            <a:ext cx="4041775"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ltLang="zh-CN" dirty="0" err="1"/>
              <a:t>www.freepptbackgrounds.net</a:t>
            </a:r>
            <a:endParaRPr lang="zh-CN" altLang="en-US" dirty="0"/>
          </a:p>
        </p:txBody>
      </p:sp>
      <p:sp>
        <p:nvSpPr>
          <p:cNvPr id="6" name="内容占位符 5"/>
          <p:cNvSpPr>
            <a:spLocks noGrp="1"/>
          </p:cNvSpPr>
          <p:nvPr>
            <p:ph sz="quarter" idx="4" hasCustomPrompt="1"/>
          </p:nvPr>
        </p:nvSpPr>
        <p:spPr>
          <a:xfrm>
            <a:off x="4645026" y="1631660"/>
            <a:ext cx="4041775"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7" name="日期占位符 6"/>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lide 6">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p>
            <a:r>
              <a:rPr lang="tr-TR" altLang="zh-CN" dirty="0" err="1"/>
              <a:t>Freepptbackgrounds.net</a:t>
            </a:r>
            <a:endParaRPr lang="zh-CN" altLang="en-US" dirty="0"/>
          </a:p>
        </p:txBody>
      </p:sp>
      <p:sp>
        <p:nvSpPr>
          <p:cNvPr id="3" name="日期占位符 2"/>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Slide 7">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4154345-93AE-4186-91F7-9F35DBC083B6}" type="slidenum">
              <a:rPr lang="zh-CN" altLang="en-US" smtClean="0"/>
              <a:pPr/>
              <a:t>‹N°›</a:t>
            </a:fld>
            <a:endParaRPr lang="zh-CN" altLang="en-US"/>
          </a:p>
        </p:txBody>
      </p:sp>
      <p:sp>
        <p:nvSpPr>
          <p:cNvPr id="5" name="原创设计师QQ598969553                 _1"/>
          <p:cNvSpPr txBox="1"/>
          <p:nvPr userDrawn="1"/>
        </p:nvSpPr>
        <p:spPr>
          <a:xfrm>
            <a:off x="3721290" y="232284"/>
            <a:ext cx="1701428" cy="377026"/>
          </a:xfrm>
          <a:prstGeom prst="rect">
            <a:avLst/>
          </a:prstGeom>
          <a:noFill/>
        </p:spPr>
        <p:txBody>
          <a:bodyPr wrap="none" lIns="68580" tIns="34290" rIns="68580" bIns="34290" rtlCol="0">
            <a:spAutoFit/>
          </a:bodyPr>
          <a:lstStyle/>
          <a:p>
            <a:pPr algn="ctr"/>
            <a:r>
              <a:rPr lang="tr-TR" altLang="zh-CN" sz="2000" b="1" spc="300" dirty="0">
                <a:solidFill>
                  <a:prstClr val="black">
                    <a:lumMod val="65000"/>
                    <a:lumOff val="35000"/>
                  </a:prstClr>
                </a:solidFill>
                <a:latin typeface="+mn-lt"/>
                <a:ea typeface="微软雅黑" pitchFamily="34" charset="-122"/>
              </a:rPr>
              <a:t>My Music</a:t>
            </a:r>
            <a:endParaRPr lang="zh-CN" altLang="en-US" sz="1600" b="1" spc="300" dirty="0">
              <a:solidFill>
                <a:prstClr val="black">
                  <a:lumMod val="65000"/>
                  <a:lumOff val="35000"/>
                </a:prstClr>
              </a:solidFill>
              <a:latin typeface="+mn-lt"/>
              <a:ea typeface="微软雅黑" pitchFamily="34" charset="-122"/>
            </a:endParaRPr>
          </a:p>
        </p:txBody>
      </p:sp>
      <p:grpSp>
        <p:nvGrpSpPr>
          <p:cNvPr id="6" name="组合 16"/>
          <p:cNvGrpSpPr/>
          <p:nvPr userDrawn="1"/>
        </p:nvGrpSpPr>
        <p:grpSpPr>
          <a:xfrm>
            <a:off x="1594247" y="700336"/>
            <a:ext cx="5955507" cy="31441"/>
            <a:chOff x="3060700" y="4724400"/>
            <a:chExt cx="5955507" cy="31432"/>
          </a:xfrm>
        </p:grpSpPr>
        <p:cxnSp>
          <p:nvCxnSpPr>
            <p:cNvPr id="7" name="直接连接符 6"/>
            <p:cNvCxnSpPr/>
            <p:nvPr/>
          </p:nvCxnSpPr>
          <p:spPr>
            <a:xfrm>
              <a:off x="3060700" y="4724400"/>
              <a:ext cx="5955507"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3060700" y="4755832"/>
              <a:ext cx="595550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Click="0" advTm="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lide 8">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1" y="204851"/>
            <a:ext cx="3008313" cy="871807"/>
          </a:xfrm>
        </p:spPr>
        <p:txBody>
          <a:bodyPr anchor="b"/>
          <a:lstStyle>
            <a:lvl1pPr algn="l">
              <a:defRPr sz="2000" b="1"/>
            </a:lvl1pPr>
          </a:lstStyle>
          <a:p>
            <a:r>
              <a:rPr lang="tr-TR" altLang="zh-CN" dirty="0" err="1"/>
              <a:t>Freepptbackgrounds.net</a:t>
            </a:r>
            <a:endParaRPr lang="zh-CN" altLang="en-US" dirty="0"/>
          </a:p>
        </p:txBody>
      </p:sp>
      <p:sp>
        <p:nvSpPr>
          <p:cNvPr id="3" name="内容占位符 2"/>
          <p:cNvSpPr>
            <a:spLocks noGrp="1"/>
          </p:cNvSpPr>
          <p:nvPr>
            <p:ph idx="1" hasCustomPrompt="1"/>
          </p:nvPr>
        </p:nvSpPr>
        <p:spPr>
          <a:xfrm>
            <a:off x="3575050" y="204851"/>
            <a:ext cx="5111750" cy="4391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4" name="文本占位符 3"/>
          <p:cNvSpPr>
            <a:spLocks noGrp="1"/>
          </p:cNvSpPr>
          <p:nvPr>
            <p:ph type="body" sz="half" idx="2" hasCustomPrompt="1"/>
          </p:nvPr>
        </p:nvSpPr>
        <p:spPr>
          <a:xfrm>
            <a:off x="457201" y="1076658"/>
            <a:ext cx="3008313" cy="35193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ltLang="zh-CN" dirty="0" err="1"/>
              <a:t>www.freepptbackgrounds.net</a:t>
            </a:r>
            <a:endParaRPr lang="zh-CN" altLang="en-US" dirty="0"/>
          </a:p>
        </p:txBody>
      </p:sp>
      <p:sp>
        <p:nvSpPr>
          <p:cNvPr id="5" name="日期占位符 4"/>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de 9">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792288" y="3601561"/>
            <a:ext cx="5486400" cy="425185"/>
          </a:xfrm>
        </p:spPr>
        <p:txBody>
          <a:bodyPr anchor="b"/>
          <a:lstStyle>
            <a:lvl1pPr algn="l">
              <a:defRPr sz="2000" b="1"/>
            </a:lvl1pPr>
          </a:lstStyle>
          <a:p>
            <a:r>
              <a:rPr lang="tr-TR" altLang="zh-CN" dirty="0" err="1"/>
              <a:t>Freepptbackgrounds.net</a:t>
            </a:r>
            <a:endParaRPr lang="zh-CN" altLang="en-US" dirty="0"/>
          </a:p>
        </p:txBody>
      </p:sp>
      <p:sp>
        <p:nvSpPr>
          <p:cNvPr id="3" name="图片占位符 2"/>
          <p:cNvSpPr>
            <a:spLocks noGrp="1"/>
          </p:cNvSpPr>
          <p:nvPr>
            <p:ph type="pic" idx="1"/>
          </p:nvPr>
        </p:nvSpPr>
        <p:spPr>
          <a:xfrm>
            <a:off x="1792288" y="459723"/>
            <a:ext cx="5486400" cy="3087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1792288" y="4026746"/>
            <a:ext cx="5486400" cy="6038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ltLang="zh-CN" dirty="0" err="1"/>
              <a:t>www.freepptbackgrounds.net</a:t>
            </a:r>
            <a:endParaRPr lang="zh-CN" altLang="en-US" dirty="0"/>
          </a:p>
        </p:txBody>
      </p:sp>
      <p:sp>
        <p:nvSpPr>
          <p:cNvPr id="5" name="日期占位符 4"/>
          <p:cNvSpPr>
            <a:spLocks noGrp="1"/>
          </p:cNvSpPr>
          <p:nvPr>
            <p:ph type="dt" sz="half" idx="10"/>
          </p:nvPr>
        </p:nvSpPr>
        <p:spPr/>
        <p:txBody>
          <a:bodyPr/>
          <a:lstStyle/>
          <a:p>
            <a:fld id="{F1F10B9C-6967-416D-9C8F-B758326E0F25}" type="datetimeFigureOut">
              <a:rPr lang="zh-CN" altLang="en-US" smtClean="0"/>
              <a:pPr/>
              <a:t>2025/4/25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154345-93AE-4186-91F7-9F35DBC083B6}" type="slidenum">
              <a:rPr lang="zh-CN" altLang="en-US" smtClean="0"/>
              <a:pPr/>
              <a:t>‹N°›</a:t>
            </a:fld>
            <a:endParaRPr lang="zh-CN" altLang="en-US"/>
          </a:p>
        </p:txBody>
      </p:sp>
    </p:spTree>
  </p:cSld>
  <p:clrMapOvr>
    <a:masterClrMapping/>
  </p:clrMapOvr>
  <p:transition spd="slow" advClick="0" advTm="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6042"/>
            <a:ext cx="8229600" cy="857515"/>
          </a:xfrm>
          <a:prstGeom prst="rect">
            <a:avLst/>
          </a:prstGeom>
        </p:spPr>
        <p:txBody>
          <a:bodyPr vert="horz" lIns="91440" tIns="45720" rIns="91440" bIns="45720" rtlCol="0" anchor="ctr">
            <a:normAutofit/>
          </a:bodyPr>
          <a:lstStyle/>
          <a:p>
            <a:r>
              <a:rPr lang="tr-TR" altLang="zh-CN" dirty="0" err="1"/>
              <a:t>Freepptbackgrounds.net</a:t>
            </a:r>
            <a:endParaRPr lang="zh-CN" altLang="en-US" dirty="0"/>
          </a:p>
        </p:txBody>
      </p:sp>
      <p:sp>
        <p:nvSpPr>
          <p:cNvPr id="3" name="文本占位符 2"/>
          <p:cNvSpPr>
            <a:spLocks noGrp="1"/>
          </p:cNvSpPr>
          <p:nvPr>
            <p:ph type="body" idx="1"/>
          </p:nvPr>
        </p:nvSpPr>
        <p:spPr>
          <a:xfrm>
            <a:off x="457200" y="1200521"/>
            <a:ext cx="8229600" cy="3395520"/>
          </a:xfrm>
          <a:prstGeom prst="rect">
            <a:avLst/>
          </a:prstGeom>
        </p:spPr>
        <p:txBody>
          <a:bodyPr vert="horz" lIns="91440" tIns="45720" rIns="91440" bIns="45720" rtlCol="0">
            <a:normAutofit/>
          </a:bodyPr>
          <a:lstStyle/>
          <a:p>
            <a:pPr lvl="0"/>
            <a:r>
              <a:rPr lang="tr-TR" altLang="zh-CN" dirty="0" err="1"/>
              <a:t>Free</a:t>
            </a:r>
            <a:endParaRPr lang="zh-CN" altLang="en-US" dirty="0"/>
          </a:p>
          <a:p>
            <a:pPr lvl="1"/>
            <a:r>
              <a:rPr lang="tr-TR" altLang="zh-CN" dirty="0" err="1"/>
              <a:t>Powerpoint</a:t>
            </a:r>
            <a:endParaRPr lang="zh-CN" altLang="en-US" dirty="0"/>
          </a:p>
          <a:p>
            <a:pPr lvl="2"/>
            <a:r>
              <a:rPr lang="tr-TR" altLang="zh-CN" dirty="0" err="1"/>
              <a:t>templates</a:t>
            </a:r>
            <a:endParaRPr lang="zh-CN" altLang="en-US" dirty="0"/>
          </a:p>
          <a:p>
            <a:pPr lvl="3"/>
            <a:r>
              <a:rPr lang="tr-TR" altLang="zh-CN" dirty="0" err="1"/>
              <a:t>and</a:t>
            </a:r>
            <a:endParaRPr lang="zh-CN" altLang="en-US" dirty="0"/>
          </a:p>
          <a:p>
            <a:pPr lvl="4"/>
            <a:r>
              <a:rPr lang="tr-TR" altLang="zh-CN" dirty="0"/>
              <a:t>Google</a:t>
            </a:r>
            <a:r>
              <a:rPr lang="en-US" altLang="zh-CN" dirty="0"/>
              <a:t> </a:t>
            </a:r>
            <a:r>
              <a:rPr lang="tr-TR" altLang="zh-CN" dirty="0" err="1"/>
              <a:t>Slides</a:t>
            </a:r>
            <a:endParaRPr lang="zh-CN" altLang="en-US" dirty="0"/>
          </a:p>
        </p:txBody>
      </p:sp>
      <p:sp>
        <p:nvSpPr>
          <p:cNvPr id="4" name="日期占位符 3"/>
          <p:cNvSpPr>
            <a:spLocks noGrp="1"/>
          </p:cNvSpPr>
          <p:nvPr>
            <p:ph type="dt" sz="half" idx="2"/>
          </p:nvPr>
        </p:nvSpPr>
        <p:spPr>
          <a:xfrm>
            <a:off x="457200" y="4768735"/>
            <a:ext cx="2133600" cy="273928"/>
          </a:xfrm>
          <a:prstGeom prst="rect">
            <a:avLst/>
          </a:prstGeom>
        </p:spPr>
        <p:txBody>
          <a:bodyPr vert="horz" lIns="91440" tIns="45720" rIns="91440" bIns="45720" rtlCol="0" anchor="ctr"/>
          <a:lstStyle>
            <a:lvl1pPr algn="l">
              <a:defRPr sz="1200">
                <a:solidFill>
                  <a:schemeClr val="tx1">
                    <a:tint val="75000"/>
                  </a:schemeClr>
                </a:solidFill>
              </a:defRPr>
            </a:lvl1pPr>
          </a:lstStyle>
          <a:p>
            <a:fld id="{F1F10B9C-6967-416D-9C8F-B758326E0F25}" type="datetimeFigureOut">
              <a:rPr lang="zh-CN" altLang="en-US" smtClean="0"/>
              <a:pPr/>
              <a:t>2025/4/25</a:t>
            </a:fld>
            <a:endParaRPr lang="zh-CN" altLang="en-US"/>
          </a:p>
        </p:txBody>
      </p:sp>
      <p:sp>
        <p:nvSpPr>
          <p:cNvPr id="5" name="页脚占位符 4"/>
          <p:cNvSpPr>
            <a:spLocks noGrp="1"/>
          </p:cNvSpPr>
          <p:nvPr>
            <p:ph type="ftr" sz="quarter" idx="3"/>
          </p:nvPr>
        </p:nvSpPr>
        <p:spPr>
          <a:xfrm>
            <a:off x="3124200" y="4768735"/>
            <a:ext cx="2895600" cy="27392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8735"/>
            <a:ext cx="2133600" cy="273928"/>
          </a:xfrm>
          <a:prstGeom prst="rect">
            <a:avLst/>
          </a:prstGeom>
        </p:spPr>
        <p:txBody>
          <a:bodyPr vert="horz" lIns="91440" tIns="45720" rIns="91440" bIns="45720" rtlCol="0" anchor="ctr"/>
          <a:lstStyle>
            <a:lvl1pPr algn="r">
              <a:defRPr sz="1200">
                <a:solidFill>
                  <a:schemeClr val="tx1">
                    <a:tint val="75000"/>
                  </a:schemeClr>
                </a:solidFill>
              </a:defRPr>
            </a:lvl1pPr>
          </a:lstStyle>
          <a:p>
            <a:fld id="{D4154345-93AE-4186-91F7-9F35DBC083B6}" type="slidenum">
              <a:rPr lang="zh-CN" altLang="en-US" smtClean="0"/>
              <a:pPr/>
              <a:t>‹N°›</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spd="slow" advClick="0" advTm="0">
    <p:rand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image" Target="../media/image2.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notesSlide" Target="../notesSlides/notesSlide1.xml"/><Relationship Id="rId2" Type="http://schemas.openxmlformats.org/officeDocument/2006/relationships/tags" Target="../tags/tag2.xml"/><Relationship Id="rId16"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image" Target="../media/image3.png"/><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fc73abb21fd7e1c8-7a1fd7c6ce418a51-4ab482319bcd461d56fd1864120667b8.jpg"/>
          <p:cNvPicPr>
            <a:picLocks noChangeAspect="1" noChangeArrowheads="1"/>
          </p:cNvPicPr>
          <p:nvPr/>
        </p:nvPicPr>
        <p:blipFill>
          <a:blip r:embed="rId2" cstate="screen">
            <a:extLst>
              <a:ext uri="{28A0092B-C50C-407E-A947-70E740481C1C}">
                <a14:useLocalDpi xmlns:a14="http://schemas.microsoft.com/office/drawing/2010/main" xmlns=""/>
              </a:ext>
            </a:extLst>
          </a:blip>
          <a:srcRect/>
          <a:stretch>
            <a:fillRect/>
          </a:stretch>
        </p:blipFill>
        <p:spPr bwMode="auto">
          <a:xfrm>
            <a:off x="0" y="0"/>
            <a:ext cx="9144000" cy="4876800"/>
          </a:xfrm>
          <a:prstGeom prst="rect">
            <a:avLst/>
          </a:prstGeom>
          <a:noFill/>
        </p:spPr>
      </p:pic>
      <p:sp>
        <p:nvSpPr>
          <p:cNvPr id="8" name="矩形 259"/>
          <p:cNvSpPr>
            <a:spLocks noChangeArrowheads="1"/>
          </p:cNvSpPr>
          <p:nvPr/>
        </p:nvSpPr>
        <p:spPr bwMode="auto">
          <a:xfrm>
            <a:off x="3357554" y="286528"/>
            <a:ext cx="4500594" cy="804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fr-FR" altLang="zh-CN" sz="4800" dirty="0" smtClean="0">
                <a:solidFill>
                  <a:schemeClr val="tx1">
                    <a:lumMod val="75000"/>
                    <a:lumOff val="25000"/>
                  </a:schemeClr>
                </a:solidFill>
                <a:latin typeface="+mj-lt"/>
                <a:ea typeface="方正正准黑简体" panose="02000000000000000000" pitchFamily="2" charset="-122"/>
                <a:cs typeface="Arial" panose="020B0604020202020204" pitchFamily="34" charset="0"/>
              </a:rPr>
              <a:t>Music </a:t>
            </a:r>
            <a:r>
              <a:rPr lang="fr-FR" altLang="zh-CN" sz="4800" dirty="0" err="1" smtClean="0">
                <a:solidFill>
                  <a:schemeClr val="tx1">
                    <a:lumMod val="75000"/>
                    <a:lumOff val="25000"/>
                  </a:schemeClr>
                </a:solidFill>
                <a:latin typeface="+mj-lt"/>
                <a:ea typeface="方正正准黑简体" panose="02000000000000000000" pitchFamily="2" charset="-122"/>
                <a:cs typeface="Arial" panose="020B0604020202020204" pitchFamily="34" charset="0"/>
              </a:rPr>
              <a:t>therapy</a:t>
            </a:r>
            <a:endParaRPr lang="zh-CN" altLang="en-US" sz="4800" dirty="0">
              <a:solidFill>
                <a:schemeClr val="tx1">
                  <a:lumMod val="75000"/>
                  <a:lumOff val="25000"/>
                </a:schemeClr>
              </a:solidFill>
              <a:latin typeface="+mj-lt"/>
              <a:ea typeface="方正正准黑简体" panose="02000000000000000000" pitchFamily="2" charset="-122"/>
              <a:cs typeface="Arial" panose="020B0604020202020204" pitchFamily="34" charset="0"/>
            </a:endParaRPr>
          </a:p>
        </p:txBody>
      </p:sp>
      <p:sp>
        <p:nvSpPr>
          <p:cNvPr id="6" name="ZoneTexte 5"/>
          <p:cNvSpPr txBox="1"/>
          <p:nvPr/>
        </p:nvSpPr>
        <p:spPr>
          <a:xfrm>
            <a:off x="428596" y="3429800"/>
            <a:ext cx="2500330" cy="369332"/>
          </a:xfrm>
          <a:prstGeom prst="rect">
            <a:avLst/>
          </a:prstGeom>
          <a:noFill/>
        </p:spPr>
        <p:txBody>
          <a:bodyPr wrap="square" rtlCol="0">
            <a:spAutoFit/>
          </a:bodyPr>
          <a:lstStyle/>
          <a:p>
            <a:r>
              <a:rPr lang="fr-FR" u="sng" dirty="0" err="1" smtClean="0">
                <a:solidFill>
                  <a:srgbClr val="002060"/>
                </a:solidFill>
                <a:effectLst>
                  <a:outerShdw blurRad="38100" dist="38100" dir="2700000" algn="tl">
                    <a:srgbClr val="000000">
                      <a:alpha val="43137"/>
                    </a:srgbClr>
                  </a:outerShdw>
                </a:effectLst>
              </a:rPr>
              <a:t>Prepared</a:t>
            </a:r>
            <a:r>
              <a:rPr lang="fr-FR" u="sng" dirty="0" smtClean="0">
                <a:solidFill>
                  <a:srgbClr val="002060"/>
                </a:solidFill>
                <a:effectLst>
                  <a:outerShdw blurRad="38100" dist="38100" dir="2700000" algn="tl">
                    <a:srgbClr val="000000">
                      <a:alpha val="43137"/>
                    </a:srgbClr>
                  </a:outerShdw>
                </a:effectLst>
              </a:rPr>
              <a:t> by(</a:t>
            </a:r>
            <a:r>
              <a:rPr lang="fr-FR" u="sng" dirty="0" err="1" smtClean="0">
                <a:solidFill>
                  <a:srgbClr val="002060"/>
                </a:solidFill>
                <a:effectLst>
                  <a:outerShdw blurRad="38100" dist="38100" dir="2700000" algn="tl">
                    <a:srgbClr val="000000">
                      <a:alpha val="43137"/>
                    </a:srgbClr>
                  </a:outerShdw>
                </a:effectLst>
              </a:rPr>
              <a:t>grp</a:t>
            </a:r>
            <a:r>
              <a:rPr lang="fr-FR" u="sng" dirty="0" smtClean="0">
                <a:solidFill>
                  <a:srgbClr val="002060"/>
                </a:solidFill>
                <a:effectLst>
                  <a:outerShdw blurRad="38100" dist="38100" dir="2700000" algn="tl">
                    <a:srgbClr val="000000">
                      <a:alpha val="43137"/>
                    </a:srgbClr>
                  </a:outerShdw>
                </a:effectLst>
              </a:rPr>
              <a:t> 04)</a:t>
            </a:r>
            <a:r>
              <a:rPr lang="ar-DZ" u="sng" dirty="0" smtClean="0">
                <a:solidFill>
                  <a:srgbClr val="002060"/>
                </a:solidFill>
                <a:effectLst>
                  <a:outerShdw blurRad="38100" dist="38100" dir="2700000" algn="tl">
                    <a:srgbClr val="000000">
                      <a:alpha val="43137"/>
                    </a:srgbClr>
                  </a:outerShdw>
                </a:effectLst>
              </a:rPr>
              <a:t>:</a:t>
            </a:r>
            <a:endParaRPr lang="fr-FR" u="sng" dirty="0">
              <a:solidFill>
                <a:srgbClr val="002060"/>
              </a:solidFill>
              <a:effectLst>
                <a:outerShdw blurRad="38100" dist="38100" dir="2700000" algn="tl">
                  <a:srgbClr val="000000">
                    <a:alpha val="43137"/>
                  </a:srgbClr>
                </a:outerShdw>
              </a:effectLst>
            </a:endParaRPr>
          </a:p>
        </p:txBody>
      </p:sp>
      <p:sp>
        <p:nvSpPr>
          <p:cNvPr id="7" name="Rectangle à coins arrondis 6"/>
          <p:cNvSpPr/>
          <p:nvPr/>
        </p:nvSpPr>
        <p:spPr>
          <a:xfrm>
            <a:off x="571472" y="3929866"/>
            <a:ext cx="1643074"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err="1" smtClean="0"/>
              <a:t>Tertag</a:t>
            </a:r>
            <a:r>
              <a:rPr lang="fr-FR" sz="1400" dirty="0" smtClean="0"/>
              <a:t> </a:t>
            </a:r>
            <a:r>
              <a:rPr lang="fr-FR" sz="1400" dirty="0" err="1" smtClean="0"/>
              <a:t>ines</a:t>
            </a:r>
            <a:endParaRPr lang="fr-FR" sz="1400" dirty="0"/>
          </a:p>
        </p:txBody>
      </p:sp>
      <p:sp>
        <p:nvSpPr>
          <p:cNvPr id="9" name="Rectangle à coins arrondis 8"/>
          <p:cNvSpPr/>
          <p:nvPr/>
        </p:nvSpPr>
        <p:spPr>
          <a:xfrm>
            <a:off x="1000100" y="4287056"/>
            <a:ext cx="1643074"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HADEF </a:t>
            </a:r>
            <a:r>
              <a:rPr lang="fr-FR" sz="1600" dirty="0" smtClean="0"/>
              <a:t>Iman</a:t>
            </a:r>
            <a:endParaRPr lang="fr-FR" sz="1600" dirty="0"/>
          </a:p>
        </p:txBody>
      </p:sp>
      <p:sp>
        <p:nvSpPr>
          <p:cNvPr id="13" name="ZoneTexte 12"/>
          <p:cNvSpPr txBox="1"/>
          <p:nvPr/>
        </p:nvSpPr>
        <p:spPr>
          <a:xfrm>
            <a:off x="3714744" y="3501238"/>
            <a:ext cx="1643074" cy="369332"/>
          </a:xfrm>
          <a:prstGeom prst="rect">
            <a:avLst/>
          </a:prstGeom>
          <a:noFill/>
        </p:spPr>
        <p:txBody>
          <a:bodyPr wrap="square" rtlCol="0">
            <a:spAutoFit/>
          </a:bodyPr>
          <a:lstStyle/>
          <a:p>
            <a:r>
              <a:rPr lang="fr-FR" u="sng" dirty="0" err="1" smtClean="0">
                <a:solidFill>
                  <a:srgbClr val="002060"/>
                </a:solidFill>
                <a:effectLst>
                  <a:outerShdw blurRad="38100" dist="38100" dir="2700000" algn="tl">
                    <a:srgbClr val="000000">
                      <a:alpha val="43137"/>
                    </a:srgbClr>
                  </a:outerShdw>
                </a:effectLst>
              </a:rPr>
              <a:t>Supervised</a:t>
            </a:r>
            <a:r>
              <a:rPr lang="fr-FR" u="sng" dirty="0" smtClean="0">
                <a:solidFill>
                  <a:srgbClr val="002060"/>
                </a:solidFill>
                <a:effectLst>
                  <a:outerShdw blurRad="38100" dist="38100" dir="2700000" algn="tl">
                    <a:srgbClr val="000000">
                      <a:alpha val="43137"/>
                    </a:srgbClr>
                  </a:outerShdw>
                </a:effectLst>
              </a:rPr>
              <a:t> by</a:t>
            </a:r>
            <a:endParaRPr lang="fr-FR" u="sng" dirty="0">
              <a:solidFill>
                <a:srgbClr val="002060"/>
              </a:solidFill>
              <a:effectLst>
                <a:outerShdw blurRad="38100" dist="38100" dir="2700000" algn="tl">
                  <a:srgbClr val="000000">
                    <a:alpha val="43137"/>
                  </a:srgbClr>
                </a:outerShdw>
              </a:effectLst>
            </a:endParaRPr>
          </a:p>
        </p:txBody>
      </p:sp>
      <p:sp>
        <p:nvSpPr>
          <p:cNvPr id="14" name="Rectangle à coins arrondis 13"/>
          <p:cNvSpPr/>
          <p:nvPr/>
        </p:nvSpPr>
        <p:spPr>
          <a:xfrm>
            <a:off x="3786182" y="4072742"/>
            <a:ext cx="2286016"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HANSALI </a:t>
            </a:r>
            <a:r>
              <a:rPr lang="fr-FR" sz="1600" dirty="0" err="1" smtClean="0"/>
              <a:t>meriama</a:t>
            </a:r>
            <a:endParaRPr lang="fr-FR" sz="1600" dirty="0"/>
          </a:p>
        </p:txBody>
      </p:sp>
    </p:spTree>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
                                        </p:tgtEl>
                                        <p:attrNameLst>
                                          <p:attrName>ppt_y</p:attrName>
                                        </p:attrNameLst>
                                      </p:cBhvr>
                                      <p:tavLst>
                                        <p:tav tm="0">
                                          <p:val>
                                            <p:strVal val="#ppt_y"/>
                                          </p:val>
                                        </p:tav>
                                        <p:tav tm="100000">
                                          <p:val>
                                            <p:strVal val="#ppt_y"/>
                                          </p:val>
                                        </p:tav>
                                      </p:tavLst>
                                    </p:anim>
                                    <p:anim calcmode="lin" valueType="num">
                                      <p:cBhvr>
                                        <p:cTn id="9"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
                                        </p:tgtEl>
                                      </p:cBhvr>
                                    </p:animEffect>
                                  </p:childTnLst>
                                </p:cTn>
                              </p:par>
                            </p:childTnLst>
                          </p:cTn>
                        </p:par>
                        <p:par>
                          <p:cTn id="12" fill="hold">
                            <p:stCondLst>
                              <p:cond delay="1050"/>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8"/>
                                        </p:tgtEl>
                                      </p:cBhvr>
                                    </p:animEffect>
                                    <p:animScale>
                                      <p:cBhvr>
                                        <p:cTn id="15"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istrator\Desktop\fc73abb21fd7e1c8-7a1fd7c6ce418a51-4ab482319bcd461d56fd1864120667b8.jpg"/>
          <p:cNvPicPr>
            <a:picLocks noChangeAspect="1" noChangeArrowheads="1"/>
          </p:cNvPicPr>
          <p:nvPr/>
        </p:nvPicPr>
        <p:blipFill>
          <a:blip r:embed="rId2" cstate="screen">
            <a:extLst>
              <a:ext uri="{28A0092B-C50C-407E-A947-70E740481C1C}">
                <a14:useLocalDpi xmlns:a14="http://schemas.microsoft.com/office/drawing/2010/main" xmlns=""/>
              </a:ext>
            </a:extLst>
          </a:blip>
          <a:srcRect/>
          <a:stretch>
            <a:fillRect/>
          </a:stretch>
        </p:blipFill>
        <p:spPr bwMode="auto">
          <a:xfrm>
            <a:off x="0" y="-199764"/>
            <a:ext cx="9144000" cy="4876800"/>
          </a:xfrm>
          <a:prstGeom prst="rect">
            <a:avLst/>
          </a:prstGeom>
          <a:noFill/>
        </p:spPr>
      </p:pic>
      <p:sp>
        <p:nvSpPr>
          <p:cNvPr id="10" name="矩形 259">
            <a:extLst>
              <a:ext uri="{FF2B5EF4-FFF2-40B4-BE49-F238E27FC236}">
                <a16:creationId xmlns:a16="http://schemas.microsoft.com/office/drawing/2014/main" xmlns="" id="{89253DAE-D9AB-4C40-A99E-AC6F2E9CCE37}"/>
              </a:ext>
            </a:extLst>
          </p:cNvPr>
          <p:cNvSpPr>
            <a:spLocks noChangeArrowheads="1"/>
          </p:cNvSpPr>
          <p:nvPr/>
        </p:nvSpPr>
        <p:spPr bwMode="auto">
          <a:xfrm>
            <a:off x="323528" y="3576437"/>
            <a:ext cx="8496944" cy="1173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tr-TR" altLang="zh-CN" sz="7200" dirty="0">
                <a:solidFill>
                  <a:schemeClr val="tx1">
                    <a:lumMod val="75000"/>
                    <a:lumOff val="25000"/>
                  </a:schemeClr>
                </a:solidFill>
                <a:latin typeface="+mj-lt"/>
                <a:ea typeface="方正正准黑简体" panose="02000000000000000000" pitchFamily="2" charset="-122"/>
                <a:cs typeface="Arial" panose="020B0604020202020204" pitchFamily="34" charset="0"/>
              </a:rPr>
              <a:t>Thank </a:t>
            </a:r>
            <a:r>
              <a:rPr lang="tr-TR" altLang="zh-CN" sz="7200" dirty="0" smtClean="0">
                <a:solidFill>
                  <a:schemeClr val="tx1">
                    <a:lumMod val="75000"/>
                    <a:lumOff val="25000"/>
                  </a:schemeClr>
                </a:solidFill>
                <a:latin typeface="+mj-lt"/>
                <a:ea typeface="方正正准黑简体" panose="02000000000000000000" pitchFamily="2" charset="-122"/>
                <a:cs typeface="Arial" panose="020B0604020202020204" pitchFamily="34" charset="0"/>
              </a:rPr>
              <a:t>you</a:t>
            </a:r>
            <a:endParaRPr lang="zh-CN" altLang="en-US" sz="7200" dirty="0">
              <a:solidFill>
                <a:schemeClr val="tx1">
                  <a:lumMod val="75000"/>
                  <a:lumOff val="25000"/>
                </a:schemeClr>
              </a:solidFill>
              <a:latin typeface="+mj-lt"/>
              <a:ea typeface="方正正准黑简体" panose="02000000000000000000" pitchFamily="2" charset="-122"/>
              <a:cs typeface="Arial" panose="020B0604020202020204" pitchFamily="34" charset="0"/>
            </a:endParaRPr>
          </a:p>
        </p:txBody>
      </p:sp>
    </p:spTree>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par>
                          <p:cTn id="12" fill="hold">
                            <p:stCondLst>
                              <p:cond delay="850"/>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10"/>
                                        </p:tgtEl>
                                      </p:cBhvr>
                                    </p:animEffect>
                                    <p:animScale>
                                      <p:cBhvr>
                                        <p:cTn id="15" dur="25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Entry_1"/>
          <p:cNvSpPr/>
          <p:nvPr>
            <p:custDataLst>
              <p:tags r:id="rId2"/>
            </p:custDataLst>
          </p:nvPr>
        </p:nvSpPr>
        <p:spPr>
          <a:xfrm>
            <a:off x="2071670" y="1286660"/>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fr-FR" altLang="zh-CN" sz="1400" b="1" dirty="0" smtClean="0">
                <a:solidFill>
                  <a:srgbClr val="FFFFFF"/>
                </a:solidFill>
                <a:latin typeface="+mj-lt"/>
                <a:ea typeface="微软雅黑" panose="020B0503020204020204" pitchFamily="34" charset="-122"/>
                <a:sym typeface="Arial" panose="020B0604020202020204" pitchFamily="34" charset="0"/>
              </a:rPr>
              <a:t>Introduction</a:t>
            </a:r>
            <a:endParaRPr lang="zh-CN" altLang="en-US" sz="1400" b="1" dirty="0">
              <a:solidFill>
                <a:srgbClr val="FFFFFF"/>
              </a:solidFill>
              <a:latin typeface="+mj-lt"/>
              <a:ea typeface="微软雅黑" panose="020B0503020204020204" pitchFamily="34" charset="-122"/>
              <a:sym typeface="Arial" panose="020B0604020202020204" pitchFamily="34" charset="0"/>
            </a:endParaRPr>
          </a:p>
        </p:txBody>
      </p:sp>
      <p:sp>
        <p:nvSpPr>
          <p:cNvPr id="3078" name="MH_Number_1"/>
          <p:cNvSpPr txBox="1">
            <a:spLocks noChangeArrowheads="1"/>
          </p:cNvSpPr>
          <p:nvPr>
            <p:custDataLst>
              <p:tags r:id="rId3"/>
            </p:custDataLst>
          </p:nvPr>
        </p:nvSpPr>
        <p:spPr bwMode="auto">
          <a:xfrm>
            <a:off x="4000496" y="1286660"/>
            <a:ext cx="442031" cy="465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r>
              <a:rPr lang="en-US" altLang="zh-CN" sz="1800" dirty="0">
                <a:solidFill>
                  <a:schemeClr val="tx1">
                    <a:lumMod val="75000"/>
                    <a:lumOff val="25000"/>
                  </a:schemeClr>
                </a:solidFill>
                <a:latin typeface="+mn-lt"/>
                <a:ea typeface="微软雅黑" panose="020B0503020204020204" pitchFamily="34" charset="-122"/>
                <a:sym typeface="Arial" panose="020B0604020202020204" pitchFamily="34" charset="0"/>
              </a:rPr>
              <a:t>01</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grpSp>
        <p:nvGrpSpPr>
          <p:cNvPr id="2" name="MH_Others_1"/>
          <p:cNvGrpSpPr/>
          <p:nvPr>
            <p:custDataLst>
              <p:tags r:id="rId4"/>
            </p:custDataLst>
          </p:nvPr>
        </p:nvGrpSpPr>
        <p:grpSpPr>
          <a:xfrm>
            <a:off x="4437977" y="938503"/>
            <a:ext cx="295054" cy="4132275"/>
            <a:chOff x="4349750" y="1062266"/>
            <a:chExt cx="393426" cy="5508000"/>
          </a:xfrm>
        </p:grpSpPr>
        <p:pic>
          <p:nvPicPr>
            <p:cNvPr id="3083" name="Picture 3"/>
            <p:cNvPicPr>
              <a:picLocks noChangeAspect="1" noChangeArrowheads="1"/>
            </p:cNvPicPr>
            <p:nvPr/>
          </p:nvPicPr>
          <p:blipFill>
            <a:blip r:embed="rId18" cstate="print">
              <a:duotone>
                <a:schemeClr val="bg2">
                  <a:shade val="45000"/>
                  <a:satMod val="135000"/>
                </a:schemeClr>
                <a:prstClr val="white"/>
              </a:duotone>
              <a:extLst>
                <a:ext uri="{28A0092B-C50C-407E-A947-70E740481C1C}">
                  <a14:useLocalDpi xmlns:a14="http://schemas.microsoft.com/office/drawing/2010/main" xmlns=""/>
                </a:ext>
              </a:extLst>
            </a:blip>
            <a:srcRect/>
            <a:stretch>
              <a:fillRect/>
            </a:stretch>
          </p:blipFill>
          <p:spPr bwMode="auto">
            <a:xfrm>
              <a:off x="4349750" y="1062266"/>
              <a:ext cx="81701" cy="550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82" name="Picture 3"/>
            <p:cNvPicPr>
              <a:picLocks noChangeAspect="1" noChangeArrowheads="1"/>
            </p:cNvPicPr>
            <p:nvPr/>
          </p:nvPicPr>
          <p:blipFill>
            <a:blip r:embed="rId19" cstate="print">
              <a:duotone>
                <a:schemeClr val="bg2">
                  <a:shade val="45000"/>
                  <a:satMod val="135000"/>
                </a:schemeClr>
                <a:prstClr val="white"/>
              </a:duotone>
              <a:extLst>
                <a:ext uri="{28A0092B-C50C-407E-A947-70E740481C1C}">
                  <a14:useLocalDpi xmlns:a14="http://schemas.microsoft.com/office/drawing/2010/main" xmlns=""/>
                </a:ext>
              </a:extLst>
            </a:blip>
            <a:srcRect/>
            <a:stretch>
              <a:fillRect/>
            </a:stretch>
          </p:blipFill>
          <p:spPr bwMode="auto">
            <a:xfrm>
              <a:off x="4679350" y="1815142"/>
              <a:ext cx="63826" cy="45566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
        <p:nvSpPr>
          <p:cNvPr id="18" name="MH_Entry_3"/>
          <p:cNvSpPr/>
          <p:nvPr>
            <p:custDataLst>
              <p:tags r:id="rId5"/>
            </p:custDataLst>
          </p:nvPr>
        </p:nvSpPr>
        <p:spPr>
          <a:xfrm>
            <a:off x="2071670" y="2643982"/>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tr-TR" altLang="zh-CN" sz="1400" b="1" dirty="0" smtClean="0">
                <a:solidFill>
                  <a:srgbClr val="FFFFFF"/>
                </a:solidFill>
                <a:ea typeface="微软雅黑" panose="020B0503020204020204" pitchFamily="34" charset="-122"/>
                <a:sym typeface="Arial" panose="020B0604020202020204" pitchFamily="34" charset="0"/>
              </a:rPr>
              <a:t>Definition</a:t>
            </a:r>
            <a:endParaRPr lang="zh-CN" altLang="en-US" sz="1400" b="1" dirty="0">
              <a:solidFill>
                <a:srgbClr val="FFFFFF"/>
              </a:solidFill>
              <a:latin typeface="+mj-lt"/>
              <a:ea typeface="微软雅黑" panose="020B0503020204020204" pitchFamily="34" charset="-122"/>
              <a:sym typeface="Arial" panose="020B0604020202020204" pitchFamily="34" charset="0"/>
            </a:endParaRPr>
          </a:p>
        </p:txBody>
      </p:sp>
      <p:sp>
        <p:nvSpPr>
          <p:cNvPr id="19" name="MH_Number_3"/>
          <p:cNvSpPr txBox="1">
            <a:spLocks noChangeArrowheads="1"/>
          </p:cNvSpPr>
          <p:nvPr>
            <p:custDataLst>
              <p:tags r:id="rId6"/>
            </p:custDataLst>
          </p:nvPr>
        </p:nvSpPr>
        <p:spPr bwMode="auto">
          <a:xfrm>
            <a:off x="4000496" y="2643982"/>
            <a:ext cx="442031" cy="465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r>
              <a:rPr lang="en-US" altLang="zh-CN" sz="1800" dirty="0">
                <a:solidFill>
                  <a:schemeClr val="tx1">
                    <a:lumMod val="75000"/>
                    <a:lumOff val="25000"/>
                  </a:schemeClr>
                </a:solidFill>
                <a:latin typeface="+mn-lt"/>
                <a:ea typeface="微软雅黑" panose="020B0503020204020204" pitchFamily="34" charset="-122"/>
                <a:sym typeface="Arial" panose="020B0604020202020204" pitchFamily="34" charset="0"/>
              </a:rPr>
              <a:t>03</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sp>
        <p:nvSpPr>
          <p:cNvPr id="30" name="MH_Entry_2"/>
          <p:cNvSpPr/>
          <p:nvPr>
            <p:custDataLst>
              <p:tags r:id="rId7"/>
            </p:custDataLst>
          </p:nvPr>
        </p:nvSpPr>
        <p:spPr>
          <a:xfrm flipH="1">
            <a:off x="5214942" y="1858164"/>
            <a:ext cx="1928826"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tr-TR" altLang="zh-CN" sz="1400" b="1" dirty="0" smtClean="0">
                <a:solidFill>
                  <a:srgbClr val="FFFFFF"/>
                </a:solidFill>
                <a:latin typeface="+mj-lt"/>
                <a:ea typeface="微软雅黑" panose="020B0503020204020204" pitchFamily="34" charset="-122"/>
                <a:sym typeface="Arial" panose="020B0604020202020204" pitchFamily="34" charset="0"/>
              </a:rPr>
              <a:t>Historical Overview</a:t>
            </a:r>
            <a:endParaRPr lang="zh-CN" altLang="en-US" sz="1400" b="1" dirty="0">
              <a:solidFill>
                <a:srgbClr val="FFFFFF"/>
              </a:solidFill>
              <a:latin typeface="+mj-lt"/>
              <a:ea typeface="微软雅黑" panose="020B0503020204020204" pitchFamily="34" charset="-122"/>
              <a:sym typeface="Arial" panose="020B0604020202020204" pitchFamily="34" charset="0"/>
            </a:endParaRPr>
          </a:p>
        </p:txBody>
      </p:sp>
      <p:sp>
        <p:nvSpPr>
          <p:cNvPr id="31" name="MH_Number_2"/>
          <p:cNvSpPr txBox="1">
            <a:spLocks noChangeArrowheads="1"/>
          </p:cNvSpPr>
          <p:nvPr>
            <p:custDataLst>
              <p:tags r:id="rId8"/>
            </p:custDataLst>
          </p:nvPr>
        </p:nvSpPr>
        <p:spPr bwMode="auto">
          <a:xfrm flipH="1">
            <a:off x="4786314" y="1786726"/>
            <a:ext cx="442031" cy="465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r>
              <a:rPr lang="en-US" altLang="zh-CN" sz="1800" dirty="0">
                <a:solidFill>
                  <a:schemeClr val="tx1">
                    <a:lumMod val="75000"/>
                    <a:lumOff val="25000"/>
                  </a:schemeClr>
                </a:solidFill>
                <a:latin typeface="+mn-lt"/>
                <a:ea typeface="微软雅黑" panose="020B0503020204020204" pitchFamily="34" charset="-122"/>
                <a:sym typeface="Arial" panose="020B0604020202020204" pitchFamily="34" charset="0"/>
              </a:rPr>
              <a:t>02</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sp>
        <p:nvSpPr>
          <p:cNvPr id="34" name="MH_Number_4"/>
          <p:cNvSpPr txBox="1">
            <a:spLocks noChangeArrowheads="1"/>
          </p:cNvSpPr>
          <p:nvPr>
            <p:custDataLst>
              <p:tags r:id="rId9"/>
            </p:custDataLst>
          </p:nvPr>
        </p:nvSpPr>
        <p:spPr bwMode="auto">
          <a:xfrm flipH="1">
            <a:off x="4786314" y="3144048"/>
            <a:ext cx="442031" cy="465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8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r>
              <a:rPr lang="en-US" altLang="zh-CN" sz="1800" dirty="0" smtClean="0">
                <a:solidFill>
                  <a:schemeClr val="tx1">
                    <a:lumMod val="75000"/>
                    <a:lumOff val="25000"/>
                  </a:schemeClr>
                </a:solidFill>
                <a:latin typeface="+mn-lt"/>
                <a:ea typeface="微软雅黑" panose="020B0503020204020204" pitchFamily="34" charset="-122"/>
                <a:sym typeface="Arial" panose="020B0604020202020204" pitchFamily="34" charset="0"/>
              </a:rPr>
              <a:t>04</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sp>
        <p:nvSpPr>
          <p:cNvPr id="51" name="MH_Others_2"/>
          <p:cNvSpPr txBox="1">
            <a:spLocks noChangeArrowheads="1"/>
          </p:cNvSpPr>
          <p:nvPr>
            <p:custDataLst>
              <p:tags r:id="rId10"/>
            </p:custDataLst>
          </p:nvPr>
        </p:nvSpPr>
        <p:spPr bwMode="auto">
          <a:xfrm>
            <a:off x="3863783" y="693667"/>
            <a:ext cx="1524446" cy="4387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ctr" anchorCtr="0">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FontTx/>
              <a:buNone/>
            </a:pPr>
            <a:r>
              <a:rPr lang="en-US" altLang="zh-CN" sz="1800" dirty="0">
                <a:solidFill>
                  <a:schemeClr val="tx1">
                    <a:lumMod val="75000"/>
                    <a:lumOff val="25000"/>
                  </a:schemeClr>
                </a:solidFill>
                <a:latin typeface="+mn-lt"/>
                <a:ea typeface="微软雅黑" panose="020B0503020204020204" pitchFamily="34" charset="-122"/>
                <a:sym typeface="Arial" panose="020B0604020202020204" pitchFamily="34" charset="0"/>
              </a:rPr>
              <a:t>CONTENTS</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sp>
        <p:nvSpPr>
          <p:cNvPr id="41" name="MH_Entry_4"/>
          <p:cNvSpPr/>
          <p:nvPr>
            <p:custDataLst>
              <p:tags r:id="rId11"/>
            </p:custDataLst>
          </p:nvPr>
        </p:nvSpPr>
        <p:spPr>
          <a:xfrm flipH="1">
            <a:off x="5286380" y="3144048"/>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tr-TR" altLang="zh-CN" sz="1400" b="1" dirty="0" smtClean="0">
                <a:solidFill>
                  <a:srgbClr val="FFFFFF"/>
                </a:solidFill>
                <a:ea typeface="微软雅黑" panose="020B0503020204020204" pitchFamily="34" charset="-122"/>
                <a:sym typeface="Arial" panose="020B0604020202020204" pitchFamily="34" charset="0"/>
              </a:rPr>
              <a:t>Types of Therapies</a:t>
            </a:r>
            <a:endParaRPr lang="zh-CN" altLang="en-US" sz="1400" b="1" dirty="0">
              <a:solidFill>
                <a:srgbClr val="FFFFFF"/>
              </a:solidFill>
              <a:ea typeface="微软雅黑" panose="020B0503020204020204" pitchFamily="34" charset="-122"/>
              <a:sym typeface="Arial" panose="020B0604020202020204" pitchFamily="34" charset="0"/>
            </a:endParaRPr>
          </a:p>
        </p:txBody>
      </p:sp>
      <p:sp>
        <p:nvSpPr>
          <p:cNvPr id="14" name="Rectangle 13"/>
          <p:cNvSpPr/>
          <p:nvPr/>
        </p:nvSpPr>
        <p:spPr>
          <a:xfrm>
            <a:off x="3286116" y="215090"/>
            <a:ext cx="2571768"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15" name="MH_Number_4"/>
          <p:cNvSpPr txBox="1">
            <a:spLocks noChangeArrowheads="1"/>
          </p:cNvSpPr>
          <p:nvPr>
            <p:custDataLst>
              <p:tags r:id="rId12"/>
            </p:custDataLst>
          </p:nvPr>
        </p:nvSpPr>
        <p:spPr bwMode="auto">
          <a:xfrm flipH="1">
            <a:off x="4000496" y="3644114"/>
            <a:ext cx="442031" cy="465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8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r>
              <a:rPr lang="en-US" altLang="zh-CN" sz="1800" dirty="0" smtClean="0">
                <a:solidFill>
                  <a:schemeClr val="tx1">
                    <a:lumMod val="75000"/>
                    <a:lumOff val="25000"/>
                  </a:schemeClr>
                </a:solidFill>
                <a:latin typeface="+mn-lt"/>
                <a:ea typeface="微软雅黑" panose="020B0503020204020204" pitchFamily="34" charset="-122"/>
                <a:sym typeface="Arial" panose="020B0604020202020204" pitchFamily="34" charset="0"/>
              </a:rPr>
              <a:t>05</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sp>
        <p:nvSpPr>
          <p:cNvPr id="16" name="MH_Entry_4"/>
          <p:cNvSpPr/>
          <p:nvPr>
            <p:custDataLst>
              <p:tags r:id="rId13"/>
            </p:custDataLst>
          </p:nvPr>
        </p:nvSpPr>
        <p:spPr>
          <a:xfrm flipH="1">
            <a:off x="2143108" y="3644114"/>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fontScale="92500" lnSpcReduction="10000"/>
          </a:bodyPr>
          <a:lstStyle/>
          <a:p>
            <a:pPr algn="ctr">
              <a:lnSpc>
                <a:spcPct val="120000"/>
              </a:lnSpc>
            </a:pPr>
            <a:r>
              <a:rPr lang="tr-TR" altLang="zh-CN" sz="1400" b="1" dirty="0" smtClean="0">
                <a:solidFill>
                  <a:srgbClr val="FFFFFF"/>
                </a:solidFill>
                <a:latin typeface="+mj-lt"/>
                <a:ea typeface="微软雅黑" panose="020B0503020204020204" pitchFamily="34" charset="-122"/>
                <a:sym typeface="Arial" panose="020B0604020202020204" pitchFamily="34" charset="0"/>
              </a:rPr>
              <a:t>Method of Music Therapy</a:t>
            </a:r>
            <a:endParaRPr lang="zh-CN" altLang="en-US" sz="1400" b="1" dirty="0">
              <a:solidFill>
                <a:srgbClr val="FFFFFF"/>
              </a:solidFill>
              <a:latin typeface="+mj-lt"/>
              <a:ea typeface="微软雅黑" panose="020B0503020204020204" pitchFamily="34" charset="-122"/>
              <a:sym typeface="Arial" panose="020B0604020202020204" pitchFamily="34" charset="0"/>
            </a:endParaRPr>
          </a:p>
        </p:txBody>
      </p:sp>
      <p:sp>
        <p:nvSpPr>
          <p:cNvPr id="17" name="MH_Number_4"/>
          <p:cNvSpPr txBox="1">
            <a:spLocks noChangeArrowheads="1"/>
          </p:cNvSpPr>
          <p:nvPr>
            <p:custDataLst>
              <p:tags r:id="rId14"/>
            </p:custDataLst>
          </p:nvPr>
        </p:nvSpPr>
        <p:spPr bwMode="auto">
          <a:xfrm flipH="1">
            <a:off x="4786314" y="4144180"/>
            <a:ext cx="442031" cy="465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8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r>
              <a:rPr lang="en-US" altLang="zh-CN" sz="1800" dirty="0" smtClean="0">
                <a:solidFill>
                  <a:schemeClr val="tx1">
                    <a:lumMod val="75000"/>
                    <a:lumOff val="25000"/>
                  </a:schemeClr>
                </a:solidFill>
                <a:latin typeface="+mn-lt"/>
                <a:ea typeface="微软雅黑" panose="020B0503020204020204" pitchFamily="34" charset="-122"/>
                <a:sym typeface="Arial" panose="020B0604020202020204" pitchFamily="34" charset="0"/>
              </a:rPr>
              <a:t>06</a:t>
            </a:r>
            <a:endParaRPr lang="zh-CN" altLang="en-US" sz="1800" dirty="0">
              <a:solidFill>
                <a:schemeClr val="tx1">
                  <a:lumMod val="75000"/>
                  <a:lumOff val="25000"/>
                </a:schemeClr>
              </a:solidFill>
              <a:latin typeface="+mn-lt"/>
              <a:ea typeface="微软雅黑" panose="020B0503020204020204" pitchFamily="34" charset="-122"/>
              <a:sym typeface="Arial" panose="020B0604020202020204" pitchFamily="34" charset="0"/>
            </a:endParaRPr>
          </a:p>
        </p:txBody>
      </p:sp>
      <p:sp>
        <p:nvSpPr>
          <p:cNvPr id="21" name="MH_Entry_4"/>
          <p:cNvSpPr/>
          <p:nvPr>
            <p:custDataLst>
              <p:tags r:id="rId15"/>
            </p:custDataLst>
          </p:nvPr>
        </p:nvSpPr>
        <p:spPr>
          <a:xfrm flipH="1">
            <a:off x="5286380" y="4144180"/>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fontScale="92500" lnSpcReduction="10000"/>
          </a:bodyPr>
          <a:lstStyle/>
          <a:p>
            <a:pPr algn="ctr">
              <a:lnSpc>
                <a:spcPct val="120000"/>
              </a:lnSpc>
            </a:pPr>
            <a:endParaRPr lang="fr-FR" altLang="zh-CN" sz="1400" b="1" dirty="0" smtClean="0">
              <a:solidFill>
                <a:srgbClr val="FFFFFF"/>
              </a:solidFill>
              <a:ea typeface="微软雅黑" panose="020B0503020204020204" pitchFamily="34" charset="-122"/>
              <a:sym typeface="Arial" panose="020B0604020202020204" pitchFamily="34" charset="0"/>
            </a:endParaRPr>
          </a:p>
          <a:p>
            <a:pPr algn="ctr">
              <a:lnSpc>
                <a:spcPct val="120000"/>
              </a:lnSpc>
            </a:pPr>
            <a:r>
              <a:rPr lang="tr-TR" altLang="zh-CN" sz="1400" b="1" dirty="0" smtClean="0">
                <a:solidFill>
                  <a:srgbClr val="FFFFFF"/>
                </a:solidFill>
                <a:ea typeface="微软雅黑" panose="020B0503020204020204" pitchFamily="34" charset="-122"/>
                <a:sym typeface="Arial" panose="020B0604020202020204" pitchFamily="34" charset="0"/>
              </a:rPr>
              <a:t>Conclusion</a:t>
            </a:r>
            <a:endParaRPr lang="zh-CN" altLang="en-US" sz="1400" b="1" dirty="0" smtClean="0">
              <a:solidFill>
                <a:srgbClr val="FFFFFF"/>
              </a:solidFill>
              <a:ea typeface="微软雅黑" panose="020B0503020204020204" pitchFamily="34" charset="-122"/>
              <a:sym typeface="Arial" panose="020B0604020202020204" pitchFamily="34" charset="0"/>
            </a:endParaRPr>
          </a:p>
          <a:p>
            <a:pPr algn="ctr">
              <a:lnSpc>
                <a:spcPct val="120000"/>
              </a:lnSpc>
            </a:pPr>
            <a:endParaRPr lang="zh-CN" altLang="en-US" sz="1400" b="1" dirty="0">
              <a:solidFill>
                <a:srgbClr val="FFFFFF"/>
              </a:solidFill>
              <a:latin typeface="+mj-lt"/>
              <a:ea typeface="微软雅黑" panose="020B0503020204020204" pitchFamily="34" charset="-122"/>
              <a:sym typeface="Arial" panose="020B0604020202020204" pitchFamily="34" charset="0"/>
            </a:endParaRPr>
          </a:p>
        </p:txBody>
      </p:sp>
    </p:spTree>
    <p:custDataLst>
      <p:tags r:id="rId1"/>
    </p:custDataLst>
    <p:extLst>
      <p:ext uri="{BB962C8B-B14F-4D97-AF65-F5344CB8AC3E}">
        <p14:creationId xmlns:p14="http://schemas.microsoft.com/office/powerpoint/2010/main" xmlns="" val="2855298995"/>
      </p:ext>
    </p:extLst>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3078"/>
                                        </p:tgtEl>
                                        <p:attrNameLst>
                                          <p:attrName>style.visibility</p:attrName>
                                        </p:attrNameLst>
                                      </p:cBhvr>
                                      <p:to>
                                        <p:strVal val="visible"/>
                                      </p:to>
                                    </p:set>
                                    <p:anim calcmode="lin" valueType="num">
                                      <p:cBhvr>
                                        <p:cTn id="16" dur="500" fill="hold"/>
                                        <p:tgtEl>
                                          <p:spTgt spid="3078"/>
                                        </p:tgtEl>
                                        <p:attrNameLst>
                                          <p:attrName>ppt_w</p:attrName>
                                        </p:attrNameLst>
                                      </p:cBhvr>
                                      <p:tavLst>
                                        <p:tav tm="0">
                                          <p:val>
                                            <p:fltVal val="0"/>
                                          </p:val>
                                        </p:tav>
                                        <p:tav tm="100000">
                                          <p:val>
                                            <p:strVal val="#ppt_w"/>
                                          </p:val>
                                        </p:tav>
                                      </p:tavLst>
                                    </p:anim>
                                    <p:anim calcmode="lin" valueType="num">
                                      <p:cBhvr>
                                        <p:cTn id="17" dur="500" fill="hold"/>
                                        <p:tgtEl>
                                          <p:spTgt spid="3078"/>
                                        </p:tgtEl>
                                        <p:attrNameLst>
                                          <p:attrName>ppt_h</p:attrName>
                                        </p:attrNameLst>
                                      </p:cBhvr>
                                      <p:tavLst>
                                        <p:tav tm="0">
                                          <p:val>
                                            <p:fltVal val="0"/>
                                          </p:val>
                                        </p:tav>
                                        <p:tav tm="100000">
                                          <p:val>
                                            <p:strVal val="#ppt_h"/>
                                          </p:val>
                                        </p:tav>
                                      </p:tavLst>
                                    </p:anim>
                                    <p:animEffect transition="in" filter="fade">
                                      <p:cBhvr>
                                        <p:cTn id="18" dur="500"/>
                                        <p:tgtEl>
                                          <p:spTgt spid="3078"/>
                                        </p:tgtEl>
                                      </p:cBhvr>
                                    </p:animEffect>
                                  </p:childTnLst>
                                </p:cTn>
                              </p:par>
                              <p:par>
                                <p:cTn id="19" presetID="22" presetClass="entr" presetSubtype="2" fill="hold" grpId="0" nodeType="withEffect">
                                  <p:stCondLst>
                                    <p:cond delay="25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500"/>
                                        <p:tgtEl>
                                          <p:spTgt spid="3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fltVal val="0"/>
                                          </p:val>
                                        </p:tav>
                                        <p:tav tm="100000">
                                          <p:val>
                                            <p:strVal val="#ppt_h"/>
                                          </p:val>
                                        </p:tav>
                                      </p:tavLst>
                                    </p:anim>
                                    <p:animEffect transition="in" filter="fade">
                                      <p:cBhvr>
                                        <p:cTn id="34" dur="500"/>
                                        <p:tgtEl>
                                          <p:spTgt spid="19"/>
                                        </p:tgtEl>
                                      </p:cBhvr>
                                    </p:animEffect>
                                  </p:childTnLst>
                                </p:cTn>
                              </p:par>
                              <p:par>
                                <p:cTn id="35" presetID="22" presetClass="entr" presetSubtype="2" fill="hold" grpId="0" nodeType="withEffect">
                                  <p:stCondLst>
                                    <p:cond delay="250"/>
                                  </p:stCondLst>
                                  <p:childTnLst>
                                    <p:set>
                                      <p:cBhvr>
                                        <p:cTn id="36" dur="1" fill="hold">
                                          <p:stCondLst>
                                            <p:cond delay="0"/>
                                          </p:stCondLst>
                                        </p:cTn>
                                        <p:tgtEl>
                                          <p:spTgt spid="18"/>
                                        </p:tgtEl>
                                        <p:attrNameLst>
                                          <p:attrName>style.visibility</p:attrName>
                                        </p:attrNameLst>
                                      </p:cBhvr>
                                      <p:to>
                                        <p:strVal val="visible"/>
                                      </p:to>
                                    </p:set>
                                    <p:animEffect transition="in" filter="wipe(right)">
                                      <p:cBhvr>
                                        <p:cTn id="37" dur="500"/>
                                        <p:tgtEl>
                                          <p:spTgt spid="1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 calcmode="lin" valueType="num">
                                      <p:cBhvr>
                                        <p:cTn id="40" dur="500" fill="hold"/>
                                        <p:tgtEl>
                                          <p:spTgt spid="34"/>
                                        </p:tgtEl>
                                        <p:attrNameLst>
                                          <p:attrName>ppt_w</p:attrName>
                                        </p:attrNameLst>
                                      </p:cBhvr>
                                      <p:tavLst>
                                        <p:tav tm="0">
                                          <p:val>
                                            <p:fltVal val="0"/>
                                          </p:val>
                                        </p:tav>
                                        <p:tav tm="100000">
                                          <p:val>
                                            <p:strVal val="#ppt_w"/>
                                          </p:val>
                                        </p:tav>
                                      </p:tavLst>
                                    </p:anim>
                                    <p:anim calcmode="lin" valueType="num">
                                      <p:cBhvr>
                                        <p:cTn id="41" dur="500" fill="hold"/>
                                        <p:tgtEl>
                                          <p:spTgt spid="34"/>
                                        </p:tgtEl>
                                        <p:attrNameLst>
                                          <p:attrName>ppt_h</p:attrName>
                                        </p:attrNameLst>
                                      </p:cBhvr>
                                      <p:tavLst>
                                        <p:tav tm="0">
                                          <p:val>
                                            <p:fltVal val="0"/>
                                          </p:val>
                                        </p:tav>
                                        <p:tav tm="100000">
                                          <p:val>
                                            <p:strVal val="#ppt_h"/>
                                          </p:val>
                                        </p:tav>
                                      </p:tavLst>
                                    </p:anim>
                                    <p:animEffect transition="in" filter="fade">
                                      <p:cBhvr>
                                        <p:cTn id="42" dur="500"/>
                                        <p:tgtEl>
                                          <p:spTgt spid="34"/>
                                        </p:tgtEl>
                                      </p:cBhvr>
                                    </p:animEffect>
                                  </p:childTnLst>
                                </p:cTn>
                              </p:par>
                              <p:par>
                                <p:cTn id="43" presetID="22" presetClass="entr" presetSubtype="8" fill="hold" grpId="0" nodeType="withEffect">
                                  <p:stCondLst>
                                    <p:cond delay="25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500"/>
                                        <p:tgtEl>
                                          <p:spTgt spid="41"/>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cTn>
                              </p:par>
                              <p:par>
                                <p:cTn id="51" presetID="22" presetClass="entr" presetSubtype="8" fill="hold" grpId="0" nodeType="withEffect">
                                  <p:stCondLst>
                                    <p:cond delay="25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500"/>
                                        <p:tgtEl>
                                          <p:spTgt spid="16"/>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p:cTn id="56" dur="500" fill="hold"/>
                                        <p:tgtEl>
                                          <p:spTgt spid="17"/>
                                        </p:tgtEl>
                                        <p:attrNameLst>
                                          <p:attrName>ppt_w</p:attrName>
                                        </p:attrNameLst>
                                      </p:cBhvr>
                                      <p:tavLst>
                                        <p:tav tm="0">
                                          <p:val>
                                            <p:fltVal val="0"/>
                                          </p:val>
                                        </p:tav>
                                        <p:tav tm="100000">
                                          <p:val>
                                            <p:strVal val="#ppt_w"/>
                                          </p:val>
                                        </p:tav>
                                      </p:tavLst>
                                    </p:anim>
                                    <p:anim calcmode="lin" valueType="num">
                                      <p:cBhvr>
                                        <p:cTn id="57" dur="500" fill="hold"/>
                                        <p:tgtEl>
                                          <p:spTgt spid="17"/>
                                        </p:tgtEl>
                                        <p:attrNameLst>
                                          <p:attrName>ppt_h</p:attrName>
                                        </p:attrNameLst>
                                      </p:cBhvr>
                                      <p:tavLst>
                                        <p:tav tm="0">
                                          <p:val>
                                            <p:fltVal val="0"/>
                                          </p:val>
                                        </p:tav>
                                        <p:tav tm="100000">
                                          <p:val>
                                            <p:strVal val="#ppt_h"/>
                                          </p:val>
                                        </p:tav>
                                      </p:tavLst>
                                    </p:anim>
                                    <p:animEffect transition="in" filter="fade">
                                      <p:cBhvr>
                                        <p:cTn id="58" dur="500"/>
                                        <p:tgtEl>
                                          <p:spTgt spid="17"/>
                                        </p:tgtEl>
                                      </p:cBhvr>
                                    </p:animEffect>
                                  </p:childTnLst>
                                </p:cTn>
                              </p:par>
                              <p:par>
                                <p:cTn id="59" presetID="22" presetClass="entr" presetSubtype="8" fill="hold" grpId="0" nodeType="withEffect">
                                  <p:stCondLst>
                                    <p:cond delay="250"/>
                                  </p:stCondLst>
                                  <p:childTnLst>
                                    <p:set>
                                      <p:cBhvr>
                                        <p:cTn id="60" dur="1" fill="hold">
                                          <p:stCondLst>
                                            <p:cond delay="0"/>
                                          </p:stCondLst>
                                        </p:cTn>
                                        <p:tgtEl>
                                          <p:spTgt spid="21"/>
                                        </p:tgtEl>
                                        <p:attrNameLst>
                                          <p:attrName>style.visibility</p:attrName>
                                        </p:attrNameLst>
                                      </p:cBhvr>
                                      <p:to>
                                        <p:strVal val="visible"/>
                                      </p:to>
                                    </p:set>
                                    <p:animEffect transition="in" filter="wipe(left)">
                                      <p:cBhvr>
                                        <p:cTn id="6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078" grpId="0"/>
      <p:bldP spid="18" grpId="0" animBg="1"/>
      <p:bldP spid="19" grpId="0"/>
      <p:bldP spid="30" grpId="0" animBg="1"/>
      <p:bldP spid="31" grpId="0"/>
      <p:bldP spid="34" grpId="0"/>
      <p:bldP spid="51" grpId="0"/>
      <p:bldP spid="41" grpId="0" animBg="1"/>
      <p:bldP spid="15" grpId="0"/>
      <p:bldP spid="16" grpId="0" animBg="1"/>
      <p:bldP spid="17"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descr="77078a62987c4692d91827e1b3dacccd-removebg-preview.png"/>
          <p:cNvPicPr>
            <a:picLocks noChangeAspect="1"/>
          </p:cNvPicPr>
          <p:nvPr/>
        </p:nvPicPr>
        <p:blipFill>
          <a:blip r:embed="rId2" cstate="print"/>
          <a:stretch>
            <a:fillRect/>
          </a:stretch>
        </p:blipFill>
        <p:spPr>
          <a:xfrm>
            <a:off x="5334000" y="715156"/>
            <a:ext cx="3810000" cy="3810000"/>
          </a:xfrm>
          <a:prstGeom prst="rect">
            <a:avLst/>
          </a:prstGeom>
        </p:spPr>
      </p:pic>
      <p:grpSp>
        <p:nvGrpSpPr>
          <p:cNvPr id="12" name="Groupe 11"/>
          <p:cNvGrpSpPr/>
          <p:nvPr/>
        </p:nvGrpSpPr>
        <p:grpSpPr>
          <a:xfrm>
            <a:off x="500034" y="286528"/>
            <a:ext cx="1378561" cy="900525"/>
            <a:chOff x="928662" y="1072346"/>
            <a:chExt cx="1378561" cy="900525"/>
          </a:xfrm>
        </p:grpSpPr>
        <p:sp>
          <p:nvSpPr>
            <p:cNvPr id="7" name="文本框 41"/>
            <p:cNvSpPr txBox="1"/>
            <p:nvPr/>
          </p:nvSpPr>
          <p:spPr>
            <a:xfrm>
              <a:off x="1000100" y="1072346"/>
              <a:ext cx="1064990" cy="900525"/>
            </a:xfrm>
            <a:prstGeom prst="rect">
              <a:avLst/>
            </a:prstGeom>
            <a:noFill/>
          </p:spPr>
          <p:txBody>
            <a:bodyPr wrap="square" lIns="68580" tIns="34290" rIns="68580" bIns="34290" rtlCol="0">
              <a:spAutoFit/>
            </a:bodyPr>
            <a:lstStyle/>
            <a:p>
              <a:pPr algn="ctr"/>
              <a:r>
                <a:rPr lang="en-US" altLang="zh-CN" sz="5400" b="1" dirty="0">
                  <a:solidFill>
                    <a:schemeClr val="tx1">
                      <a:lumMod val="75000"/>
                      <a:lumOff val="25000"/>
                    </a:schemeClr>
                  </a:solidFill>
                  <a:latin typeface="+mj-lt"/>
                </a:rPr>
                <a:t>01</a:t>
              </a:r>
              <a:endParaRPr lang="zh-CN" altLang="en-US" sz="5400" b="1" dirty="0">
                <a:solidFill>
                  <a:schemeClr val="tx1">
                    <a:lumMod val="75000"/>
                    <a:lumOff val="25000"/>
                  </a:schemeClr>
                </a:solidFill>
                <a:latin typeface="+mj-lt"/>
              </a:endParaRPr>
            </a:p>
          </p:txBody>
        </p:sp>
        <p:cxnSp>
          <p:nvCxnSpPr>
            <p:cNvPr id="8" name="直接连接符 7"/>
            <p:cNvCxnSpPr/>
            <p:nvPr/>
          </p:nvCxnSpPr>
          <p:spPr>
            <a:xfrm>
              <a:off x="928662" y="1858164"/>
              <a:ext cx="1378561" cy="0"/>
            </a:xfrm>
            <a:prstGeom prst="line">
              <a:avLst/>
            </a:prstGeom>
            <a:ln w="12700">
              <a:solidFill>
                <a:schemeClr val="tx1">
                  <a:lumMod val="75000"/>
                  <a:lumOff val="25000"/>
                  <a:alpha val="78000"/>
                </a:schemeClr>
              </a:solidFill>
            </a:ln>
          </p:spPr>
          <p:style>
            <a:lnRef idx="1">
              <a:schemeClr val="accent1"/>
            </a:lnRef>
            <a:fillRef idx="0">
              <a:schemeClr val="accent1"/>
            </a:fillRef>
            <a:effectRef idx="0">
              <a:schemeClr val="accent1"/>
            </a:effectRef>
            <a:fontRef idx="minor">
              <a:schemeClr val="tx1"/>
            </a:fontRef>
          </p:style>
        </p:cxnSp>
      </p:grpSp>
      <p:sp>
        <p:nvSpPr>
          <p:cNvPr id="10" name="文本框 46"/>
          <p:cNvSpPr txBox="1"/>
          <p:nvPr/>
        </p:nvSpPr>
        <p:spPr>
          <a:xfrm>
            <a:off x="357158" y="1072346"/>
            <a:ext cx="2730329" cy="377026"/>
          </a:xfrm>
          <a:prstGeom prst="rect">
            <a:avLst/>
          </a:prstGeom>
          <a:noFill/>
        </p:spPr>
        <p:txBody>
          <a:bodyPr wrap="square" lIns="68580" tIns="34290" rIns="68580" bIns="34290" rtlCol="0">
            <a:spAutoFit/>
          </a:bodyPr>
          <a:lstStyle/>
          <a:p>
            <a:pPr>
              <a:defRPr/>
            </a:pPr>
            <a:r>
              <a:rPr lang="fr-FR" altLang="zh-CN" sz="2000" b="1" dirty="0" smtClean="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rPr>
              <a:t>Introduction</a:t>
            </a:r>
            <a:endParaRPr lang="zh-CN" altLang="en-US" sz="2800" b="1" kern="0" dirty="0">
              <a:solidFill>
                <a:schemeClr val="tx2">
                  <a:lumMod val="60000"/>
                  <a:lumOff val="40000"/>
                </a:schemeClr>
              </a:solidFill>
              <a:effectLst>
                <a:outerShdw blurRad="38100" dist="38100" dir="2700000" algn="tl">
                  <a:srgbClr val="000000">
                    <a:alpha val="43137"/>
                  </a:srgbClr>
                </a:outerShdw>
              </a:effectLst>
              <a:latin typeface="+mj-lt"/>
              <a:ea typeface="微软雅黑" pitchFamily="34" charset="-122"/>
              <a:cs typeface="Times New Roman" panose="02020603050405020304" pitchFamily="18" charset="0"/>
            </a:endParaRPr>
          </a:p>
        </p:txBody>
      </p:sp>
      <p:sp>
        <p:nvSpPr>
          <p:cNvPr id="11" name="矩形 10"/>
          <p:cNvSpPr/>
          <p:nvPr/>
        </p:nvSpPr>
        <p:spPr>
          <a:xfrm>
            <a:off x="285720" y="1500974"/>
            <a:ext cx="5643602" cy="3217804"/>
          </a:xfrm>
          <a:prstGeom prst="rect">
            <a:avLst/>
          </a:prstGeom>
        </p:spPr>
        <p:txBody>
          <a:bodyPr wrap="square" lIns="68580" tIns="34290" rIns="68580" bIns="34290">
            <a:spAutoFit/>
          </a:bodyPr>
          <a:lstStyle/>
          <a:p>
            <a:pPr>
              <a:lnSpc>
                <a:spcPct val="120000"/>
              </a:lnSpc>
            </a:pPr>
            <a:r>
              <a:rPr lang="en-US" sz="1050" dirty="0" smtClean="0"/>
              <a:t/>
            </a:r>
            <a:br>
              <a:rPr lang="en-US" sz="1050" dirty="0" smtClean="0"/>
            </a:br>
            <a:r>
              <a:rPr lang="en-US" sz="1600" dirty="0" smtClean="0">
                <a:latin typeface="Bodoni MT" pitchFamily="18" charset="0"/>
              </a:rPr>
              <a:t>Music therapy is a therapeutic approach that uses music systematically to address individuals' physical, emotional, psychological, and social needs. </a:t>
            </a:r>
          </a:p>
          <a:p>
            <a:pPr>
              <a:lnSpc>
                <a:spcPct val="120000"/>
              </a:lnSpc>
            </a:pPr>
            <a:r>
              <a:rPr lang="en-US" sz="1600" dirty="0" smtClean="0">
                <a:latin typeface="Bodoni MT" pitchFamily="18" charset="0"/>
              </a:rPr>
              <a:t>It serves as an effective tool to treat various mental and</a:t>
            </a:r>
          </a:p>
          <a:p>
            <a:pPr>
              <a:lnSpc>
                <a:spcPct val="120000"/>
              </a:lnSpc>
            </a:pPr>
            <a:r>
              <a:rPr lang="en-US" sz="1600" dirty="0" smtClean="0">
                <a:latin typeface="Bodoni MT" pitchFamily="18" charset="0"/>
              </a:rPr>
              <a:t> physical issues, such as anxiety, depression, and stress. </a:t>
            </a:r>
          </a:p>
          <a:p>
            <a:pPr>
              <a:lnSpc>
                <a:spcPct val="120000"/>
              </a:lnSpc>
            </a:pPr>
            <a:r>
              <a:rPr lang="en-US" sz="1600" dirty="0" smtClean="0">
                <a:latin typeface="Bodoni MT" pitchFamily="18" charset="0"/>
              </a:rPr>
              <a:t>Through interaction with music, individuals can achieve emotional balance, relieve tension, and enhance social abilities. Music therapy is not just a recreational activity but a </a:t>
            </a:r>
          </a:p>
          <a:p>
            <a:pPr>
              <a:lnSpc>
                <a:spcPct val="120000"/>
              </a:lnSpc>
            </a:pPr>
            <a:r>
              <a:rPr lang="en-US" sz="1600" dirty="0" smtClean="0">
                <a:latin typeface="Bodoni MT" pitchFamily="18" charset="0"/>
              </a:rPr>
              <a:t>well-researched treatment method that contributes to improving the overall health and well-being of patients in various settings</a:t>
            </a:r>
            <a:endParaRPr lang="zh-CN" altLang="en-US" sz="1600" dirty="0">
              <a:solidFill>
                <a:schemeClr val="tx1">
                  <a:lumMod val="50000"/>
                  <a:lumOff val="50000"/>
                </a:schemeClr>
              </a:solidFill>
              <a:latin typeface="Bodoni MT" pitchFamily="18" charset="0"/>
            </a:endParaRPr>
          </a:p>
        </p:txBody>
      </p:sp>
    </p:spTree>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25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par>
                                <p:cTn id="8" presetID="22" presetClass="entr" presetSubtype="8" fill="hold" grpId="0" nodeType="withEffect">
                                  <p:stCondLst>
                                    <p:cond delay="125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714348" y="143652"/>
            <a:ext cx="1378561" cy="900525"/>
            <a:chOff x="1753279" y="1780031"/>
            <a:chExt cx="1378561" cy="900525"/>
          </a:xfrm>
        </p:grpSpPr>
        <p:cxnSp>
          <p:nvCxnSpPr>
            <p:cNvPr id="8" name="直接连接符 7"/>
            <p:cNvCxnSpPr/>
            <p:nvPr/>
          </p:nvCxnSpPr>
          <p:spPr>
            <a:xfrm>
              <a:off x="1753279" y="2573068"/>
              <a:ext cx="1378561" cy="0"/>
            </a:xfrm>
            <a:prstGeom prst="line">
              <a:avLst/>
            </a:prstGeom>
            <a:ln w="12700">
              <a:solidFill>
                <a:schemeClr val="tx1">
                  <a:lumMod val="75000"/>
                  <a:lumOff val="25000"/>
                  <a:alpha val="78000"/>
                </a:schemeClr>
              </a:solidFill>
            </a:ln>
          </p:spPr>
          <p:style>
            <a:lnRef idx="1">
              <a:schemeClr val="accent1"/>
            </a:lnRef>
            <a:fillRef idx="0">
              <a:schemeClr val="accent1"/>
            </a:fillRef>
            <a:effectRef idx="0">
              <a:schemeClr val="accent1"/>
            </a:effectRef>
            <a:fontRef idx="minor">
              <a:schemeClr val="tx1"/>
            </a:fontRef>
          </p:style>
        </p:cxnSp>
        <p:sp>
          <p:nvSpPr>
            <p:cNvPr id="12" name="文本框 41">
              <a:extLst>
                <a:ext uri="{FF2B5EF4-FFF2-40B4-BE49-F238E27FC236}">
                  <a16:creationId xmlns:a16="http://schemas.microsoft.com/office/drawing/2014/main" xmlns="" id="{F5829EC4-F064-6F4D-B845-72EF17D5C5C3}"/>
                </a:ext>
              </a:extLst>
            </p:cNvPr>
            <p:cNvSpPr txBox="1"/>
            <p:nvPr/>
          </p:nvSpPr>
          <p:spPr>
            <a:xfrm>
              <a:off x="1918120" y="1780031"/>
              <a:ext cx="1064990" cy="900525"/>
            </a:xfrm>
            <a:prstGeom prst="rect">
              <a:avLst/>
            </a:prstGeom>
            <a:noFill/>
          </p:spPr>
          <p:txBody>
            <a:bodyPr wrap="square" lIns="68580" tIns="34290" rIns="68580" bIns="34290" rtlCol="0">
              <a:spAutoFit/>
            </a:bodyPr>
            <a:lstStyle/>
            <a:p>
              <a:pPr algn="ctr"/>
              <a:r>
                <a:rPr lang="en-US" altLang="zh-CN" sz="5400" b="1" dirty="0">
                  <a:solidFill>
                    <a:schemeClr val="tx1">
                      <a:lumMod val="75000"/>
                      <a:lumOff val="25000"/>
                    </a:schemeClr>
                  </a:solidFill>
                  <a:latin typeface="+mj-lt"/>
                </a:rPr>
                <a:t>02</a:t>
              </a:r>
              <a:endParaRPr lang="zh-CN" altLang="en-US" sz="5400" b="1" dirty="0">
                <a:solidFill>
                  <a:schemeClr val="tx1">
                    <a:lumMod val="75000"/>
                    <a:lumOff val="25000"/>
                  </a:schemeClr>
                </a:solidFill>
                <a:latin typeface="+mj-lt"/>
              </a:endParaRPr>
            </a:p>
          </p:txBody>
        </p:sp>
      </p:grpSp>
      <p:sp>
        <p:nvSpPr>
          <p:cNvPr id="14" name="文本框 46">
            <a:extLst>
              <a:ext uri="{FF2B5EF4-FFF2-40B4-BE49-F238E27FC236}">
                <a16:creationId xmlns:a16="http://schemas.microsoft.com/office/drawing/2014/main" xmlns="" id="{EA2C8CC2-43E4-E048-8D3B-11CF3D36FBA8}"/>
              </a:ext>
            </a:extLst>
          </p:cNvPr>
          <p:cNvSpPr txBox="1"/>
          <p:nvPr/>
        </p:nvSpPr>
        <p:spPr>
          <a:xfrm>
            <a:off x="571472" y="929470"/>
            <a:ext cx="2500330" cy="654025"/>
          </a:xfrm>
          <a:prstGeom prst="rect">
            <a:avLst/>
          </a:prstGeom>
          <a:noFill/>
        </p:spPr>
        <p:txBody>
          <a:bodyPr wrap="square" lIns="68580" tIns="34290" rIns="68580" bIns="34290" rtlCol="0">
            <a:spAutoFit/>
          </a:bodyPr>
          <a:lstStyle/>
          <a:p>
            <a:pPr>
              <a:defRPr/>
            </a:pPr>
            <a:r>
              <a:rPr lang="tr-TR" altLang="zh-CN" b="1" kern="0" dirty="0" smtClean="0">
                <a:solidFill>
                  <a:schemeClr val="tx2">
                    <a:lumMod val="60000"/>
                    <a:lumOff val="40000"/>
                  </a:schemeClr>
                </a:solidFill>
                <a:effectLst>
                  <a:outerShdw blurRad="38100" dist="38100" dir="2700000" algn="tl">
                    <a:srgbClr val="000000">
                      <a:alpha val="43137"/>
                    </a:srgbClr>
                  </a:outerShdw>
                </a:effectLst>
                <a:latin typeface="+mj-lt"/>
                <a:ea typeface="微软雅黑" pitchFamily="34" charset="-122"/>
                <a:cs typeface="Times New Roman" panose="02020603050405020304" pitchFamily="18" charset="0"/>
              </a:rPr>
              <a:t>Historical Overview</a:t>
            </a:r>
          </a:p>
          <a:p>
            <a:pPr>
              <a:defRPr/>
            </a:pPr>
            <a:endParaRPr lang="zh-CN" altLang="en-US" sz="2000" b="1" kern="0" dirty="0">
              <a:solidFill>
                <a:schemeClr val="tx1">
                  <a:lumMod val="75000"/>
                  <a:lumOff val="25000"/>
                </a:schemeClr>
              </a:solidFill>
              <a:latin typeface="+mj-lt"/>
              <a:ea typeface="微软雅黑" pitchFamily="34" charset="-122"/>
              <a:cs typeface="Times New Roman" panose="02020603050405020304" pitchFamily="18" charset="0"/>
            </a:endParaRPr>
          </a:p>
        </p:txBody>
      </p:sp>
      <p:sp>
        <p:nvSpPr>
          <p:cNvPr id="15" name="矩形 10">
            <a:extLst>
              <a:ext uri="{FF2B5EF4-FFF2-40B4-BE49-F238E27FC236}">
                <a16:creationId xmlns:a16="http://schemas.microsoft.com/office/drawing/2014/main" xmlns="" id="{8DC1AA6F-DC00-0B40-8137-6BAA1D3DEE9C}"/>
              </a:ext>
            </a:extLst>
          </p:cNvPr>
          <p:cNvSpPr/>
          <p:nvPr/>
        </p:nvSpPr>
        <p:spPr>
          <a:xfrm>
            <a:off x="3428960" y="1072346"/>
            <a:ext cx="5715040" cy="3688702"/>
          </a:xfrm>
          <a:prstGeom prst="rect">
            <a:avLst/>
          </a:prstGeom>
        </p:spPr>
        <p:txBody>
          <a:bodyPr wrap="square" lIns="68580" tIns="34290" rIns="68580" bIns="34290">
            <a:spAutoFit/>
          </a:bodyPr>
          <a:lstStyle/>
          <a:p>
            <a:pPr>
              <a:lnSpc>
                <a:spcPct val="120000"/>
              </a:lnSpc>
            </a:pPr>
            <a:r>
              <a:rPr lang="en-US" sz="1400" dirty="0" smtClean="0"/>
              <a:t/>
            </a:r>
            <a:br>
              <a:rPr lang="en-US" sz="1400" dirty="0" smtClean="0"/>
            </a:br>
            <a:r>
              <a:rPr lang="en-US" sz="1400" dirty="0" smtClean="0">
                <a:latin typeface="Bodoni MT" pitchFamily="18" charset="0"/>
              </a:rPr>
              <a:t>The origins of music therapy date back to ancient civilizations, where music was used for spiritual healing. In the 20th century, music therapy began to gain recognition as a formal treatment. One of the pioneers in this field was </a:t>
            </a:r>
            <a:r>
              <a:rPr lang="en-US" sz="1400" b="1" dirty="0" smtClean="0">
                <a:latin typeface="Bodoni MT" pitchFamily="18" charset="0"/>
              </a:rPr>
              <a:t>E. Thayer Gaston</a:t>
            </a:r>
            <a:r>
              <a:rPr lang="en-US" sz="1400" dirty="0" smtClean="0">
                <a:latin typeface="Bodoni MT" pitchFamily="18" charset="0"/>
              </a:rPr>
              <a:t>, an American professor who is often referred to as the</a:t>
            </a:r>
          </a:p>
          <a:p>
            <a:pPr>
              <a:lnSpc>
                <a:spcPct val="120000"/>
              </a:lnSpc>
            </a:pPr>
            <a:r>
              <a:rPr lang="en-US" sz="1400" dirty="0" smtClean="0">
                <a:latin typeface="Bodoni MT" pitchFamily="18" charset="0"/>
              </a:rPr>
              <a:t> "father of music therapy." He played a significant role in establishing music therapy as a professional discipline in the mid-1900s. Another notable figure is </a:t>
            </a:r>
            <a:r>
              <a:rPr lang="en-US" sz="1400" b="1" dirty="0" smtClean="0">
                <a:latin typeface="Bodoni MT" pitchFamily="18" charset="0"/>
              </a:rPr>
              <a:t>Juliet Alvin</a:t>
            </a:r>
            <a:r>
              <a:rPr lang="en-US" sz="1400" dirty="0" smtClean="0">
                <a:latin typeface="Bodoni MT" pitchFamily="18" charset="0"/>
              </a:rPr>
              <a:t>, a British music therapist who contributed to the development of music therapy practices in Europe. During World War II, music was used to help soldiers recover from psychological trauma. In the 1970s, music therapy was officially recognized as a profession, and associations like the </a:t>
            </a:r>
            <a:r>
              <a:rPr lang="en-US" sz="1400" b="1" dirty="0" smtClean="0">
                <a:latin typeface="Bodoni MT" pitchFamily="18" charset="0"/>
              </a:rPr>
              <a:t>American Music Therapy Association (AMTA)</a:t>
            </a:r>
            <a:r>
              <a:rPr lang="en-US" sz="1400" dirty="0" smtClean="0">
                <a:latin typeface="Bodoni MT" pitchFamily="18" charset="0"/>
              </a:rPr>
              <a:t> were founded to support research and training in this field</a:t>
            </a:r>
            <a:endParaRPr lang="zh-CN" altLang="en-US" sz="1400" dirty="0">
              <a:solidFill>
                <a:schemeClr val="tx1">
                  <a:lumMod val="50000"/>
                  <a:lumOff val="50000"/>
                </a:schemeClr>
              </a:solidFill>
              <a:latin typeface="Bodoni MT" pitchFamily="18" charset="0"/>
            </a:endParaRPr>
          </a:p>
        </p:txBody>
      </p:sp>
      <p:pic>
        <p:nvPicPr>
          <p:cNvPr id="9" name="Image 8" descr="téléchargement.jpeg"/>
          <p:cNvPicPr>
            <a:picLocks noChangeAspect="1"/>
          </p:cNvPicPr>
          <p:nvPr/>
        </p:nvPicPr>
        <p:blipFill>
          <a:blip r:embed="rId2" cstate="print"/>
          <a:stretch>
            <a:fillRect/>
          </a:stretch>
        </p:blipFill>
        <p:spPr>
          <a:xfrm>
            <a:off x="97620" y="1572412"/>
            <a:ext cx="3171434" cy="2714644"/>
          </a:xfrm>
          <a:prstGeom prst="flowChartDelay">
            <a:avLst/>
          </a:prstGeom>
        </p:spPr>
      </p:pic>
    </p:spTree>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25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par>
                                <p:cTn id="8" presetID="22" presetClass="entr" presetSubtype="8" fill="hold" grpId="0" nodeType="withEffect">
                                  <p:stCondLst>
                                    <p:cond delay="125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714348" y="572280"/>
            <a:ext cx="1378561" cy="900525"/>
            <a:chOff x="1753279" y="1780031"/>
            <a:chExt cx="1378561" cy="900525"/>
          </a:xfrm>
        </p:grpSpPr>
        <p:cxnSp>
          <p:nvCxnSpPr>
            <p:cNvPr id="8" name="直接连接符 7"/>
            <p:cNvCxnSpPr/>
            <p:nvPr/>
          </p:nvCxnSpPr>
          <p:spPr>
            <a:xfrm>
              <a:off x="1753279" y="2573068"/>
              <a:ext cx="1378561" cy="0"/>
            </a:xfrm>
            <a:prstGeom prst="line">
              <a:avLst/>
            </a:prstGeom>
            <a:ln w="12700">
              <a:solidFill>
                <a:schemeClr val="tx1">
                  <a:lumMod val="75000"/>
                  <a:lumOff val="25000"/>
                  <a:alpha val="78000"/>
                </a:schemeClr>
              </a:solidFill>
            </a:ln>
          </p:spPr>
          <p:style>
            <a:lnRef idx="1">
              <a:schemeClr val="accent1"/>
            </a:lnRef>
            <a:fillRef idx="0">
              <a:schemeClr val="accent1"/>
            </a:fillRef>
            <a:effectRef idx="0">
              <a:schemeClr val="accent1"/>
            </a:effectRef>
            <a:fontRef idx="minor">
              <a:schemeClr val="tx1"/>
            </a:fontRef>
          </p:style>
        </p:cxnSp>
        <p:sp>
          <p:nvSpPr>
            <p:cNvPr id="12" name="文本框 41">
              <a:extLst>
                <a:ext uri="{FF2B5EF4-FFF2-40B4-BE49-F238E27FC236}">
                  <a16:creationId xmlns:a16="http://schemas.microsoft.com/office/drawing/2014/main" xmlns="" id="{B6AD0C6E-639A-5A40-B3F4-C458E84834A2}"/>
                </a:ext>
              </a:extLst>
            </p:cNvPr>
            <p:cNvSpPr txBox="1"/>
            <p:nvPr/>
          </p:nvSpPr>
          <p:spPr>
            <a:xfrm>
              <a:off x="1918120" y="1780031"/>
              <a:ext cx="1064990" cy="900525"/>
            </a:xfrm>
            <a:prstGeom prst="rect">
              <a:avLst/>
            </a:prstGeom>
            <a:noFill/>
          </p:spPr>
          <p:txBody>
            <a:bodyPr wrap="square" lIns="68580" tIns="34290" rIns="68580" bIns="34290" rtlCol="0">
              <a:spAutoFit/>
            </a:bodyPr>
            <a:lstStyle/>
            <a:p>
              <a:pPr algn="ctr"/>
              <a:r>
                <a:rPr lang="en-US" altLang="zh-CN" sz="5400" b="1" dirty="0">
                  <a:solidFill>
                    <a:schemeClr val="tx1">
                      <a:lumMod val="75000"/>
                      <a:lumOff val="25000"/>
                    </a:schemeClr>
                  </a:solidFill>
                  <a:latin typeface="+mj-lt"/>
                </a:rPr>
                <a:t>03</a:t>
              </a:r>
              <a:endParaRPr lang="zh-CN" altLang="en-US" sz="5400" b="1" dirty="0">
                <a:solidFill>
                  <a:schemeClr val="tx1">
                    <a:lumMod val="75000"/>
                    <a:lumOff val="25000"/>
                  </a:schemeClr>
                </a:solidFill>
                <a:latin typeface="+mj-lt"/>
              </a:endParaRPr>
            </a:p>
          </p:txBody>
        </p:sp>
      </p:grpSp>
      <p:sp>
        <p:nvSpPr>
          <p:cNvPr id="14" name="文本框 46">
            <a:extLst>
              <a:ext uri="{FF2B5EF4-FFF2-40B4-BE49-F238E27FC236}">
                <a16:creationId xmlns:a16="http://schemas.microsoft.com/office/drawing/2014/main" xmlns="" id="{B10504B8-5572-F94E-A8E3-36538E7791B3}"/>
              </a:ext>
            </a:extLst>
          </p:cNvPr>
          <p:cNvSpPr txBox="1"/>
          <p:nvPr/>
        </p:nvSpPr>
        <p:spPr>
          <a:xfrm>
            <a:off x="214282" y="1429536"/>
            <a:ext cx="4357718" cy="377026"/>
          </a:xfrm>
          <a:prstGeom prst="rect">
            <a:avLst/>
          </a:prstGeom>
          <a:noFill/>
        </p:spPr>
        <p:txBody>
          <a:bodyPr wrap="square" lIns="68580" tIns="34290" rIns="68580" bIns="34290" rtlCol="0">
            <a:spAutoFit/>
          </a:bodyPr>
          <a:lstStyle/>
          <a:p>
            <a:pPr>
              <a:defRPr/>
            </a:pPr>
            <a:r>
              <a:rPr lang="tr-TR" altLang="zh-CN" sz="2000" b="1" kern="0" dirty="0" smtClean="0">
                <a:solidFill>
                  <a:schemeClr val="tx2">
                    <a:lumMod val="60000"/>
                    <a:lumOff val="40000"/>
                  </a:schemeClr>
                </a:solidFill>
                <a:effectLst>
                  <a:outerShdw blurRad="38100" dist="38100" dir="2700000" algn="tl">
                    <a:srgbClr val="000000">
                      <a:alpha val="43137"/>
                    </a:srgbClr>
                  </a:outerShdw>
                </a:effectLst>
                <a:latin typeface="+mj-lt"/>
                <a:ea typeface="微软雅黑" pitchFamily="34" charset="-122"/>
                <a:cs typeface="Times New Roman" panose="02020603050405020304" pitchFamily="18" charset="0"/>
              </a:rPr>
              <a:t>Definition of Music Therapy</a:t>
            </a:r>
            <a:endParaRPr lang="zh-CN" altLang="en-US" sz="2000" b="1" kern="0" dirty="0">
              <a:solidFill>
                <a:schemeClr val="tx2">
                  <a:lumMod val="60000"/>
                  <a:lumOff val="40000"/>
                </a:schemeClr>
              </a:solidFill>
              <a:effectLst>
                <a:outerShdw blurRad="38100" dist="38100" dir="2700000" algn="tl">
                  <a:srgbClr val="000000">
                    <a:alpha val="43137"/>
                  </a:srgbClr>
                </a:outerShdw>
              </a:effectLst>
              <a:latin typeface="+mj-lt"/>
              <a:ea typeface="微软雅黑" pitchFamily="34" charset="-122"/>
              <a:cs typeface="Times New Roman" panose="02020603050405020304" pitchFamily="18" charset="0"/>
            </a:endParaRPr>
          </a:p>
        </p:txBody>
      </p:sp>
      <p:sp>
        <p:nvSpPr>
          <p:cNvPr id="15" name="矩形 10">
            <a:extLst>
              <a:ext uri="{FF2B5EF4-FFF2-40B4-BE49-F238E27FC236}">
                <a16:creationId xmlns:a16="http://schemas.microsoft.com/office/drawing/2014/main" xmlns="" id="{DFB871D1-982C-954F-90F0-346F2AA0C4BF}"/>
              </a:ext>
            </a:extLst>
          </p:cNvPr>
          <p:cNvSpPr/>
          <p:nvPr/>
        </p:nvSpPr>
        <p:spPr>
          <a:xfrm>
            <a:off x="285720" y="1929602"/>
            <a:ext cx="8572560" cy="1445011"/>
          </a:xfrm>
          <a:prstGeom prst="rect">
            <a:avLst/>
          </a:prstGeom>
        </p:spPr>
        <p:txBody>
          <a:bodyPr wrap="square" lIns="68580" tIns="34290" rIns="68580" bIns="34290">
            <a:spAutoFit/>
          </a:bodyPr>
          <a:lstStyle/>
          <a:p>
            <a:pPr>
              <a:lnSpc>
                <a:spcPct val="120000"/>
              </a:lnSpc>
            </a:pPr>
            <a:r>
              <a:rPr lang="en-US" sz="1050" dirty="0" smtClean="0"/>
              <a:t/>
            </a:r>
            <a:br>
              <a:rPr lang="en-US" sz="1050" dirty="0" smtClean="0"/>
            </a:br>
            <a:r>
              <a:rPr lang="en-US" sz="1600" dirty="0" smtClean="0">
                <a:latin typeface="Bodoni MT" pitchFamily="18" charset="0"/>
              </a:rPr>
              <a:t>Music therapy is the use of music in a structured and purposeful manner to fulfill a person's psychological, emotional, physical, and social needs. The music therapist selects specific forms of music or musical activities, such as listening, singing, or playing instruments, with the goal of improving the individual’s health and enhancing their well-being.</a:t>
            </a:r>
            <a:endParaRPr lang="zh-CN" altLang="en-US" sz="1400" dirty="0">
              <a:solidFill>
                <a:schemeClr val="tx1">
                  <a:lumMod val="50000"/>
                  <a:lumOff val="50000"/>
                </a:schemeClr>
              </a:solidFill>
              <a:latin typeface="Bodoni MT" pitchFamily="18" charset="0"/>
            </a:endParaRPr>
          </a:p>
        </p:txBody>
      </p:sp>
      <p:pic>
        <p:nvPicPr>
          <p:cNvPr id="9" name="Image 8" descr="téléchargement.jpeg"/>
          <p:cNvPicPr>
            <a:picLocks noChangeAspect="1"/>
          </p:cNvPicPr>
          <p:nvPr/>
        </p:nvPicPr>
        <p:blipFill>
          <a:blip r:embed="rId2" cstate="print"/>
          <a:stretch>
            <a:fillRect/>
          </a:stretch>
        </p:blipFill>
        <p:spPr>
          <a:xfrm>
            <a:off x="6143636" y="3286924"/>
            <a:ext cx="2643206" cy="1493986"/>
          </a:xfrm>
          <a:prstGeom prst="snip2DiagRect">
            <a:avLst/>
          </a:prstGeom>
        </p:spPr>
      </p:pic>
      <p:pic>
        <p:nvPicPr>
          <p:cNvPr id="10" name="Image 9" descr="téléchargement (1).jpeg"/>
          <p:cNvPicPr>
            <a:picLocks noChangeAspect="1"/>
          </p:cNvPicPr>
          <p:nvPr/>
        </p:nvPicPr>
        <p:blipFill>
          <a:blip r:embed="rId3" cstate="print"/>
          <a:stretch>
            <a:fillRect/>
          </a:stretch>
        </p:blipFill>
        <p:spPr>
          <a:xfrm>
            <a:off x="928662" y="3429800"/>
            <a:ext cx="2714628" cy="1520192"/>
          </a:xfrm>
          <a:prstGeom prst="snip2DiagRect">
            <a:avLst/>
          </a:prstGeom>
        </p:spPr>
      </p:pic>
    </p:spTree>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25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par>
                                <p:cTn id="8" presetID="22" presetClass="entr" presetSubtype="8" fill="hold" grpId="0" nodeType="withEffect">
                                  <p:stCondLst>
                                    <p:cond delay="125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6"/>
          <p:cNvGrpSpPr/>
          <p:nvPr/>
        </p:nvGrpSpPr>
        <p:grpSpPr>
          <a:xfrm>
            <a:off x="571472" y="500842"/>
            <a:ext cx="1643074" cy="956335"/>
            <a:chOff x="1753279" y="1780031"/>
            <a:chExt cx="1378561" cy="900525"/>
          </a:xfrm>
        </p:grpSpPr>
        <p:cxnSp>
          <p:nvCxnSpPr>
            <p:cNvPr id="8" name="直接连接符 7"/>
            <p:cNvCxnSpPr/>
            <p:nvPr/>
          </p:nvCxnSpPr>
          <p:spPr>
            <a:xfrm>
              <a:off x="1753279" y="2573068"/>
              <a:ext cx="1378561" cy="0"/>
            </a:xfrm>
            <a:prstGeom prst="line">
              <a:avLst/>
            </a:prstGeom>
            <a:ln w="12700">
              <a:solidFill>
                <a:schemeClr val="tx1">
                  <a:lumMod val="75000"/>
                  <a:lumOff val="25000"/>
                  <a:alpha val="78000"/>
                </a:schemeClr>
              </a:solidFill>
            </a:ln>
          </p:spPr>
          <p:style>
            <a:lnRef idx="1">
              <a:schemeClr val="accent1"/>
            </a:lnRef>
            <a:fillRef idx="0">
              <a:schemeClr val="accent1"/>
            </a:fillRef>
            <a:effectRef idx="0">
              <a:schemeClr val="accent1"/>
            </a:effectRef>
            <a:fontRef idx="minor">
              <a:schemeClr val="tx1"/>
            </a:fontRef>
          </p:style>
        </p:cxnSp>
        <p:sp>
          <p:nvSpPr>
            <p:cNvPr id="12" name="文本框 41">
              <a:extLst>
                <a:ext uri="{FF2B5EF4-FFF2-40B4-BE49-F238E27FC236}">
                  <a16:creationId xmlns:a16="http://schemas.microsoft.com/office/drawing/2014/main" xmlns="" id="{B6AD0C6E-639A-5A40-B3F4-C458E84834A2}"/>
                </a:ext>
              </a:extLst>
            </p:cNvPr>
            <p:cNvSpPr txBox="1"/>
            <p:nvPr/>
          </p:nvSpPr>
          <p:spPr>
            <a:xfrm>
              <a:off x="1918120" y="1780031"/>
              <a:ext cx="1064990" cy="900525"/>
            </a:xfrm>
            <a:prstGeom prst="rect">
              <a:avLst/>
            </a:prstGeom>
            <a:noFill/>
          </p:spPr>
          <p:txBody>
            <a:bodyPr wrap="square" lIns="68580" tIns="34290" rIns="68580" bIns="34290" rtlCol="0">
              <a:spAutoFit/>
            </a:bodyPr>
            <a:lstStyle/>
            <a:p>
              <a:pPr algn="ctr"/>
              <a:r>
                <a:rPr lang="en-US" altLang="zh-CN" sz="5400" b="1" dirty="0" smtClean="0">
                  <a:solidFill>
                    <a:schemeClr val="tx1">
                      <a:lumMod val="75000"/>
                      <a:lumOff val="25000"/>
                    </a:schemeClr>
                  </a:solidFill>
                  <a:latin typeface="+mj-lt"/>
                </a:rPr>
                <a:t>04</a:t>
              </a:r>
              <a:endParaRPr lang="zh-CN" altLang="en-US" sz="5400" b="1" dirty="0">
                <a:solidFill>
                  <a:schemeClr val="tx1">
                    <a:lumMod val="75000"/>
                    <a:lumOff val="25000"/>
                  </a:schemeClr>
                </a:solidFill>
                <a:latin typeface="+mj-lt"/>
              </a:endParaRPr>
            </a:p>
          </p:txBody>
        </p:sp>
      </p:grpSp>
      <p:sp>
        <p:nvSpPr>
          <p:cNvPr id="44" name="矩形 83"/>
          <p:cNvSpPr>
            <a:spLocks noChangeArrowheads="1"/>
          </p:cNvSpPr>
          <p:nvPr/>
        </p:nvSpPr>
        <p:spPr bwMode="auto">
          <a:xfrm>
            <a:off x="1571604" y="2143916"/>
            <a:ext cx="6429420" cy="2169825"/>
          </a:xfrm>
          <a:prstGeom prst="rect">
            <a:avLst/>
          </a:prstGeom>
          <a:noFill/>
          <a:ln w="9525">
            <a:noFill/>
            <a:miter lim="800000"/>
            <a:headEnd/>
            <a:tailEnd/>
          </a:ln>
        </p:spPr>
        <p:txBody>
          <a:bodyPr wrap="square">
            <a:spAutoFit/>
          </a:bodyPr>
          <a:lstStyle/>
          <a:p>
            <a:pPr algn="just">
              <a:lnSpc>
                <a:spcPct val="150000"/>
              </a:lnSpc>
            </a:pPr>
            <a:r>
              <a:rPr lang="en-US" dirty="0" smtClean="0">
                <a:latin typeface="Bodoni MT" pitchFamily="18" charset="0"/>
              </a:rPr>
              <a:t>The types of music therapy are based on active interventions where the patients make music with the therapist by singing a song or playing a musical instrument and receptive interventions where they interact with the music passively, such as by listening. The types of music therapy are listed below.</a:t>
            </a:r>
            <a:endParaRPr lang="zh-CN" altLang="en-US" dirty="0">
              <a:solidFill>
                <a:schemeClr val="tx1">
                  <a:lumMod val="50000"/>
                  <a:lumOff val="50000"/>
                </a:schemeClr>
              </a:solidFill>
              <a:latin typeface="Bodoni MT" pitchFamily="18" charset="0"/>
              <a:ea typeface="微软雅黑" pitchFamily="34" charset="-122"/>
            </a:endParaRPr>
          </a:p>
        </p:txBody>
      </p:sp>
      <p:pic>
        <p:nvPicPr>
          <p:cNvPr id="45" name="Image 44" descr="d54741e8dd73fc82f4186c1c0f787cca.jpg"/>
          <p:cNvPicPr>
            <a:picLocks noChangeAspect="1"/>
          </p:cNvPicPr>
          <p:nvPr/>
        </p:nvPicPr>
        <p:blipFill>
          <a:blip r:embed="rId2" cstate="print"/>
          <a:stretch>
            <a:fillRect/>
          </a:stretch>
        </p:blipFill>
        <p:spPr>
          <a:xfrm>
            <a:off x="7500958" y="286528"/>
            <a:ext cx="1419246" cy="1424946"/>
          </a:xfrm>
          <a:prstGeom prst="ellipse">
            <a:avLst/>
          </a:prstGeom>
        </p:spPr>
      </p:pic>
      <p:sp>
        <p:nvSpPr>
          <p:cNvPr id="9" name="Rectangle 8"/>
          <p:cNvSpPr/>
          <p:nvPr/>
        </p:nvSpPr>
        <p:spPr>
          <a:xfrm>
            <a:off x="357158" y="1358098"/>
            <a:ext cx="2422458" cy="395045"/>
          </a:xfrm>
          <a:prstGeom prst="rect">
            <a:avLst/>
          </a:prstGeom>
        </p:spPr>
        <p:txBody>
          <a:bodyPr wrap="none">
            <a:spAutoFit/>
          </a:bodyPr>
          <a:lstStyle/>
          <a:p>
            <a:pPr algn="ctr">
              <a:lnSpc>
                <a:spcPct val="120000"/>
              </a:lnSpc>
            </a:pPr>
            <a:r>
              <a:rPr lang="tr-TR" altLang="zh-CN" b="1" dirty="0" smtClean="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rPr>
              <a:t>Types of Therapies</a:t>
            </a:r>
            <a:endParaRPr lang="zh-CN" altLang="en-US" b="1" dirty="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endParaRPr>
          </a:p>
        </p:txBody>
      </p:sp>
    </p:spTree>
  </p:cSld>
  <p:clrMapOvr>
    <a:masterClrMapping/>
  </p:clrMapOvr>
  <p:transition spd="slow" advClick="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300" fill="hold"/>
                                        <p:tgtEl>
                                          <p:spTgt spid="44"/>
                                        </p:tgtEl>
                                        <p:attrNameLst>
                                          <p:attrName>ppt_x</p:attrName>
                                        </p:attrNameLst>
                                      </p:cBhvr>
                                      <p:tavLst>
                                        <p:tav tm="0">
                                          <p:val>
                                            <p:strVal val="1+#ppt_w/2"/>
                                          </p:val>
                                        </p:tav>
                                        <p:tav tm="100000">
                                          <p:val>
                                            <p:strVal val="#ppt_x"/>
                                          </p:val>
                                        </p:tav>
                                      </p:tavLst>
                                    </p:anim>
                                    <p:anim calcmode="lin" valueType="num">
                                      <p:cBhvr additive="base">
                                        <p:cTn id="8" dur="3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e 38"/>
          <p:cNvGrpSpPr/>
          <p:nvPr/>
        </p:nvGrpSpPr>
        <p:grpSpPr>
          <a:xfrm>
            <a:off x="2928926" y="1248046"/>
            <a:ext cx="3568923" cy="3897042"/>
            <a:chOff x="2794835" y="1248046"/>
            <a:chExt cx="3568923" cy="3897042"/>
          </a:xfrm>
        </p:grpSpPr>
        <p:grpSp>
          <p:nvGrpSpPr>
            <p:cNvPr id="2" name="组合 8"/>
            <p:cNvGrpSpPr/>
            <p:nvPr/>
          </p:nvGrpSpPr>
          <p:grpSpPr>
            <a:xfrm>
              <a:off x="3119810" y="1248046"/>
              <a:ext cx="1333331" cy="1333743"/>
              <a:chOff x="4159746" y="1663547"/>
              <a:chExt cx="1777775" cy="1777775"/>
            </a:xfrm>
            <a:solidFill>
              <a:schemeClr val="accent1"/>
            </a:solidFill>
          </p:grpSpPr>
          <p:sp>
            <p:nvSpPr>
              <p:cNvPr id="10" name="泪滴形 9"/>
              <p:cNvSpPr/>
              <p:nvPr/>
            </p:nvSpPr>
            <p:spPr>
              <a:xfrm rot="5400000">
                <a:off x="4159746" y="1663547"/>
                <a:ext cx="1777775" cy="177777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文本框 10"/>
              <p:cNvSpPr txBox="1"/>
              <p:nvPr/>
            </p:nvSpPr>
            <p:spPr>
              <a:xfrm>
                <a:off x="4492230" y="2321600"/>
                <a:ext cx="613843" cy="492291"/>
              </a:xfrm>
              <a:prstGeom prst="rect">
                <a:avLst/>
              </a:prstGeom>
              <a:grpFill/>
              <a:effectLst/>
            </p:spPr>
            <p:txBody>
              <a:bodyPr wrap="none" rtlCol="0">
                <a:spAutoFit/>
              </a:bodyPr>
              <a:lstStyle/>
              <a:p>
                <a:r>
                  <a:rPr lang="fr-FR" altLang="zh-CN" b="1" dirty="0" smtClean="0">
                    <a:solidFill>
                      <a:srgbClr val="FCFCFC"/>
                    </a:solidFill>
                    <a:ea typeface="幼圆" panose="02010509060101010101" pitchFamily="49" charset="-122"/>
                  </a:rPr>
                  <a:t>01</a:t>
                </a:r>
                <a:endParaRPr lang="zh-CN" altLang="en-US" b="1" dirty="0">
                  <a:solidFill>
                    <a:srgbClr val="FCFCFC"/>
                  </a:solidFill>
                  <a:ea typeface="幼圆" panose="02010509060101010101" pitchFamily="49" charset="-122"/>
                </a:endParaRPr>
              </a:p>
            </p:txBody>
          </p:sp>
        </p:grpSp>
        <p:grpSp>
          <p:nvGrpSpPr>
            <p:cNvPr id="3" name="组合 11"/>
            <p:cNvGrpSpPr/>
            <p:nvPr/>
          </p:nvGrpSpPr>
          <p:grpSpPr>
            <a:xfrm>
              <a:off x="4675363" y="1248046"/>
              <a:ext cx="1333331" cy="1333743"/>
              <a:chOff x="6233817" y="1663547"/>
              <a:chExt cx="1777775" cy="1777775"/>
            </a:xfrm>
            <a:solidFill>
              <a:schemeClr val="accent2"/>
            </a:solidFill>
          </p:grpSpPr>
          <p:sp>
            <p:nvSpPr>
              <p:cNvPr id="13" name="泪滴形 12"/>
              <p:cNvSpPr/>
              <p:nvPr/>
            </p:nvSpPr>
            <p:spPr>
              <a:xfrm rot="16200000" flipH="1">
                <a:off x="6233817" y="1663547"/>
                <a:ext cx="1777775" cy="177777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文本框 13"/>
              <p:cNvSpPr txBox="1"/>
              <p:nvPr/>
            </p:nvSpPr>
            <p:spPr>
              <a:xfrm>
                <a:off x="6533130" y="2321601"/>
                <a:ext cx="654453" cy="492291"/>
              </a:xfrm>
              <a:prstGeom prst="rect">
                <a:avLst/>
              </a:prstGeom>
              <a:grpFill/>
              <a:effectLst/>
            </p:spPr>
            <p:txBody>
              <a:bodyPr wrap="none" rtlCol="0">
                <a:spAutoFit/>
              </a:bodyPr>
              <a:lstStyle/>
              <a:p>
                <a:r>
                  <a:rPr lang="fr-FR" altLang="zh-CN" b="1" dirty="0" smtClean="0">
                    <a:solidFill>
                      <a:srgbClr val="FCFCFC"/>
                    </a:solidFill>
                    <a:ea typeface="幼圆" panose="02010509060101010101" pitchFamily="49" charset="-122"/>
                  </a:rPr>
                  <a:t>02</a:t>
                </a:r>
                <a:endParaRPr lang="zh-CN" altLang="en-US" b="1" dirty="0">
                  <a:solidFill>
                    <a:srgbClr val="FCFCFC"/>
                  </a:solidFill>
                  <a:ea typeface="幼圆" panose="02010509060101010101" pitchFamily="49" charset="-122"/>
                </a:endParaRPr>
              </a:p>
            </p:txBody>
          </p:sp>
        </p:grpSp>
        <p:grpSp>
          <p:nvGrpSpPr>
            <p:cNvPr id="4" name="组合 14"/>
            <p:cNvGrpSpPr/>
            <p:nvPr/>
          </p:nvGrpSpPr>
          <p:grpSpPr>
            <a:xfrm>
              <a:off x="4675363" y="2735518"/>
              <a:ext cx="1688395" cy="2409570"/>
              <a:chOff x="6233817" y="3646232"/>
              <a:chExt cx="2251193" cy="3211768"/>
            </a:xfrm>
            <a:solidFill>
              <a:schemeClr val="accent1"/>
            </a:solidFill>
          </p:grpSpPr>
          <p:grpSp>
            <p:nvGrpSpPr>
              <p:cNvPr id="5" name="组合 15"/>
              <p:cNvGrpSpPr/>
              <p:nvPr/>
            </p:nvGrpSpPr>
            <p:grpSpPr>
              <a:xfrm>
                <a:off x="6233817" y="3646232"/>
                <a:ext cx="2232874" cy="3211768"/>
                <a:chOff x="6233817" y="3646232"/>
                <a:chExt cx="2232874" cy="3211768"/>
              </a:xfrm>
              <a:grpFill/>
            </p:grpSpPr>
            <p:sp>
              <p:nvSpPr>
                <p:cNvPr id="26" name="Freeform 5"/>
                <p:cNvSpPr>
                  <a:spLocks/>
                </p:cNvSpPr>
                <p:nvPr/>
              </p:nvSpPr>
              <p:spPr bwMode="auto">
                <a:xfrm>
                  <a:off x="7589631" y="4041333"/>
                  <a:ext cx="877060" cy="2816667"/>
                </a:xfrm>
                <a:custGeom>
                  <a:avLst/>
                  <a:gdLst>
                    <a:gd name="T0" fmla="*/ 385 w 486"/>
                    <a:gd name="T1" fmla="*/ 1262 h 1559"/>
                    <a:gd name="T2" fmla="*/ 383 w 486"/>
                    <a:gd name="T3" fmla="*/ 1249 h 1559"/>
                    <a:gd name="T4" fmla="*/ 369 w 486"/>
                    <a:gd name="T5" fmla="*/ 1174 h 1559"/>
                    <a:gd name="T6" fmla="*/ 371 w 486"/>
                    <a:gd name="T7" fmla="*/ 930 h 1559"/>
                    <a:gd name="T8" fmla="*/ 446 w 486"/>
                    <a:gd name="T9" fmla="*/ 572 h 1559"/>
                    <a:gd name="T10" fmla="*/ 471 w 486"/>
                    <a:gd name="T11" fmla="*/ 403 h 1559"/>
                    <a:gd name="T12" fmla="*/ 453 w 486"/>
                    <a:gd name="T13" fmla="*/ 355 h 1559"/>
                    <a:gd name="T14" fmla="*/ 367 w 486"/>
                    <a:gd name="T15" fmla="*/ 251 h 1559"/>
                    <a:gd name="T16" fmla="*/ 254 w 486"/>
                    <a:gd name="T17" fmla="*/ 83 h 1559"/>
                    <a:gd name="T18" fmla="*/ 117 w 486"/>
                    <a:gd name="T19" fmla="*/ 24 h 1559"/>
                    <a:gd name="T20" fmla="*/ 73 w 486"/>
                    <a:gd name="T21" fmla="*/ 191 h 1559"/>
                    <a:gd name="T22" fmla="*/ 84 w 486"/>
                    <a:gd name="T23" fmla="*/ 245 h 1559"/>
                    <a:gd name="T24" fmla="*/ 70 w 486"/>
                    <a:gd name="T25" fmla="*/ 485 h 1559"/>
                    <a:gd name="T26" fmla="*/ 21 w 486"/>
                    <a:gd name="T27" fmla="*/ 636 h 1559"/>
                    <a:gd name="T28" fmla="*/ 20 w 486"/>
                    <a:gd name="T29" fmla="*/ 872 h 1559"/>
                    <a:gd name="T30" fmla="*/ 23 w 486"/>
                    <a:gd name="T31" fmla="*/ 880 h 1559"/>
                    <a:gd name="T32" fmla="*/ 78 w 486"/>
                    <a:gd name="T33" fmla="*/ 1121 h 1559"/>
                    <a:gd name="T34" fmla="*/ 96 w 486"/>
                    <a:gd name="T35" fmla="*/ 1248 h 1559"/>
                    <a:gd name="T36" fmla="*/ 117 w 486"/>
                    <a:gd name="T37" fmla="*/ 1559 h 1559"/>
                    <a:gd name="T38" fmla="*/ 486 w 486"/>
                    <a:gd name="T39" fmla="*/ 1559 h 1559"/>
                    <a:gd name="T40" fmla="*/ 385 w 486"/>
                    <a:gd name="T41" fmla="*/ 1262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6" h="1559">
                      <a:moveTo>
                        <a:pt x="385" y="1262"/>
                      </a:moveTo>
                      <a:cubicBezTo>
                        <a:pt x="384" y="1258"/>
                        <a:pt x="384" y="1253"/>
                        <a:pt x="383" y="1249"/>
                      </a:cubicBezTo>
                      <a:cubicBezTo>
                        <a:pt x="369" y="1174"/>
                        <a:pt x="369" y="1174"/>
                        <a:pt x="369" y="1174"/>
                      </a:cubicBezTo>
                      <a:cubicBezTo>
                        <a:pt x="356" y="1107"/>
                        <a:pt x="358" y="997"/>
                        <a:pt x="371" y="930"/>
                      </a:cubicBezTo>
                      <a:cubicBezTo>
                        <a:pt x="446" y="572"/>
                        <a:pt x="446" y="572"/>
                        <a:pt x="446" y="572"/>
                      </a:cubicBezTo>
                      <a:cubicBezTo>
                        <a:pt x="460" y="505"/>
                        <a:pt x="471" y="429"/>
                        <a:pt x="471" y="403"/>
                      </a:cubicBezTo>
                      <a:cubicBezTo>
                        <a:pt x="471" y="376"/>
                        <a:pt x="463" y="355"/>
                        <a:pt x="453" y="355"/>
                      </a:cubicBezTo>
                      <a:cubicBezTo>
                        <a:pt x="444" y="355"/>
                        <a:pt x="404" y="308"/>
                        <a:pt x="367" y="251"/>
                      </a:cubicBezTo>
                      <a:cubicBezTo>
                        <a:pt x="254" y="83"/>
                        <a:pt x="254" y="83"/>
                        <a:pt x="254" y="83"/>
                      </a:cubicBezTo>
                      <a:cubicBezTo>
                        <a:pt x="216" y="26"/>
                        <a:pt x="155" y="0"/>
                        <a:pt x="117" y="24"/>
                      </a:cubicBezTo>
                      <a:cubicBezTo>
                        <a:pt x="79" y="49"/>
                        <a:pt x="59" y="124"/>
                        <a:pt x="73" y="191"/>
                      </a:cubicBezTo>
                      <a:cubicBezTo>
                        <a:pt x="84" y="245"/>
                        <a:pt x="84" y="245"/>
                        <a:pt x="84" y="245"/>
                      </a:cubicBezTo>
                      <a:cubicBezTo>
                        <a:pt x="97" y="312"/>
                        <a:pt x="91" y="420"/>
                        <a:pt x="70" y="485"/>
                      </a:cubicBezTo>
                      <a:cubicBezTo>
                        <a:pt x="21" y="636"/>
                        <a:pt x="21" y="636"/>
                        <a:pt x="21" y="636"/>
                      </a:cubicBezTo>
                      <a:cubicBezTo>
                        <a:pt x="0" y="701"/>
                        <a:pt x="0" y="807"/>
                        <a:pt x="20" y="872"/>
                      </a:cubicBezTo>
                      <a:cubicBezTo>
                        <a:pt x="23" y="880"/>
                        <a:pt x="23" y="880"/>
                        <a:pt x="23" y="880"/>
                      </a:cubicBezTo>
                      <a:cubicBezTo>
                        <a:pt x="43" y="945"/>
                        <a:pt x="68" y="1053"/>
                        <a:pt x="78" y="1121"/>
                      </a:cubicBezTo>
                      <a:cubicBezTo>
                        <a:pt x="96" y="1248"/>
                        <a:pt x="96" y="1248"/>
                        <a:pt x="96" y="1248"/>
                      </a:cubicBezTo>
                      <a:cubicBezTo>
                        <a:pt x="117" y="1559"/>
                        <a:pt x="117" y="1559"/>
                        <a:pt x="117" y="1559"/>
                      </a:cubicBezTo>
                      <a:cubicBezTo>
                        <a:pt x="486" y="1559"/>
                        <a:pt x="486" y="1559"/>
                        <a:pt x="486" y="1559"/>
                      </a:cubicBezTo>
                      <a:lnTo>
                        <a:pt x="385" y="1262"/>
                      </a:lnTo>
                      <a:close/>
                    </a:path>
                  </a:pathLst>
                </a:custGeom>
                <a:solidFill>
                  <a:schemeClr val="bg1">
                    <a:lumMod val="6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nvGrpSpPr>
                <p:cNvPr id="6" name="组合 26"/>
                <p:cNvGrpSpPr/>
                <p:nvPr/>
              </p:nvGrpSpPr>
              <p:grpSpPr>
                <a:xfrm>
                  <a:off x="6233817" y="3646232"/>
                  <a:ext cx="1777775" cy="1777775"/>
                  <a:chOff x="6233817" y="3646232"/>
                  <a:chExt cx="1777775" cy="1777775"/>
                </a:xfrm>
                <a:grpFill/>
              </p:grpSpPr>
              <p:sp>
                <p:nvSpPr>
                  <p:cNvPr id="28" name="泪滴形 27"/>
                  <p:cNvSpPr/>
                  <p:nvPr/>
                </p:nvSpPr>
                <p:spPr>
                  <a:xfrm rot="5400000" flipH="1" flipV="1">
                    <a:off x="6233817" y="3646232"/>
                    <a:ext cx="1777775" cy="177777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9" name="文本框 28"/>
                  <p:cNvSpPr txBox="1"/>
                  <p:nvPr/>
                </p:nvSpPr>
                <p:spPr>
                  <a:xfrm>
                    <a:off x="6362326" y="3990013"/>
                    <a:ext cx="663002" cy="492291"/>
                  </a:xfrm>
                  <a:prstGeom prst="rect">
                    <a:avLst/>
                  </a:prstGeom>
                  <a:grpFill/>
                  <a:effectLst/>
                </p:spPr>
                <p:txBody>
                  <a:bodyPr wrap="none" rtlCol="0">
                    <a:spAutoFit/>
                  </a:bodyPr>
                  <a:lstStyle/>
                  <a:p>
                    <a:r>
                      <a:rPr lang="fr-FR" altLang="zh-CN" b="1" dirty="0" smtClean="0">
                        <a:solidFill>
                          <a:srgbClr val="FCFCFC"/>
                        </a:solidFill>
                        <a:ea typeface="幼圆" panose="02010509060101010101" pitchFamily="49" charset="-122"/>
                      </a:rPr>
                      <a:t>04</a:t>
                    </a:r>
                    <a:endParaRPr lang="zh-CN" altLang="en-US" b="1" dirty="0">
                      <a:solidFill>
                        <a:srgbClr val="FCFCFC"/>
                      </a:solidFill>
                      <a:ea typeface="幼圆" panose="02010509060101010101" pitchFamily="49" charset="-122"/>
                    </a:endParaRPr>
                  </a:p>
                </p:txBody>
              </p:sp>
            </p:grpSp>
          </p:grpSp>
          <p:grpSp>
            <p:nvGrpSpPr>
              <p:cNvPr id="7" name="组合 16"/>
              <p:cNvGrpSpPr/>
              <p:nvPr/>
            </p:nvGrpSpPr>
            <p:grpSpPr>
              <a:xfrm>
                <a:off x="7462919" y="4355823"/>
                <a:ext cx="1022091" cy="1535809"/>
                <a:chOff x="7462919" y="4355823"/>
                <a:chExt cx="1022091" cy="1535809"/>
              </a:xfrm>
              <a:grpFill/>
            </p:grpSpPr>
            <p:sp>
              <p:nvSpPr>
                <p:cNvPr id="18" name="Freeform 13"/>
                <p:cNvSpPr>
                  <a:spLocks/>
                </p:cNvSpPr>
                <p:nvPr/>
              </p:nvSpPr>
              <p:spPr bwMode="auto">
                <a:xfrm>
                  <a:off x="8313262" y="4612300"/>
                  <a:ext cx="171748" cy="399219"/>
                </a:xfrm>
                <a:custGeom>
                  <a:avLst/>
                  <a:gdLst>
                    <a:gd name="T0" fmla="*/ 0 w 95"/>
                    <a:gd name="T1" fmla="*/ 0 h 221"/>
                    <a:gd name="T2" fmla="*/ 35 w 95"/>
                    <a:gd name="T3" fmla="*/ 221 h 221"/>
                    <a:gd name="T4" fmla="*/ 0 w 95"/>
                    <a:gd name="T5" fmla="*/ 0 h 221"/>
                  </a:gdLst>
                  <a:ahLst/>
                  <a:cxnLst>
                    <a:cxn ang="0">
                      <a:pos x="T0" y="T1"/>
                    </a:cxn>
                    <a:cxn ang="0">
                      <a:pos x="T2" y="T3"/>
                    </a:cxn>
                    <a:cxn ang="0">
                      <a:pos x="T4" y="T5"/>
                    </a:cxn>
                  </a:cxnLst>
                  <a:rect l="0" t="0" r="r" b="b"/>
                  <a:pathLst>
                    <a:path w="95" h="221">
                      <a:moveTo>
                        <a:pt x="0" y="0"/>
                      </a:moveTo>
                      <a:cubicBezTo>
                        <a:pt x="0" y="0"/>
                        <a:pt x="95" y="61"/>
                        <a:pt x="35" y="221"/>
                      </a:cubicBezTo>
                      <a:cubicBezTo>
                        <a:pt x="35" y="221"/>
                        <a:pt x="72" y="70"/>
                        <a:pt x="0"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9" name="Freeform 14"/>
                <p:cNvSpPr>
                  <a:spLocks/>
                </p:cNvSpPr>
                <p:nvPr/>
              </p:nvSpPr>
              <p:spPr bwMode="auto">
                <a:xfrm>
                  <a:off x="7688863" y="5492413"/>
                  <a:ext cx="409142" cy="399219"/>
                </a:xfrm>
                <a:custGeom>
                  <a:avLst/>
                  <a:gdLst>
                    <a:gd name="T0" fmla="*/ 0 w 227"/>
                    <a:gd name="T1" fmla="*/ 149 h 221"/>
                    <a:gd name="T2" fmla="*/ 195 w 227"/>
                    <a:gd name="T3" fmla="*/ 0 h 221"/>
                    <a:gd name="T4" fmla="*/ 0 w 227"/>
                    <a:gd name="T5" fmla="*/ 149 h 221"/>
                  </a:gdLst>
                  <a:ahLst/>
                  <a:cxnLst>
                    <a:cxn ang="0">
                      <a:pos x="T0" y="T1"/>
                    </a:cxn>
                    <a:cxn ang="0">
                      <a:pos x="T2" y="T3"/>
                    </a:cxn>
                    <a:cxn ang="0">
                      <a:pos x="T4" y="T5"/>
                    </a:cxn>
                  </a:cxnLst>
                  <a:rect l="0" t="0" r="r" b="b"/>
                  <a:pathLst>
                    <a:path w="227" h="221">
                      <a:moveTo>
                        <a:pt x="0" y="149"/>
                      </a:moveTo>
                      <a:cubicBezTo>
                        <a:pt x="0" y="149"/>
                        <a:pt x="181" y="190"/>
                        <a:pt x="195" y="0"/>
                      </a:cubicBezTo>
                      <a:cubicBezTo>
                        <a:pt x="195" y="0"/>
                        <a:pt x="227" y="221"/>
                        <a:pt x="0" y="14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0" name="Freeform 7"/>
                <p:cNvSpPr>
                  <a:spLocks/>
                </p:cNvSpPr>
                <p:nvPr/>
              </p:nvSpPr>
              <p:spPr bwMode="auto">
                <a:xfrm>
                  <a:off x="7462919" y="4355823"/>
                  <a:ext cx="821337" cy="877823"/>
                </a:xfrm>
                <a:custGeom>
                  <a:avLst/>
                  <a:gdLst>
                    <a:gd name="T0" fmla="*/ 414 w 455"/>
                    <a:gd name="T1" fmla="*/ 458 h 486"/>
                    <a:gd name="T2" fmla="*/ 400 w 455"/>
                    <a:gd name="T3" fmla="*/ 325 h 486"/>
                    <a:gd name="T4" fmla="*/ 394 w 455"/>
                    <a:gd name="T5" fmla="*/ 319 h 486"/>
                    <a:gd name="T6" fmla="*/ 220 w 455"/>
                    <a:gd name="T7" fmla="*/ 141 h 486"/>
                    <a:gd name="T8" fmla="*/ 152 w 455"/>
                    <a:gd name="T9" fmla="*/ 70 h 486"/>
                    <a:gd name="T10" fmla="*/ 23 w 455"/>
                    <a:gd name="T11" fmla="*/ 24 h 486"/>
                    <a:gd name="T12" fmla="*/ 24 w 455"/>
                    <a:gd name="T13" fmla="*/ 139 h 486"/>
                    <a:gd name="T14" fmla="*/ 134 w 455"/>
                    <a:gd name="T15" fmla="*/ 260 h 486"/>
                    <a:gd name="T16" fmla="*/ 222 w 455"/>
                    <a:gd name="T17" fmla="*/ 367 h 486"/>
                    <a:gd name="T18" fmla="*/ 292 w 455"/>
                    <a:gd name="T19" fmla="*/ 464 h 486"/>
                    <a:gd name="T20" fmla="*/ 414 w 455"/>
                    <a:gd name="T21" fmla="*/ 458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5" h="486">
                      <a:moveTo>
                        <a:pt x="414" y="458"/>
                      </a:moveTo>
                      <a:cubicBezTo>
                        <a:pt x="455" y="433"/>
                        <a:pt x="448" y="373"/>
                        <a:pt x="400" y="325"/>
                      </a:cubicBezTo>
                      <a:cubicBezTo>
                        <a:pt x="394" y="319"/>
                        <a:pt x="394" y="319"/>
                        <a:pt x="394" y="319"/>
                      </a:cubicBezTo>
                      <a:cubicBezTo>
                        <a:pt x="345" y="271"/>
                        <a:pt x="267" y="191"/>
                        <a:pt x="220" y="141"/>
                      </a:cubicBezTo>
                      <a:cubicBezTo>
                        <a:pt x="152" y="70"/>
                        <a:pt x="152" y="70"/>
                        <a:pt x="152" y="70"/>
                      </a:cubicBezTo>
                      <a:cubicBezTo>
                        <a:pt x="105" y="21"/>
                        <a:pt x="47" y="0"/>
                        <a:pt x="23" y="24"/>
                      </a:cubicBezTo>
                      <a:cubicBezTo>
                        <a:pt x="0" y="48"/>
                        <a:pt x="0" y="100"/>
                        <a:pt x="24" y="139"/>
                      </a:cubicBezTo>
                      <a:cubicBezTo>
                        <a:pt x="48" y="177"/>
                        <a:pt x="97" y="232"/>
                        <a:pt x="134" y="260"/>
                      </a:cubicBezTo>
                      <a:cubicBezTo>
                        <a:pt x="171" y="288"/>
                        <a:pt x="210" y="336"/>
                        <a:pt x="222" y="367"/>
                      </a:cubicBezTo>
                      <a:cubicBezTo>
                        <a:pt x="233" y="399"/>
                        <a:pt x="265" y="442"/>
                        <a:pt x="292" y="464"/>
                      </a:cubicBezTo>
                      <a:cubicBezTo>
                        <a:pt x="319" y="486"/>
                        <a:pt x="374" y="483"/>
                        <a:pt x="414" y="458"/>
                      </a:cubicBezTo>
                      <a:close/>
                    </a:path>
                  </a:pathLst>
                </a:custGeom>
                <a:solidFill>
                  <a:schemeClr val="bg1">
                    <a:lumMod val="6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1" name="Freeform 9"/>
                <p:cNvSpPr>
                  <a:spLocks/>
                </p:cNvSpPr>
                <p:nvPr/>
              </p:nvSpPr>
              <p:spPr bwMode="auto">
                <a:xfrm>
                  <a:off x="7513298" y="4393989"/>
                  <a:ext cx="157245" cy="157245"/>
                </a:xfrm>
                <a:custGeom>
                  <a:avLst/>
                  <a:gdLst>
                    <a:gd name="T0" fmla="*/ 40 w 87"/>
                    <a:gd name="T1" fmla="*/ 9 h 87"/>
                    <a:gd name="T2" fmla="*/ 5 w 87"/>
                    <a:gd name="T3" fmla="*/ 54 h 87"/>
                    <a:gd name="T4" fmla="*/ 42 w 87"/>
                    <a:gd name="T5" fmla="*/ 87 h 87"/>
                    <a:gd name="T6" fmla="*/ 87 w 87"/>
                    <a:gd name="T7" fmla="*/ 39 h 87"/>
                    <a:gd name="T8" fmla="*/ 40 w 87"/>
                    <a:gd name="T9" fmla="*/ 9 h 87"/>
                  </a:gdLst>
                  <a:ahLst/>
                  <a:cxnLst>
                    <a:cxn ang="0">
                      <a:pos x="T0" y="T1"/>
                    </a:cxn>
                    <a:cxn ang="0">
                      <a:pos x="T2" y="T3"/>
                    </a:cxn>
                    <a:cxn ang="0">
                      <a:pos x="T4" y="T5"/>
                    </a:cxn>
                    <a:cxn ang="0">
                      <a:pos x="T6" y="T7"/>
                    </a:cxn>
                    <a:cxn ang="0">
                      <a:pos x="T8" y="T9"/>
                    </a:cxn>
                  </a:cxnLst>
                  <a:rect l="0" t="0" r="r" b="b"/>
                  <a:pathLst>
                    <a:path w="87" h="87">
                      <a:moveTo>
                        <a:pt x="40" y="9"/>
                      </a:moveTo>
                      <a:cubicBezTo>
                        <a:pt x="40" y="9"/>
                        <a:pt x="0" y="33"/>
                        <a:pt x="5" y="54"/>
                      </a:cubicBezTo>
                      <a:cubicBezTo>
                        <a:pt x="5" y="54"/>
                        <a:pt x="21" y="87"/>
                        <a:pt x="42" y="87"/>
                      </a:cubicBezTo>
                      <a:cubicBezTo>
                        <a:pt x="87" y="39"/>
                        <a:pt x="87" y="39"/>
                        <a:pt x="87" y="39"/>
                      </a:cubicBezTo>
                      <a:cubicBezTo>
                        <a:pt x="87" y="39"/>
                        <a:pt x="53" y="0"/>
                        <a:pt x="40" y="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grpSp>
        <p:grpSp>
          <p:nvGrpSpPr>
            <p:cNvPr id="8" name="组合 29"/>
            <p:cNvGrpSpPr/>
            <p:nvPr/>
          </p:nvGrpSpPr>
          <p:grpSpPr>
            <a:xfrm>
              <a:off x="2794835" y="2735518"/>
              <a:ext cx="1658306" cy="2409570"/>
              <a:chOff x="3726446" y="3646232"/>
              <a:chExt cx="2211075" cy="3211768"/>
            </a:xfrm>
          </p:grpSpPr>
          <p:grpSp>
            <p:nvGrpSpPr>
              <p:cNvPr id="9" name="组合 30"/>
              <p:cNvGrpSpPr/>
              <p:nvPr/>
            </p:nvGrpSpPr>
            <p:grpSpPr>
              <a:xfrm>
                <a:off x="3726446" y="3646232"/>
                <a:ext cx="2211075" cy="3211768"/>
                <a:chOff x="3726446" y="3646232"/>
                <a:chExt cx="2211075" cy="3211768"/>
              </a:xfrm>
            </p:grpSpPr>
            <p:sp>
              <p:nvSpPr>
                <p:cNvPr id="38" name="Freeform 6"/>
                <p:cNvSpPr>
                  <a:spLocks/>
                </p:cNvSpPr>
                <p:nvPr/>
              </p:nvSpPr>
              <p:spPr bwMode="auto">
                <a:xfrm>
                  <a:off x="3726446" y="4032173"/>
                  <a:ext cx="1079341" cy="2825827"/>
                </a:xfrm>
                <a:custGeom>
                  <a:avLst/>
                  <a:gdLst>
                    <a:gd name="T0" fmla="*/ 553 w 598"/>
                    <a:gd name="T1" fmla="*/ 619 h 1564"/>
                    <a:gd name="T2" fmla="*/ 479 w 598"/>
                    <a:gd name="T3" fmla="*/ 443 h 1564"/>
                    <a:gd name="T4" fmla="*/ 374 w 598"/>
                    <a:gd name="T5" fmla="*/ 297 h 1564"/>
                    <a:gd name="T6" fmla="*/ 348 w 598"/>
                    <a:gd name="T7" fmla="*/ 169 h 1564"/>
                    <a:gd name="T8" fmla="*/ 395 w 598"/>
                    <a:gd name="T9" fmla="*/ 50 h 1564"/>
                    <a:gd name="T10" fmla="*/ 351 w 598"/>
                    <a:gd name="T11" fmla="*/ 0 h 1564"/>
                    <a:gd name="T12" fmla="*/ 230 w 598"/>
                    <a:gd name="T13" fmla="*/ 98 h 1564"/>
                    <a:gd name="T14" fmla="*/ 126 w 598"/>
                    <a:gd name="T15" fmla="*/ 235 h 1564"/>
                    <a:gd name="T16" fmla="*/ 50 w 598"/>
                    <a:gd name="T17" fmla="*/ 372 h 1564"/>
                    <a:gd name="T18" fmla="*/ 83 w 598"/>
                    <a:gd name="T19" fmla="*/ 530 h 1564"/>
                    <a:gd name="T20" fmla="*/ 183 w 598"/>
                    <a:gd name="T21" fmla="*/ 892 h 1564"/>
                    <a:gd name="T22" fmla="*/ 182 w 598"/>
                    <a:gd name="T23" fmla="*/ 1131 h 1564"/>
                    <a:gd name="T24" fmla="*/ 150 w 598"/>
                    <a:gd name="T25" fmla="*/ 1242 h 1564"/>
                    <a:gd name="T26" fmla="*/ 146 w 598"/>
                    <a:gd name="T27" fmla="*/ 1261 h 1564"/>
                    <a:gd name="T28" fmla="*/ 0 w 598"/>
                    <a:gd name="T29" fmla="*/ 1564 h 1564"/>
                    <a:gd name="T30" fmla="*/ 355 w 598"/>
                    <a:gd name="T31" fmla="*/ 1564 h 1564"/>
                    <a:gd name="T32" fmla="*/ 444 w 598"/>
                    <a:gd name="T33" fmla="*/ 1273 h 1564"/>
                    <a:gd name="T34" fmla="*/ 439 w 598"/>
                    <a:gd name="T35" fmla="*/ 1273 h 1564"/>
                    <a:gd name="T36" fmla="*/ 452 w 598"/>
                    <a:gd name="T37" fmla="*/ 1241 h 1564"/>
                    <a:gd name="T38" fmla="*/ 488 w 598"/>
                    <a:gd name="T39" fmla="*/ 1108 h 1564"/>
                    <a:gd name="T40" fmla="*/ 559 w 598"/>
                    <a:gd name="T41" fmla="*/ 947 h 1564"/>
                    <a:gd name="T42" fmla="*/ 598 w 598"/>
                    <a:gd name="T43" fmla="*/ 807 h 1564"/>
                    <a:gd name="T44" fmla="*/ 553 w 598"/>
                    <a:gd name="T45" fmla="*/ 619 h 1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98" h="1564">
                      <a:moveTo>
                        <a:pt x="553" y="619"/>
                      </a:moveTo>
                      <a:cubicBezTo>
                        <a:pt x="528" y="570"/>
                        <a:pt x="495" y="491"/>
                        <a:pt x="479" y="443"/>
                      </a:cubicBezTo>
                      <a:cubicBezTo>
                        <a:pt x="462" y="396"/>
                        <a:pt x="415" y="330"/>
                        <a:pt x="374" y="297"/>
                      </a:cubicBezTo>
                      <a:cubicBezTo>
                        <a:pt x="333" y="265"/>
                        <a:pt x="321" y="207"/>
                        <a:pt x="348" y="169"/>
                      </a:cubicBezTo>
                      <a:cubicBezTo>
                        <a:pt x="374" y="132"/>
                        <a:pt x="395" y="78"/>
                        <a:pt x="395" y="50"/>
                      </a:cubicBezTo>
                      <a:cubicBezTo>
                        <a:pt x="395" y="22"/>
                        <a:pt x="375" y="0"/>
                        <a:pt x="351" y="0"/>
                      </a:cubicBezTo>
                      <a:cubicBezTo>
                        <a:pt x="326" y="0"/>
                        <a:pt x="272" y="44"/>
                        <a:pt x="230" y="98"/>
                      </a:cubicBezTo>
                      <a:cubicBezTo>
                        <a:pt x="126" y="235"/>
                        <a:pt x="126" y="235"/>
                        <a:pt x="126" y="235"/>
                      </a:cubicBezTo>
                      <a:cubicBezTo>
                        <a:pt x="84" y="289"/>
                        <a:pt x="50" y="351"/>
                        <a:pt x="50" y="372"/>
                      </a:cubicBezTo>
                      <a:cubicBezTo>
                        <a:pt x="50" y="393"/>
                        <a:pt x="65" y="464"/>
                        <a:pt x="83" y="530"/>
                      </a:cubicBezTo>
                      <a:cubicBezTo>
                        <a:pt x="183" y="892"/>
                        <a:pt x="183" y="892"/>
                        <a:pt x="183" y="892"/>
                      </a:cubicBezTo>
                      <a:cubicBezTo>
                        <a:pt x="202" y="958"/>
                        <a:pt x="201" y="1066"/>
                        <a:pt x="182" y="1131"/>
                      </a:cubicBezTo>
                      <a:cubicBezTo>
                        <a:pt x="150" y="1242"/>
                        <a:pt x="150" y="1242"/>
                        <a:pt x="150" y="1242"/>
                      </a:cubicBezTo>
                      <a:cubicBezTo>
                        <a:pt x="148" y="1248"/>
                        <a:pt x="147" y="1255"/>
                        <a:pt x="146" y="1261"/>
                      </a:cubicBezTo>
                      <a:cubicBezTo>
                        <a:pt x="0" y="1564"/>
                        <a:pt x="0" y="1564"/>
                        <a:pt x="0" y="1564"/>
                      </a:cubicBezTo>
                      <a:cubicBezTo>
                        <a:pt x="355" y="1564"/>
                        <a:pt x="355" y="1564"/>
                        <a:pt x="355" y="1564"/>
                      </a:cubicBezTo>
                      <a:cubicBezTo>
                        <a:pt x="444" y="1273"/>
                        <a:pt x="444" y="1273"/>
                        <a:pt x="444" y="1273"/>
                      </a:cubicBezTo>
                      <a:cubicBezTo>
                        <a:pt x="439" y="1273"/>
                        <a:pt x="439" y="1273"/>
                        <a:pt x="439" y="1273"/>
                      </a:cubicBezTo>
                      <a:cubicBezTo>
                        <a:pt x="444" y="1263"/>
                        <a:pt x="449" y="1252"/>
                        <a:pt x="452" y="1241"/>
                      </a:cubicBezTo>
                      <a:cubicBezTo>
                        <a:pt x="488" y="1108"/>
                        <a:pt x="488" y="1108"/>
                        <a:pt x="488" y="1108"/>
                      </a:cubicBezTo>
                      <a:cubicBezTo>
                        <a:pt x="506" y="1042"/>
                        <a:pt x="538" y="969"/>
                        <a:pt x="559" y="947"/>
                      </a:cubicBezTo>
                      <a:cubicBezTo>
                        <a:pt x="580" y="924"/>
                        <a:pt x="598" y="861"/>
                        <a:pt x="598" y="807"/>
                      </a:cubicBezTo>
                      <a:cubicBezTo>
                        <a:pt x="598" y="753"/>
                        <a:pt x="578" y="668"/>
                        <a:pt x="553" y="619"/>
                      </a:cubicBezTo>
                      <a:close/>
                    </a:path>
                  </a:pathLst>
                </a:custGeom>
                <a:solidFill>
                  <a:schemeClr val="bg1">
                    <a:lumMod val="6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nvGrpSpPr>
                <p:cNvPr id="12" name="组合 38"/>
                <p:cNvGrpSpPr/>
                <p:nvPr/>
              </p:nvGrpSpPr>
              <p:grpSpPr>
                <a:xfrm>
                  <a:off x="4159746" y="3646232"/>
                  <a:ext cx="1777775" cy="1777775"/>
                  <a:chOff x="4159746" y="3646232"/>
                  <a:chExt cx="1777775" cy="1777775"/>
                </a:xfrm>
              </p:grpSpPr>
              <p:sp>
                <p:nvSpPr>
                  <p:cNvPr id="40" name="泪滴形 39"/>
                  <p:cNvSpPr/>
                  <p:nvPr/>
                </p:nvSpPr>
                <p:spPr>
                  <a:xfrm rot="16200000" flipV="1">
                    <a:off x="4159746" y="3646232"/>
                    <a:ext cx="1777775" cy="1777775"/>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文本框 40"/>
                  <p:cNvSpPr txBox="1"/>
                  <p:nvPr/>
                </p:nvSpPr>
                <p:spPr>
                  <a:xfrm>
                    <a:off x="4745443" y="3990013"/>
                    <a:ext cx="654453" cy="492291"/>
                  </a:xfrm>
                  <a:prstGeom prst="rect">
                    <a:avLst/>
                  </a:prstGeom>
                  <a:noFill/>
                  <a:effectLst/>
                </p:spPr>
                <p:txBody>
                  <a:bodyPr wrap="none" rtlCol="0">
                    <a:spAutoFit/>
                  </a:bodyPr>
                  <a:lstStyle/>
                  <a:p>
                    <a:r>
                      <a:rPr lang="fr-FR" altLang="zh-CN" b="1" dirty="0" smtClean="0">
                        <a:solidFill>
                          <a:srgbClr val="FCFCFC"/>
                        </a:solidFill>
                        <a:ea typeface="幼圆" panose="02010509060101010101" pitchFamily="49" charset="-122"/>
                      </a:rPr>
                      <a:t>03</a:t>
                    </a:r>
                    <a:endParaRPr lang="zh-CN" altLang="en-US" b="1" dirty="0">
                      <a:solidFill>
                        <a:srgbClr val="FCFCFC"/>
                      </a:solidFill>
                      <a:ea typeface="幼圆" panose="02010509060101010101" pitchFamily="49" charset="-122"/>
                    </a:endParaRPr>
                  </a:p>
                </p:txBody>
              </p:sp>
            </p:grpSp>
          </p:grpSp>
          <p:grpSp>
            <p:nvGrpSpPr>
              <p:cNvPr id="15" name="组合 31"/>
              <p:cNvGrpSpPr/>
              <p:nvPr/>
            </p:nvGrpSpPr>
            <p:grpSpPr>
              <a:xfrm>
                <a:off x="3762322" y="4334449"/>
                <a:ext cx="1083157" cy="1557183"/>
                <a:chOff x="3762322" y="4334449"/>
                <a:chExt cx="1083157" cy="1557183"/>
              </a:xfrm>
            </p:grpSpPr>
            <p:sp>
              <p:nvSpPr>
                <p:cNvPr id="33" name="Freeform 12"/>
                <p:cNvSpPr>
                  <a:spLocks/>
                </p:cNvSpPr>
                <p:nvPr/>
              </p:nvSpPr>
              <p:spPr bwMode="auto">
                <a:xfrm>
                  <a:off x="3762322" y="4548944"/>
                  <a:ext cx="162588" cy="401509"/>
                </a:xfrm>
                <a:custGeom>
                  <a:avLst/>
                  <a:gdLst>
                    <a:gd name="T0" fmla="*/ 90 w 90"/>
                    <a:gd name="T1" fmla="*/ 0 h 222"/>
                    <a:gd name="T2" fmla="*/ 73 w 90"/>
                    <a:gd name="T3" fmla="*/ 222 h 222"/>
                    <a:gd name="T4" fmla="*/ 90 w 90"/>
                    <a:gd name="T5" fmla="*/ 0 h 222"/>
                  </a:gdLst>
                  <a:ahLst/>
                  <a:cxnLst>
                    <a:cxn ang="0">
                      <a:pos x="T0" y="T1"/>
                    </a:cxn>
                    <a:cxn ang="0">
                      <a:pos x="T2" y="T3"/>
                    </a:cxn>
                    <a:cxn ang="0">
                      <a:pos x="T4" y="T5"/>
                    </a:cxn>
                  </a:cxnLst>
                  <a:rect l="0" t="0" r="r" b="b"/>
                  <a:pathLst>
                    <a:path w="90" h="222">
                      <a:moveTo>
                        <a:pt x="90" y="0"/>
                      </a:moveTo>
                      <a:cubicBezTo>
                        <a:pt x="90" y="0"/>
                        <a:pt x="0" y="68"/>
                        <a:pt x="73" y="222"/>
                      </a:cubicBezTo>
                      <a:cubicBezTo>
                        <a:pt x="73" y="222"/>
                        <a:pt x="24" y="74"/>
                        <a:pt x="90" y="0"/>
                      </a:cubicBezTo>
                      <a:close/>
                    </a:path>
                  </a:pathLst>
                </a:custGeom>
                <a:solidFill>
                  <a:srgbClr val="F3DAB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nvGrpSpPr>
                <p:cNvPr id="16" name="组合 33"/>
                <p:cNvGrpSpPr/>
                <p:nvPr/>
              </p:nvGrpSpPr>
              <p:grpSpPr>
                <a:xfrm>
                  <a:off x="4024142" y="4334449"/>
                  <a:ext cx="821337" cy="1557183"/>
                  <a:chOff x="4024142" y="4334449"/>
                  <a:chExt cx="821337" cy="1557183"/>
                </a:xfrm>
              </p:grpSpPr>
              <p:sp>
                <p:nvSpPr>
                  <p:cNvPr id="36" name="Freeform 11"/>
                  <p:cNvSpPr>
                    <a:spLocks/>
                  </p:cNvSpPr>
                  <p:nvPr/>
                </p:nvSpPr>
                <p:spPr bwMode="auto">
                  <a:xfrm>
                    <a:off x="4204287" y="5492413"/>
                    <a:ext cx="408379" cy="399219"/>
                  </a:xfrm>
                  <a:custGeom>
                    <a:avLst/>
                    <a:gdLst>
                      <a:gd name="T0" fmla="*/ 226 w 226"/>
                      <a:gd name="T1" fmla="*/ 149 h 221"/>
                      <a:gd name="T2" fmla="*/ 32 w 226"/>
                      <a:gd name="T3" fmla="*/ 0 h 221"/>
                      <a:gd name="T4" fmla="*/ 226 w 226"/>
                      <a:gd name="T5" fmla="*/ 149 h 221"/>
                    </a:gdLst>
                    <a:ahLst/>
                    <a:cxnLst>
                      <a:cxn ang="0">
                        <a:pos x="T0" y="T1"/>
                      </a:cxn>
                      <a:cxn ang="0">
                        <a:pos x="T2" y="T3"/>
                      </a:cxn>
                      <a:cxn ang="0">
                        <a:pos x="T4" y="T5"/>
                      </a:cxn>
                    </a:cxnLst>
                    <a:rect l="0" t="0" r="r" b="b"/>
                    <a:pathLst>
                      <a:path w="226" h="221">
                        <a:moveTo>
                          <a:pt x="226" y="149"/>
                        </a:moveTo>
                        <a:cubicBezTo>
                          <a:pt x="226" y="149"/>
                          <a:pt x="45" y="190"/>
                          <a:pt x="32" y="0"/>
                        </a:cubicBezTo>
                        <a:cubicBezTo>
                          <a:pt x="32" y="0"/>
                          <a:pt x="0" y="221"/>
                          <a:pt x="226" y="149"/>
                        </a:cubicBezTo>
                        <a:close/>
                      </a:path>
                    </a:pathLst>
                  </a:custGeom>
                  <a:solidFill>
                    <a:schemeClr val="accent3"/>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37" name="Freeform 8"/>
                  <p:cNvSpPr>
                    <a:spLocks/>
                  </p:cNvSpPr>
                  <p:nvPr/>
                </p:nvSpPr>
                <p:spPr bwMode="auto">
                  <a:xfrm>
                    <a:off x="4024142" y="4334449"/>
                    <a:ext cx="821337" cy="875533"/>
                  </a:xfrm>
                  <a:custGeom>
                    <a:avLst/>
                    <a:gdLst>
                      <a:gd name="T0" fmla="*/ 41 w 455"/>
                      <a:gd name="T1" fmla="*/ 458 h 485"/>
                      <a:gd name="T2" fmla="*/ 55 w 455"/>
                      <a:gd name="T3" fmla="*/ 325 h 485"/>
                      <a:gd name="T4" fmla="*/ 61 w 455"/>
                      <a:gd name="T5" fmla="*/ 319 h 485"/>
                      <a:gd name="T6" fmla="*/ 235 w 455"/>
                      <a:gd name="T7" fmla="*/ 141 h 485"/>
                      <a:gd name="T8" fmla="*/ 303 w 455"/>
                      <a:gd name="T9" fmla="*/ 70 h 485"/>
                      <a:gd name="T10" fmla="*/ 432 w 455"/>
                      <a:gd name="T11" fmla="*/ 24 h 485"/>
                      <a:gd name="T12" fmla="*/ 431 w 455"/>
                      <a:gd name="T13" fmla="*/ 138 h 485"/>
                      <a:gd name="T14" fmla="*/ 321 w 455"/>
                      <a:gd name="T15" fmla="*/ 259 h 485"/>
                      <a:gd name="T16" fmla="*/ 233 w 455"/>
                      <a:gd name="T17" fmla="*/ 367 h 485"/>
                      <a:gd name="T18" fmla="*/ 163 w 455"/>
                      <a:gd name="T19" fmla="*/ 464 h 485"/>
                      <a:gd name="T20" fmla="*/ 41 w 455"/>
                      <a:gd name="T21" fmla="*/ 458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5" h="485">
                        <a:moveTo>
                          <a:pt x="41" y="458"/>
                        </a:moveTo>
                        <a:cubicBezTo>
                          <a:pt x="0" y="433"/>
                          <a:pt x="7" y="373"/>
                          <a:pt x="55" y="325"/>
                        </a:cubicBezTo>
                        <a:cubicBezTo>
                          <a:pt x="61" y="319"/>
                          <a:pt x="61" y="319"/>
                          <a:pt x="61" y="319"/>
                        </a:cubicBezTo>
                        <a:cubicBezTo>
                          <a:pt x="110" y="271"/>
                          <a:pt x="188" y="191"/>
                          <a:pt x="235" y="141"/>
                        </a:cubicBezTo>
                        <a:cubicBezTo>
                          <a:pt x="303" y="70"/>
                          <a:pt x="303" y="70"/>
                          <a:pt x="303" y="70"/>
                        </a:cubicBezTo>
                        <a:cubicBezTo>
                          <a:pt x="350" y="21"/>
                          <a:pt x="408" y="0"/>
                          <a:pt x="432" y="24"/>
                        </a:cubicBezTo>
                        <a:cubicBezTo>
                          <a:pt x="455" y="48"/>
                          <a:pt x="455" y="100"/>
                          <a:pt x="431" y="138"/>
                        </a:cubicBezTo>
                        <a:cubicBezTo>
                          <a:pt x="407" y="177"/>
                          <a:pt x="358" y="232"/>
                          <a:pt x="321" y="259"/>
                        </a:cubicBezTo>
                        <a:cubicBezTo>
                          <a:pt x="285" y="287"/>
                          <a:pt x="245" y="336"/>
                          <a:pt x="233" y="367"/>
                        </a:cubicBezTo>
                        <a:cubicBezTo>
                          <a:pt x="222" y="398"/>
                          <a:pt x="190" y="442"/>
                          <a:pt x="163" y="464"/>
                        </a:cubicBezTo>
                        <a:cubicBezTo>
                          <a:pt x="136" y="485"/>
                          <a:pt x="81" y="483"/>
                          <a:pt x="41" y="458"/>
                        </a:cubicBezTo>
                        <a:close/>
                      </a:path>
                    </a:pathLst>
                  </a:custGeom>
                  <a:solidFill>
                    <a:schemeClr val="bg1">
                      <a:lumMod val="6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sp>
              <p:nvSpPr>
                <p:cNvPr id="35" name="Freeform 10"/>
                <p:cNvSpPr>
                  <a:spLocks/>
                </p:cNvSpPr>
                <p:nvPr/>
              </p:nvSpPr>
              <p:spPr bwMode="auto">
                <a:xfrm>
                  <a:off x="4634039" y="4375669"/>
                  <a:ext cx="155718" cy="164115"/>
                </a:xfrm>
                <a:custGeom>
                  <a:avLst/>
                  <a:gdLst>
                    <a:gd name="T0" fmla="*/ 51 w 86"/>
                    <a:gd name="T1" fmla="*/ 12 h 91"/>
                    <a:gd name="T2" fmla="*/ 77 w 86"/>
                    <a:gd name="T3" fmla="*/ 62 h 91"/>
                    <a:gd name="T4" fmla="*/ 35 w 86"/>
                    <a:gd name="T5" fmla="*/ 88 h 91"/>
                    <a:gd name="T6" fmla="*/ 0 w 86"/>
                    <a:gd name="T7" fmla="*/ 33 h 91"/>
                    <a:gd name="T8" fmla="*/ 51 w 86"/>
                    <a:gd name="T9" fmla="*/ 12 h 91"/>
                  </a:gdLst>
                  <a:ahLst/>
                  <a:cxnLst>
                    <a:cxn ang="0">
                      <a:pos x="T0" y="T1"/>
                    </a:cxn>
                    <a:cxn ang="0">
                      <a:pos x="T2" y="T3"/>
                    </a:cxn>
                    <a:cxn ang="0">
                      <a:pos x="T4" y="T5"/>
                    </a:cxn>
                    <a:cxn ang="0">
                      <a:pos x="T6" y="T7"/>
                    </a:cxn>
                    <a:cxn ang="0">
                      <a:pos x="T8" y="T9"/>
                    </a:cxn>
                  </a:cxnLst>
                  <a:rect l="0" t="0" r="r" b="b"/>
                  <a:pathLst>
                    <a:path w="86" h="91">
                      <a:moveTo>
                        <a:pt x="51" y="12"/>
                      </a:moveTo>
                      <a:cubicBezTo>
                        <a:pt x="51" y="12"/>
                        <a:pt x="86" y="42"/>
                        <a:pt x="77" y="62"/>
                      </a:cubicBezTo>
                      <a:cubicBezTo>
                        <a:pt x="77" y="62"/>
                        <a:pt x="56" y="91"/>
                        <a:pt x="35" y="88"/>
                      </a:cubicBezTo>
                      <a:cubicBezTo>
                        <a:pt x="0" y="33"/>
                        <a:pt x="0" y="33"/>
                        <a:pt x="0" y="33"/>
                      </a:cubicBezTo>
                      <a:cubicBezTo>
                        <a:pt x="0" y="33"/>
                        <a:pt x="40" y="0"/>
                        <a:pt x="51" y="12"/>
                      </a:cubicBezTo>
                      <a:close/>
                    </a:path>
                  </a:pathLst>
                </a:custGeom>
                <a:solidFill>
                  <a:schemeClr val="accent3"/>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grpSp>
      </p:grpSp>
      <p:sp>
        <p:nvSpPr>
          <p:cNvPr id="46" name="Rectangle 45"/>
          <p:cNvSpPr/>
          <p:nvPr/>
        </p:nvSpPr>
        <p:spPr>
          <a:xfrm>
            <a:off x="142844" y="1143784"/>
            <a:ext cx="3214710" cy="1938992"/>
          </a:xfrm>
          <a:prstGeom prst="rect">
            <a:avLst/>
          </a:prstGeom>
        </p:spPr>
        <p:txBody>
          <a:bodyPr wrap="square">
            <a:spAutoFit/>
          </a:bodyPr>
          <a:lstStyle/>
          <a:p>
            <a:r>
              <a:rPr lang="en-US" sz="1200" dirty="0" smtClean="0"/>
              <a:t/>
            </a:r>
            <a:br>
              <a:rPr lang="en-US" sz="1200" dirty="0" smtClean="0"/>
            </a:br>
            <a:r>
              <a:rPr lang="en-US" sz="1200" dirty="0" smtClean="0"/>
              <a:t>This type involves the patient listening to live or recorded music. The response can be verbal, physical (like movement), or simply passive listening.</a:t>
            </a:r>
            <a:br>
              <a:rPr lang="en-US" sz="1200" dirty="0" smtClean="0"/>
            </a:br>
            <a:r>
              <a:rPr lang="en-US" sz="1200" b="1" dirty="0" smtClean="0"/>
              <a:t>Purpose:</a:t>
            </a:r>
            <a:r>
              <a:rPr lang="en-US" sz="1200" dirty="0" smtClean="0"/>
              <a:t> To promote relaxation, improve mood, and stimulate memory.</a:t>
            </a:r>
            <a:br>
              <a:rPr lang="en-US" sz="1200" dirty="0" smtClean="0"/>
            </a:br>
            <a:r>
              <a:rPr lang="en-US" sz="1200" b="1" dirty="0" smtClean="0"/>
              <a:t>Example:</a:t>
            </a:r>
            <a:r>
              <a:rPr lang="en-US" sz="1200" dirty="0" smtClean="0"/>
              <a:t> The Bonny Method of Guided Imagery and Music (GIM), which uses classical music and guided visualization.</a:t>
            </a:r>
            <a:endParaRPr lang="fr-FR" sz="1200" dirty="0"/>
          </a:p>
        </p:txBody>
      </p:sp>
      <p:sp>
        <p:nvSpPr>
          <p:cNvPr id="47" name="Rectangle 46"/>
          <p:cNvSpPr/>
          <p:nvPr/>
        </p:nvSpPr>
        <p:spPr>
          <a:xfrm>
            <a:off x="571472" y="929470"/>
            <a:ext cx="2759089" cy="369332"/>
          </a:xfrm>
          <a:prstGeom prst="rect">
            <a:avLst/>
          </a:prstGeom>
        </p:spPr>
        <p:txBody>
          <a:bodyPr wrap="none">
            <a:spAutoFit/>
          </a:bodyPr>
          <a:lstStyle/>
          <a:p>
            <a:r>
              <a:rPr lang="fr-FR" dirty="0" err="1" smtClean="0">
                <a:solidFill>
                  <a:schemeClr val="tx2">
                    <a:lumMod val="60000"/>
                    <a:lumOff val="40000"/>
                  </a:schemeClr>
                </a:solidFill>
                <a:effectLst>
                  <a:outerShdw blurRad="38100" dist="38100" dir="2700000" algn="tl">
                    <a:srgbClr val="000000">
                      <a:alpha val="43137"/>
                    </a:srgbClr>
                  </a:outerShdw>
                </a:effectLst>
              </a:rPr>
              <a:t>Receptive</a:t>
            </a:r>
            <a:r>
              <a:rPr lang="fr-FR" dirty="0" smtClean="0">
                <a:solidFill>
                  <a:schemeClr val="tx2">
                    <a:lumMod val="60000"/>
                    <a:lumOff val="40000"/>
                  </a:schemeClr>
                </a:solidFill>
                <a:effectLst>
                  <a:outerShdw blurRad="38100" dist="38100" dir="2700000" algn="tl">
                    <a:srgbClr val="000000">
                      <a:alpha val="43137"/>
                    </a:srgbClr>
                  </a:outerShdw>
                </a:effectLst>
              </a:rPr>
              <a:t> Music </a:t>
            </a:r>
            <a:r>
              <a:rPr lang="fr-FR" dirty="0" err="1" smtClean="0">
                <a:solidFill>
                  <a:schemeClr val="tx2">
                    <a:lumMod val="60000"/>
                    <a:lumOff val="40000"/>
                  </a:schemeClr>
                </a:solidFill>
                <a:effectLst>
                  <a:outerShdw blurRad="38100" dist="38100" dir="2700000" algn="tl">
                    <a:srgbClr val="000000">
                      <a:alpha val="43137"/>
                    </a:srgbClr>
                  </a:outerShdw>
                </a:effectLst>
              </a:rPr>
              <a:t>Therapy</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48" name="Rectangle 47"/>
          <p:cNvSpPr/>
          <p:nvPr/>
        </p:nvSpPr>
        <p:spPr>
          <a:xfrm>
            <a:off x="71406" y="3072610"/>
            <a:ext cx="3106941" cy="338554"/>
          </a:xfrm>
          <a:prstGeom prst="rect">
            <a:avLst/>
          </a:prstGeom>
        </p:spPr>
        <p:txBody>
          <a:bodyPr wrap="none">
            <a:spAutoFit/>
          </a:bodyPr>
          <a:lstStyle/>
          <a:p>
            <a:r>
              <a:rPr lang="fr-FR" sz="1600" dirty="0" err="1" smtClean="0">
                <a:solidFill>
                  <a:schemeClr val="tx2">
                    <a:lumMod val="60000"/>
                    <a:lumOff val="40000"/>
                  </a:schemeClr>
                </a:solidFill>
                <a:effectLst>
                  <a:outerShdw blurRad="38100" dist="38100" dir="2700000" algn="tl">
                    <a:srgbClr val="000000">
                      <a:alpha val="43137"/>
                    </a:srgbClr>
                  </a:outerShdw>
                </a:effectLst>
              </a:rPr>
              <a:t>Improvisational</a:t>
            </a:r>
            <a:r>
              <a:rPr lang="fr-FR" sz="1600" dirty="0" smtClean="0">
                <a:solidFill>
                  <a:schemeClr val="tx2">
                    <a:lumMod val="60000"/>
                    <a:lumOff val="40000"/>
                  </a:schemeClr>
                </a:solidFill>
                <a:effectLst>
                  <a:outerShdw blurRad="38100" dist="38100" dir="2700000" algn="tl">
                    <a:srgbClr val="000000">
                      <a:alpha val="43137"/>
                    </a:srgbClr>
                  </a:outerShdw>
                </a:effectLst>
              </a:rPr>
              <a:t> Music </a:t>
            </a:r>
            <a:r>
              <a:rPr lang="fr-FR" sz="1600" dirty="0" err="1" smtClean="0">
                <a:solidFill>
                  <a:schemeClr val="tx2">
                    <a:lumMod val="60000"/>
                    <a:lumOff val="40000"/>
                  </a:schemeClr>
                </a:solidFill>
                <a:effectLst>
                  <a:outerShdw blurRad="38100" dist="38100" dir="2700000" algn="tl">
                    <a:srgbClr val="000000">
                      <a:alpha val="43137"/>
                    </a:srgbClr>
                  </a:outerShdw>
                </a:effectLst>
              </a:rPr>
              <a:t>Therapy</a:t>
            </a:r>
            <a:r>
              <a:rPr lang="fr-FR" sz="1600" dirty="0" smtClean="0">
                <a:solidFill>
                  <a:schemeClr val="tx2">
                    <a:lumMod val="60000"/>
                    <a:lumOff val="40000"/>
                  </a:schemeClr>
                </a:solidFill>
                <a:effectLst>
                  <a:outerShdw blurRad="38100" dist="38100" dir="2700000" algn="tl">
                    <a:srgbClr val="000000">
                      <a:alpha val="43137"/>
                    </a:srgbClr>
                  </a:outerShdw>
                </a:effectLst>
              </a:rPr>
              <a:t>:</a:t>
            </a:r>
            <a:endParaRPr lang="fr-FR" sz="1600" dirty="0">
              <a:solidFill>
                <a:schemeClr val="tx2">
                  <a:lumMod val="60000"/>
                  <a:lumOff val="40000"/>
                </a:schemeClr>
              </a:solidFill>
              <a:effectLst>
                <a:outerShdw blurRad="38100" dist="38100" dir="2700000" algn="tl">
                  <a:srgbClr val="000000">
                    <a:alpha val="43137"/>
                  </a:srgbClr>
                </a:outerShdw>
              </a:effectLst>
            </a:endParaRPr>
          </a:p>
        </p:txBody>
      </p:sp>
      <p:sp>
        <p:nvSpPr>
          <p:cNvPr id="49" name="Rectangle 48"/>
          <p:cNvSpPr/>
          <p:nvPr/>
        </p:nvSpPr>
        <p:spPr>
          <a:xfrm>
            <a:off x="142844" y="3286924"/>
            <a:ext cx="3214710" cy="1754326"/>
          </a:xfrm>
          <a:prstGeom prst="rect">
            <a:avLst/>
          </a:prstGeom>
        </p:spPr>
        <p:txBody>
          <a:bodyPr wrap="square">
            <a:spAutoFit/>
          </a:bodyPr>
          <a:lstStyle/>
          <a:p>
            <a:r>
              <a:rPr lang="en-US" sz="1200" dirty="0" smtClean="0"/>
              <a:t/>
            </a:r>
            <a:br>
              <a:rPr lang="en-US" sz="1200" dirty="0" smtClean="0"/>
            </a:br>
            <a:r>
              <a:rPr lang="en-US" sz="1200" dirty="0" smtClean="0"/>
              <a:t> The patient creates music spontaneously to express emotions and uncover hidden psychological issues </a:t>
            </a:r>
            <a:br>
              <a:rPr lang="en-US" sz="1200" dirty="0" smtClean="0"/>
            </a:br>
            <a:r>
              <a:rPr lang="en-US" sz="1200" dirty="0" smtClean="0"/>
              <a:t> </a:t>
            </a:r>
            <a:r>
              <a:rPr lang="en-US" sz="1200" b="1" dirty="0" smtClean="0"/>
              <a:t>Purpose</a:t>
            </a:r>
            <a:r>
              <a:rPr lang="en-US" sz="1200" dirty="0" smtClean="0"/>
              <a:t>: Self-expression and revealing unconscious emotional conflicts. </a:t>
            </a:r>
          </a:p>
          <a:p>
            <a:r>
              <a:rPr lang="en-US" sz="1200" b="1" dirty="0" smtClean="0"/>
              <a:t>Example</a:t>
            </a:r>
            <a:r>
              <a:rPr lang="en-US" sz="1200" dirty="0" smtClean="0"/>
              <a:t>: The </a:t>
            </a:r>
            <a:r>
              <a:rPr lang="en-US" sz="1200" dirty="0" err="1" smtClean="0"/>
              <a:t>Nordoff</a:t>
            </a:r>
            <a:r>
              <a:rPr lang="en-US" sz="1200" dirty="0" smtClean="0"/>
              <a:t>-Robbins approach and Analytically Oriented Music Therapy (AOM)..</a:t>
            </a:r>
            <a:endParaRPr lang="fr-FR" sz="1200" dirty="0"/>
          </a:p>
        </p:txBody>
      </p:sp>
      <p:sp>
        <p:nvSpPr>
          <p:cNvPr id="50" name="Rectangle 49"/>
          <p:cNvSpPr/>
          <p:nvPr/>
        </p:nvSpPr>
        <p:spPr>
          <a:xfrm>
            <a:off x="6001793" y="929470"/>
            <a:ext cx="3142207" cy="369332"/>
          </a:xfrm>
          <a:prstGeom prst="rect">
            <a:avLst/>
          </a:prstGeom>
        </p:spPr>
        <p:txBody>
          <a:bodyPr wrap="none">
            <a:spAutoFit/>
          </a:bodyPr>
          <a:lstStyle/>
          <a:p>
            <a:r>
              <a:rPr lang="fr-FR" dirty="0" err="1" smtClean="0">
                <a:solidFill>
                  <a:schemeClr val="tx2">
                    <a:lumMod val="60000"/>
                    <a:lumOff val="40000"/>
                  </a:schemeClr>
                </a:solidFill>
                <a:effectLst>
                  <a:outerShdw blurRad="38100" dist="38100" dir="2700000" algn="tl">
                    <a:srgbClr val="000000">
                      <a:alpha val="43137"/>
                    </a:srgbClr>
                  </a:outerShdw>
                </a:effectLst>
              </a:rPr>
              <a:t>Re</a:t>
            </a:r>
            <a:r>
              <a:rPr lang="fr-FR" dirty="0" smtClean="0">
                <a:solidFill>
                  <a:schemeClr val="tx2">
                    <a:lumMod val="60000"/>
                    <a:lumOff val="40000"/>
                  </a:schemeClr>
                </a:solidFill>
                <a:effectLst>
                  <a:outerShdw blurRad="38100" dist="38100" dir="2700000" algn="tl">
                    <a:srgbClr val="000000">
                      <a:alpha val="43137"/>
                    </a:srgbClr>
                  </a:outerShdw>
                </a:effectLst>
              </a:rPr>
              <a:t>-</a:t>
            </a:r>
            <a:r>
              <a:rPr lang="fr-FR" dirty="0" err="1" smtClean="0">
                <a:solidFill>
                  <a:schemeClr val="tx2">
                    <a:lumMod val="60000"/>
                    <a:lumOff val="40000"/>
                  </a:schemeClr>
                </a:solidFill>
                <a:effectLst>
                  <a:outerShdw blurRad="38100" dist="38100" dir="2700000" algn="tl">
                    <a:srgbClr val="000000">
                      <a:alpha val="43137"/>
                    </a:srgbClr>
                  </a:outerShdw>
                </a:effectLst>
              </a:rPr>
              <a:t>creational</a:t>
            </a:r>
            <a:r>
              <a:rPr lang="fr-FR" dirty="0" smtClean="0">
                <a:solidFill>
                  <a:schemeClr val="tx2">
                    <a:lumMod val="60000"/>
                    <a:lumOff val="40000"/>
                  </a:schemeClr>
                </a:solidFill>
                <a:effectLst>
                  <a:outerShdw blurRad="38100" dist="38100" dir="2700000" algn="tl">
                    <a:srgbClr val="000000">
                      <a:alpha val="43137"/>
                    </a:srgbClr>
                  </a:outerShdw>
                </a:effectLst>
              </a:rPr>
              <a:t> Music </a:t>
            </a:r>
            <a:r>
              <a:rPr lang="fr-FR" dirty="0" err="1" smtClean="0">
                <a:solidFill>
                  <a:schemeClr val="tx2">
                    <a:lumMod val="60000"/>
                    <a:lumOff val="40000"/>
                  </a:schemeClr>
                </a:solidFill>
                <a:effectLst>
                  <a:outerShdw blurRad="38100" dist="38100" dir="2700000" algn="tl">
                    <a:srgbClr val="000000">
                      <a:alpha val="43137"/>
                    </a:srgbClr>
                  </a:outerShdw>
                </a:effectLst>
              </a:rPr>
              <a:t>Therapy</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1" name="Rectangle 50"/>
          <p:cNvSpPr/>
          <p:nvPr/>
        </p:nvSpPr>
        <p:spPr>
          <a:xfrm>
            <a:off x="6215074" y="1143784"/>
            <a:ext cx="2857520" cy="1569660"/>
          </a:xfrm>
          <a:prstGeom prst="rect">
            <a:avLst/>
          </a:prstGeom>
        </p:spPr>
        <p:txBody>
          <a:bodyPr wrap="square">
            <a:spAutoFit/>
          </a:bodyPr>
          <a:lstStyle/>
          <a:p>
            <a:r>
              <a:rPr lang="en-US" sz="1200" dirty="0" smtClean="0"/>
              <a:t/>
            </a:r>
            <a:br>
              <a:rPr lang="en-US" sz="1200" dirty="0" smtClean="0"/>
            </a:br>
            <a:r>
              <a:rPr lang="en-US" sz="1200" dirty="0" smtClean="0"/>
              <a:t> The patient sings or plays familiar/new music to improve social skills and build confidence.</a:t>
            </a:r>
          </a:p>
          <a:p>
            <a:r>
              <a:rPr lang="en-US" sz="1200" dirty="0" smtClean="0"/>
              <a:t/>
            </a:r>
            <a:br>
              <a:rPr lang="en-US" sz="1200" dirty="0" smtClean="0"/>
            </a:br>
            <a:r>
              <a:rPr lang="en-US" sz="1200" b="1" dirty="0" smtClean="0"/>
              <a:t>Purpose:</a:t>
            </a:r>
            <a:r>
              <a:rPr lang="en-US" sz="1200" dirty="0" smtClean="0"/>
              <a:t> Enhancing social skills and building self-confidence through active musical participation</a:t>
            </a:r>
            <a:endParaRPr lang="fr-FR" sz="1200" dirty="0"/>
          </a:p>
        </p:txBody>
      </p:sp>
      <p:sp>
        <p:nvSpPr>
          <p:cNvPr id="52" name="Rectangle 51"/>
          <p:cNvSpPr/>
          <p:nvPr/>
        </p:nvSpPr>
        <p:spPr>
          <a:xfrm>
            <a:off x="6143636" y="2715420"/>
            <a:ext cx="2914580" cy="338554"/>
          </a:xfrm>
          <a:prstGeom prst="rect">
            <a:avLst/>
          </a:prstGeom>
        </p:spPr>
        <p:txBody>
          <a:bodyPr wrap="none">
            <a:spAutoFit/>
          </a:bodyPr>
          <a:lstStyle/>
          <a:p>
            <a:r>
              <a:rPr lang="fr-FR" sz="1600" dirty="0" err="1" smtClean="0">
                <a:solidFill>
                  <a:schemeClr val="tx2">
                    <a:lumMod val="60000"/>
                    <a:lumOff val="40000"/>
                  </a:schemeClr>
                </a:solidFill>
                <a:effectLst>
                  <a:outerShdw blurRad="38100" dist="38100" dir="2700000" algn="tl">
                    <a:srgbClr val="000000">
                      <a:alpha val="43137"/>
                    </a:srgbClr>
                  </a:outerShdw>
                </a:effectLst>
              </a:rPr>
              <a:t>Compositional</a:t>
            </a:r>
            <a:r>
              <a:rPr lang="fr-FR" sz="1600" dirty="0" smtClean="0">
                <a:solidFill>
                  <a:schemeClr val="tx2">
                    <a:lumMod val="60000"/>
                    <a:lumOff val="40000"/>
                  </a:schemeClr>
                </a:solidFill>
                <a:effectLst>
                  <a:outerShdw blurRad="38100" dist="38100" dir="2700000" algn="tl">
                    <a:srgbClr val="000000">
                      <a:alpha val="43137"/>
                    </a:srgbClr>
                  </a:outerShdw>
                </a:effectLst>
              </a:rPr>
              <a:t> Music </a:t>
            </a:r>
            <a:r>
              <a:rPr lang="fr-FR" sz="1600" dirty="0" err="1" smtClean="0">
                <a:solidFill>
                  <a:schemeClr val="tx2">
                    <a:lumMod val="60000"/>
                    <a:lumOff val="40000"/>
                  </a:schemeClr>
                </a:solidFill>
                <a:effectLst>
                  <a:outerShdw blurRad="38100" dist="38100" dir="2700000" algn="tl">
                    <a:srgbClr val="000000">
                      <a:alpha val="43137"/>
                    </a:srgbClr>
                  </a:outerShdw>
                </a:effectLst>
              </a:rPr>
              <a:t>Therapy</a:t>
            </a:r>
            <a:endParaRPr lang="fr-FR" sz="1600" dirty="0">
              <a:solidFill>
                <a:schemeClr val="tx2">
                  <a:lumMod val="60000"/>
                  <a:lumOff val="40000"/>
                </a:schemeClr>
              </a:solidFill>
              <a:effectLst>
                <a:outerShdw blurRad="38100" dist="38100" dir="2700000" algn="tl">
                  <a:srgbClr val="000000">
                    <a:alpha val="43137"/>
                  </a:srgbClr>
                </a:outerShdw>
              </a:effectLst>
            </a:endParaRPr>
          </a:p>
        </p:txBody>
      </p:sp>
      <p:sp>
        <p:nvSpPr>
          <p:cNvPr id="53" name="Rectangle 52"/>
          <p:cNvSpPr/>
          <p:nvPr/>
        </p:nvSpPr>
        <p:spPr>
          <a:xfrm>
            <a:off x="6215074" y="2786858"/>
            <a:ext cx="2928926" cy="2123658"/>
          </a:xfrm>
          <a:prstGeom prst="rect">
            <a:avLst/>
          </a:prstGeom>
        </p:spPr>
        <p:txBody>
          <a:bodyPr wrap="square">
            <a:spAutoFit/>
          </a:bodyPr>
          <a:lstStyle/>
          <a:p>
            <a:r>
              <a:rPr lang="en-US" sz="1200" dirty="0" smtClean="0"/>
              <a:t/>
            </a:r>
            <a:br>
              <a:rPr lang="en-US" sz="1200" dirty="0" smtClean="0"/>
            </a:br>
            <a:r>
              <a:rPr lang="en-US" sz="1200" dirty="0" smtClean="0"/>
              <a:t> </a:t>
            </a:r>
            <a:br>
              <a:rPr lang="en-US" sz="1200" dirty="0" smtClean="0"/>
            </a:br>
            <a:r>
              <a:rPr lang="en-US" sz="1200" dirty="0" smtClean="0"/>
              <a:t>The patient composes original music with the therapist to express emotions and support mental well-being.</a:t>
            </a:r>
            <a:br>
              <a:rPr lang="en-US" sz="1200" dirty="0" smtClean="0"/>
            </a:br>
            <a:r>
              <a:rPr lang="en-US" sz="1200" b="1" dirty="0" smtClean="0"/>
              <a:t>Purpose:</a:t>
            </a:r>
            <a:r>
              <a:rPr lang="en-US" sz="1200" dirty="0" smtClean="0"/>
              <a:t> Emotional release, creative development, and psychological support.</a:t>
            </a:r>
            <a:br>
              <a:rPr lang="en-US" sz="1200" dirty="0" smtClean="0"/>
            </a:br>
            <a:r>
              <a:rPr lang="en-US" sz="1200" b="1" dirty="0" smtClean="0"/>
              <a:t>Techniques:</a:t>
            </a:r>
            <a:r>
              <a:rPr lang="en-US" sz="1200" dirty="0" smtClean="0"/>
              <a:t> Songwriting, rewriting lyrics, composing new music, or creating music collages.</a:t>
            </a:r>
            <a:endParaRPr lang="fr-FR" sz="1200" dirty="0"/>
          </a:p>
        </p:txBody>
      </p:sp>
      <p:sp>
        <p:nvSpPr>
          <p:cNvPr id="54" name="Rectangle 53"/>
          <p:cNvSpPr/>
          <p:nvPr/>
        </p:nvSpPr>
        <p:spPr>
          <a:xfrm>
            <a:off x="3286116" y="215090"/>
            <a:ext cx="2571768"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sp>
        <p:nvSpPr>
          <p:cNvPr id="42" name="Rectangle 41"/>
          <p:cNvSpPr/>
          <p:nvPr/>
        </p:nvSpPr>
        <p:spPr>
          <a:xfrm>
            <a:off x="2786050" y="215090"/>
            <a:ext cx="3520516" cy="369332"/>
          </a:xfrm>
          <a:prstGeom prst="rect">
            <a:avLst/>
          </a:prstGeom>
          <a:noFill/>
        </p:spPr>
        <p:txBody>
          <a:bodyPr wrap="none">
            <a:spAutoFit/>
          </a:bodyPr>
          <a:lstStyle/>
          <a:p>
            <a:pPr>
              <a:defRPr/>
            </a:pPr>
            <a:r>
              <a:rPr lang="tr-TR" altLang="zh-CN" b="1" kern="0" dirty="0" smtClean="0">
                <a:solidFill>
                  <a:schemeClr val="bg2">
                    <a:lumMod val="75000"/>
                  </a:schemeClr>
                </a:solidFill>
                <a:effectLst>
                  <a:outerShdw blurRad="38100" dist="38100" dir="2700000" algn="tl">
                    <a:srgbClr val="000000">
                      <a:alpha val="43137"/>
                    </a:srgbClr>
                  </a:outerShdw>
                </a:effectLst>
                <a:ea typeface="微软雅黑" pitchFamily="34" charset="-122"/>
                <a:cs typeface="Times New Roman" panose="02020603050405020304" pitchFamily="18" charset="0"/>
              </a:rPr>
              <a:t>Definition of Music Therapy</a:t>
            </a:r>
            <a:endParaRPr lang="zh-CN" altLang="en-US" b="1" kern="0" dirty="0">
              <a:solidFill>
                <a:schemeClr val="bg2">
                  <a:lumMod val="75000"/>
                </a:schemeClr>
              </a:solidFill>
              <a:effectLst>
                <a:outerShdw blurRad="38100" dist="38100" dir="2700000" algn="tl">
                  <a:srgbClr val="000000">
                    <a:alpha val="43137"/>
                  </a:srgbClr>
                </a:outerShdw>
              </a:effectLst>
              <a:ea typeface="微软雅黑" pitchFamily="34" charset="-122"/>
              <a:cs typeface="Times New Roman" panose="02020603050405020304" pitchFamily="18" charset="0"/>
            </a:endParaRPr>
          </a:p>
        </p:txBody>
      </p:sp>
    </p:spTree>
    <p:extLst>
      <p:ext uri="{BB962C8B-B14F-4D97-AF65-F5344CB8AC3E}">
        <p14:creationId xmlns:p14="http://schemas.microsoft.com/office/powerpoint/2010/main" xmlns="" val="34416736"/>
      </p:ext>
    </p:extLst>
  </p:cSld>
  <p:clrMapOvr>
    <a:masterClrMapping/>
  </p:clrMapOvr>
  <p:transition spd="slow" advClick="0">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6"/>
          <p:cNvGrpSpPr/>
          <p:nvPr/>
        </p:nvGrpSpPr>
        <p:grpSpPr>
          <a:xfrm>
            <a:off x="500034" y="215090"/>
            <a:ext cx="1643074" cy="900246"/>
            <a:chOff x="1753279" y="1780031"/>
            <a:chExt cx="1378561" cy="847709"/>
          </a:xfrm>
        </p:grpSpPr>
        <p:cxnSp>
          <p:nvCxnSpPr>
            <p:cNvPr id="8" name="直接连接符 7"/>
            <p:cNvCxnSpPr/>
            <p:nvPr/>
          </p:nvCxnSpPr>
          <p:spPr>
            <a:xfrm>
              <a:off x="1753279" y="2573068"/>
              <a:ext cx="1378561" cy="0"/>
            </a:xfrm>
            <a:prstGeom prst="line">
              <a:avLst/>
            </a:prstGeom>
            <a:ln w="12700">
              <a:solidFill>
                <a:schemeClr val="tx1">
                  <a:lumMod val="75000"/>
                  <a:lumOff val="25000"/>
                  <a:alpha val="78000"/>
                </a:schemeClr>
              </a:solidFill>
            </a:ln>
          </p:spPr>
          <p:style>
            <a:lnRef idx="1">
              <a:schemeClr val="accent1"/>
            </a:lnRef>
            <a:fillRef idx="0">
              <a:schemeClr val="accent1"/>
            </a:fillRef>
            <a:effectRef idx="0">
              <a:schemeClr val="accent1"/>
            </a:effectRef>
            <a:fontRef idx="minor">
              <a:schemeClr val="tx1"/>
            </a:fontRef>
          </p:style>
        </p:cxnSp>
        <p:sp>
          <p:nvSpPr>
            <p:cNvPr id="12" name="文本框 41">
              <a:extLst>
                <a:ext uri="{FF2B5EF4-FFF2-40B4-BE49-F238E27FC236}">
                  <a16:creationId xmlns:a16="http://schemas.microsoft.com/office/drawing/2014/main" xmlns="" id="{B6AD0C6E-639A-5A40-B3F4-C458E84834A2}"/>
                </a:ext>
              </a:extLst>
            </p:cNvPr>
            <p:cNvSpPr txBox="1"/>
            <p:nvPr/>
          </p:nvSpPr>
          <p:spPr>
            <a:xfrm>
              <a:off x="1918120" y="1780031"/>
              <a:ext cx="1064990" cy="847709"/>
            </a:xfrm>
            <a:prstGeom prst="rect">
              <a:avLst/>
            </a:prstGeom>
            <a:noFill/>
          </p:spPr>
          <p:txBody>
            <a:bodyPr wrap="square" lIns="68580" tIns="34290" rIns="68580" bIns="34290" rtlCol="0">
              <a:spAutoFit/>
            </a:bodyPr>
            <a:lstStyle/>
            <a:p>
              <a:pPr algn="ctr"/>
              <a:r>
                <a:rPr lang="en-US" altLang="zh-CN" sz="5400" b="1" dirty="0" smtClean="0">
                  <a:solidFill>
                    <a:schemeClr val="tx1">
                      <a:lumMod val="75000"/>
                      <a:lumOff val="25000"/>
                    </a:schemeClr>
                  </a:solidFill>
                  <a:latin typeface="+mj-lt"/>
                </a:rPr>
                <a:t>05</a:t>
              </a:r>
              <a:endParaRPr lang="zh-CN" altLang="en-US" sz="5400" b="1" dirty="0">
                <a:solidFill>
                  <a:schemeClr val="tx1">
                    <a:lumMod val="75000"/>
                    <a:lumOff val="25000"/>
                  </a:schemeClr>
                </a:solidFill>
                <a:latin typeface="+mj-lt"/>
              </a:endParaRPr>
            </a:p>
          </p:txBody>
        </p:sp>
      </p:grpSp>
      <p:pic>
        <p:nvPicPr>
          <p:cNvPr id="45" name="Image 44" descr="d54741e8dd73fc82f4186c1c0f787cca.jpg"/>
          <p:cNvPicPr>
            <a:picLocks noChangeAspect="1"/>
          </p:cNvPicPr>
          <p:nvPr/>
        </p:nvPicPr>
        <p:blipFill>
          <a:blip r:embed="rId2" cstate="print"/>
          <a:stretch>
            <a:fillRect/>
          </a:stretch>
        </p:blipFill>
        <p:spPr>
          <a:xfrm>
            <a:off x="7500958" y="286528"/>
            <a:ext cx="1419246" cy="1424946"/>
          </a:xfrm>
          <a:prstGeom prst="ellipse">
            <a:avLst/>
          </a:prstGeom>
        </p:spPr>
      </p:pic>
      <p:sp>
        <p:nvSpPr>
          <p:cNvPr id="9" name="Rectangle 8"/>
          <p:cNvSpPr/>
          <p:nvPr/>
        </p:nvSpPr>
        <p:spPr>
          <a:xfrm>
            <a:off x="214282" y="1072346"/>
            <a:ext cx="3219151" cy="395045"/>
          </a:xfrm>
          <a:prstGeom prst="rect">
            <a:avLst/>
          </a:prstGeom>
        </p:spPr>
        <p:txBody>
          <a:bodyPr wrap="none">
            <a:spAutoFit/>
          </a:bodyPr>
          <a:lstStyle/>
          <a:p>
            <a:pPr algn="ctr">
              <a:lnSpc>
                <a:spcPct val="120000"/>
              </a:lnSpc>
            </a:pPr>
            <a:r>
              <a:rPr lang="tr-TR" altLang="zh-CN" b="1" dirty="0" smtClean="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rPr>
              <a:t>Method of Music Therapy</a:t>
            </a:r>
            <a:endParaRPr lang="zh-CN" altLang="en-US" b="1" dirty="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endParaRPr>
          </a:p>
        </p:txBody>
      </p:sp>
      <p:sp>
        <p:nvSpPr>
          <p:cNvPr id="22" name="Rectangle 21"/>
          <p:cNvSpPr/>
          <p:nvPr/>
        </p:nvSpPr>
        <p:spPr>
          <a:xfrm>
            <a:off x="285688" y="1500974"/>
            <a:ext cx="8858312" cy="3262432"/>
          </a:xfrm>
          <a:prstGeom prst="rect">
            <a:avLst/>
          </a:prstGeom>
        </p:spPr>
        <p:txBody>
          <a:bodyPr wrap="square">
            <a:spAutoFit/>
          </a:bodyPr>
          <a:lstStyle/>
          <a:p>
            <a:endParaRPr lang="en-US" sz="1400" b="1" dirty="0" smtClean="0"/>
          </a:p>
          <a:p>
            <a:r>
              <a:rPr lang="en-US" sz="1600" dirty="0" smtClean="0">
                <a:latin typeface="Times New Roman" pitchFamily="18" charset="0"/>
                <a:cs typeface="Times New Roman" pitchFamily="18" charset="0"/>
              </a:rPr>
              <a:t>The method of music therapy relies on using music as a therapeutic tool aimed at achieving specific psychological, social, and behavioral goals. The music therapist begins with a comprehensive assessment of the patient’s condition to understand their individual needs, then develops a treatment plan based on those needs. Music therapy techniques vary according to the nature of the case and include receptive methods, where the patient’s role is limited to listening, as well as interactive or creative approaches, where the patient participates through playing instruments, singing, or composing music. The type of music used is carefully selected to match the patient’s emotional and psychological state; for instance, calm music may be used to promote relaxation, while faster-paced pieces can improve mood or boost energy. Sessions are conducted individually or in groups, and the therapist continuously monitors the patient’s responses to evaluate the effectiveness of the therapy and adjust the treatment plan if necessary. This type of therapy contributes to enhancing the quality of life, especially for individuals suffering from anxiety, depression, or developmental and cognitive disorders</a:t>
            </a:r>
            <a:endParaRPr lang="en-US" sz="1600" dirty="0">
              <a:latin typeface="Times New Roman" pitchFamily="18" charset="0"/>
              <a:cs typeface="Times New Roman" pitchFamily="18" charset="0"/>
            </a:endParaRPr>
          </a:p>
        </p:txBody>
      </p:sp>
    </p:spTree>
  </p:cSld>
  <p:clrMapOvr>
    <a:masterClrMapping/>
  </p:clrMapOvr>
  <p:transition spd="slow" advClick="0">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6"/>
          <p:cNvGrpSpPr/>
          <p:nvPr/>
        </p:nvGrpSpPr>
        <p:grpSpPr>
          <a:xfrm>
            <a:off x="571472" y="500843"/>
            <a:ext cx="1643074" cy="900246"/>
            <a:chOff x="1753279" y="1780031"/>
            <a:chExt cx="1378561" cy="847709"/>
          </a:xfrm>
        </p:grpSpPr>
        <p:cxnSp>
          <p:nvCxnSpPr>
            <p:cNvPr id="8" name="直接连接符 7"/>
            <p:cNvCxnSpPr/>
            <p:nvPr/>
          </p:nvCxnSpPr>
          <p:spPr>
            <a:xfrm>
              <a:off x="1753279" y="2573068"/>
              <a:ext cx="1378561" cy="0"/>
            </a:xfrm>
            <a:prstGeom prst="line">
              <a:avLst/>
            </a:prstGeom>
            <a:ln w="12700">
              <a:solidFill>
                <a:schemeClr val="tx1">
                  <a:lumMod val="75000"/>
                  <a:lumOff val="25000"/>
                  <a:alpha val="78000"/>
                </a:schemeClr>
              </a:solidFill>
            </a:ln>
          </p:spPr>
          <p:style>
            <a:lnRef idx="1">
              <a:schemeClr val="accent1"/>
            </a:lnRef>
            <a:fillRef idx="0">
              <a:schemeClr val="accent1"/>
            </a:fillRef>
            <a:effectRef idx="0">
              <a:schemeClr val="accent1"/>
            </a:effectRef>
            <a:fontRef idx="minor">
              <a:schemeClr val="tx1"/>
            </a:fontRef>
          </p:style>
        </p:cxnSp>
        <p:sp>
          <p:nvSpPr>
            <p:cNvPr id="12" name="文本框 41">
              <a:extLst>
                <a:ext uri="{FF2B5EF4-FFF2-40B4-BE49-F238E27FC236}">
                  <a16:creationId xmlns:a16="http://schemas.microsoft.com/office/drawing/2014/main" xmlns="" id="{B6AD0C6E-639A-5A40-B3F4-C458E84834A2}"/>
                </a:ext>
              </a:extLst>
            </p:cNvPr>
            <p:cNvSpPr txBox="1"/>
            <p:nvPr/>
          </p:nvSpPr>
          <p:spPr>
            <a:xfrm>
              <a:off x="1918120" y="1780031"/>
              <a:ext cx="1064990" cy="847709"/>
            </a:xfrm>
            <a:prstGeom prst="rect">
              <a:avLst/>
            </a:prstGeom>
            <a:noFill/>
          </p:spPr>
          <p:txBody>
            <a:bodyPr wrap="square" lIns="68580" tIns="34290" rIns="68580" bIns="34290" rtlCol="0">
              <a:spAutoFit/>
            </a:bodyPr>
            <a:lstStyle/>
            <a:p>
              <a:pPr algn="ctr"/>
              <a:r>
                <a:rPr lang="en-US" altLang="zh-CN" sz="5400" b="1" dirty="0" smtClean="0">
                  <a:solidFill>
                    <a:schemeClr val="tx1">
                      <a:lumMod val="75000"/>
                      <a:lumOff val="25000"/>
                    </a:schemeClr>
                  </a:solidFill>
                  <a:latin typeface="+mj-lt"/>
                </a:rPr>
                <a:t>07</a:t>
              </a:r>
              <a:endParaRPr lang="zh-CN" altLang="en-US" sz="5400" b="1" dirty="0">
                <a:solidFill>
                  <a:schemeClr val="tx1">
                    <a:lumMod val="75000"/>
                    <a:lumOff val="25000"/>
                  </a:schemeClr>
                </a:solidFill>
                <a:latin typeface="+mj-lt"/>
              </a:endParaRPr>
            </a:p>
          </p:txBody>
        </p:sp>
      </p:grpSp>
      <p:pic>
        <p:nvPicPr>
          <p:cNvPr id="45" name="Image 44" descr="d54741e8dd73fc82f4186c1c0f787cca.jpg"/>
          <p:cNvPicPr>
            <a:picLocks noChangeAspect="1"/>
          </p:cNvPicPr>
          <p:nvPr/>
        </p:nvPicPr>
        <p:blipFill>
          <a:blip r:embed="rId2" cstate="print"/>
          <a:stretch>
            <a:fillRect/>
          </a:stretch>
        </p:blipFill>
        <p:spPr>
          <a:xfrm>
            <a:off x="7500958" y="286528"/>
            <a:ext cx="1419246" cy="1424946"/>
          </a:xfrm>
          <a:prstGeom prst="ellipse">
            <a:avLst/>
          </a:prstGeom>
        </p:spPr>
      </p:pic>
      <p:sp>
        <p:nvSpPr>
          <p:cNvPr id="9" name="Rectangle 8"/>
          <p:cNvSpPr/>
          <p:nvPr/>
        </p:nvSpPr>
        <p:spPr>
          <a:xfrm>
            <a:off x="357158" y="1358098"/>
            <a:ext cx="1479892" cy="395045"/>
          </a:xfrm>
          <a:prstGeom prst="rect">
            <a:avLst/>
          </a:prstGeom>
        </p:spPr>
        <p:txBody>
          <a:bodyPr wrap="none">
            <a:spAutoFit/>
          </a:bodyPr>
          <a:lstStyle/>
          <a:p>
            <a:pPr algn="ctr">
              <a:lnSpc>
                <a:spcPct val="120000"/>
              </a:lnSpc>
            </a:pPr>
            <a:r>
              <a:rPr lang="fr-FR" altLang="zh-CN" b="1" dirty="0" smtClean="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rPr>
              <a:t>conclusion</a:t>
            </a:r>
            <a:endParaRPr lang="zh-CN" altLang="en-US" b="1" dirty="0">
              <a:solidFill>
                <a:schemeClr val="tx2">
                  <a:lumMod val="60000"/>
                  <a:lumOff val="40000"/>
                </a:schemeClr>
              </a:solidFill>
              <a:effectLst>
                <a:outerShdw blurRad="38100" dist="38100" dir="2700000" algn="tl">
                  <a:srgbClr val="000000">
                    <a:alpha val="43137"/>
                  </a:srgbClr>
                </a:outerShdw>
              </a:effectLst>
              <a:ea typeface="微软雅黑" panose="020B0503020204020204" pitchFamily="34" charset="-122"/>
              <a:sym typeface="Arial" panose="020B0604020202020204" pitchFamily="34" charset="0"/>
            </a:endParaRPr>
          </a:p>
        </p:txBody>
      </p:sp>
      <p:sp>
        <p:nvSpPr>
          <p:cNvPr id="22" name="Rectangle 21"/>
          <p:cNvSpPr/>
          <p:nvPr/>
        </p:nvSpPr>
        <p:spPr>
          <a:xfrm>
            <a:off x="285688" y="1215222"/>
            <a:ext cx="8858312" cy="3587521"/>
          </a:xfrm>
          <a:prstGeom prst="rect">
            <a:avLst/>
          </a:prstGeom>
        </p:spPr>
        <p:txBody>
          <a:bodyPr wrap="square">
            <a:spAutoFit/>
          </a:bodyPr>
          <a:lstStyle/>
          <a:p>
            <a:endParaRPr lang="en-US" sz="1400" b="1" dirty="0" smtClean="0"/>
          </a:p>
          <a:p>
            <a:pPr>
              <a:lnSpc>
                <a:spcPct val="150000"/>
              </a:lnSpc>
            </a:pPr>
            <a:endParaRPr lang="en-US" sz="1600" b="1" dirty="0" smtClean="0">
              <a:latin typeface="Times New Roman" pitchFamily="18" charset="0"/>
              <a:cs typeface="Times New Roman" pitchFamily="18" charset="0"/>
            </a:endParaRPr>
          </a:p>
          <a:p>
            <a:pPr>
              <a:lnSpc>
                <a:spcPct val="150000"/>
              </a:lnSpc>
            </a:pPr>
            <a:r>
              <a:rPr lang="en-US" sz="1600" dirty="0" smtClean="0">
                <a:latin typeface="Times New Roman" pitchFamily="18" charset="0"/>
                <a:cs typeface="Times New Roman" pitchFamily="18" charset="0"/>
              </a:rPr>
              <a:t>Music therapy is considered one of the modern therapeutic approaches that has proven effective in enhancing both mental and physical health. Through its various techniques—whether receptive, interactive, or compositional—patients can express their emotions, reduce stress, and achieve inner balance in a non-traditional way. This form of therapy highlights the importance of integrating art and medicine in supporting individuals to overcome psychological challenges and improve their quality of life. With ongoing research in this field, its applications are expected to expand and become even more effective across a wider range of cases. Music is not merely an art form; it is a powerful therapeutic tool that deserves attention and support</a:t>
            </a:r>
            <a:endParaRPr lang="en-US" sz="1600" dirty="0">
              <a:latin typeface="Times New Roman" pitchFamily="18" charset="0"/>
              <a:cs typeface="Times New Roman" pitchFamily="18" charset="0"/>
            </a:endParaRPr>
          </a:p>
        </p:txBody>
      </p:sp>
    </p:spTree>
  </p:cSld>
  <p:clrMapOvr>
    <a:masterClrMapping/>
  </p:clrMapOvr>
  <p:transition spd="slow" advClick="0">
    <p:rand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AUTOCOLOR" val="TRUE"/>
  <p:tag name="MH_TYPE" val="CONTENTS"/>
  <p:tag name="ID" val="545819"/>
</p:tagLst>
</file>

<file path=ppt/tags/tag10.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OTHERS"/>
  <p:tag name="ID" val="545819"/>
</p:tagLst>
</file>

<file path=ppt/tags/tag11.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ENTRY"/>
  <p:tag name="ID" val="545819"/>
  <p:tag name="MH_ORDER" val="4"/>
</p:tagLst>
</file>

<file path=ppt/tags/tag12.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NUMBER"/>
  <p:tag name="ID" val="545819"/>
  <p:tag name="MH_ORDER" val="4"/>
</p:tagLst>
</file>

<file path=ppt/tags/tag13.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ENTRY"/>
  <p:tag name="ID" val="545819"/>
  <p:tag name="MH_ORDER" val="4"/>
</p:tagLst>
</file>

<file path=ppt/tags/tag14.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NUMBER"/>
  <p:tag name="ID" val="545819"/>
  <p:tag name="MH_ORDER" val="4"/>
</p:tagLst>
</file>

<file path=ppt/tags/tag15.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ENTRY"/>
  <p:tag name="ID" val="545819"/>
  <p:tag name="MH_ORDER" val="4"/>
</p:tagLst>
</file>

<file path=ppt/tags/tag2.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ENTRY"/>
  <p:tag name="ID" val="545819"/>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NUMBER"/>
  <p:tag name="ID" val="545819"/>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OTHERS"/>
  <p:tag name="ID" val="545819"/>
</p:tagLst>
</file>

<file path=ppt/tags/tag5.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ENTRY"/>
  <p:tag name="ID" val="545819"/>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NUMBER"/>
  <p:tag name="ID" val="545819"/>
  <p:tag name="MH_ORDER" val="3"/>
</p:tagLst>
</file>

<file path=ppt/tags/tag7.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ENTRY"/>
  <p:tag name="ID" val="545819"/>
  <p:tag name="MH_ORDER" val="2"/>
</p:tagLst>
</file>

<file path=ppt/tags/tag8.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NUMBER"/>
  <p:tag name="ID" val="545819"/>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60830110903"/>
  <p:tag name="MH_LIBRARY" val="CONTENTS"/>
  <p:tag name="MH_TYPE" val="NUMBER"/>
  <p:tag name="ID" val="545819"/>
  <p:tag name="MH_ORDER" val="4"/>
</p:tagLst>
</file>

<file path=ppt/theme/theme1.xml><?xml version="1.0" encoding="utf-8"?>
<a:theme xmlns:a="http://schemas.openxmlformats.org/drawingml/2006/main" name="My Music Powerpoint Template - www.freepptbackgrounds.net">
  <a:themeElements>
    <a:clrScheme name="自定义 396">
      <a:dk1>
        <a:sysClr val="windowText" lastClr="000000"/>
      </a:dk1>
      <a:lt1>
        <a:sysClr val="window" lastClr="FFFFFF"/>
      </a:lt1>
      <a:dk2>
        <a:srgbClr val="1F497D"/>
      </a:dk2>
      <a:lt2>
        <a:srgbClr val="EEECE1"/>
      </a:lt2>
      <a:accent1>
        <a:srgbClr val="3F3F3F"/>
      </a:accent1>
      <a:accent2>
        <a:srgbClr val="7F7F7F"/>
      </a:accent2>
      <a:accent3>
        <a:srgbClr val="3F3F3F"/>
      </a:accent3>
      <a:accent4>
        <a:srgbClr val="7F7F7F"/>
      </a:accent4>
      <a:accent5>
        <a:srgbClr val="3F3F3F"/>
      </a:accent5>
      <a:accent6>
        <a:srgbClr val="7F7F7F"/>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447</Words>
  <Application>Microsoft Office PowerPoint</Application>
  <PresentationFormat>Personnalisé</PresentationFormat>
  <Paragraphs>64</Paragraphs>
  <Slides>10</Slides>
  <Notes>2</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My Music Powerpoint Template - www.freepptbackgrounds.net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Company>My Music Powerpoint Template，www.freepptbackgrounds.net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Music Powerpoint Template</dc:title>
  <dc:creator>Freepptbackgrounds.net</dc:creator>
  <cp:keywords>www.freepptbackgrounds.net</cp:keywords>
  <dc:description>My Music Powerpoint Template
www.freepptbackgrounds.net</dc:description>
  <cp:lastModifiedBy>eldjalisse</cp:lastModifiedBy>
  <cp:revision>93</cp:revision>
  <dcterms:created xsi:type="dcterms:W3CDTF">2017-05-09T12:12:25Z</dcterms:created>
  <dcterms:modified xsi:type="dcterms:W3CDTF">2025-04-25T16:34:35Z</dcterms:modified>
</cp:coreProperties>
</file>