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7" r:id="rId6"/>
    <p:sldId id="259" r:id="rId7"/>
    <p:sldId id="260" r:id="rId8"/>
    <p:sldId id="261" r:id="rId9"/>
    <p:sldId id="262" r:id="rId10"/>
    <p:sldId id="263" r:id="rId11"/>
    <p:sldId id="264" r:id="rId12"/>
    <p:sldId id="265"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1BE71B-9B22-B790-9C8B-C97FB005659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0FF539E-74EB-EF7F-88A3-FC3EF43777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D9EF309-8E3D-7946-0E38-EC3E72D5CD41}"/>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5" name="Espace réservé du pied de page 4">
            <a:extLst>
              <a:ext uri="{FF2B5EF4-FFF2-40B4-BE49-F238E27FC236}">
                <a16:creationId xmlns:a16="http://schemas.microsoft.com/office/drawing/2014/main" id="{ED8A44FA-7D9D-1C3B-2809-C469BC1A3CC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F302FB-5E9F-0AD0-DACA-4BFC4974BD7A}"/>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2373992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F90344-0B44-F4F8-A9E0-256DFC467BE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658A4F4-0D09-01DE-5202-FA05BAD0E38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F451E9E-8487-58C1-D61F-42B001E9DEAE}"/>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5" name="Espace réservé du pied de page 4">
            <a:extLst>
              <a:ext uri="{FF2B5EF4-FFF2-40B4-BE49-F238E27FC236}">
                <a16:creationId xmlns:a16="http://schemas.microsoft.com/office/drawing/2014/main" id="{1E2A7A43-57AD-0488-B046-5ABAD92EE8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0CAF707-4839-E753-2D96-03EE2DB169B6}"/>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964361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65FF6BB-31C2-CF94-ACAA-3BE72593591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A2BBF0C-CA7B-CAB0-2309-427B370775C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9B006C2-D66E-D26E-8D8F-1321994243D6}"/>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5" name="Espace réservé du pied de page 4">
            <a:extLst>
              <a:ext uri="{FF2B5EF4-FFF2-40B4-BE49-F238E27FC236}">
                <a16:creationId xmlns:a16="http://schemas.microsoft.com/office/drawing/2014/main" id="{7BFDEDBB-2BFD-0D18-1118-93504847FF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69179EB-1D94-7F04-06A4-254848D5EE59}"/>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943279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A172DA-A52A-B1D0-6EFB-F6AF27DE832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26B9C12-02E5-6330-9DB4-65AE31C80A3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D4356C0-891A-4870-D052-A1225E884B3E}"/>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5" name="Espace réservé du pied de page 4">
            <a:extLst>
              <a:ext uri="{FF2B5EF4-FFF2-40B4-BE49-F238E27FC236}">
                <a16:creationId xmlns:a16="http://schemas.microsoft.com/office/drawing/2014/main" id="{0E7B2D6A-E29D-23C1-C198-FFBF4B0F74D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A2C9AF3-82BA-2EFE-8E22-58F5F42CA497}"/>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2114374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0BAC36-7011-6E5E-5F13-97D94008C7E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545A543-E182-85B9-0B59-C39B328E47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53EF3E7-503F-0C75-3CB4-A0667ADAB0C4}"/>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5" name="Espace réservé du pied de page 4">
            <a:extLst>
              <a:ext uri="{FF2B5EF4-FFF2-40B4-BE49-F238E27FC236}">
                <a16:creationId xmlns:a16="http://schemas.microsoft.com/office/drawing/2014/main" id="{AB30B42D-029C-3CA7-1E06-4BFE9982503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D1CCA88-1625-E17A-94B2-A12F54A9DFC9}"/>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232277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32B375-B032-204A-AD85-0D4E95F69F4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EC93C20-5C18-B2A9-6C63-9AB18C36428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9EFA488-6E75-7D6B-AA76-80B35852C68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5362FAD-6492-2754-4ED8-542844A210D3}"/>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6" name="Espace réservé du pied de page 5">
            <a:extLst>
              <a:ext uri="{FF2B5EF4-FFF2-40B4-BE49-F238E27FC236}">
                <a16:creationId xmlns:a16="http://schemas.microsoft.com/office/drawing/2014/main" id="{6E64FD7B-AD8C-A8EC-FAD1-4DF0B7C69C3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B798F41-9A8A-FFBD-FC4D-2DDA1F875DA1}"/>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965319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8CD312-3092-C614-0228-4BBED2022F3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D96EE57-1BF4-B5F5-839D-16E94AAF64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A1BF4AD-E61F-A2B4-6C4C-5955DD7FB5B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D9C404C-9AFD-37D0-B134-12BF23CA91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135D149-304C-BC0F-5713-FBD764C16FD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24CC3A3-8E07-1BE8-F36E-CE9D3DBC0246}"/>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8" name="Espace réservé du pied de page 7">
            <a:extLst>
              <a:ext uri="{FF2B5EF4-FFF2-40B4-BE49-F238E27FC236}">
                <a16:creationId xmlns:a16="http://schemas.microsoft.com/office/drawing/2014/main" id="{CF3559B4-BA2B-9AB1-3129-A1B599FE0A9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BE9E731-DDA6-194B-B8C3-82866814D9D0}"/>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341512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E7A43F-952D-4D00-BCF2-3D856F5C43C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BC8F42D-38B9-9AD3-D742-47D16DE98718}"/>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4" name="Espace réservé du pied de page 3">
            <a:extLst>
              <a:ext uri="{FF2B5EF4-FFF2-40B4-BE49-F238E27FC236}">
                <a16:creationId xmlns:a16="http://schemas.microsoft.com/office/drawing/2014/main" id="{FB80F8C5-5BB5-E8C1-856D-EC81C3EC08D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4355B53-CC4B-12B4-1CCD-E4B31E8500AE}"/>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192083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659A0D7-C5AD-253E-FCC1-130850CAC615}"/>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3" name="Espace réservé du pied de page 2">
            <a:extLst>
              <a:ext uri="{FF2B5EF4-FFF2-40B4-BE49-F238E27FC236}">
                <a16:creationId xmlns:a16="http://schemas.microsoft.com/office/drawing/2014/main" id="{D45D397D-3A09-7A79-5EA8-0F5C74A925F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07C9A17-0C7D-46CC-A3BB-1D16AA8073A6}"/>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1724986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2D4B43-3661-2000-D944-3DBCC48668F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3F8A275-1601-9EE3-20D7-AB639E8A9D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477F07B-4A47-C862-D335-010BEE4149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FD6BDEC-F175-F8CB-6DE4-D784703B07A1}"/>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6" name="Espace réservé du pied de page 5">
            <a:extLst>
              <a:ext uri="{FF2B5EF4-FFF2-40B4-BE49-F238E27FC236}">
                <a16:creationId xmlns:a16="http://schemas.microsoft.com/office/drawing/2014/main" id="{8F622D92-4583-16B7-0211-3F8659D5517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BE93219-385E-15B6-1EA3-A3BFB7B49D53}"/>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2798469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23ED7C-9D13-035C-B747-90FC0B27C78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2DC4D2F-9B82-F464-6B6D-31205A7FA8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0076A56-18FC-6F50-80D4-C6D8A0B30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AB93230-FE29-350B-AC34-CCD7D3EB16B6}"/>
              </a:ext>
            </a:extLst>
          </p:cNvPr>
          <p:cNvSpPr>
            <a:spLocks noGrp="1"/>
          </p:cNvSpPr>
          <p:nvPr>
            <p:ph type="dt" sz="half" idx="10"/>
          </p:nvPr>
        </p:nvSpPr>
        <p:spPr/>
        <p:txBody>
          <a:bodyPr/>
          <a:lstStyle/>
          <a:p>
            <a:fld id="{81BCC543-8E39-4C3B-934C-18D3DAD6BBD7}" type="datetimeFigureOut">
              <a:rPr lang="fr-FR" smtClean="0"/>
              <a:t>30/11/2024</a:t>
            </a:fld>
            <a:endParaRPr lang="fr-FR"/>
          </a:p>
        </p:txBody>
      </p:sp>
      <p:sp>
        <p:nvSpPr>
          <p:cNvPr id="6" name="Espace réservé du pied de page 5">
            <a:extLst>
              <a:ext uri="{FF2B5EF4-FFF2-40B4-BE49-F238E27FC236}">
                <a16:creationId xmlns:a16="http://schemas.microsoft.com/office/drawing/2014/main" id="{9F148903-61BA-5E07-E281-01C10CB8855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EEF13E0-719E-817B-3EC0-FE6BC35409C7}"/>
              </a:ext>
            </a:extLst>
          </p:cNvPr>
          <p:cNvSpPr>
            <a:spLocks noGrp="1"/>
          </p:cNvSpPr>
          <p:nvPr>
            <p:ph type="sldNum" sz="quarter" idx="12"/>
          </p:nvPr>
        </p:nvSpPr>
        <p:spPr/>
        <p:txBody>
          <a:bodyPr/>
          <a:lstStyle/>
          <a:p>
            <a:fld id="{AF44654D-82F8-4BBE-9F39-923CBF71C053}" type="slidenum">
              <a:rPr lang="fr-FR" smtClean="0"/>
              <a:t>‹N°›</a:t>
            </a:fld>
            <a:endParaRPr lang="fr-FR"/>
          </a:p>
        </p:txBody>
      </p:sp>
    </p:spTree>
    <p:extLst>
      <p:ext uri="{BB962C8B-B14F-4D97-AF65-F5344CB8AC3E}">
        <p14:creationId xmlns:p14="http://schemas.microsoft.com/office/powerpoint/2010/main" val="362681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FDA0074-7BCE-84E1-305E-278897C97B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B8B9296-C202-6FC2-3150-9BD6867ADD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6B50F93-EB5A-C560-2B9C-8F6265D3B0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CC543-8E39-4C3B-934C-18D3DAD6BBD7}" type="datetimeFigureOut">
              <a:rPr lang="fr-FR" smtClean="0"/>
              <a:t>30/11/2024</a:t>
            </a:fld>
            <a:endParaRPr lang="fr-FR"/>
          </a:p>
        </p:txBody>
      </p:sp>
      <p:sp>
        <p:nvSpPr>
          <p:cNvPr id="5" name="Espace réservé du pied de page 4">
            <a:extLst>
              <a:ext uri="{FF2B5EF4-FFF2-40B4-BE49-F238E27FC236}">
                <a16:creationId xmlns:a16="http://schemas.microsoft.com/office/drawing/2014/main" id="{5FE2A510-B25B-A0F1-B88A-14FFEA6620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2A47DEB-FB03-16A0-8FEB-0886404FC2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4654D-82F8-4BBE-9F39-923CBF71C053}" type="slidenum">
              <a:rPr lang="fr-FR" smtClean="0"/>
              <a:t>‹N°›</a:t>
            </a:fld>
            <a:endParaRPr lang="fr-FR"/>
          </a:p>
        </p:txBody>
      </p:sp>
    </p:spTree>
    <p:extLst>
      <p:ext uri="{BB962C8B-B14F-4D97-AF65-F5344CB8AC3E}">
        <p14:creationId xmlns:p14="http://schemas.microsoft.com/office/powerpoint/2010/main" val="277957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F448E6-9711-B832-C801-AFED9C880601}"/>
              </a:ext>
            </a:extLst>
          </p:cNvPr>
          <p:cNvSpPr>
            <a:spLocks noGrp="1"/>
          </p:cNvSpPr>
          <p:nvPr>
            <p:ph type="ctrTitle"/>
          </p:nvPr>
        </p:nvSpPr>
        <p:spPr/>
        <p:txBody>
          <a:bodyPr>
            <a:normAutofit fontScale="90000"/>
          </a:bodyPr>
          <a:lstStyle/>
          <a:p>
            <a:r>
              <a:rPr lang="ar-DZ" b="1" dirty="0">
                <a:solidFill>
                  <a:srgbClr val="FF0000"/>
                </a:solidFill>
              </a:rPr>
              <a:t>محاضرة 7 حول </a:t>
            </a:r>
            <a:br>
              <a:rPr lang="ar-DZ" b="1" dirty="0">
                <a:solidFill>
                  <a:srgbClr val="FF0000"/>
                </a:solidFill>
              </a:rPr>
            </a:br>
            <a:r>
              <a:rPr lang="ar-DZ" b="1" dirty="0">
                <a:solidFill>
                  <a:srgbClr val="FF0000"/>
                </a:solidFill>
              </a:rPr>
              <a:t>فلسفة التربية وسوسيولوجيا التربية</a:t>
            </a:r>
            <a:br>
              <a:rPr lang="ar-DZ" b="1" dirty="0">
                <a:solidFill>
                  <a:srgbClr val="FF0000"/>
                </a:solidFill>
              </a:rPr>
            </a:br>
            <a:endParaRPr lang="fr-FR" b="1" dirty="0">
              <a:solidFill>
                <a:srgbClr val="FF0000"/>
              </a:solidFill>
            </a:endParaRPr>
          </a:p>
        </p:txBody>
      </p:sp>
      <p:sp>
        <p:nvSpPr>
          <p:cNvPr id="3" name="Sous-titre 2">
            <a:extLst>
              <a:ext uri="{FF2B5EF4-FFF2-40B4-BE49-F238E27FC236}">
                <a16:creationId xmlns:a16="http://schemas.microsoft.com/office/drawing/2014/main" id="{D2275EAC-9B05-BBB9-DB72-C078058162B7}"/>
              </a:ext>
            </a:extLst>
          </p:cNvPr>
          <p:cNvSpPr>
            <a:spLocks noGrp="1"/>
          </p:cNvSpPr>
          <p:nvPr>
            <p:ph type="subTitle" idx="1"/>
          </p:nvPr>
        </p:nvSpPr>
        <p:spPr/>
        <p:txBody>
          <a:bodyPr/>
          <a:lstStyle/>
          <a:p>
            <a:r>
              <a:rPr lang="ar-DZ" sz="4000" b="1" dirty="0">
                <a:solidFill>
                  <a:srgbClr val="00B050"/>
                </a:solidFill>
              </a:rPr>
              <a:t>اعداد الدكتورة حميدة جرو</a:t>
            </a:r>
            <a:endParaRPr lang="fr-FR" sz="4000" b="1" dirty="0">
              <a:solidFill>
                <a:srgbClr val="00B050"/>
              </a:solidFill>
            </a:endParaRPr>
          </a:p>
        </p:txBody>
      </p:sp>
    </p:spTree>
    <p:extLst>
      <p:ext uri="{BB962C8B-B14F-4D97-AF65-F5344CB8AC3E}">
        <p14:creationId xmlns:p14="http://schemas.microsoft.com/office/powerpoint/2010/main" val="1342733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EA7F5D-7C62-C18A-F747-7EBF1BD6CC2F}"/>
              </a:ext>
            </a:extLst>
          </p:cNvPr>
          <p:cNvSpPr>
            <a:spLocks noGrp="1"/>
          </p:cNvSpPr>
          <p:nvPr>
            <p:ph type="title"/>
          </p:nvPr>
        </p:nvSpPr>
        <p:spPr/>
        <p:txBody>
          <a:bodyPr>
            <a:normAutofit fontScale="90000"/>
          </a:bodyPr>
          <a:lstStyle/>
          <a:p>
            <a:pPr algn="ctr"/>
            <a:r>
              <a:rPr lang="ar-DZ" sz="5300" b="1" dirty="0">
                <a:solidFill>
                  <a:srgbClr val="FF0000"/>
                </a:solidFill>
              </a:rPr>
              <a:t>العلاقة بين فلسفة التربية وسوسيولوجيا التربية</a:t>
            </a:r>
            <a:br>
              <a:rPr lang="ar-DZ" dirty="0"/>
            </a:br>
            <a:endParaRPr lang="fr-FR" dirty="0"/>
          </a:p>
        </p:txBody>
      </p:sp>
      <p:sp>
        <p:nvSpPr>
          <p:cNvPr id="3" name="Espace réservé du contenu 2">
            <a:extLst>
              <a:ext uri="{FF2B5EF4-FFF2-40B4-BE49-F238E27FC236}">
                <a16:creationId xmlns:a16="http://schemas.microsoft.com/office/drawing/2014/main" id="{A0314A6E-6C6D-EEE0-BD89-5BEA4409493D}"/>
              </a:ext>
            </a:extLst>
          </p:cNvPr>
          <p:cNvSpPr>
            <a:spLocks noGrp="1"/>
          </p:cNvSpPr>
          <p:nvPr>
            <p:ph idx="1"/>
          </p:nvPr>
        </p:nvSpPr>
        <p:spPr/>
        <p:txBody>
          <a:bodyPr>
            <a:normAutofit lnSpcReduction="10000"/>
          </a:bodyPr>
          <a:lstStyle/>
          <a:p>
            <a:pPr algn="just" rtl="1"/>
            <a:r>
              <a:rPr lang="ar-DZ" dirty="0"/>
              <a:t>•	</a:t>
            </a:r>
            <a:r>
              <a:rPr lang="ar-DZ" sz="3600" dirty="0"/>
              <a:t>التفاعل بين النظريات: على الرغم من أن فلسفة التربية تركز على الأفكار والمفاهيم التي تكمن وراء التعليم، فإن سوسيولوجيا التربية تدرس كيف تُترجم هذه الأفكار إلى واقع في المؤسسات التعليمية. يمكن أن يكون لنظريات التربية تأثيرات قوية على كيفية توزيع الموارد التعليمية عبر الطبقات الاجتماعية.</a:t>
            </a:r>
          </a:p>
          <a:p>
            <a:pPr algn="just" rtl="1"/>
            <a:r>
              <a:rPr lang="ar-DZ" sz="3600" dirty="0"/>
              <a:t>•	التأثير المتبادل: إذا كانت فلسفة التربية تهتم بالمبادئ النظرية والتعليمية، فإن سوسيولوجيا التربية تسعى لفهم تأثير النظام التعليمي على التغيرات الاجتماعية، مثل كيفية توزيع الفرص و المزايا في المجتمع.</a:t>
            </a:r>
          </a:p>
          <a:p>
            <a:endParaRPr lang="fr-FR" dirty="0"/>
          </a:p>
        </p:txBody>
      </p:sp>
    </p:spTree>
    <p:extLst>
      <p:ext uri="{BB962C8B-B14F-4D97-AF65-F5344CB8AC3E}">
        <p14:creationId xmlns:p14="http://schemas.microsoft.com/office/powerpoint/2010/main" val="1015463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314251-B759-D339-47D5-913CB4EC9F78}"/>
              </a:ext>
            </a:extLst>
          </p:cNvPr>
          <p:cNvSpPr>
            <a:spLocks noGrp="1"/>
          </p:cNvSpPr>
          <p:nvPr>
            <p:ph type="title"/>
          </p:nvPr>
        </p:nvSpPr>
        <p:spPr/>
        <p:txBody>
          <a:bodyPr>
            <a:normAutofit fontScale="90000"/>
          </a:bodyPr>
          <a:lstStyle/>
          <a:p>
            <a:pPr algn="ctr" rtl="1"/>
            <a:r>
              <a:rPr lang="ar-DZ" sz="6000" b="1" dirty="0">
                <a:solidFill>
                  <a:srgbClr val="FF0000"/>
                </a:solidFill>
              </a:rPr>
              <a:t>خلاصة:</a:t>
            </a:r>
            <a:br>
              <a:rPr lang="ar-DZ" dirty="0"/>
            </a:br>
            <a:endParaRPr lang="fr-FR" dirty="0"/>
          </a:p>
        </p:txBody>
      </p:sp>
      <p:sp>
        <p:nvSpPr>
          <p:cNvPr id="3" name="Espace réservé du contenu 2">
            <a:extLst>
              <a:ext uri="{FF2B5EF4-FFF2-40B4-BE49-F238E27FC236}">
                <a16:creationId xmlns:a16="http://schemas.microsoft.com/office/drawing/2014/main" id="{FC01048D-22EB-A7DA-3816-914F899C351E}"/>
              </a:ext>
            </a:extLst>
          </p:cNvPr>
          <p:cNvSpPr>
            <a:spLocks noGrp="1"/>
          </p:cNvSpPr>
          <p:nvPr>
            <p:ph idx="1"/>
          </p:nvPr>
        </p:nvSpPr>
        <p:spPr/>
        <p:txBody>
          <a:bodyPr/>
          <a:lstStyle/>
          <a:p>
            <a:pPr algn="just" rtl="1"/>
            <a:r>
              <a:rPr lang="ar-DZ" sz="4800" dirty="0"/>
              <a:t>من خلال دمج فلسفة التربية و سوسيولوجيا التربية، يمكننا فهم الأبعاد النظرية والعملية للتعليم وكيفية تأثيره على الأفراد والمجتمعات. يمكنك استخدام هذه الأفكار كإطار عمل لتنظيم بحثك حول كيفية تأثير الأنظمة التعليمية على الفرص الاجتماعية و القيم الثقافية في المجتمع.</a:t>
            </a:r>
          </a:p>
          <a:p>
            <a:endParaRPr lang="fr-FR" dirty="0"/>
          </a:p>
        </p:txBody>
      </p:sp>
    </p:spTree>
    <p:extLst>
      <p:ext uri="{BB962C8B-B14F-4D97-AF65-F5344CB8AC3E}">
        <p14:creationId xmlns:p14="http://schemas.microsoft.com/office/powerpoint/2010/main" val="4012787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0159CF-E535-A05B-185A-1E4137C9AAF1}"/>
              </a:ext>
            </a:extLst>
          </p:cNvPr>
          <p:cNvSpPr>
            <a:spLocks noGrp="1"/>
          </p:cNvSpPr>
          <p:nvPr>
            <p:ph type="title"/>
          </p:nvPr>
        </p:nvSpPr>
        <p:spPr/>
        <p:txBody>
          <a:bodyPr>
            <a:normAutofit/>
          </a:bodyPr>
          <a:lstStyle/>
          <a:p>
            <a:pPr algn="ctr"/>
            <a:r>
              <a:rPr lang="ar-DZ" sz="6000" b="1" dirty="0">
                <a:solidFill>
                  <a:srgbClr val="FF0000"/>
                </a:solidFill>
              </a:rPr>
              <a:t>أسئلة للبحث </a:t>
            </a:r>
            <a:endParaRPr lang="fr-FR" sz="6000" b="1" dirty="0">
              <a:solidFill>
                <a:srgbClr val="FF0000"/>
              </a:solidFill>
            </a:endParaRPr>
          </a:p>
        </p:txBody>
      </p:sp>
      <p:sp>
        <p:nvSpPr>
          <p:cNvPr id="3" name="Espace réservé du contenu 2">
            <a:extLst>
              <a:ext uri="{FF2B5EF4-FFF2-40B4-BE49-F238E27FC236}">
                <a16:creationId xmlns:a16="http://schemas.microsoft.com/office/drawing/2014/main" id="{7CFA3424-A20F-8F8D-25E4-1DAF7E709176}"/>
              </a:ext>
            </a:extLst>
          </p:cNvPr>
          <p:cNvSpPr>
            <a:spLocks noGrp="1"/>
          </p:cNvSpPr>
          <p:nvPr>
            <p:ph idx="1"/>
          </p:nvPr>
        </p:nvSpPr>
        <p:spPr/>
        <p:txBody>
          <a:bodyPr/>
          <a:lstStyle/>
          <a:p>
            <a:pPr algn="r" rtl="1"/>
            <a:r>
              <a:rPr lang="ar-DZ" sz="4000" dirty="0"/>
              <a:t>	</a:t>
            </a:r>
            <a:r>
              <a:rPr lang="ar-DZ" sz="4000" b="1" dirty="0"/>
              <a:t>ما هو دور فلسفة التربية في تعليم القيم الاجتماعية؟</a:t>
            </a:r>
          </a:p>
          <a:p>
            <a:pPr algn="r" rtl="1"/>
            <a:r>
              <a:rPr lang="ar-DZ" sz="4000" b="1" dirty="0"/>
              <a:t>	كيف يؤثر النظام التعليمي على الهوية الاجتماعية للطلاب؟</a:t>
            </a:r>
          </a:p>
          <a:p>
            <a:pPr algn="r" rtl="1"/>
            <a:r>
              <a:rPr lang="ar-DZ" sz="4000" b="1" dirty="0"/>
              <a:t>	تحليل العلاقة بين الطبقة الاجتماعية و فرص التعليم.</a:t>
            </a:r>
          </a:p>
          <a:p>
            <a:pPr algn="r" rtl="1"/>
            <a:r>
              <a:rPr lang="ar-DZ" sz="4000" b="1" dirty="0"/>
              <a:t>	تأثير التكنولوجيا الحديثة على فلسفة التربية وسوسيولوجيا التربية.</a:t>
            </a:r>
          </a:p>
          <a:p>
            <a:endParaRPr lang="fr-FR" dirty="0"/>
          </a:p>
        </p:txBody>
      </p:sp>
    </p:spTree>
    <p:extLst>
      <p:ext uri="{BB962C8B-B14F-4D97-AF65-F5344CB8AC3E}">
        <p14:creationId xmlns:p14="http://schemas.microsoft.com/office/powerpoint/2010/main" val="2879441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F43044-35E2-EA78-4298-97683AC76BE8}"/>
              </a:ext>
            </a:extLst>
          </p:cNvPr>
          <p:cNvSpPr>
            <a:spLocks noGrp="1"/>
          </p:cNvSpPr>
          <p:nvPr>
            <p:ph type="title"/>
          </p:nvPr>
        </p:nvSpPr>
        <p:spPr/>
        <p:txBody>
          <a:bodyPr>
            <a:normAutofit/>
          </a:bodyPr>
          <a:lstStyle/>
          <a:p>
            <a:pPr algn="r" rtl="1"/>
            <a:r>
              <a:rPr lang="ar-DZ" sz="5400" b="1" dirty="0">
                <a:solidFill>
                  <a:srgbClr val="FF0000"/>
                </a:solidFill>
              </a:rPr>
              <a:t>فلسفة التربية  </a:t>
            </a:r>
            <a:r>
              <a:rPr lang="fr-FR" sz="5400" b="1" dirty="0" err="1">
                <a:solidFill>
                  <a:srgbClr val="FF0000"/>
                </a:solidFill>
              </a:rPr>
              <a:t>Philosophy</a:t>
            </a:r>
            <a:r>
              <a:rPr lang="fr-FR" sz="5400" b="1" dirty="0">
                <a:solidFill>
                  <a:srgbClr val="FF0000"/>
                </a:solidFill>
              </a:rPr>
              <a:t> of Education</a:t>
            </a:r>
            <a:r>
              <a:rPr lang="ar-DZ" sz="5400" b="1" dirty="0">
                <a:solidFill>
                  <a:srgbClr val="FF0000"/>
                </a:solidFill>
              </a:rPr>
              <a:t> </a:t>
            </a:r>
            <a:endParaRPr lang="fr-FR" sz="5400" b="1" dirty="0">
              <a:solidFill>
                <a:srgbClr val="FF0000"/>
              </a:solidFill>
            </a:endParaRPr>
          </a:p>
        </p:txBody>
      </p:sp>
      <p:sp>
        <p:nvSpPr>
          <p:cNvPr id="3" name="Espace réservé du contenu 2">
            <a:extLst>
              <a:ext uri="{FF2B5EF4-FFF2-40B4-BE49-F238E27FC236}">
                <a16:creationId xmlns:a16="http://schemas.microsoft.com/office/drawing/2014/main" id="{AFE9E9DF-9B93-1302-CBE4-2E57CA74318C}"/>
              </a:ext>
            </a:extLst>
          </p:cNvPr>
          <p:cNvSpPr>
            <a:spLocks noGrp="1"/>
          </p:cNvSpPr>
          <p:nvPr>
            <p:ph idx="1"/>
          </p:nvPr>
        </p:nvSpPr>
        <p:spPr/>
        <p:txBody>
          <a:bodyPr>
            <a:normAutofit/>
          </a:bodyPr>
          <a:lstStyle/>
          <a:p>
            <a:pPr marL="0" indent="0" algn="just" rtl="1">
              <a:buNone/>
            </a:pPr>
            <a:r>
              <a:rPr lang="ar-DZ" sz="4000" dirty="0"/>
              <a:t>في هذا مجال نتناول أسئلة عميقة حول الهدف من التعليم، الوسائل التي يستخدمها المعلمون، وطريقة التعلم. تتداخل مع الأخلاق، </a:t>
            </a:r>
            <a:r>
              <a:rPr lang="ar-DZ" sz="4000" dirty="0" err="1"/>
              <a:t>الإبستمولوجيا</a:t>
            </a:r>
            <a:r>
              <a:rPr lang="ar-DZ" sz="4000" dirty="0"/>
              <a:t> (نظرية المعرفة)، و السياسة التعليمية. هدف الفلسفة التربوية هو فحص المبادئ والمفاهيم التي تكمن وراء النظام التعليمي وفهم كيفية تأثيرها في المجتمع.</a:t>
            </a:r>
            <a:endParaRPr lang="fr-FR" sz="4000" dirty="0"/>
          </a:p>
        </p:txBody>
      </p:sp>
    </p:spTree>
    <p:extLst>
      <p:ext uri="{BB962C8B-B14F-4D97-AF65-F5344CB8AC3E}">
        <p14:creationId xmlns:p14="http://schemas.microsoft.com/office/powerpoint/2010/main" val="949312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745D7D-F14F-A666-CD7C-E41C5BE22705}"/>
              </a:ext>
            </a:extLst>
          </p:cNvPr>
          <p:cNvSpPr>
            <a:spLocks noGrp="1"/>
          </p:cNvSpPr>
          <p:nvPr>
            <p:ph type="title"/>
          </p:nvPr>
        </p:nvSpPr>
        <p:spPr/>
        <p:txBody>
          <a:bodyPr/>
          <a:lstStyle/>
          <a:p>
            <a:pPr algn="r" rtl="1"/>
            <a:r>
              <a:rPr lang="ar-DZ" b="1" dirty="0">
                <a:solidFill>
                  <a:srgbClr val="FF0000"/>
                </a:solidFill>
              </a:rPr>
              <a:t>المفاهيم الرئيسية في فلسفة التربية:</a:t>
            </a:r>
            <a:br>
              <a:rPr lang="ar-DZ" b="1" dirty="0">
                <a:solidFill>
                  <a:srgbClr val="FF0000"/>
                </a:solidFill>
              </a:rPr>
            </a:br>
            <a:endParaRPr lang="fr-FR" b="1" dirty="0">
              <a:solidFill>
                <a:srgbClr val="FF0000"/>
              </a:solidFill>
            </a:endParaRPr>
          </a:p>
        </p:txBody>
      </p:sp>
      <p:sp>
        <p:nvSpPr>
          <p:cNvPr id="3" name="Espace réservé du contenu 2">
            <a:extLst>
              <a:ext uri="{FF2B5EF4-FFF2-40B4-BE49-F238E27FC236}">
                <a16:creationId xmlns:a16="http://schemas.microsoft.com/office/drawing/2014/main" id="{0444D40E-F4D7-4E09-A803-796A5C328B4F}"/>
              </a:ext>
            </a:extLst>
          </p:cNvPr>
          <p:cNvSpPr>
            <a:spLocks noGrp="1"/>
          </p:cNvSpPr>
          <p:nvPr>
            <p:ph idx="1"/>
          </p:nvPr>
        </p:nvSpPr>
        <p:spPr/>
        <p:txBody>
          <a:bodyPr/>
          <a:lstStyle/>
          <a:p>
            <a:pPr algn="r" rtl="1"/>
            <a:r>
              <a:rPr lang="ar-DZ" sz="3600" b="1" dirty="0">
                <a:solidFill>
                  <a:srgbClr val="00B0F0"/>
                </a:solidFill>
              </a:rPr>
              <a:t>الهدف من التعليم</a:t>
            </a:r>
            <a:r>
              <a:rPr lang="ar-DZ" sz="3600" dirty="0">
                <a:solidFill>
                  <a:srgbClr val="00B0F0"/>
                </a:solidFill>
              </a:rPr>
              <a:t>: </a:t>
            </a:r>
            <a:r>
              <a:rPr lang="ar-DZ" sz="3600" dirty="0"/>
              <a:t>ما هو الهدف النهائي من التعليم؟ هل هو إعداد الطلاب للحياة العملية أم تنمية التفكير النقدي؟</a:t>
            </a:r>
          </a:p>
          <a:p>
            <a:pPr algn="r" rtl="1"/>
            <a:r>
              <a:rPr lang="ar-DZ" sz="3600" b="1" dirty="0">
                <a:solidFill>
                  <a:srgbClr val="00B0F0"/>
                </a:solidFill>
              </a:rPr>
              <a:t>نظرية المعرفة: </a:t>
            </a:r>
            <a:r>
              <a:rPr lang="ar-DZ" sz="3600" dirty="0"/>
              <a:t>كيف يتعلم الأفراد؟ هل المعرفة مكتسبة من خلال التجربة أم من خلال التفكير العقلاني؟</a:t>
            </a:r>
          </a:p>
          <a:p>
            <a:pPr algn="r" rtl="1"/>
            <a:r>
              <a:rPr lang="ar-DZ" sz="3600" b="1" dirty="0">
                <a:solidFill>
                  <a:srgbClr val="00B0F0"/>
                </a:solidFill>
              </a:rPr>
              <a:t>الأخلاقيات في التعليم: </a:t>
            </a:r>
            <a:r>
              <a:rPr lang="ar-DZ" sz="3600" dirty="0"/>
              <a:t>ما هي القيم التي ينبغي أن ينقلها النظام التعليمي؟ كيف يتم تدريب المعلمين على التعامل مع القيم الأخلاقية في بيئة التعليم؟</a:t>
            </a:r>
          </a:p>
          <a:p>
            <a:endParaRPr lang="fr-FR" dirty="0"/>
          </a:p>
        </p:txBody>
      </p:sp>
    </p:spTree>
    <p:extLst>
      <p:ext uri="{BB962C8B-B14F-4D97-AF65-F5344CB8AC3E}">
        <p14:creationId xmlns:p14="http://schemas.microsoft.com/office/powerpoint/2010/main" val="4110609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77F631-3A28-8BCC-49A3-5973A37DB86E}"/>
              </a:ext>
            </a:extLst>
          </p:cNvPr>
          <p:cNvSpPr>
            <a:spLocks noGrp="1"/>
          </p:cNvSpPr>
          <p:nvPr>
            <p:ph type="title"/>
          </p:nvPr>
        </p:nvSpPr>
        <p:spPr/>
        <p:txBody>
          <a:bodyPr/>
          <a:lstStyle/>
          <a:p>
            <a:pPr algn="ctr"/>
            <a:r>
              <a:rPr lang="ar-DZ" b="1" dirty="0">
                <a:solidFill>
                  <a:srgbClr val="FF0000"/>
                </a:solidFill>
              </a:rPr>
              <a:t>الفلاسفة المؤثرين في التربية:</a:t>
            </a:r>
            <a:br>
              <a:rPr lang="ar-DZ" dirty="0"/>
            </a:br>
            <a:endParaRPr lang="fr-FR" dirty="0"/>
          </a:p>
        </p:txBody>
      </p:sp>
      <p:sp>
        <p:nvSpPr>
          <p:cNvPr id="3" name="Espace réservé du contenu 2">
            <a:extLst>
              <a:ext uri="{FF2B5EF4-FFF2-40B4-BE49-F238E27FC236}">
                <a16:creationId xmlns:a16="http://schemas.microsoft.com/office/drawing/2014/main" id="{F3C6EFAD-33C3-947F-F4AA-EAEF2C008AAB}"/>
              </a:ext>
            </a:extLst>
          </p:cNvPr>
          <p:cNvSpPr>
            <a:spLocks noGrp="1"/>
          </p:cNvSpPr>
          <p:nvPr>
            <p:ph idx="1"/>
          </p:nvPr>
        </p:nvSpPr>
        <p:spPr/>
        <p:txBody>
          <a:bodyPr>
            <a:normAutofit fontScale="92500" lnSpcReduction="10000"/>
          </a:bodyPr>
          <a:lstStyle/>
          <a:p>
            <a:pPr algn="just" rtl="1"/>
            <a:r>
              <a:rPr lang="ar-DZ" dirty="0"/>
              <a:t>•	</a:t>
            </a:r>
            <a:r>
              <a:rPr lang="ar-DZ" sz="3500" dirty="0">
                <a:solidFill>
                  <a:srgbClr val="00B0F0"/>
                </a:solidFill>
              </a:rPr>
              <a:t>جون لوك </a:t>
            </a:r>
            <a:r>
              <a:rPr lang="fr-FR" sz="3500" dirty="0">
                <a:solidFill>
                  <a:srgbClr val="00B0F0"/>
                </a:solidFill>
              </a:rPr>
              <a:t>John Locke</a:t>
            </a:r>
            <a:r>
              <a:rPr lang="ar-DZ" sz="3500" dirty="0"/>
              <a:t>يعتبر من أوائل الفلاسفة الذين تحدثوا عن تأثير التربية في تشكيل الشخصية. ووفقًا له، فإن الأطفال يولدون كـ "ورقة بيضاء" (</a:t>
            </a:r>
            <a:r>
              <a:rPr lang="fr-FR" sz="3500" dirty="0"/>
              <a:t>Tabula Rasa)، </a:t>
            </a:r>
            <a:r>
              <a:rPr lang="ar-DZ" sz="3500" dirty="0"/>
              <a:t>وهو ما يعني أن التربية يمكن أن تشكل شخصياتهم بالكامل من خلال التجارب والتعليم.</a:t>
            </a:r>
          </a:p>
          <a:p>
            <a:pPr algn="just" rtl="1"/>
            <a:r>
              <a:rPr lang="ar-DZ" sz="3500" dirty="0"/>
              <a:t>•	</a:t>
            </a:r>
            <a:r>
              <a:rPr lang="ar-DZ" sz="3500" b="1" dirty="0">
                <a:solidFill>
                  <a:srgbClr val="00B0F0"/>
                </a:solidFill>
              </a:rPr>
              <a:t>جان جاك روسو </a:t>
            </a:r>
            <a:r>
              <a:rPr lang="fr-FR" sz="3500" b="1" dirty="0">
                <a:solidFill>
                  <a:srgbClr val="00B0F0"/>
                </a:solidFill>
              </a:rPr>
              <a:t>Jean-Jacques Rousseau</a:t>
            </a:r>
            <a:r>
              <a:rPr lang="fr-FR" sz="3500" dirty="0"/>
              <a:t> </a:t>
            </a:r>
            <a:r>
              <a:rPr lang="ar-DZ" sz="3500" dirty="0"/>
              <a:t>أكد في كتابه "إميل" على أن التربية يجب أن تكون طبيعية وألا تُفرض على الطفل. كما تحدث عن أهمية الحرية في عملية التعليم وأهمية تربية الأطفال بعيدًا عن الضغوط المجتمعية.</a:t>
            </a:r>
          </a:p>
          <a:p>
            <a:pPr algn="just" rtl="1"/>
            <a:r>
              <a:rPr lang="ar-DZ" sz="3500" dirty="0"/>
              <a:t>•	</a:t>
            </a:r>
            <a:r>
              <a:rPr lang="ar-DZ" sz="3500" b="1" dirty="0">
                <a:solidFill>
                  <a:srgbClr val="00B0F0"/>
                </a:solidFill>
              </a:rPr>
              <a:t>جون ديوي</a:t>
            </a:r>
            <a:r>
              <a:rPr lang="fr-FR" sz="3500" b="1" dirty="0" err="1">
                <a:solidFill>
                  <a:srgbClr val="00B0F0"/>
                </a:solidFill>
              </a:rPr>
              <a:t>hn</a:t>
            </a:r>
            <a:r>
              <a:rPr lang="fr-FR" sz="3500" b="1" dirty="0">
                <a:solidFill>
                  <a:srgbClr val="00B0F0"/>
                </a:solidFill>
              </a:rPr>
              <a:t> Dewey </a:t>
            </a:r>
            <a:r>
              <a:rPr lang="ar-DZ" sz="3500" dirty="0"/>
              <a:t>من كبار الفلاسفة الأمريكيين الذين تميزوا بفلسفة التربية العملية. كان ديوي يؤمن أن التعليم يجب أن يكون تفاعليًا، حيث يتم تعلم الطلاب من خلال التجربة والتفاعل مع العالم.</a:t>
            </a:r>
          </a:p>
          <a:p>
            <a:endParaRPr lang="fr-FR" dirty="0"/>
          </a:p>
        </p:txBody>
      </p:sp>
    </p:spTree>
    <p:extLst>
      <p:ext uri="{BB962C8B-B14F-4D97-AF65-F5344CB8AC3E}">
        <p14:creationId xmlns:p14="http://schemas.microsoft.com/office/powerpoint/2010/main" val="1999544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897DBC-7F08-FBB1-8634-06F1041555C3}"/>
              </a:ext>
            </a:extLst>
          </p:cNvPr>
          <p:cNvSpPr>
            <a:spLocks noGrp="1"/>
          </p:cNvSpPr>
          <p:nvPr>
            <p:ph type="title"/>
          </p:nvPr>
        </p:nvSpPr>
        <p:spPr/>
        <p:txBody>
          <a:bodyPr/>
          <a:lstStyle/>
          <a:p>
            <a:pPr algn="ctr"/>
            <a:r>
              <a:rPr lang="ar-DZ" b="1" dirty="0">
                <a:solidFill>
                  <a:srgbClr val="FF0000"/>
                </a:solidFill>
              </a:rPr>
              <a:t>التعليم من أجل التحول الاجتماعي</a:t>
            </a:r>
            <a:r>
              <a:rPr lang="ar-DZ" dirty="0"/>
              <a:t>:</a:t>
            </a:r>
            <a:br>
              <a:rPr lang="ar-DZ" dirty="0"/>
            </a:br>
            <a:endParaRPr lang="fr-FR" dirty="0"/>
          </a:p>
        </p:txBody>
      </p:sp>
      <p:sp>
        <p:nvSpPr>
          <p:cNvPr id="3" name="Espace réservé du contenu 2">
            <a:extLst>
              <a:ext uri="{FF2B5EF4-FFF2-40B4-BE49-F238E27FC236}">
                <a16:creationId xmlns:a16="http://schemas.microsoft.com/office/drawing/2014/main" id="{1912237F-42EC-2C25-3F7F-4836ADB3FCA9}"/>
              </a:ext>
            </a:extLst>
          </p:cNvPr>
          <p:cNvSpPr>
            <a:spLocks noGrp="1"/>
          </p:cNvSpPr>
          <p:nvPr>
            <p:ph idx="1"/>
          </p:nvPr>
        </p:nvSpPr>
        <p:spPr>
          <a:xfrm>
            <a:off x="838200" y="2606039"/>
            <a:ext cx="10515600" cy="3570923"/>
          </a:xfrm>
        </p:spPr>
        <p:txBody>
          <a:bodyPr/>
          <a:lstStyle/>
          <a:p>
            <a:pPr marL="0" indent="0" algn="just" rtl="1">
              <a:buNone/>
            </a:pPr>
            <a:r>
              <a:rPr lang="ar-DZ" sz="4000" dirty="0"/>
              <a:t>فلسفة التعليم التقدمي: في هذا السياق، يعتقد جون ديوي وغيره من الفلاسفة التقدميين أن التعليم لا يجب أن يقتصر على نقل المعرفة فحسب، بل يجب أن يكون وسيلة لتطوير المهارات الاجتماعية والقدرة على التفكير النقدي وحل المشكلات.</a:t>
            </a:r>
          </a:p>
          <a:p>
            <a:endParaRPr lang="fr-FR" dirty="0"/>
          </a:p>
        </p:txBody>
      </p:sp>
    </p:spTree>
    <p:extLst>
      <p:ext uri="{BB962C8B-B14F-4D97-AF65-F5344CB8AC3E}">
        <p14:creationId xmlns:p14="http://schemas.microsoft.com/office/powerpoint/2010/main" val="413691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454BBC-2653-7624-A8CB-B7FA2B887D59}"/>
              </a:ext>
            </a:extLst>
          </p:cNvPr>
          <p:cNvSpPr>
            <a:spLocks noGrp="1"/>
          </p:cNvSpPr>
          <p:nvPr>
            <p:ph type="title"/>
          </p:nvPr>
        </p:nvSpPr>
        <p:spPr/>
        <p:txBody>
          <a:bodyPr/>
          <a:lstStyle/>
          <a:p>
            <a:pPr algn="ctr"/>
            <a:r>
              <a:rPr lang="ar-DZ" b="1" dirty="0">
                <a:solidFill>
                  <a:srgbClr val="FF0000"/>
                </a:solidFill>
              </a:rPr>
              <a:t>أهم المدارس الفلسفية في التربية:</a:t>
            </a:r>
            <a:br>
              <a:rPr lang="ar-DZ" dirty="0"/>
            </a:br>
            <a:endParaRPr lang="fr-FR" dirty="0"/>
          </a:p>
        </p:txBody>
      </p:sp>
      <p:sp>
        <p:nvSpPr>
          <p:cNvPr id="3" name="Espace réservé du contenu 2">
            <a:extLst>
              <a:ext uri="{FF2B5EF4-FFF2-40B4-BE49-F238E27FC236}">
                <a16:creationId xmlns:a16="http://schemas.microsoft.com/office/drawing/2014/main" id="{EB949C36-C9A1-701A-8188-F5FE8FBCA77E}"/>
              </a:ext>
            </a:extLst>
          </p:cNvPr>
          <p:cNvSpPr>
            <a:spLocks noGrp="1"/>
          </p:cNvSpPr>
          <p:nvPr>
            <p:ph idx="1"/>
          </p:nvPr>
        </p:nvSpPr>
        <p:spPr>
          <a:xfrm>
            <a:off x="487680" y="1717993"/>
            <a:ext cx="10515600" cy="4351338"/>
          </a:xfrm>
        </p:spPr>
        <p:txBody>
          <a:bodyPr/>
          <a:lstStyle/>
          <a:p>
            <a:pPr marL="0" indent="0" algn="just" rtl="1">
              <a:buNone/>
            </a:pPr>
            <a:r>
              <a:rPr lang="fr-FR" dirty="0"/>
              <a:t> </a:t>
            </a:r>
            <a:r>
              <a:rPr lang="ar-DZ" sz="3600" dirty="0"/>
              <a:t>الواقعية </a:t>
            </a:r>
            <a:r>
              <a:rPr lang="fr-FR" sz="3600" dirty="0"/>
              <a:t>  </a:t>
            </a:r>
            <a:r>
              <a:rPr lang="fr-FR" sz="3600" dirty="0" err="1"/>
              <a:t>Realism</a:t>
            </a:r>
            <a:r>
              <a:rPr lang="fr-FR" sz="3600" dirty="0"/>
              <a:t>  </a:t>
            </a:r>
            <a:r>
              <a:rPr lang="ar-DZ" sz="3600" dirty="0"/>
              <a:t>تؤكد على تعلم الحقائق الملموسة والموضوعية.</a:t>
            </a:r>
          </a:p>
          <a:p>
            <a:pPr marL="0" indent="0" algn="just" rtl="1">
              <a:buNone/>
            </a:pPr>
            <a:r>
              <a:rPr lang="fr-FR" sz="3600" dirty="0"/>
              <a:t> </a:t>
            </a:r>
            <a:r>
              <a:rPr lang="ar-DZ" sz="3600" dirty="0"/>
              <a:t>التجريبية </a:t>
            </a:r>
            <a:r>
              <a:rPr lang="fr-FR" sz="3600" dirty="0"/>
              <a:t>  </a:t>
            </a:r>
            <a:r>
              <a:rPr lang="fr-FR" sz="3600" dirty="0" err="1"/>
              <a:t>Empiricism</a:t>
            </a:r>
            <a:r>
              <a:rPr lang="fr-FR" sz="3600" dirty="0"/>
              <a:t> </a:t>
            </a:r>
            <a:r>
              <a:rPr lang="ar-DZ" sz="3600" dirty="0"/>
              <a:t>تؤمن بأن المعرفة تأتي من التجربة الحسية.</a:t>
            </a:r>
          </a:p>
          <a:p>
            <a:pPr marL="0" indent="0" algn="just" rtl="1">
              <a:buNone/>
            </a:pPr>
            <a:r>
              <a:rPr lang="fr-FR" sz="3600" dirty="0"/>
              <a:t> </a:t>
            </a:r>
            <a:r>
              <a:rPr lang="ar-DZ" sz="3600" dirty="0"/>
              <a:t>المثالية </a:t>
            </a:r>
            <a:r>
              <a:rPr lang="fr-FR" sz="3600" dirty="0"/>
              <a:t>  </a:t>
            </a:r>
            <a:r>
              <a:rPr lang="fr-FR" sz="3600" dirty="0" err="1"/>
              <a:t>Idealism</a:t>
            </a:r>
            <a:r>
              <a:rPr lang="ar-DZ" sz="3600" dirty="0"/>
              <a:t>تركز على تنمية الجانب الروحي والفكري للطلاب.</a:t>
            </a:r>
          </a:p>
          <a:p>
            <a:pPr marL="0" indent="0" algn="just" rtl="1">
              <a:buNone/>
            </a:pPr>
            <a:r>
              <a:rPr lang="fr-FR" sz="3600" dirty="0"/>
              <a:t> </a:t>
            </a:r>
            <a:r>
              <a:rPr lang="ar-DZ" sz="3600" dirty="0" err="1"/>
              <a:t>البراجماتية</a:t>
            </a:r>
            <a:r>
              <a:rPr lang="ar-DZ" sz="3600" dirty="0"/>
              <a:t> </a:t>
            </a:r>
            <a:r>
              <a:rPr lang="fr-FR" sz="3600" dirty="0" err="1"/>
              <a:t>Pragmatism</a:t>
            </a:r>
            <a:r>
              <a:rPr lang="fr-FR" dirty="0"/>
              <a:t> </a:t>
            </a:r>
            <a:r>
              <a:rPr lang="ar-DZ" dirty="0"/>
              <a:t>تركز على التعلم من خلال التجربة و حل المشكلات.</a:t>
            </a:r>
          </a:p>
          <a:p>
            <a:endParaRPr lang="fr-FR" dirty="0"/>
          </a:p>
        </p:txBody>
      </p:sp>
    </p:spTree>
    <p:extLst>
      <p:ext uri="{BB962C8B-B14F-4D97-AF65-F5344CB8AC3E}">
        <p14:creationId xmlns:p14="http://schemas.microsoft.com/office/powerpoint/2010/main" val="1532996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9DE458-7F5E-4D02-0410-D830BA9A2C77}"/>
              </a:ext>
            </a:extLst>
          </p:cNvPr>
          <p:cNvSpPr>
            <a:spLocks noGrp="1"/>
          </p:cNvSpPr>
          <p:nvPr>
            <p:ph type="title"/>
          </p:nvPr>
        </p:nvSpPr>
        <p:spPr/>
        <p:txBody>
          <a:bodyPr/>
          <a:lstStyle/>
          <a:p>
            <a:pPr algn="ctr" rtl="1"/>
            <a:r>
              <a:rPr lang="ar-SA" b="1" kern="100" dirty="0">
                <a:solidFill>
                  <a:srgbClr val="FF0000"/>
                </a:solidFill>
                <a:latin typeface="Calibri" panose="020F0502020204030204" pitchFamily="34" charset="0"/>
                <a:ea typeface="Calibri" panose="020F0502020204030204" pitchFamily="34" charset="0"/>
                <a:cs typeface="Arial" panose="020B0604020202020204" pitchFamily="34" charset="0"/>
              </a:rPr>
              <a:t>سوسيولوجيا التربية</a:t>
            </a:r>
            <a:r>
              <a:rPr lang="fr-FR" b="1" kern="100"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fr-FR" b="1" kern="100" dirty="0" err="1">
                <a:solidFill>
                  <a:srgbClr val="FF0000"/>
                </a:solidFill>
                <a:latin typeface="Calibri" panose="020F0502020204030204" pitchFamily="34" charset="0"/>
                <a:ea typeface="Calibri" panose="020F0502020204030204" pitchFamily="34" charset="0"/>
                <a:cs typeface="Arial" panose="020B0604020202020204" pitchFamily="34" charset="0"/>
              </a:rPr>
              <a:t>Sociology</a:t>
            </a:r>
            <a:r>
              <a:rPr lang="fr-FR" b="1" kern="100" dirty="0">
                <a:solidFill>
                  <a:srgbClr val="FF0000"/>
                </a:solidFill>
                <a:latin typeface="Calibri" panose="020F0502020204030204" pitchFamily="34" charset="0"/>
                <a:ea typeface="Calibri" panose="020F0502020204030204" pitchFamily="34" charset="0"/>
                <a:cs typeface="Arial" panose="020B0604020202020204" pitchFamily="34" charset="0"/>
              </a:rPr>
              <a:t> of Education)</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D6298037-3BC4-643F-F313-EAB395BD79F8}"/>
              </a:ext>
            </a:extLst>
          </p:cNvPr>
          <p:cNvSpPr>
            <a:spLocks noGrp="1"/>
          </p:cNvSpPr>
          <p:nvPr>
            <p:ph idx="1"/>
          </p:nvPr>
        </p:nvSpPr>
        <p:spPr/>
        <p:txBody>
          <a:bodyPr/>
          <a:lstStyle/>
          <a:p>
            <a:pPr algn="just" rtl="1">
              <a:lnSpc>
                <a:spcPct val="107000"/>
              </a:lnSpc>
              <a:spcAft>
                <a:spcPts val="800"/>
              </a:spcAft>
            </a:pPr>
            <a:r>
              <a:rPr lang="ar-SA" sz="4000" b="1" kern="100" dirty="0">
                <a:effectLst/>
                <a:latin typeface="Calibri" panose="020F0502020204030204" pitchFamily="34" charset="0"/>
                <a:ea typeface="Calibri" panose="020F0502020204030204" pitchFamily="34" charset="0"/>
                <a:cs typeface="Arial" panose="020B0604020202020204" pitchFamily="34" charset="0"/>
              </a:rPr>
              <a:t>سوسيولوجيا التربية</a:t>
            </a:r>
            <a:r>
              <a:rPr lang="ar-SA" sz="4000" kern="100" dirty="0">
                <a:effectLst/>
                <a:latin typeface="Calibri" panose="020F0502020204030204" pitchFamily="34" charset="0"/>
                <a:ea typeface="Calibri" panose="020F0502020204030204" pitchFamily="34" charset="0"/>
                <a:cs typeface="Arial" panose="020B0604020202020204" pitchFamily="34" charset="0"/>
              </a:rPr>
              <a:t> هي دراسة العلاقة بين </a:t>
            </a:r>
            <a:r>
              <a:rPr lang="ar-SA" sz="4000" b="1" kern="100" dirty="0">
                <a:effectLst/>
                <a:latin typeface="Calibri" panose="020F0502020204030204" pitchFamily="34" charset="0"/>
                <a:ea typeface="Calibri" panose="020F0502020204030204" pitchFamily="34" charset="0"/>
                <a:cs typeface="Arial" panose="020B0604020202020204" pitchFamily="34" charset="0"/>
              </a:rPr>
              <a:t>التعليم والمجتمع</a:t>
            </a:r>
            <a:r>
              <a:rPr lang="ar-SA" sz="4000" kern="100" dirty="0">
                <a:effectLst/>
                <a:latin typeface="Calibri" panose="020F0502020204030204" pitchFamily="34" charset="0"/>
                <a:ea typeface="Calibri" panose="020F0502020204030204" pitchFamily="34" charset="0"/>
                <a:cs typeface="Arial" panose="020B0604020202020204" pitchFamily="34" charset="0"/>
              </a:rPr>
              <a:t> وكيفية تأثير كل منهما على الآخر. تركز على كيفية تأثير </a:t>
            </a:r>
            <a:r>
              <a:rPr lang="ar-SA" sz="4000" b="1" kern="100" dirty="0">
                <a:effectLst/>
                <a:latin typeface="Calibri" panose="020F0502020204030204" pitchFamily="34" charset="0"/>
                <a:ea typeface="Calibri" panose="020F0502020204030204" pitchFamily="34" charset="0"/>
                <a:cs typeface="Arial" panose="020B0604020202020204" pitchFamily="34" charset="0"/>
              </a:rPr>
              <a:t>الطبقات الاجتماعية</a:t>
            </a:r>
            <a:r>
              <a:rPr lang="ar-SA" sz="4000" kern="100" dirty="0">
                <a:effectLst/>
                <a:latin typeface="Calibri" panose="020F0502020204030204" pitchFamily="34" charset="0"/>
                <a:ea typeface="Calibri" panose="020F0502020204030204" pitchFamily="34" charset="0"/>
                <a:cs typeface="Arial" panose="020B0604020202020204" pitchFamily="34" charset="0"/>
              </a:rPr>
              <a:t>، </a:t>
            </a:r>
            <a:r>
              <a:rPr lang="ar-SA" sz="4000" b="1" kern="100" dirty="0">
                <a:effectLst/>
                <a:latin typeface="Calibri" panose="020F0502020204030204" pitchFamily="34" charset="0"/>
                <a:ea typeface="Calibri" panose="020F0502020204030204" pitchFamily="34" charset="0"/>
                <a:cs typeface="Arial" panose="020B0604020202020204" pitchFamily="34" charset="0"/>
              </a:rPr>
              <a:t>العرق</a:t>
            </a:r>
            <a:r>
              <a:rPr lang="ar-SA" sz="4000" kern="100" dirty="0">
                <a:effectLst/>
                <a:latin typeface="Calibri" panose="020F0502020204030204" pitchFamily="34" charset="0"/>
                <a:ea typeface="Calibri" panose="020F0502020204030204" pitchFamily="34" charset="0"/>
                <a:cs typeface="Arial" panose="020B0604020202020204" pitchFamily="34" charset="0"/>
              </a:rPr>
              <a:t>، </a:t>
            </a:r>
            <a:r>
              <a:rPr lang="ar-SA" sz="4000" b="1" kern="100" dirty="0">
                <a:effectLst/>
                <a:latin typeface="Calibri" panose="020F0502020204030204" pitchFamily="34" charset="0"/>
                <a:ea typeface="Calibri" panose="020F0502020204030204" pitchFamily="34" charset="0"/>
                <a:cs typeface="Arial" panose="020B0604020202020204" pitchFamily="34" charset="0"/>
              </a:rPr>
              <a:t>الجنس</a:t>
            </a:r>
            <a:r>
              <a:rPr lang="ar-SA" sz="4000" kern="100" dirty="0">
                <a:effectLst/>
                <a:latin typeface="Calibri" panose="020F0502020204030204" pitchFamily="34" charset="0"/>
                <a:ea typeface="Calibri" panose="020F0502020204030204" pitchFamily="34" charset="0"/>
                <a:cs typeface="Arial" panose="020B0604020202020204" pitchFamily="34" charset="0"/>
              </a:rPr>
              <a:t>، و </a:t>
            </a:r>
            <a:r>
              <a:rPr lang="ar-SA" sz="4000" b="1" kern="100" dirty="0">
                <a:effectLst/>
                <a:latin typeface="Calibri" panose="020F0502020204030204" pitchFamily="34" charset="0"/>
                <a:ea typeface="Calibri" panose="020F0502020204030204" pitchFamily="34" charset="0"/>
                <a:cs typeface="Arial" panose="020B0604020202020204" pitchFamily="34" charset="0"/>
              </a:rPr>
              <a:t>الاقتصاد</a:t>
            </a:r>
            <a:r>
              <a:rPr lang="ar-SA" sz="4000" kern="100" dirty="0">
                <a:effectLst/>
                <a:latin typeface="Calibri" panose="020F0502020204030204" pitchFamily="34" charset="0"/>
                <a:ea typeface="Calibri" panose="020F0502020204030204" pitchFamily="34" charset="0"/>
                <a:cs typeface="Arial" panose="020B0604020202020204" pitchFamily="34" charset="0"/>
              </a:rPr>
              <a:t> في النظام التعليمي. كما تبحث في تأثير النظام التعليمي على </a:t>
            </a:r>
            <a:r>
              <a:rPr lang="ar-SA" sz="4000" b="1" kern="100" dirty="0">
                <a:effectLst/>
                <a:latin typeface="Calibri" panose="020F0502020204030204" pitchFamily="34" charset="0"/>
                <a:ea typeface="Calibri" panose="020F0502020204030204" pitchFamily="34" charset="0"/>
                <a:cs typeface="Arial" panose="020B0604020202020204" pitchFamily="34" charset="0"/>
              </a:rPr>
              <a:t>الفرص</a:t>
            </a:r>
            <a:r>
              <a:rPr lang="ar-SA" sz="4000" kern="100" dirty="0">
                <a:effectLst/>
                <a:latin typeface="Calibri" panose="020F0502020204030204" pitchFamily="34" charset="0"/>
                <a:ea typeface="Calibri" panose="020F0502020204030204" pitchFamily="34" charset="0"/>
                <a:cs typeface="Arial" panose="020B0604020202020204" pitchFamily="34" charset="0"/>
              </a:rPr>
              <a:t> الاقتصادية والاجتماعية للأفراد</a:t>
            </a:r>
            <a:r>
              <a:rPr lang="fr-FR" sz="40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spTree>
    <p:extLst>
      <p:ext uri="{BB962C8B-B14F-4D97-AF65-F5344CB8AC3E}">
        <p14:creationId xmlns:p14="http://schemas.microsoft.com/office/powerpoint/2010/main" val="4084077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2A7A0-9F76-4113-EEB6-0C9BB2F2D9E3}"/>
              </a:ext>
            </a:extLst>
          </p:cNvPr>
          <p:cNvSpPr>
            <a:spLocks noGrp="1"/>
          </p:cNvSpPr>
          <p:nvPr>
            <p:ph type="title"/>
          </p:nvPr>
        </p:nvSpPr>
        <p:spPr/>
        <p:txBody>
          <a:bodyPr/>
          <a:lstStyle/>
          <a:p>
            <a:pPr algn="r" rtl="1"/>
            <a:r>
              <a:rPr lang="ar-SA" b="1" kern="100" dirty="0">
                <a:solidFill>
                  <a:srgbClr val="FF0000"/>
                </a:solidFill>
                <a:latin typeface="Calibri" panose="020F0502020204030204" pitchFamily="34" charset="0"/>
                <a:ea typeface="Calibri" panose="020F0502020204030204" pitchFamily="34" charset="0"/>
                <a:cs typeface="Arial" panose="020B0604020202020204" pitchFamily="34" charset="0"/>
              </a:rPr>
              <a:t>المفاهيم الرئيسية في سوسيولوجيا التربية</a:t>
            </a:r>
            <a:r>
              <a:rPr lang="fr-FR" b="1" kern="100" dirty="0">
                <a:solidFill>
                  <a:srgbClr val="FF0000"/>
                </a:solidFill>
                <a:latin typeface="Calibri" panose="020F0502020204030204" pitchFamily="34" charset="0"/>
                <a:ea typeface="Calibri" panose="020F0502020204030204" pitchFamily="34" charset="0"/>
                <a:cs typeface="Arial" panose="020B0604020202020204" pitchFamily="34" charset="0"/>
              </a:rPr>
              <a:t>:</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B5BBC5BA-19EC-7D02-E5A8-1D734759E90E}"/>
              </a:ext>
            </a:extLst>
          </p:cNvPr>
          <p:cNvSpPr>
            <a:spLocks noGrp="1"/>
          </p:cNvSpPr>
          <p:nvPr>
            <p:ph idx="1"/>
          </p:nvPr>
        </p:nvSpPr>
        <p:spPr/>
        <p:txBody>
          <a:bodyPr>
            <a:normAutofit fontScale="92500"/>
          </a:bodyPr>
          <a:lstStyle/>
          <a:p>
            <a:pPr marL="342900" lvl="0" indent="-342900" algn="just" rtl="1">
              <a:lnSpc>
                <a:spcPct val="107000"/>
              </a:lnSpc>
              <a:spcAft>
                <a:spcPts val="800"/>
              </a:spcAft>
              <a:buSzPts val="1000"/>
              <a:buFont typeface="Symbol" panose="05050102010706020507" pitchFamily="18" charset="2"/>
              <a:buChar char=""/>
              <a:tabLst>
                <a:tab pos="457200" algn="l"/>
              </a:tabLst>
            </a:pPr>
            <a:r>
              <a:rPr lang="ar-SA" sz="3200" b="1" kern="100" dirty="0">
                <a:effectLst/>
                <a:latin typeface="Calibri" panose="020F0502020204030204" pitchFamily="34" charset="0"/>
                <a:ea typeface="Calibri" panose="020F0502020204030204" pitchFamily="34" charset="0"/>
                <a:cs typeface="Arial" panose="020B0604020202020204" pitchFamily="34" charset="0"/>
              </a:rPr>
              <a:t>الطبقات الاجتماعية</a:t>
            </a:r>
            <a:r>
              <a:rPr lang="fr-FR" sz="3200" kern="100" dirty="0">
                <a:effectLst/>
                <a:latin typeface="Calibri" panose="020F0502020204030204" pitchFamily="34"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Arial" panose="020B0604020202020204" pitchFamily="34" charset="0"/>
              </a:rPr>
              <a:t>كيف يمكن أن يؤثر الخلفية الاجتماعية والاقتصادية للطلاب على تعليمهم؟ كيف يُميز التعليم بين الطبقات الاجتماعية؟</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3200" b="1" kern="100" dirty="0">
                <a:effectLst/>
                <a:latin typeface="Calibri" panose="020F0502020204030204" pitchFamily="34" charset="0"/>
                <a:ea typeface="Calibri" panose="020F0502020204030204" pitchFamily="34" charset="0"/>
                <a:cs typeface="Arial" panose="020B0604020202020204" pitchFamily="34" charset="0"/>
              </a:rPr>
              <a:t>العرق والجنس</a:t>
            </a:r>
            <a:r>
              <a:rPr lang="fr-FR" sz="3200" kern="100" dirty="0">
                <a:effectLst/>
                <a:latin typeface="Calibri" panose="020F0502020204030204" pitchFamily="34"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Arial" panose="020B0604020202020204" pitchFamily="34" charset="0"/>
              </a:rPr>
              <a:t>كيف يؤثر العرق والجنس في الوصول إلى التعليم؟ هل يوجد تمييز في فرص التعليم؟</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3200" b="1" kern="100" dirty="0">
                <a:effectLst/>
                <a:latin typeface="Calibri" panose="020F0502020204030204" pitchFamily="34" charset="0"/>
                <a:ea typeface="Calibri" panose="020F0502020204030204" pitchFamily="34" charset="0"/>
                <a:cs typeface="Arial" panose="020B0604020202020204" pitchFamily="34" charset="0"/>
              </a:rPr>
              <a:t>الفرص التعليمية</a:t>
            </a:r>
            <a:r>
              <a:rPr lang="fr-FR" sz="3200" kern="100" dirty="0">
                <a:effectLst/>
                <a:latin typeface="Calibri" panose="020F0502020204030204" pitchFamily="34"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Arial" panose="020B0604020202020204" pitchFamily="34" charset="0"/>
              </a:rPr>
              <a:t>دراسة كيفية تأثير التعليم على </a:t>
            </a:r>
            <a:r>
              <a:rPr lang="ar-SA" sz="3200" b="1" kern="100" dirty="0">
                <a:effectLst/>
                <a:latin typeface="Calibri" panose="020F0502020204030204" pitchFamily="34" charset="0"/>
                <a:ea typeface="Calibri" panose="020F0502020204030204" pitchFamily="34" charset="0"/>
                <a:cs typeface="Arial" panose="020B0604020202020204" pitchFamily="34" charset="0"/>
              </a:rPr>
              <a:t>فرص العمل</a:t>
            </a:r>
            <a:r>
              <a:rPr lang="ar-SA" sz="3200" kern="100" dirty="0">
                <a:effectLst/>
                <a:latin typeface="Calibri" panose="020F0502020204030204" pitchFamily="34" charset="0"/>
                <a:ea typeface="Calibri" panose="020F0502020204030204" pitchFamily="34" charset="0"/>
                <a:cs typeface="Arial" panose="020B0604020202020204" pitchFamily="34" charset="0"/>
              </a:rPr>
              <a:t> و </a:t>
            </a:r>
            <a:r>
              <a:rPr lang="ar-SA" sz="3200" b="1" kern="100" dirty="0">
                <a:effectLst/>
                <a:latin typeface="Calibri" panose="020F0502020204030204" pitchFamily="34" charset="0"/>
                <a:ea typeface="Calibri" panose="020F0502020204030204" pitchFamily="34" charset="0"/>
                <a:cs typeface="Arial" panose="020B0604020202020204" pitchFamily="34" charset="0"/>
              </a:rPr>
              <a:t>التحرك الاجتماعي</a:t>
            </a:r>
            <a:r>
              <a:rPr lang="fr-FR" sz="32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3200" b="1" kern="100" dirty="0">
                <a:effectLst/>
                <a:latin typeface="Calibri" panose="020F0502020204030204" pitchFamily="34" charset="0"/>
                <a:ea typeface="Calibri" panose="020F0502020204030204" pitchFamily="34" charset="0"/>
                <a:cs typeface="Arial" panose="020B0604020202020204" pitchFamily="34" charset="0"/>
              </a:rPr>
              <a:t>الدور الاجتماعي للمدارس</a:t>
            </a:r>
            <a:r>
              <a:rPr lang="fr-FR" sz="3200" kern="100" dirty="0">
                <a:effectLst/>
                <a:latin typeface="Calibri" panose="020F0502020204030204" pitchFamily="34"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Arial" panose="020B0604020202020204" pitchFamily="34" charset="0"/>
              </a:rPr>
              <a:t>كيف تساهم </a:t>
            </a:r>
            <a:r>
              <a:rPr lang="ar-SA" sz="3200" b="1" kern="100" dirty="0">
                <a:effectLst/>
                <a:latin typeface="Calibri" panose="020F0502020204030204" pitchFamily="34" charset="0"/>
                <a:ea typeface="Calibri" panose="020F0502020204030204" pitchFamily="34" charset="0"/>
                <a:cs typeface="Arial" panose="020B0604020202020204" pitchFamily="34" charset="0"/>
              </a:rPr>
              <a:t>المدارس</a:t>
            </a:r>
            <a:r>
              <a:rPr lang="ar-SA" sz="3200" kern="100" dirty="0">
                <a:effectLst/>
                <a:latin typeface="Calibri" panose="020F0502020204030204" pitchFamily="34" charset="0"/>
                <a:ea typeface="Calibri" panose="020F0502020204030204" pitchFamily="34" charset="0"/>
                <a:cs typeface="Arial" panose="020B0604020202020204" pitchFamily="34" charset="0"/>
              </a:rPr>
              <a:t> في تشكيل القيم الاجتماعية والمعايير؟</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260617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C0BB05-01EF-0B3E-8CC9-A270DFEC135A}"/>
              </a:ext>
            </a:extLst>
          </p:cNvPr>
          <p:cNvSpPr>
            <a:spLocks noGrp="1"/>
          </p:cNvSpPr>
          <p:nvPr>
            <p:ph type="title"/>
          </p:nvPr>
        </p:nvSpPr>
        <p:spPr/>
        <p:txBody>
          <a:bodyPr>
            <a:normAutofit fontScale="90000"/>
          </a:bodyPr>
          <a:lstStyle/>
          <a:p>
            <a:pPr algn="ctr"/>
            <a:r>
              <a:rPr lang="ar-DZ" sz="4800" b="1" dirty="0">
                <a:solidFill>
                  <a:srgbClr val="FF0000"/>
                </a:solidFill>
              </a:rPr>
              <a:t>أبرز المواضيع في سوسيولوجيا التربية</a:t>
            </a:r>
            <a:r>
              <a:rPr lang="ar-DZ" dirty="0"/>
              <a:t>:</a:t>
            </a:r>
            <a:br>
              <a:rPr lang="ar-DZ" dirty="0"/>
            </a:br>
            <a:endParaRPr lang="fr-FR" dirty="0"/>
          </a:p>
        </p:txBody>
      </p:sp>
      <p:sp>
        <p:nvSpPr>
          <p:cNvPr id="3" name="Espace réservé du contenu 2">
            <a:extLst>
              <a:ext uri="{FF2B5EF4-FFF2-40B4-BE49-F238E27FC236}">
                <a16:creationId xmlns:a16="http://schemas.microsoft.com/office/drawing/2014/main" id="{D6C4FA66-467C-30CB-3CD7-6134A644F2AD}"/>
              </a:ext>
            </a:extLst>
          </p:cNvPr>
          <p:cNvSpPr>
            <a:spLocks noGrp="1"/>
          </p:cNvSpPr>
          <p:nvPr>
            <p:ph idx="1"/>
          </p:nvPr>
        </p:nvSpPr>
        <p:spPr/>
        <p:txBody>
          <a:bodyPr/>
          <a:lstStyle/>
          <a:p>
            <a:pPr algn="just" rtl="1"/>
            <a:r>
              <a:rPr lang="ar-DZ" sz="4000" dirty="0"/>
              <a:t>التمييز في التعليم: مثل التمييز بسبب الطبقة الاجتماعية أو الجنس أو العرق.</a:t>
            </a:r>
          </a:p>
          <a:p>
            <a:pPr algn="just" rtl="1"/>
            <a:r>
              <a:rPr lang="ar-DZ" sz="4000" dirty="0"/>
              <a:t>المدارس كأدوات للهيمنة الاجتماعية: كيف يمكن أن تعمل المدارس على تعزيز أو تعزيز القيم السائدة في المجتمع.</a:t>
            </a:r>
          </a:p>
          <a:p>
            <a:pPr algn="just" rtl="1"/>
            <a:r>
              <a:rPr lang="ar-DZ" sz="4000" dirty="0"/>
              <a:t>التعليم والسياسة: العلاقة بين التعليم والسياسات الحكومية، وكيف تؤثر السياسات الاجتماعية والاقتصادية على النظام التعليمي.</a:t>
            </a:r>
          </a:p>
          <a:p>
            <a:endParaRPr lang="fr-FR" dirty="0"/>
          </a:p>
        </p:txBody>
      </p:sp>
    </p:spTree>
    <p:extLst>
      <p:ext uri="{BB962C8B-B14F-4D97-AF65-F5344CB8AC3E}">
        <p14:creationId xmlns:p14="http://schemas.microsoft.com/office/powerpoint/2010/main" val="193678544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742</Words>
  <Application>Microsoft Office PowerPoint</Application>
  <PresentationFormat>Grand écran</PresentationFormat>
  <Paragraphs>40</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Symbol</vt:lpstr>
      <vt:lpstr>Thème Office</vt:lpstr>
      <vt:lpstr>محاضرة 7 حول  فلسفة التربية وسوسيولوجيا التربية </vt:lpstr>
      <vt:lpstr>فلسفة التربية  Philosophy of Education </vt:lpstr>
      <vt:lpstr>المفاهيم الرئيسية في فلسفة التربية: </vt:lpstr>
      <vt:lpstr>الفلاسفة المؤثرين في التربية: </vt:lpstr>
      <vt:lpstr>التعليم من أجل التحول الاجتماعي: </vt:lpstr>
      <vt:lpstr>أهم المدارس الفلسفية في التربية: </vt:lpstr>
      <vt:lpstr>سوسيولوجيا التربية (Sociology of Education) </vt:lpstr>
      <vt:lpstr>المفاهيم الرئيسية في سوسيولوجيا التربية: </vt:lpstr>
      <vt:lpstr>أبرز المواضيع في سوسيولوجيا التربية: </vt:lpstr>
      <vt:lpstr>العلاقة بين فلسفة التربية وسوسيولوجيا التربية </vt:lpstr>
      <vt:lpstr>خلاصة: </vt:lpstr>
      <vt:lpstr>أسئلة للبحث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client</dc:creator>
  <cp:lastModifiedBy>client</cp:lastModifiedBy>
  <cp:revision>6</cp:revision>
  <dcterms:created xsi:type="dcterms:W3CDTF">2024-11-30T16:19:52Z</dcterms:created>
  <dcterms:modified xsi:type="dcterms:W3CDTF">2024-11-30T17:11:38Z</dcterms:modified>
</cp:coreProperties>
</file>