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33"/>
  </p:notesMasterIdLst>
  <p:sldIdLst>
    <p:sldId id="256" r:id="rId4"/>
    <p:sldId id="354" r:id="rId5"/>
    <p:sldId id="404" r:id="rId6"/>
    <p:sldId id="259" r:id="rId7"/>
    <p:sldId id="405" r:id="rId8"/>
    <p:sldId id="406" r:id="rId9"/>
    <p:sldId id="407" r:id="rId10"/>
    <p:sldId id="416" r:id="rId11"/>
    <p:sldId id="422" r:id="rId12"/>
    <p:sldId id="408" r:id="rId13"/>
    <p:sldId id="409" r:id="rId14"/>
    <p:sldId id="410" r:id="rId15"/>
    <p:sldId id="411" r:id="rId16"/>
    <p:sldId id="412" r:id="rId17"/>
    <p:sldId id="413" r:id="rId18"/>
    <p:sldId id="433" r:id="rId19"/>
    <p:sldId id="434" r:id="rId20"/>
    <p:sldId id="435" r:id="rId21"/>
    <p:sldId id="436" r:id="rId22"/>
    <p:sldId id="421" r:id="rId23"/>
    <p:sldId id="418" r:id="rId24"/>
    <p:sldId id="419" r:id="rId25"/>
    <p:sldId id="437" r:id="rId26"/>
    <p:sldId id="438" r:id="rId27"/>
    <p:sldId id="443" r:id="rId28"/>
    <p:sldId id="439" r:id="rId29"/>
    <p:sldId id="447" r:id="rId30"/>
    <p:sldId id="448" r:id="rId31"/>
    <p:sldId id="441" r:id="rId32"/>
  </p:sldIdLst>
  <p:sldSz cx="9144000" cy="6858000" type="screen4x3"/>
  <p:notesSz cx="6858000" cy="9144000"/>
  <p:defaultTextStyle>
    <a:defPPr>
      <a:defRPr lang="fr-FR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1E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5950"/>
  </p:normalViewPr>
  <p:slideViewPr>
    <p:cSldViewPr snapToGrid="0" showGuides="1">
      <p:cViewPr>
        <p:scale>
          <a:sx n="80" d="100"/>
          <a:sy n="80" d="100"/>
        </p:scale>
        <p:origin x="-1710" y="198"/>
      </p:cViewPr>
      <p:guideLst>
        <p:guide orient="horz" pos="2150"/>
        <p:guide pos="2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486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Cliquez pour modifier les styles du texte du masque</a:t>
            </a: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Deuxième niveau</a:t>
            </a: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Troisième niveau</a:t>
            </a: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Quatrième niveau</a:t>
            </a: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Cinquième niveau</a:t>
            </a: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fr-FR" sz="1200" dirty="0"/>
            </a:fld>
            <a:endParaRPr lang="fr-FR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/>
          <p:nvPr/>
        </p:nvGrpSpPr>
        <p:grpSpPr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8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9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0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1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2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3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5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6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7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8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9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1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2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3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4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5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6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7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8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9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0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3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4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5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6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7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8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9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0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1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2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3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9260" name="Group 39"/>
            <p:cNvGrpSpPr/>
            <p:nvPr userDrawn="1"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5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6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noProof="0" smtClean="0"/>
              <a:t>Cliquez et modifiez le titre</a:t>
            </a:r>
            <a:endParaRPr lang="fr-FR" noProof="0" smtClean="0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charset="0"/>
              <a:buNone/>
              <a:defRPr sz="28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  <a:endParaRPr lang="fr-FR" noProof="0" smtClean="0"/>
          </a:p>
        </p:txBody>
      </p:sp>
      <p:sp>
        <p:nvSpPr>
          <p:cNvPr id="87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8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9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 hasCustomPrompt="1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 hasCustomPrompt="1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/>
          <p:nvPr/>
        </p:nvGrpSpPr>
        <p:grpSpPr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8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9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0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1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2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3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5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6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7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8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9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1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2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3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4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5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6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7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8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9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0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3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4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5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6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7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8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9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0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1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2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3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9260" name="Group 39"/>
            <p:cNvGrpSpPr/>
            <p:nvPr userDrawn="1"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5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6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noProof="0" smtClean="0"/>
              <a:t>Cliquez et modifiez le titre</a:t>
            </a:r>
            <a:endParaRPr lang="fr-FR" noProof="0" smtClean="0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charset="0"/>
              <a:buNone/>
              <a:defRPr sz="28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  <a:endParaRPr lang="fr-FR" noProof="0" smtClean="0"/>
          </a:p>
        </p:txBody>
      </p:sp>
      <p:sp>
        <p:nvSpPr>
          <p:cNvPr id="87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8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9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fr-FR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 hasCustomPrompt="1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 hasCustomPrompt="1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fr-FR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8194" name="Group 2"/>
          <p:cNvGrpSpPr/>
          <p:nvPr/>
        </p:nvGrpSpPr>
        <p:grpSpPr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2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3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5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5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7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8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8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0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0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2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2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4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4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5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6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8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8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0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0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1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2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4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4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5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7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7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9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9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0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1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2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3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4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5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6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8236" name="Group 39"/>
            <p:cNvGrpSpPr/>
            <p:nvPr userDrawn="1"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209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fr-FR"/>
              <a:t>Cliquez et modifiez le titre</a:t>
            </a:r>
            <a:endParaRPr lang="fr-FR"/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 smtClean="0"/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8194" name="Group 2"/>
          <p:cNvGrpSpPr/>
          <p:nvPr/>
        </p:nvGrpSpPr>
        <p:grpSpPr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2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3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5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5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7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8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8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0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0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2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2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4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4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5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6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8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8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0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0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1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2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4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4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5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7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7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9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9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0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1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2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3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4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5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6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8236" name="Group 39"/>
            <p:cNvGrpSpPr/>
            <p:nvPr userDrawn="1"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209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fr-FR"/>
              <a:t>Cliquez et modifiez le titre</a:t>
            </a:r>
            <a:endParaRPr lang="fr-FR"/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 smtClean="0"/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wmf"/><Relationship Id="rId1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hyperlink" Target="https://wordpress-1207589-4279038.cloudwaysapps.com/classification-and-biological-functions-of-lipids/" TargetMode="External"/><Relationship Id="rId3" Type="http://schemas.openxmlformats.org/officeDocument/2006/relationships/hyperlink" Target="https://wordpress-1207589-4279038.cloudwaysapps.com/types-of-nucleic-acids/" TargetMode="External"/><Relationship Id="rId2" Type="http://schemas.openxmlformats.org/officeDocument/2006/relationships/hyperlink" Target="https://wordpress-1207589-4279038.cloudwaysapps.com/structure-classification-and-functions-of-carbohydrates/" TargetMode="External"/><Relationship Id="rId1" Type="http://schemas.openxmlformats.org/officeDocument/2006/relationships/hyperlink" Target="https://wordpress-1207589-4279038.cloudwaysapps.com/structure-and-functions-of-protei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84200" y="2519045"/>
            <a:ext cx="8229600" cy="72644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fr-FR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</a:br>
            <a:br>
              <a:rPr kumimoji="0" lang="fr-FR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</a:br>
            <a:r>
              <a:rPr kumimoji="0" lang="fr-FR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6. </a:t>
            </a:r>
            <a:r>
              <a:rPr lang="fr-FR" sz="54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sym typeface="+mn-ea"/>
              </a:rPr>
              <a:t>Concepts of Bioenergetic</a:t>
            </a:r>
            <a:br>
              <a:rPr lang="fr-FR" sz="54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sym typeface="+mn-ea"/>
              </a:rPr>
            </a:br>
            <a:br>
              <a:rPr kumimoji="0" lang="fr-FR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</a:br>
            <a:br>
              <a:rPr kumimoji="0" lang="fr-FR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</a:br>
            <a:r>
              <a:rPr kumimoji="0" lang="fr-FR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 </a:t>
            </a:r>
            <a:endParaRPr kumimoji="0" lang="fr-FR" sz="5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sp>
        <p:nvSpPr>
          <p:cNvPr id="2" name="Zone de texte 1"/>
          <p:cNvSpPr txBox="1"/>
          <p:nvPr/>
        </p:nvSpPr>
        <p:spPr>
          <a:xfrm>
            <a:off x="9927590" y="3208655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fr-F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1"/>
          <p:cNvSpPr/>
          <p:nvPr/>
        </p:nvSpPr>
        <p:spPr>
          <a:xfrm>
            <a:off x="292735" y="338455"/>
            <a:ext cx="8508365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 </a:t>
            </a:r>
            <a:r>
              <a:rPr lang="en-US" altLang="fr-FR" b="1" dirty="0">
                <a:solidFill>
                  <a:srgbClr val="00FF00"/>
                </a:solidFill>
                <a:latin typeface="Arial" panose="020B0604020202020204" pitchFamily="34" charset="0"/>
              </a:rPr>
              <a:t>The 1st Principle:</a:t>
            </a:r>
            <a:r>
              <a:rPr lang="en-US" altLang="fr-FR" dirty="0">
                <a:latin typeface="Arial" panose="020B0604020202020204" pitchFamily="34" charset="0"/>
              </a:rPr>
              <a:t> Principle of Energy Conservation (Lavoisier 1773)</a:t>
            </a:r>
            <a:endParaRPr lang="en-US" altLang="fr-FR" dirty="0"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dirty="0">
                <a:latin typeface="Arial" panose="020B0604020202020204" pitchFamily="34" charset="0"/>
              </a:rPr>
              <a:t>There is neither creation nor loss of energy, only energy transformations; the total energy content of the universe remains </a:t>
            </a:r>
            <a:r>
              <a:rPr lang="en-US" altLang="fr-FR" b="1" dirty="0">
                <a:solidFill>
                  <a:srgbClr val="00FF00"/>
                </a:solidFill>
                <a:latin typeface="Arial" panose="020B0604020202020204" pitchFamily="34" charset="0"/>
              </a:rPr>
              <a:t>constant</a:t>
            </a:r>
            <a:r>
              <a:rPr lang="en-US" altLang="fr-FR" dirty="0">
                <a:latin typeface="Arial" panose="020B0604020202020204" pitchFamily="34" charset="0"/>
              </a:rPr>
              <a:t>.</a:t>
            </a:r>
            <a:endParaRPr lang="en-US" altLang="fr-FR" dirty="0"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fr-FR" b="1" dirty="0">
                <a:solidFill>
                  <a:srgbClr val="00FF00"/>
                </a:solidFill>
                <a:latin typeface="Arial" panose="020B0604020202020204" pitchFamily="34" charset="0"/>
              </a:rPr>
              <a:t>"Nothing is lost, nothing is created, </a:t>
            </a:r>
            <a:endParaRPr lang="en-US" altLang="fr-FR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fr-FR" b="1" dirty="0">
                <a:solidFill>
                  <a:srgbClr val="00FF00"/>
                </a:solidFill>
                <a:latin typeface="Arial" panose="020B0604020202020204" pitchFamily="34" charset="0"/>
              </a:rPr>
              <a:t>everything is transformed"</a:t>
            </a:r>
            <a:endParaRPr lang="en-US" altLang="fr-FR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dirty="0">
                <a:latin typeface="Arial" panose="020B0604020202020204" pitchFamily="34" charset="0"/>
              </a:rPr>
              <a:t>Example: ATP hydrolysis (chemical energy) is necessary for muscle contraction (mechanical energy) - transformation of one form of energy into another.</a:t>
            </a:r>
            <a:endParaRPr lang="en-US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1"/>
          <p:cNvSpPr/>
          <p:nvPr/>
        </p:nvSpPr>
        <p:spPr>
          <a:xfrm>
            <a:off x="487680" y="519430"/>
            <a:ext cx="8133715" cy="52660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10"/>
              </a:spcAft>
              <a:buFont typeface="Wingdings" panose="05000000000000000000" pitchFamily="2" charset="2"/>
              <a:buChar char="Ø"/>
            </a:pP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 </a:t>
            </a:r>
            <a:r>
              <a:rPr lang="en-US" altLang="fr-FR" b="1" dirty="0">
                <a:solidFill>
                  <a:srgbClr val="00FF00"/>
                </a:solidFill>
                <a:latin typeface="Arial" panose="020B0604020202020204" pitchFamily="34" charset="0"/>
              </a:rPr>
              <a:t>The 2nd Principle:</a:t>
            </a:r>
            <a:r>
              <a:rPr lang="en-US" altLang="fr-FR" dirty="0">
                <a:latin typeface="Arial" panose="020B0604020202020204" pitchFamily="34" charset="0"/>
              </a:rPr>
              <a:t> Entropy Increase</a:t>
            </a:r>
            <a:r>
              <a:rPr lang="fr-FR" altLang="en-US" dirty="0">
                <a:latin typeface="Arial" panose="020B0604020202020204" pitchFamily="34" charset="0"/>
              </a:rPr>
              <a:t>.</a:t>
            </a:r>
            <a:endParaRPr lang="en-US" altLang="fr-FR" dirty="0"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r>
              <a:rPr lang="en-US" altLang="fr-FR" dirty="0">
                <a:latin typeface="Arial" panose="020B0604020202020204" pitchFamily="34" charset="0"/>
              </a:rPr>
              <a:t>During energy production, the systems involved evolve from an ordered state to a less ordered state.</a:t>
            </a:r>
            <a:endParaRPr lang="en-US" altLang="fr-FR" dirty="0"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r>
              <a:rPr lang="en-US" altLang="fr-FR" dirty="0">
                <a:latin typeface="Arial" panose="020B0604020202020204" pitchFamily="34" charset="0"/>
              </a:rPr>
              <a:t>The disorder obtained is called Entropy </a:t>
            </a:r>
            <a:r>
              <a:rPr lang="en-US" altLang="fr-FR" b="1" dirty="0">
                <a:solidFill>
                  <a:srgbClr val="00FF00"/>
                </a:solidFill>
                <a:latin typeface="Arial" panose="020B0604020202020204" pitchFamily="34" charset="0"/>
              </a:rPr>
              <a:t>(S)</a:t>
            </a:r>
            <a:r>
              <a:rPr lang="en-US" altLang="fr-FR" dirty="0">
                <a:latin typeface="Arial" panose="020B0604020202020204" pitchFamily="34" charset="0"/>
              </a:rPr>
              <a:t>.</a:t>
            </a:r>
            <a:endParaRPr lang="en-US" altLang="fr-FR" dirty="0"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0"/>
              </a:spcBef>
              <a:spcAft>
                <a:spcPts val="10"/>
              </a:spcAft>
              <a:buFont typeface="Arial" panose="020B0604020202020204" pitchFamily="34" charset="0"/>
              <a:buChar char="•"/>
            </a:pPr>
            <a:r>
              <a:rPr lang="en-US" altLang="fr-FR" dirty="0">
                <a:latin typeface="Arial" panose="020B0604020202020204" pitchFamily="34" charset="0"/>
              </a:rPr>
              <a:t>The quantitative measure of the variation of this disorder (from an initial state to a final state) is designated by the entropy variation </a:t>
            </a:r>
            <a:r>
              <a:rPr lang="en-US" altLang="fr-FR" b="1" dirty="0">
                <a:solidFill>
                  <a:srgbClr val="00FF00"/>
                </a:solidFill>
                <a:latin typeface="Arial" panose="020B0604020202020204" pitchFamily="34" charset="0"/>
              </a:rPr>
              <a:t>(=∆S)</a:t>
            </a:r>
            <a:r>
              <a:rPr lang="en-US" altLang="fr-FR" dirty="0">
                <a:latin typeface="Arial" panose="020B0604020202020204" pitchFamily="34" charset="0"/>
              </a:rPr>
              <a:t>.</a:t>
            </a:r>
            <a:endParaRPr lang="en-US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1"/>
          <p:cNvSpPr/>
          <p:nvPr/>
        </p:nvSpPr>
        <p:spPr>
          <a:xfrm>
            <a:off x="450850" y="313055"/>
            <a:ext cx="7877175" cy="3599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sz="3200" b="1" dirty="0">
                <a:solidFill>
                  <a:srgbClr val="00FF00"/>
                </a:solidFill>
                <a:latin typeface="Arial" panose="020B0604020202020204" pitchFamily="34" charset="0"/>
              </a:rPr>
              <a:t>III.  Concept of Gibbs Free Energy G</a:t>
            </a:r>
            <a:endParaRPr sz="3200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dirty="0">
                <a:latin typeface="Arial" panose="020B0604020202020204" pitchFamily="34" charset="0"/>
              </a:rPr>
              <a:t>1.  D</a:t>
            </a:r>
            <a:r>
              <a:rPr lang="fr-FR" dirty="0">
                <a:latin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</a:rPr>
              <a:t>finition :</a:t>
            </a:r>
            <a:endParaRPr dirty="0"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dirty="0">
                <a:latin typeface="Arial" panose="020B0604020202020204" pitchFamily="34" charset="0"/>
              </a:rPr>
              <a:t>Gibbs free energy "G" is the energy of a system that produces useful work under conditions of constant temperature and pressure.</a:t>
            </a:r>
            <a:endParaRPr lang="en-US" altLang="fr-FR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fr-FR" dirty="0">
                <a:latin typeface="Arial" panose="020B0604020202020204" pitchFamily="34" charset="0"/>
              </a:rPr>
              <a:t>Consider the biochemical reaction system:</a:t>
            </a:r>
            <a:endParaRPr lang="en-US" altLang="fr-FR" dirty="0">
              <a:latin typeface="Arial" panose="020B0604020202020204" pitchFamily="34" charset="0"/>
            </a:endParaRP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19625"/>
            <a:ext cx="9144000" cy="206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1"/>
          <p:cNvSpPr/>
          <p:nvPr/>
        </p:nvSpPr>
        <p:spPr>
          <a:xfrm>
            <a:off x="249555" y="74930"/>
            <a:ext cx="8735695" cy="3507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  <a:buFont typeface="Arial" panose="020B0604020202020204" pitchFamily="34" charset="0"/>
            </a:pPr>
            <a:r>
              <a:rPr lang="en-US" altLang="fr-FR" sz="2800" b="1" dirty="0">
                <a:solidFill>
                  <a:srgbClr val="00FF00"/>
                </a:solidFill>
                <a:latin typeface="Arial" panose="020B0604020202020204" pitchFamily="34" charset="0"/>
              </a:rPr>
              <a:t>Concept of Internal Energy U and Enthalpy</a:t>
            </a:r>
            <a:endParaRPr lang="en-US" altLang="fr-FR" sz="2800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dirty="0">
                <a:latin typeface="Arial" panose="020B0604020202020204" pitchFamily="34" charset="0"/>
              </a:rPr>
              <a:t>Consider the extensive state function </a:t>
            </a:r>
            <a:r>
              <a:rPr lang="en-US" altLang="fr-FR" b="1" dirty="0">
                <a:solidFill>
                  <a:srgbClr val="00FF00"/>
                </a:solidFill>
                <a:latin typeface="Arial" panose="020B0604020202020204" pitchFamily="34" charset="0"/>
              </a:rPr>
              <a:t>U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b="1" dirty="0">
                <a:solidFill>
                  <a:srgbClr val="00FF00"/>
                </a:solidFill>
                <a:latin typeface="Arial" panose="020B0604020202020204" pitchFamily="34" charset="0"/>
              </a:rPr>
              <a:t>"internal energy"</a:t>
            </a:r>
            <a:r>
              <a:rPr lang="en-US" altLang="fr-FR" dirty="0">
                <a:latin typeface="Arial" panose="020B0604020202020204" pitchFamily="34" charset="0"/>
              </a:rPr>
              <a:t> in </a:t>
            </a:r>
            <a:r>
              <a:rPr lang="en-US" altLang="fr-FR" b="1" dirty="0">
                <a:solidFill>
                  <a:srgbClr val="00FF00"/>
                </a:solidFill>
                <a:latin typeface="Arial" panose="020B0604020202020204" pitchFamily="34" charset="0"/>
              </a:rPr>
              <a:t>J.mol-1</a:t>
            </a:r>
            <a:r>
              <a:rPr lang="en-US" altLang="fr-FR" dirty="0">
                <a:latin typeface="Arial" panose="020B0604020202020204" pitchFamily="34" charset="0"/>
              </a:rPr>
              <a:t>, which is independent of the path taken from state 1 to state 2. Variations of </a:t>
            </a:r>
            <a:r>
              <a:rPr lang="en-US" altLang="fr-FR" b="1" dirty="0">
                <a:solidFill>
                  <a:srgbClr val="00FF00"/>
                </a:solidFill>
                <a:latin typeface="Arial" panose="020B0604020202020204" pitchFamily="34" charset="0"/>
              </a:rPr>
              <a:t>U</a:t>
            </a:r>
            <a:r>
              <a:rPr lang="en-US" altLang="fr-FR" dirty="0">
                <a:latin typeface="Arial" panose="020B0604020202020204" pitchFamily="34" charset="0"/>
              </a:rPr>
              <a:t> are associated with energy exchanges of entropy/force S/F, work </a:t>
            </a:r>
            <a:r>
              <a:rPr lang="en-US" altLang="fr-FR" b="1" dirty="0">
                <a:solidFill>
                  <a:srgbClr val="00FF00"/>
                </a:solidFill>
                <a:latin typeface="Arial" panose="020B0604020202020204" pitchFamily="34" charset="0"/>
              </a:rPr>
              <a:t>w</a:t>
            </a:r>
            <a:r>
              <a:rPr lang="en-US" altLang="fr-FR" dirty="0">
                <a:latin typeface="Arial" panose="020B0604020202020204" pitchFamily="34" charset="0"/>
              </a:rPr>
              <a:t>, and/or heat transfer </a:t>
            </a:r>
            <a:r>
              <a:rPr lang="en-US" altLang="fr-FR" b="1" dirty="0">
                <a:solidFill>
                  <a:srgbClr val="00FF00"/>
                </a:solidFill>
                <a:latin typeface="Arial" panose="020B0604020202020204" pitchFamily="34" charset="0"/>
              </a:rPr>
              <a:t>Q</a:t>
            </a:r>
            <a:r>
              <a:rPr lang="en-US" altLang="fr-FR" dirty="0">
                <a:latin typeface="Arial" panose="020B0604020202020204" pitchFamily="34" charset="0"/>
              </a:rPr>
              <a:t>.</a:t>
            </a:r>
            <a:endParaRPr lang="en-US" altLang="fr-FR" dirty="0">
              <a:latin typeface="Arial" panose="020B0604020202020204" pitchFamily="34" charset="0"/>
            </a:endParaRP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35313"/>
            <a:ext cx="9144000" cy="3722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1"/>
          <p:cNvSpPr/>
          <p:nvPr/>
        </p:nvSpPr>
        <p:spPr>
          <a:xfrm>
            <a:off x="238125" y="223520"/>
            <a:ext cx="85826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/>
            <a:r>
              <a:rPr lang="en-US" altLang="fr-FR" b="1" dirty="0">
                <a:latin typeface="Arial" panose="020B0604020202020204" pitchFamily="34" charset="0"/>
              </a:rPr>
              <a:t>ΔU = change in internal energy, it is the variation in energy between the final and initial state of our system</a:t>
            </a:r>
            <a:endParaRPr lang="en-US" altLang="fr-FR" b="1" dirty="0">
              <a:latin typeface="Arial" panose="020B0604020202020204" pitchFamily="34" charset="0"/>
            </a:endParaRPr>
          </a:p>
        </p:txBody>
      </p:sp>
      <p:sp>
        <p:nvSpPr>
          <p:cNvPr id="23556" name="Rectangle 3"/>
          <p:cNvSpPr/>
          <p:nvPr/>
        </p:nvSpPr>
        <p:spPr>
          <a:xfrm>
            <a:off x="400685" y="2016125"/>
            <a:ext cx="842010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fr-FR" b="1" dirty="0">
                <a:latin typeface="Arial" panose="020B0604020202020204" pitchFamily="34" charset="0"/>
              </a:rPr>
              <a:t>U: the total energy contained in a system; for a given molecule, it is the energy of bonds, vibrations, or rotations.</a:t>
            </a:r>
            <a:endParaRPr lang="en-US" altLang="fr-FR" b="1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fr-FR" b="1" dirty="0">
                <a:latin typeface="Arial" panose="020B0604020202020204" pitchFamily="34" charset="0"/>
              </a:rPr>
              <a:t>Q: is the quantity of heat exchanged with the system.</a:t>
            </a:r>
            <a:endParaRPr lang="en-US" altLang="fr-FR" b="1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fr-FR" b="1" dirty="0">
                <a:latin typeface="Arial" panose="020B0604020202020204" pitchFamily="34" charset="0"/>
              </a:rPr>
              <a:t>W: is the work done by the system on the external environment or vice versa.</a:t>
            </a:r>
            <a:endParaRPr lang="en-US" altLang="fr-FR" b="1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fr-FR" b="1" dirty="0">
                <a:latin typeface="Arial" panose="020B0604020202020204" pitchFamily="34" charset="0"/>
              </a:rPr>
              <a:t>w=vx∆p, P: pressure, V: volume. In the cell, pressure is constant ∆p=0 therefore w=0.</a:t>
            </a:r>
            <a:endParaRPr lang="en-US" altLang="fr-FR" b="1" dirty="0">
              <a:latin typeface="Arial" panose="020B0604020202020204" pitchFamily="34" charset="0"/>
            </a:endParaRPr>
          </a:p>
        </p:txBody>
      </p:sp>
      <p:sp>
        <p:nvSpPr>
          <p:cNvPr id="3" name="Zone de texte 2"/>
          <p:cNvSpPr txBox="1"/>
          <p:nvPr/>
        </p:nvSpPr>
        <p:spPr>
          <a:xfrm>
            <a:off x="1403350" y="1324610"/>
            <a:ext cx="6195060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3200" b="1" i="1">
                <a:solidFill>
                  <a:srgbClr val="00FF00"/>
                </a:solidFill>
              </a:rPr>
              <a:t>ΔU = U</a:t>
            </a:r>
            <a:r>
              <a:rPr lang="fr-FR" sz="3200" b="1" i="1">
                <a:solidFill>
                  <a:srgbClr val="00FF00"/>
                </a:solidFill>
              </a:rPr>
              <a:t> </a:t>
            </a:r>
            <a:r>
              <a:rPr sz="3200" b="1" i="1">
                <a:solidFill>
                  <a:srgbClr val="00FF00"/>
                </a:solidFill>
              </a:rPr>
              <a:t>final - U</a:t>
            </a:r>
            <a:r>
              <a:rPr lang="fr-FR" sz="3200" b="1" i="1">
                <a:solidFill>
                  <a:srgbClr val="00FF00"/>
                </a:solidFill>
              </a:rPr>
              <a:t> </a:t>
            </a:r>
            <a:r>
              <a:rPr sz="3200" b="1" i="1">
                <a:solidFill>
                  <a:srgbClr val="00FF00"/>
                </a:solidFill>
              </a:rPr>
              <a:t>initial = Q + W</a:t>
            </a:r>
            <a:endParaRPr sz="3200" b="1" i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3" y="355600"/>
            <a:ext cx="9139237" cy="3563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Zone de texte 1"/>
          <p:cNvSpPr txBox="1"/>
          <p:nvPr/>
        </p:nvSpPr>
        <p:spPr>
          <a:xfrm>
            <a:off x="248920" y="4238625"/>
            <a:ext cx="8660130" cy="2306955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b="1"/>
              <a:t>The most common, in biology, the variation of internal energy is summed up in the heat of the reaction </a:t>
            </a:r>
            <a:r>
              <a:rPr b="1">
                <a:solidFill>
                  <a:srgbClr val="00FF00"/>
                </a:solidFill>
              </a:rPr>
              <a:t>Qp</a:t>
            </a:r>
            <a:r>
              <a:rPr b="1"/>
              <a:t>, that is to say: </a:t>
            </a:r>
            <a:r>
              <a:rPr b="1">
                <a:solidFill>
                  <a:srgbClr val="00FF00"/>
                </a:solidFill>
              </a:rPr>
              <a:t>ΔU = Qp = ΔH.</a:t>
            </a:r>
            <a:endParaRPr b="1">
              <a:solidFill>
                <a:srgbClr val="00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b="1"/>
              <a:t>This quantity of heat is called </a:t>
            </a:r>
            <a:r>
              <a:rPr b="1">
                <a:solidFill>
                  <a:srgbClr val="00FF00"/>
                </a:solidFill>
              </a:rPr>
              <a:t>ENTHALPY (or H).</a:t>
            </a:r>
            <a:endParaRPr b="1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b="1"/>
              <a:t>Enthalpy is also a function of the state of the system whose unit is: J/mol.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1"/>
          <p:cNvSpPr/>
          <p:nvPr/>
        </p:nvSpPr>
        <p:spPr>
          <a:xfrm>
            <a:off x="281940" y="305435"/>
            <a:ext cx="8703310" cy="5723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fr-FR" sz="2800" b="1" dirty="0">
                <a:solidFill>
                  <a:srgbClr val="00FF00"/>
                </a:solidFill>
                <a:latin typeface="Arial" panose="020B0604020202020204" pitchFamily="34" charset="0"/>
              </a:rPr>
              <a:t>Enthalpy =</a:t>
            </a:r>
            <a:r>
              <a:rPr lang="en-US" altLang="fr-FR" b="1" dirty="0">
                <a:latin typeface="Arial" panose="020B0604020202020204" pitchFamily="34" charset="0"/>
              </a:rPr>
              <a:t> the quantity of heat exchanged by the system during a transformation carried out at constant P:</a:t>
            </a:r>
            <a:endParaRPr lang="en-US" altLang="fr-FR" b="1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altLang="fr-FR" b="1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>
                <a:latin typeface="Arial" panose="020B0604020202020204" pitchFamily="34" charset="0"/>
              </a:rPr>
              <a:t>▪</a:t>
            </a:r>
            <a:r>
              <a:rPr lang="en-US" altLang="fr-FR" b="1" dirty="0">
                <a:latin typeface="Arial" panose="020B0604020202020204" pitchFamily="34" charset="0"/>
              </a:rPr>
              <a:t> If ∆H&gt;0 the reaction absorbs heat = </a:t>
            </a:r>
            <a:r>
              <a:rPr lang="en-US" altLang="fr-FR" b="1" dirty="0">
                <a:solidFill>
                  <a:srgbClr val="00FF00"/>
                </a:solidFill>
                <a:latin typeface="Arial" panose="020B0604020202020204" pitchFamily="34" charset="0"/>
              </a:rPr>
              <a:t>endothermic reaction</a:t>
            </a:r>
            <a:endParaRPr lang="en-US" altLang="fr-FR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altLang="fr-FR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>
                <a:latin typeface="Arial" panose="020B0604020202020204" pitchFamily="34" charset="0"/>
              </a:rPr>
              <a:t>▪</a:t>
            </a:r>
            <a:r>
              <a:rPr lang="en-US" altLang="fr-FR" b="1" dirty="0">
                <a:latin typeface="Arial" panose="020B0604020202020204" pitchFamily="34" charset="0"/>
              </a:rPr>
              <a:t> If ∆H&lt;0 the reaction produces heat = </a:t>
            </a:r>
            <a:r>
              <a:rPr lang="en-US" altLang="fr-FR" b="1" dirty="0">
                <a:solidFill>
                  <a:srgbClr val="00FF00"/>
                </a:solidFill>
                <a:latin typeface="Arial" panose="020B0604020202020204" pitchFamily="34" charset="0"/>
              </a:rPr>
              <a:t>exothermic reaction</a:t>
            </a:r>
            <a:endParaRPr lang="en-US" altLang="fr-FR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altLang="fr-FR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fr-FR" b="1" dirty="0">
                <a:solidFill>
                  <a:srgbClr val="00FF00"/>
                </a:solidFill>
                <a:latin typeface="Arial" panose="020B0604020202020204" pitchFamily="34" charset="0"/>
              </a:rPr>
              <a:t>Note:</a:t>
            </a:r>
            <a:r>
              <a:rPr lang="en-US" altLang="fr-FR" b="1" dirty="0">
                <a:latin typeface="Arial" panose="020B0604020202020204" pitchFamily="34" charset="0"/>
              </a:rPr>
              <a:t> The unit of measurement for all these energies and energy variations is joules/mole or calories/mole. 1 calorie = 4.184 joules.</a:t>
            </a:r>
            <a:endParaRPr lang="en-US" altLang="fr-FR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1"/>
          <p:cNvSpPr/>
          <p:nvPr/>
        </p:nvSpPr>
        <p:spPr>
          <a:xfrm>
            <a:off x="167005" y="1054735"/>
            <a:ext cx="8709025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00000"/>
              </a:lnSpc>
              <a:buFont typeface="Arial" panose="020B0604020202020204" pitchFamily="34" charset="0"/>
            </a:pPr>
            <a:r>
              <a:rPr lang="fr-FR" altLang="en-US" dirty="0">
                <a:latin typeface="Arial" panose="020B0604020202020204" pitchFamily="34" charset="0"/>
              </a:rPr>
              <a:t>    </a:t>
            </a:r>
            <a:r>
              <a:rPr lang="en-US" altLang="fr-FR" dirty="0">
                <a:latin typeface="Arial" panose="020B0604020202020204" pitchFamily="34" charset="0"/>
              </a:rPr>
              <a:t>Enthalpy is the total energy, Gibbs free energy is the portion of energy capable of providing work. The difference is entropic energy or disorder energy defined by</a:t>
            </a:r>
            <a:r>
              <a:rPr lang="fr-FR" altLang="en-US" dirty="0">
                <a:latin typeface="Arial" panose="020B0604020202020204" pitchFamily="34" charset="0"/>
              </a:rPr>
              <a:t>:</a:t>
            </a:r>
            <a:endParaRPr lang="en-US" altLang="fr-FR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</a:pPr>
            <a:r>
              <a:rPr lang="en-US" altLang="fr-FR" dirty="0">
                <a:latin typeface="Arial" panose="020B0604020202020204" pitchFamily="34" charset="0"/>
              </a:rPr>
              <a:t>TxS</a:t>
            </a:r>
            <a:endParaRPr lang="en-US" altLang="fr-FR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</a:pPr>
            <a:r>
              <a:rPr lang="en-US" altLang="fr-FR" dirty="0">
                <a:latin typeface="Arial" panose="020B0604020202020204" pitchFamily="34" charset="0"/>
              </a:rPr>
              <a:t>H=G+TS T: temperature</a:t>
            </a:r>
            <a:endParaRPr lang="en-US" altLang="fr-FR" dirty="0"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</a:pPr>
            <a:r>
              <a:rPr lang="en-US" altLang="fr-FR" dirty="0">
                <a:latin typeface="Arial" panose="020B0604020202020204" pitchFamily="34" charset="0"/>
              </a:rPr>
              <a:t>G=H-TS</a:t>
            </a:r>
            <a:endParaRPr lang="en-US" altLang="fr-FR" dirty="0"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</a:pPr>
            <a:r>
              <a:rPr lang="en-US" altLang="fr-FR" dirty="0">
                <a:latin typeface="Arial" panose="020B0604020202020204" pitchFamily="34" charset="0"/>
              </a:rPr>
              <a:t>∆G=∆H-T∆S</a:t>
            </a:r>
            <a:endParaRPr lang="en-US" altLang="fr-FR" dirty="0"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</a:pPr>
            <a:r>
              <a:rPr lang="fr-FR" altLang="en-US" dirty="0">
                <a:latin typeface="Arial" panose="020B0604020202020204" pitchFamily="34" charset="0"/>
              </a:rPr>
              <a:t>   </a:t>
            </a:r>
            <a:r>
              <a:rPr lang="en-US" altLang="fr-FR" b="1" dirty="0">
                <a:latin typeface="Arial" panose="020B0604020202020204" pitchFamily="34" charset="0"/>
              </a:rPr>
              <a:t>Major significance of ∆G:</a:t>
            </a:r>
            <a:endParaRPr lang="en-US" altLang="fr-FR" b="1" dirty="0"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</a:pPr>
            <a:r>
              <a:rPr lang="en-US" altLang="fr-FR" dirty="0">
                <a:latin typeface="Arial" panose="020B0604020202020204" pitchFamily="34" charset="0"/>
              </a:rPr>
              <a:t>Allows prediction of the direction of a chemical reaction</a:t>
            </a:r>
            <a:endParaRPr lang="en-US" altLang="fr-FR" dirty="0">
              <a:latin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fr-FR" dirty="0">
                <a:latin typeface="Arial" panose="020B0604020202020204" pitchFamily="34" charset="0"/>
              </a:rPr>
              <a:t>∆G&lt;0: The reaction is </a:t>
            </a:r>
            <a:r>
              <a:rPr lang="en-US" altLang="fr-FR" dirty="0">
                <a:solidFill>
                  <a:srgbClr val="00FF00"/>
                </a:solidFill>
                <a:latin typeface="Arial" panose="020B0604020202020204" pitchFamily="34" charset="0"/>
              </a:rPr>
              <a:t>exergonic</a:t>
            </a:r>
            <a:r>
              <a:rPr lang="en-US" altLang="fr-FR" dirty="0">
                <a:latin typeface="Arial" panose="020B0604020202020204" pitchFamily="34" charset="0"/>
              </a:rPr>
              <a:t> or spontaneous, it occurs spontaneously from A to B.</a:t>
            </a:r>
            <a:endParaRPr lang="en-US" altLang="fr-FR" dirty="0">
              <a:latin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fr-FR" dirty="0">
                <a:latin typeface="Arial" panose="020B0604020202020204" pitchFamily="34" charset="0"/>
              </a:rPr>
              <a:t>∆G&gt;0: The reaction is called </a:t>
            </a:r>
            <a:r>
              <a:rPr lang="en-US" altLang="fr-FR" dirty="0">
                <a:solidFill>
                  <a:srgbClr val="00FF00"/>
                </a:solidFill>
                <a:latin typeface="Arial" panose="020B0604020202020204" pitchFamily="34" charset="0"/>
              </a:rPr>
              <a:t>endergonic</a:t>
            </a:r>
            <a:r>
              <a:rPr lang="en-US" altLang="fr-FR" dirty="0">
                <a:latin typeface="Arial" panose="020B0604020202020204" pitchFamily="34" charset="0"/>
              </a:rPr>
              <a:t>, it only occurs if there is an external energy input.</a:t>
            </a:r>
            <a:endParaRPr lang="en-US" altLang="fr-FR" dirty="0">
              <a:latin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fr-FR" dirty="0">
                <a:latin typeface="Arial" panose="020B0604020202020204" pitchFamily="34" charset="0"/>
              </a:rPr>
              <a:t>∆G=0: The reaction occurs without energy consumption, it tends toward equilibrium.</a:t>
            </a:r>
            <a:endParaRPr lang="en-US" altLang="fr-FR" dirty="0">
              <a:latin typeface="Arial" panose="020B0604020202020204" pitchFamily="34" charset="0"/>
            </a:endParaRPr>
          </a:p>
        </p:txBody>
      </p:sp>
      <p:sp>
        <p:nvSpPr>
          <p:cNvPr id="2" name="Zone de texte 1"/>
          <p:cNvSpPr txBox="1"/>
          <p:nvPr/>
        </p:nvSpPr>
        <p:spPr>
          <a:xfrm>
            <a:off x="167005" y="14605"/>
            <a:ext cx="86086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fr-FR" sz="2800" b="1" dirty="0">
                <a:solidFill>
                  <a:srgbClr val="00FF00"/>
                </a:solidFill>
                <a:sym typeface="+mn-ea"/>
              </a:rPr>
              <a:t>Relationship between enthalpy H and Gibbs free energy:</a:t>
            </a:r>
            <a:endParaRPr lang="en-US" altLang="fr-FR" sz="2800" b="1" dirty="0">
              <a:solidFill>
                <a:srgbClr val="00FF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1"/>
          <p:cNvSpPr/>
          <p:nvPr/>
        </p:nvSpPr>
        <p:spPr>
          <a:xfrm>
            <a:off x="271145" y="92075"/>
            <a:ext cx="8422005" cy="6369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b="1" dirty="0">
                <a:latin typeface="Arial" panose="020B0604020202020204" pitchFamily="34" charset="0"/>
              </a:rPr>
              <a:t>2. </a:t>
            </a:r>
            <a:r>
              <a:rPr lang="en-US" altLang="fr-FR" b="1" dirty="0">
                <a:latin typeface="Arial" panose="020B0604020202020204" pitchFamily="34" charset="0"/>
              </a:rPr>
              <a:t>Gibbs Free Energy and Equilibrium Constant:</a:t>
            </a:r>
            <a:endParaRPr lang="en-US" altLang="fr-FR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fr-FR" dirty="0">
                <a:latin typeface="Arial" panose="020B0604020202020204" pitchFamily="34" charset="0"/>
              </a:rPr>
              <a:t>Consider the following equilibrium:</a:t>
            </a:r>
            <a:r>
              <a:rPr lang="fr-FR" altLang="en-US" dirty="0">
                <a:latin typeface="Arial" panose="020B0604020202020204" pitchFamily="34" charset="0"/>
              </a:rPr>
              <a:t> </a:t>
            </a:r>
            <a:r>
              <a:rPr b="1">
                <a:sym typeface="+mn-ea"/>
              </a:rPr>
              <a:t>A</a:t>
            </a:r>
            <a:r>
              <a:rPr lang="fr-FR" b="1">
                <a:sym typeface="+mn-ea"/>
              </a:rPr>
              <a:t>+B</a:t>
            </a:r>
            <a:r>
              <a:rPr b="1">
                <a:sym typeface="+mn-ea"/>
              </a:rPr>
              <a:t> -----&gt; </a:t>
            </a:r>
            <a:r>
              <a:rPr lang="fr-FR" b="1">
                <a:sym typeface="+mn-ea"/>
              </a:rPr>
              <a:t>C+D</a:t>
            </a:r>
            <a:r>
              <a:rPr lang="en-US" altLang="fr-FR" dirty="0">
                <a:latin typeface="Arial" panose="020B0604020202020204" pitchFamily="34" charset="0"/>
              </a:rPr>
              <a:t> .... (1)</a:t>
            </a:r>
            <a:endParaRPr lang="en-US" altLang="fr-FR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fr-FR" b="1" dirty="0">
                <a:latin typeface="Arial" panose="020B0604020202020204" pitchFamily="34" charset="0"/>
              </a:rPr>
              <a:t>Definition of standard state or standard chemical and biochemical conditions:</a:t>
            </a:r>
            <a:endParaRPr lang="en-US" altLang="fr-FR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fr-FR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fr-FR" b="1" dirty="0">
                <a:solidFill>
                  <a:srgbClr val="00FF00"/>
                </a:solidFill>
                <a:latin typeface="Arial" panose="020B0604020202020204" pitchFamily="34" charset="0"/>
              </a:rPr>
              <a:t>In chemistry:</a:t>
            </a:r>
            <a:endParaRPr lang="en-US" altLang="fr-FR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fr-FR" dirty="0">
                <a:latin typeface="Arial" panose="020B0604020202020204" pitchFamily="34" charset="0"/>
              </a:rPr>
              <a:t>Pressure of 1 atmosphere</a:t>
            </a:r>
            <a:endParaRPr lang="en-US" altLang="fr-FR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fr-FR" dirty="0">
                <a:latin typeface="Arial" panose="020B0604020202020204" pitchFamily="34" charset="0"/>
              </a:rPr>
              <a:t>Temperature of 25</a:t>
            </a:r>
            <a:r>
              <a:rPr lang="" altLang="en-US" dirty="0">
                <a:latin typeface="Arial" panose="020B0604020202020204" pitchFamily="34" charset="0"/>
              </a:rPr>
              <a:t>°</a:t>
            </a:r>
            <a:r>
              <a:rPr lang="en-US" altLang="fr-FR" dirty="0">
                <a:latin typeface="Arial" panose="020B0604020202020204" pitchFamily="34" charset="0"/>
              </a:rPr>
              <a:t>C or 298 K</a:t>
            </a:r>
            <a:endParaRPr lang="en-US" altLang="fr-FR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fr-FR" dirty="0">
                <a:latin typeface="Arial" panose="020B0604020202020204" pitchFamily="34" charset="0"/>
              </a:rPr>
              <a:t>Concentration of each reactant at 1M (1mole/L)</a:t>
            </a:r>
            <a:endParaRPr lang="en-US" altLang="fr-FR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fr-FR" dirty="0">
                <a:latin typeface="Arial" panose="020B0604020202020204" pitchFamily="34" charset="0"/>
              </a:rPr>
              <a:t>pH=0</a:t>
            </a:r>
            <a:r>
              <a:rPr lang="fr-FR" altLang="en-US" dirty="0">
                <a:latin typeface="Arial" panose="020B0604020202020204" pitchFamily="34" charset="0"/>
              </a:rPr>
              <a:t> </a:t>
            </a:r>
            <a:r>
              <a:rPr lang="en-US" altLang="fr-FR" dirty="0">
                <a:latin typeface="Arial" panose="020B0604020202020204" pitchFamily="34" charset="0"/>
              </a:rPr>
              <a:t>Under these conditions, the standard Gibbs free energy is denoted as G</a:t>
            </a:r>
            <a:r>
              <a:rPr lang="en-US" altLang="en-US" dirty="0">
                <a:latin typeface="Arial" panose="020B0604020202020204" pitchFamily="34" charset="0"/>
              </a:rPr>
              <a:t>º</a:t>
            </a:r>
            <a:r>
              <a:rPr lang="en-US" altLang="fr-FR" dirty="0">
                <a:latin typeface="Arial" panose="020B0604020202020204" pitchFamily="34" charset="0"/>
              </a:rPr>
              <a:t>.</a:t>
            </a:r>
            <a:endParaRPr lang="en-US" altLang="fr-FR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fr-FR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fr-FR" b="1" dirty="0">
                <a:solidFill>
                  <a:srgbClr val="00FF00"/>
                </a:solidFill>
                <a:latin typeface="Arial" panose="020B0604020202020204" pitchFamily="34" charset="0"/>
              </a:rPr>
              <a:t>In biochemistry:</a:t>
            </a:r>
            <a:endParaRPr lang="en-US" altLang="fr-FR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fr-FR" dirty="0">
                <a:latin typeface="Arial" panose="020B0604020202020204" pitchFamily="34" charset="0"/>
              </a:rPr>
              <a:t>pH = 7 (cellular pH)</a:t>
            </a:r>
            <a:r>
              <a:rPr lang="fr-FR" altLang="en-US" dirty="0">
                <a:latin typeface="Arial" panose="020B0604020202020204" pitchFamily="34" charset="0"/>
              </a:rPr>
              <a:t> </a:t>
            </a:r>
            <a:r>
              <a:rPr lang="en-US" altLang="fr-FR" dirty="0">
                <a:latin typeface="Arial" panose="020B0604020202020204" pitchFamily="34" charset="0"/>
              </a:rPr>
              <a:t>Under these conditions, the standard Gibbs free energy is denoted as G</a:t>
            </a:r>
            <a:r>
              <a:rPr lang="en-US" altLang="en-US" dirty="0">
                <a:latin typeface="Arial" panose="020B0604020202020204" pitchFamily="34" charset="0"/>
              </a:rPr>
              <a:t>º</a:t>
            </a:r>
            <a:r>
              <a:rPr lang="en-US" altLang="fr-FR" dirty="0">
                <a:latin typeface="Arial" panose="020B0604020202020204" pitchFamily="34" charset="0"/>
              </a:rPr>
              <a:t>'.</a:t>
            </a:r>
            <a:endParaRPr lang="en-US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1"/>
          <p:cNvSpPr/>
          <p:nvPr/>
        </p:nvSpPr>
        <p:spPr>
          <a:xfrm>
            <a:off x="371475" y="152400"/>
            <a:ext cx="8394065" cy="6185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fr-FR" b="1" dirty="0">
                <a:latin typeface="Arial" panose="020B0604020202020204" pitchFamily="34" charset="0"/>
              </a:rPr>
              <a:t>For biochemical reaction 1:</a:t>
            </a:r>
            <a:endParaRPr lang="en-US" altLang="fr-FR" b="1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fr-FR" dirty="0">
                <a:latin typeface="Arial" panose="020B0604020202020204" pitchFamily="34" charset="0"/>
              </a:rPr>
              <a:t>-The free energy of a molecule (A, B, C, D) at its concentration in the medium is related to the standard free energy G</a:t>
            </a:r>
            <a:r>
              <a:rPr lang="en-US" altLang="en-US" dirty="0">
                <a:latin typeface="Arial" panose="020B0604020202020204" pitchFamily="34" charset="0"/>
              </a:rPr>
              <a:t>º</a:t>
            </a:r>
            <a:r>
              <a:rPr lang="en-US" altLang="fr-FR" dirty="0">
                <a:latin typeface="Arial" panose="020B0604020202020204" pitchFamily="34" charset="0"/>
              </a:rPr>
              <a:t>, </a:t>
            </a:r>
            <a:endParaRPr lang="en-US" altLang="fr-FR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fr-FR" b="1" dirty="0">
                <a:latin typeface="Arial" panose="020B0604020202020204" pitchFamily="34" charset="0"/>
              </a:rPr>
              <a:t>Example for A:</a:t>
            </a:r>
            <a:r>
              <a:rPr lang="en-US" altLang="fr-FR" dirty="0">
                <a:latin typeface="Arial" panose="020B0604020202020204" pitchFamily="34" charset="0"/>
              </a:rPr>
              <a:t> GA = G</a:t>
            </a:r>
            <a:r>
              <a:rPr lang="en-US" altLang="en-US" dirty="0">
                <a:latin typeface="Arial" panose="020B0604020202020204" pitchFamily="34" charset="0"/>
              </a:rPr>
              <a:t>º</a:t>
            </a:r>
            <a:r>
              <a:rPr lang="en-US" altLang="fr-FR" dirty="0">
                <a:latin typeface="Arial" panose="020B0604020202020204" pitchFamily="34" charset="0"/>
              </a:rPr>
              <a:t>A + RT Ln [A] .... (2)</a:t>
            </a:r>
            <a:endParaRPr lang="en-US" altLang="fr-FR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dirty="0">
                <a:latin typeface="Arial" panose="020B0604020202020204" pitchFamily="34" charset="0"/>
              </a:rPr>
              <a:t>▪</a:t>
            </a:r>
            <a:r>
              <a:rPr lang="en-US" altLang="fr-FR" dirty="0">
                <a:latin typeface="Arial" panose="020B0604020202020204" pitchFamily="34" charset="0"/>
              </a:rPr>
              <a:t> G</a:t>
            </a:r>
            <a:r>
              <a:rPr lang="en-US" altLang="en-US" dirty="0">
                <a:latin typeface="Arial" panose="020B0604020202020204" pitchFamily="34" charset="0"/>
              </a:rPr>
              <a:t>º</a:t>
            </a:r>
            <a:r>
              <a:rPr lang="en-US" altLang="fr-FR" dirty="0">
                <a:latin typeface="Arial" panose="020B0604020202020204" pitchFamily="34" charset="0"/>
              </a:rPr>
              <a:t>`A: Gibbs free energy at biochemical standard state</a:t>
            </a:r>
            <a:endParaRPr lang="en-US" altLang="fr-FR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dirty="0">
                <a:latin typeface="Arial" panose="020B0604020202020204" pitchFamily="34" charset="0"/>
              </a:rPr>
              <a:t>▪</a:t>
            </a:r>
            <a:r>
              <a:rPr lang="en-US" altLang="fr-FR" dirty="0">
                <a:latin typeface="Arial" panose="020B0604020202020204" pitchFamily="34" charset="0"/>
              </a:rPr>
              <a:t> R: ideal gas constant: 8.31 J/mol/K</a:t>
            </a:r>
            <a:endParaRPr lang="en-US" altLang="fr-FR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dirty="0">
                <a:latin typeface="Arial" panose="020B0604020202020204" pitchFamily="34" charset="0"/>
              </a:rPr>
              <a:t>▪</a:t>
            </a:r>
            <a:r>
              <a:rPr lang="en-US" altLang="fr-FR" dirty="0">
                <a:latin typeface="Arial" panose="020B0604020202020204" pitchFamily="34" charset="0"/>
              </a:rPr>
              <a:t> T: absolute temperature in Kelvin</a:t>
            </a:r>
            <a:endParaRPr lang="en-US" altLang="fr-FR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dirty="0">
                <a:latin typeface="Arial" panose="020B0604020202020204" pitchFamily="34" charset="0"/>
              </a:rPr>
              <a:t>▪</a:t>
            </a:r>
            <a:r>
              <a:rPr lang="en-US" altLang="fr-FR" dirty="0">
                <a:latin typeface="Arial" panose="020B0604020202020204" pitchFamily="34" charset="0"/>
              </a:rPr>
              <a:t> [A]: concentration of molecule A</a:t>
            </a:r>
            <a:endParaRPr lang="en-US" altLang="fr-FR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fr-FR" b="1" dirty="0">
                <a:latin typeface="Arial" panose="020B0604020202020204" pitchFamily="34" charset="0"/>
              </a:rPr>
              <a:t>The change in Gibbs free energy for reaction (1):</a:t>
            </a:r>
            <a:endParaRPr lang="en-US" altLang="fr-FR" b="1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fr-FR" dirty="0">
                <a:latin typeface="Arial" panose="020B0604020202020204" pitchFamily="34" charset="0"/>
              </a:rPr>
              <a:t>∆G = (GC+GD)-(GA+GB)</a:t>
            </a:r>
            <a:endParaRPr lang="en-US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593725" y="1055370"/>
            <a:ext cx="803465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To survive, grow, and reproduce, the cells of any living organism need energy.</a:t>
            </a:r>
            <a:endParaRPr kumimoji="0" lang="en-US" alt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This energy can be classified as:</a:t>
            </a:r>
            <a:endParaRPr kumimoji="0" lang="en-US" alt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▪</a:t>
            </a:r>
            <a:r>
              <a:rPr kumimoji="0" lang="en-US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Chemical:</a:t>
            </a: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the energy that enables chemical reactions in various metabolic pathways.</a:t>
            </a:r>
            <a:endParaRPr kumimoji="0" lang="en-US" alt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▪</a:t>
            </a:r>
            <a:r>
              <a:rPr kumimoji="0" lang="en-US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Mechanical:</a:t>
            </a: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the energy that allows movement during muscle contraction.</a:t>
            </a:r>
            <a:endParaRPr kumimoji="0" lang="en-US" alt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▪</a:t>
            </a:r>
            <a:r>
              <a:rPr kumimoji="0" lang="en-US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Caloric:</a:t>
            </a: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when heat is produced.</a:t>
            </a:r>
            <a:endParaRPr kumimoji="0" lang="en-US" alt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2788" y="99378"/>
            <a:ext cx="3900488" cy="706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Generalities</a:t>
            </a:r>
            <a:endParaRPr kumimoji="0" lang="en-US" altLang="fr-FR" sz="4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65163"/>
            <a:ext cx="9144000" cy="6192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Rectangle 1"/>
          <p:cNvSpPr/>
          <p:nvPr/>
        </p:nvSpPr>
        <p:spPr>
          <a:xfrm>
            <a:off x="641350" y="58738"/>
            <a:ext cx="75295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solidFill>
                  <a:srgbClr val="00FF00"/>
                </a:solidFill>
                <a:latin typeface="Arial" panose="020B0604020202020204" pitchFamily="34" charset="0"/>
              </a:rPr>
              <a:t>Ex</a:t>
            </a:r>
            <a:r>
              <a:rPr lang="fr-FR" sz="2800" b="1" dirty="0">
                <a:solidFill>
                  <a:srgbClr val="00FF00"/>
                </a:solidFill>
                <a:latin typeface="Arial" panose="020B0604020202020204" pitchFamily="34" charset="0"/>
              </a:rPr>
              <a:t>a</a:t>
            </a:r>
            <a:r>
              <a:rPr sz="2800" b="1" dirty="0">
                <a:solidFill>
                  <a:srgbClr val="00FF00"/>
                </a:solidFill>
                <a:latin typeface="Arial" panose="020B0604020202020204" pitchFamily="34" charset="0"/>
              </a:rPr>
              <a:t>mples de ∆G°` de certaines réactions :</a:t>
            </a:r>
            <a:endParaRPr sz="2800" b="1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88900" y="0"/>
            <a:ext cx="6181725" cy="82994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sz="3200" b="1" dirty="0">
                <a:solidFill>
                  <a:srgbClr val="00FF00"/>
                </a:solidFill>
              </a:rPr>
              <a:t>Phosphoryl Transfer from ATP</a:t>
            </a:r>
            <a:endParaRPr sz="3200" b="1" dirty="0">
              <a:solidFill>
                <a:srgbClr val="00FF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457960"/>
            <a:ext cx="9144000" cy="38449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Zone de texte 1"/>
          <p:cNvSpPr txBox="1"/>
          <p:nvPr/>
        </p:nvSpPr>
        <p:spPr>
          <a:xfrm>
            <a:off x="175895" y="33655"/>
            <a:ext cx="8690610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sz="3200" b="1" dirty="0">
                <a:solidFill>
                  <a:srgbClr val="00FF00"/>
                </a:solidFill>
              </a:rPr>
              <a:t>Free energy change for ATP hydrolysis is </a:t>
            </a:r>
            <a:r>
              <a:rPr sz="3200" b="1" dirty="0">
                <a:solidFill>
                  <a:schemeClr val="tx1"/>
                </a:solidFill>
              </a:rPr>
              <a:t>large and negative</a:t>
            </a:r>
            <a:endParaRPr sz="3200" b="1" dirty="0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9525" y="1305560"/>
            <a:ext cx="9133840" cy="5551170"/>
            <a:chOff x="15" y="2056"/>
            <a:chExt cx="14384" cy="8742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" y="2056"/>
              <a:ext cx="14385" cy="8743"/>
            </a:xfrm>
            <a:prstGeom prst="rect">
              <a:avLst/>
            </a:prstGeom>
          </p:spPr>
        </p:pic>
        <p:sp>
          <p:nvSpPr>
            <p:cNvPr id="7" name="Zone de texte 6"/>
            <p:cNvSpPr txBox="1"/>
            <p:nvPr/>
          </p:nvSpPr>
          <p:spPr>
            <a:xfrm>
              <a:off x="7728" y="2119"/>
              <a:ext cx="5283" cy="922"/>
            </a:xfrm>
            <a:prstGeom prst="rect">
              <a:avLst/>
            </a:prstGeom>
          </p:spPr>
          <p:txBody>
            <a:bodyPr>
              <a:noAutofit/>
            </a:bodyPr>
            <a:p>
              <a:r>
                <a:rPr sz="1600">
                  <a:solidFill>
                    <a:srgbClr val="0000FF"/>
                  </a:solidFill>
                  <a:latin typeface="Calibri" panose="020F0502020204030204"/>
                  <a:ea typeface="Calibri" panose="020F0502020204030204"/>
                </a:rPr>
                <a:t>Hydrolysis of ATP is highly favorable </a:t>
              </a:r>
              <a:endParaRPr sz="1600">
                <a:solidFill>
                  <a:srgbClr val="0000FF"/>
                </a:solidFill>
                <a:latin typeface="Calibri" panose="020F0502020204030204"/>
                <a:ea typeface="Calibri" panose="020F0502020204030204"/>
              </a:endParaRPr>
            </a:p>
            <a:p>
              <a:r>
                <a:rPr sz="1600">
                  <a:solidFill>
                    <a:srgbClr val="0000FF"/>
                  </a:solidFill>
                  <a:latin typeface="Calibri" panose="020F0502020204030204"/>
                  <a:ea typeface="Calibri" panose="020F0502020204030204"/>
                </a:rPr>
                <a:t>under standard conditions </a:t>
              </a:r>
              <a:endParaRPr sz="1600">
                <a:solidFill>
                  <a:srgbClr val="0000FF"/>
                </a:solidFill>
                <a:latin typeface="Calibri" panose="020F0502020204030204"/>
                <a:ea typeface="Calibri" panose="020F0502020204030204"/>
              </a:endParaRPr>
            </a:p>
            <a:p>
              <a:endParaRPr sz="1600">
                <a:solidFill>
                  <a:srgbClr val="0000FF"/>
                </a:solidFill>
                <a:latin typeface="Calibri" panose="020F0502020204030204"/>
                <a:ea typeface="Calibri" panose="020F0502020204030204"/>
              </a:endParaRPr>
            </a:p>
            <a:p>
              <a:endParaRPr sz="1600">
                <a:solidFill>
                  <a:srgbClr val="0000FF"/>
                </a:solidFill>
                <a:latin typeface="Calibri" panose="020F0502020204030204"/>
                <a:ea typeface="Calibri" panose="020F0502020204030204"/>
              </a:endParaRPr>
            </a:p>
            <a:p>
              <a:r>
                <a:rPr sz="180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</a:rPr>
                <a:t>The reason why ATP is high energy compound?</a:t>
              </a:r>
              <a:endParaRPr sz="1800">
                <a:solidFill>
                  <a:srgbClr val="FF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8" name="Flèche vers le bas 7"/>
            <p:cNvSpPr/>
            <p:nvPr/>
          </p:nvSpPr>
          <p:spPr>
            <a:xfrm>
              <a:off x="9357" y="3022"/>
              <a:ext cx="257" cy="715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fr-FR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Zone de texte 1"/>
          <p:cNvSpPr txBox="1"/>
          <p:nvPr/>
        </p:nvSpPr>
        <p:spPr>
          <a:xfrm>
            <a:off x="367030" y="677545"/>
            <a:ext cx="854392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b="1"/>
              <a:t>These are molecules that have bonds that release a lot of energy upon hydrolysis.</a:t>
            </a:r>
            <a:endParaRPr b="1"/>
          </a:p>
        </p:txBody>
      </p:sp>
      <p:sp>
        <p:nvSpPr>
          <p:cNvPr id="3" name="Zone de texte 2"/>
          <p:cNvSpPr txBox="1"/>
          <p:nvPr/>
        </p:nvSpPr>
        <p:spPr>
          <a:xfrm>
            <a:off x="444500" y="66040"/>
            <a:ext cx="6528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200" b="1">
                <a:solidFill>
                  <a:srgbClr val="00FF00"/>
                </a:solidFill>
                <a:sym typeface="+mn-ea"/>
              </a:rPr>
              <a:t>High-energy molecules</a:t>
            </a:r>
            <a:endParaRPr sz="3200" b="1">
              <a:solidFill>
                <a:srgbClr val="00FF00"/>
              </a:solidFill>
              <a:sym typeface="+mn-ea"/>
            </a:endParaRPr>
          </a:p>
        </p:txBody>
      </p:sp>
      <p:sp>
        <p:nvSpPr>
          <p:cNvPr id="4" name="Zone de texte 3"/>
          <p:cNvSpPr txBox="1"/>
          <p:nvPr/>
        </p:nvSpPr>
        <p:spPr>
          <a:xfrm>
            <a:off x="370840" y="1751648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b="1">
                <a:solidFill>
                  <a:srgbClr val="00FF00"/>
                </a:solidFill>
              </a:rPr>
              <a:t>Adenosine triphosphate (ATP)</a:t>
            </a:r>
            <a:endParaRPr b="1">
              <a:solidFill>
                <a:srgbClr val="00FF00"/>
              </a:solidFill>
            </a:endParaRPr>
          </a:p>
        </p:txBody>
      </p:sp>
      <p:graphicFrame>
        <p:nvGraphicFramePr>
          <p:cNvPr id="5" name="Objet 4"/>
          <p:cNvGraphicFramePr/>
          <p:nvPr/>
        </p:nvGraphicFramePr>
        <p:xfrm>
          <a:off x="-635" y="2457450"/>
          <a:ext cx="9144635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8067675" imgH="3600450" progId="Paint.Picture">
                  <p:embed/>
                </p:oleObj>
              </mc:Choice>
              <mc:Fallback>
                <p:oleObj name="" r:id="rId1" imgW="8067675" imgH="3600450" progId="Paint.Picture">
                  <p:embed/>
                  <p:pic>
                    <p:nvPicPr>
                      <p:cNvPr id="0" name="Imag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635" y="2457450"/>
                        <a:ext cx="9144635" cy="440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17538"/>
            <a:ext cx="9144000" cy="5605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Zone de texte 1"/>
          <p:cNvSpPr txBox="1"/>
          <p:nvPr/>
        </p:nvSpPr>
        <p:spPr>
          <a:xfrm>
            <a:off x="-98425" y="75565"/>
            <a:ext cx="9144635" cy="55308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buClrTx/>
              <a:buSzTx/>
              <a:buFontTx/>
            </a:pPr>
            <a:r>
              <a:rPr sz="3000" b="1" dirty="0">
                <a:solidFill>
                  <a:srgbClr val="00FF00"/>
                </a:solidFill>
              </a:rPr>
              <a:t>Actual </a:t>
            </a:r>
            <a:r>
              <a:rPr sz="3000" b="1">
                <a:solidFill>
                  <a:srgbClr val="00FF00"/>
                </a:solidFill>
                <a:latin typeface="Symbol" panose="05050102010706020507"/>
                <a:ea typeface="Symbol" panose="05050102010706020507"/>
                <a:sym typeface="+mn-ea"/>
              </a:rPr>
              <a:t>D</a:t>
            </a:r>
            <a:r>
              <a:rPr sz="3000" b="1" dirty="0">
                <a:solidFill>
                  <a:srgbClr val="00FF00"/>
                </a:solidFill>
              </a:rPr>
              <a:t>G of ATP hydrolysis differs from </a:t>
            </a:r>
            <a:r>
              <a:rPr sz="3000" b="1">
                <a:solidFill>
                  <a:srgbClr val="00FF00"/>
                </a:solidFill>
                <a:latin typeface="Symbol" panose="05050102010706020507"/>
                <a:ea typeface="Symbol" panose="05050102010706020507"/>
                <a:sym typeface="+mn-ea"/>
              </a:rPr>
              <a:t>D</a:t>
            </a:r>
            <a:r>
              <a:rPr sz="3000" b="1" dirty="0">
                <a:solidFill>
                  <a:srgbClr val="00FF00"/>
                </a:solidFill>
              </a:rPr>
              <a:t>G’</a:t>
            </a:r>
            <a:endParaRPr sz="3000" b="1" dirty="0">
              <a:solidFill>
                <a:srgbClr val="00FF00"/>
              </a:solidFill>
            </a:endParaRPr>
          </a:p>
        </p:txBody>
      </p:sp>
      <p:cxnSp>
        <p:nvCxnSpPr>
          <p:cNvPr id="7" name="Connecteur droit 6"/>
          <p:cNvCxnSpPr>
            <a:stCxn id="6" idx="1"/>
            <a:endCxn id="6" idx="1"/>
          </p:cNvCxnSpPr>
          <p:nvPr/>
        </p:nvCxnSpPr>
        <p:spPr>
          <a:xfrm>
            <a:off x="6037580" y="3979545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" name="Grouper 10"/>
          <p:cNvGrpSpPr/>
          <p:nvPr/>
        </p:nvGrpSpPr>
        <p:grpSpPr>
          <a:xfrm>
            <a:off x="0" y="554355"/>
            <a:ext cx="9144000" cy="5877560"/>
            <a:chOff x="0" y="873"/>
            <a:chExt cx="14400" cy="9256"/>
          </a:xfrm>
        </p:grpSpPr>
        <p:sp>
          <p:nvSpPr>
            <p:cNvPr id="3" name="Zone de texte 2"/>
            <p:cNvSpPr txBox="1"/>
            <p:nvPr/>
          </p:nvSpPr>
          <p:spPr>
            <a:xfrm>
              <a:off x="0" y="873"/>
              <a:ext cx="14400" cy="925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>
                <a:buClrTx/>
                <a:buSzTx/>
                <a:buFontTx/>
              </a:pPr>
              <a:r>
                <a:rPr>
                  <a:latin typeface="Times"/>
                  <a:ea typeface="Times"/>
                </a:rPr>
                <a:t>The actual free-energy change in a process depends on: </a:t>
              </a:r>
              <a:endParaRPr>
                <a:latin typeface="Times"/>
                <a:ea typeface="Times"/>
              </a:endParaRPr>
            </a:p>
            <a:p>
              <a:pPr algn="l">
                <a:buClrTx/>
                <a:buSzTx/>
                <a:buFontTx/>
              </a:pPr>
              <a:r>
                <a:rPr>
                  <a:latin typeface="Times"/>
                  <a:ea typeface="Times"/>
                </a:rPr>
                <a:t>– The standard free energy</a:t>
              </a:r>
              <a:r>
                <a:rPr>
                  <a:solidFill>
                    <a:srgbClr val="000000"/>
                  </a:solidFill>
                  <a:latin typeface="Times"/>
                  <a:ea typeface="Times"/>
                </a:rPr>
                <a:t> </a:t>
              </a:r>
              <a:endParaRPr>
                <a:solidFill>
                  <a:srgbClr val="000000"/>
                </a:solidFill>
                <a:latin typeface="Times"/>
                <a:ea typeface="Times"/>
              </a:endParaRPr>
            </a:p>
            <a:p>
              <a:r>
                <a:rPr>
                  <a:latin typeface="Times"/>
                  <a:ea typeface="Times"/>
                </a:rPr>
                <a:t>– The </a:t>
              </a:r>
              <a:r>
                <a:rPr>
                  <a:solidFill>
                    <a:srgbClr val="00FF00"/>
                  </a:solidFill>
                  <a:latin typeface="Times"/>
                  <a:ea typeface="Times"/>
                </a:rPr>
                <a:t>actual concentrations of reactants and products </a:t>
              </a:r>
              <a:endParaRPr>
                <a:solidFill>
                  <a:srgbClr val="00FF00"/>
                </a:solidFill>
                <a:latin typeface="Times"/>
                <a:ea typeface="Times"/>
              </a:endParaRPr>
            </a:p>
            <a:p>
              <a:r>
                <a:rPr>
                  <a:latin typeface="Times"/>
                  <a:ea typeface="Times"/>
                </a:rPr>
                <a:t>▶</a:t>
              </a:r>
              <a:r>
                <a:rPr>
                  <a:solidFill>
                    <a:schemeClr val="tx1"/>
                  </a:solidFill>
                  <a:latin typeface="Times"/>
                  <a:ea typeface="Times"/>
                </a:rPr>
                <a:t> The free-energy change is more favorable if the reactant’s concentration exceeds its equilibrium concentration </a:t>
              </a:r>
              <a:endParaRPr>
                <a:solidFill>
                  <a:schemeClr val="tx1"/>
                </a:solidFill>
                <a:latin typeface="Times"/>
                <a:ea typeface="Times"/>
              </a:endParaRPr>
            </a:p>
            <a:p>
              <a:r>
                <a:rPr>
                  <a:solidFill>
                    <a:schemeClr val="tx1"/>
                  </a:solidFill>
                  <a:latin typeface="Times"/>
                  <a:ea typeface="Times"/>
                </a:rPr>
                <a:t>▶ True reactant and the product are</a:t>
              </a:r>
              <a:r>
                <a:rPr>
                  <a:latin typeface="Times"/>
                  <a:ea typeface="Times"/>
                </a:rPr>
                <a:t> Mg-ATP and Mg-ADP, respectively</a:t>
              </a:r>
              <a:r>
                <a:rPr>
                  <a:solidFill>
                    <a:srgbClr val="000000"/>
                  </a:solidFill>
                  <a:latin typeface="Times"/>
                  <a:ea typeface="Times"/>
                </a:rPr>
                <a:t> </a:t>
              </a:r>
              <a:endParaRPr>
                <a:solidFill>
                  <a:srgbClr val="000000"/>
                </a:solidFill>
                <a:latin typeface="Times"/>
                <a:ea typeface="Times"/>
              </a:endParaRPr>
            </a:p>
            <a:p>
              <a:r>
                <a:rPr>
                  <a:solidFill>
                    <a:srgbClr val="00FF00"/>
                  </a:solidFill>
                  <a:latin typeface="Times"/>
                  <a:ea typeface="Times"/>
                </a:rPr>
                <a:t>– </a:t>
              </a:r>
              <a:r>
                <a:rPr>
                  <a:solidFill>
                    <a:srgbClr val="00FF00"/>
                  </a:solidFill>
                  <a:latin typeface="Symbol" panose="05050102010706020507"/>
                  <a:ea typeface="Symbol" panose="05050102010706020507"/>
                </a:rPr>
                <a:t>D</a:t>
              </a:r>
              <a:r>
                <a:rPr i="1">
                  <a:solidFill>
                    <a:srgbClr val="00FF00"/>
                  </a:solidFill>
                  <a:latin typeface="Times"/>
                  <a:ea typeface="Times"/>
                </a:rPr>
                <a:t>G</a:t>
              </a:r>
              <a:r>
                <a:rPr>
                  <a:solidFill>
                    <a:srgbClr val="00FF00"/>
                  </a:solidFill>
                  <a:latin typeface="Symbol" panose="05050102010706020507"/>
                  <a:ea typeface="Symbol" panose="05050102010706020507"/>
                </a:rPr>
                <a:t> </a:t>
              </a:r>
              <a:r>
                <a:rPr>
                  <a:solidFill>
                    <a:srgbClr val="00FF00"/>
                  </a:solidFill>
                  <a:latin typeface="Times"/>
                  <a:ea typeface="Times"/>
                </a:rPr>
                <a:t>is also Mg++ dependent </a:t>
              </a:r>
              <a:r>
                <a:rPr lang="fr-FR">
                  <a:latin typeface="Times"/>
                  <a:ea typeface="Times"/>
                  <a:sym typeface="+mn-ea"/>
                </a:rPr>
                <a:t>                                                  </a:t>
              </a:r>
              <a:endParaRPr>
                <a:solidFill>
                  <a:srgbClr val="00FF00"/>
                </a:solidFill>
                <a:latin typeface="Times"/>
                <a:ea typeface="Times"/>
              </a:endParaRPr>
            </a:p>
            <a:p>
              <a:r>
                <a:rPr>
                  <a:solidFill>
                    <a:srgbClr val="00FF00"/>
                  </a:solidFill>
                  <a:latin typeface="Times"/>
                  <a:ea typeface="Times"/>
                </a:rPr>
                <a:t> </a:t>
              </a:r>
              <a:r>
                <a:rPr>
                  <a:latin typeface="Symbol" panose="05050102010706020507"/>
                  <a:ea typeface="Symbol" panose="05050102010706020507"/>
                  <a:sym typeface="+mn-ea"/>
                </a:rPr>
                <a:t> </a:t>
              </a:r>
              <a:r>
                <a:rPr>
                  <a:solidFill>
                    <a:srgbClr val="00FF00"/>
                  </a:solidFill>
                  <a:latin typeface="Times"/>
                  <a:ea typeface="Times"/>
                </a:rPr>
                <a:t></a:t>
              </a:r>
              <a:r>
                <a:rPr lang="fr-FR">
                  <a:latin typeface="Times"/>
                  <a:ea typeface="Times"/>
                  <a:sym typeface="+mn-ea"/>
                </a:rPr>
                <a:t> </a:t>
              </a:r>
              <a:endParaRPr>
                <a:solidFill>
                  <a:srgbClr val="00FF00"/>
                </a:solidFill>
                <a:latin typeface="Times"/>
                <a:ea typeface="Times"/>
              </a:endParaRPr>
            </a:p>
            <a:p>
              <a:endParaRPr>
                <a:solidFill>
                  <a:srgbClr val="00FF00"/>
                </a:solidFill>
                <a:latin typeface="Symbol" panose="05050102010706020507"/>
                <a:ea typeface="Symbol" panose="05050102010706020507"/>
              </a:endParaRPr>
            </a:p>
            <a:p>
              <a:pPr algn="l">
                <a:buClrTx/>
                <a:buSzTx/>
                <a:buFontTx/>
              </a:pPr>
              <a:endParaRPr>
                <a:solidFill>
                  <a:schemeClr val="tx1"/>
                </a:solidFill>
                <a:latin typeface="Times"/>
                <a:ea typeface="Times"/>
              </a:endParaRPr>
            </a:p>
            <a:p>
              <a:pPr algn="l">
                <a:buClrTx/>
                <a:buSzTx/>
                <a:buFontTx/>
              </a:pPr>
              <a:r>
                <a:rPr>
                  <a:solidFill>
                    <a:schemeClr val="tx1"/>
                  </a:solidFill>
                  <a:latin typeface="Times"/>
                  <a:ea typeface="Times"/>
                </a:rPr>
                <a:t>Mg2+ in cytosol binds to ATP and ADP: true substrate is MgATP2-</a:t>
              </a:r>
              <a:endParaRPr>
                <a:solidFill>
                  <a:schemeClr val="tx1"/>
                </a:solidFill>
                <a:latin typeface="Times"/>
                <a:ea typeface="Times"/>
              </a:endParaRPr>
            </a:p>
            <a:p>
              <a:r>
                <a:rPr>
                  <a:solidFill>
                    <a:srgbClr val="00FF00"/>
                  </a:solidFill>
                  <a:latin typeface="Symbol" panose="05050102010706020507"/>
                  <a:ea typeface="Symbol" panose="05050102010706020507"/>
                </a:rPr>
                <a:t>D</a:t>
              </a:r>
              <a:r>
                <a:rPr>
                  <a:solidFill>
                    <a:srgbClr val="00FF00"/>
                  </a:solidFill>
                  <a:latin typeface="Arial" panose="020B0604020202020204"/>
                  <a:ea typeface="Arial" panose="020B0604020202020204"/>
                </a:rPr>
                <a:t>Gp (posphorylation potential): </a:t>
              </a:r>
              <a:endParaRPr>
                <a:solidFill>
                  <a:srgbClr val="00FF00"/>
                </a:solidFill>
                <a:latin typeface="Arial" panose="020B0604020202020204"/>
                <a:ea typeface="Arial" panose="020B0604020202020204"/>
              </a:endParaRPr>
            </a:p>
            <a:p>
              <a:r>
                <a:rPr sz="2200">
                  <a:solidFill>
                    <a:schemeClr val="tx1"/>
                  </a:solidFill>
                  <a:latin typeface="Arial" panose="020B0604020202020204"/>
                  <a:ea typeface="Arial" panose="020B0604020202020204"/>
                </a:rPr>
                <a:t>Actual free energy of hydrolysis of ATP under intracellular condition </a:t>
              </a:r>
              <a:endParaRPr sz="2200">
                <a:solidFill>
                  <a:schemeClr val="tx1"/>
                </a:solidFill>
                <a:latin typeface="Arial" panose="020B0604020202020204"/>
                <a:ea typeface="Arial" panose="020B0604020202020204"/>
              </a:endParaRPr>
            </a:p>
            <a:p>
              <a:r>
                <a:rPr sz="2200" b="1">
                  <a:solidFill>
                    <a:schemeClr val="tx1"/>
                  </a:solidFill>
                  <a:latin typeface="Symbol" panose="05050102010706020507"/>
                  <a:ea typeface="Symbol" panose="05050102010706020507"/>
                </a:rPr>
                <a:t>D </a:t>
              </a:r>
              <a:r>
                <a:rPr sz="2200">
                  <a:solidFill>
                    <a:schemeClr val="tx1"/>
                  </a:solidFill>
                  <a:latin typeface="Arial" panose="020B0604020202020204"/>
                  <a:ea typeface="Arial" panose="020B0604020202020204"/>
                </a:rPr>
                <a:t>G for ATP hydrolysis (</a:t>
              </a:r>
              <a:r>
                <a:rPr sz="2200" b="1">
                  <a:solidFill>
                    <a:schemeClr val="tx1"/>
                  </a:solidFill>
                  <a:latin typeface="Symbol" panose="05050102010706020507"/>
                  <a:ea typeface="Symbol" panose="05050102010706020507"/>
                </a:rPr>
                <a:t>D</a:t>
              </a:r>
              <a:r>
                <a:rPr sz="2200" b="1">
                  <a:solidFill>
                    <a:schemeClr val="tx1"/>
                  </a:solidFill>
                  <a:latin typeface="Arial" panose="020B0604020202020204"/>
                  <a:ea typeface="Arial" panose="020B0604020202020204"/>
                </a:rPr>
                <a:t>Gp = - 51.8 kJ/mol) </a:t>
              </a:r>
              <a:endParaRPr sz="2200" b="1">
                <a:solidFill>
                  <a:schemeClr val="tx1"/>
                </a:solidFill>
                <a:latin typeface="Arial" panose="020B0604020202020204"/>
                <a:ea typeface="Arial" panose="020B0604020202020204"/>
              </a:endParaRPr>
            </a:p>
            <a:p>
              <a:r>
                <a:rPr sz="2200">
                  <a:solidFill>
                    <a:schemeClr val="tx1"/>
                  </a:solidFill>
                  <a:latin typeface="Arial" panose="020B0604020202020204"/>
                  <a:ea typeface="Arial" panose="020B0604020202020204"/>
                </a:rPr>
                <a:t>much more negative than </a:t>
              </a:r>
              <a:r>
                <a:rPr sz="2200" b="1">
                  <a:solidFill>
                    <a:schemeClr val="tx1"/>
                  </a:solidFill>
                  <a:latin typeface="Symbol" panose="05050102010706020507"/>
                  <a:ea typeface="Symbol" panose="05050102010706020507"/>
                </a:rPr>
                <a:t>D </a:t>
              </a:r>
              <a:r>
                <a:rPr sz="2200">
                  <a:solidFill>
                    <a:schemeClr val="tx1"/>
                  </a:solidFill>
                  <a:latin typeface="Arial" panose="020B0604020202020204"/>
                  <a:ea typeface="Arial" panose="020B0604020202020204"/>
                </a:rPr>
                <a:t>G’o (= -35.5 kJ/mol) </a:t>
              </a:r>
              <a:endParaRPr sz="2200">
                <a:solidFill>
                  <a:schemeClr val="tx1"/>
                </a:solidFill>
                <a:latin typeface="Arial" panose="020B0604020202020204"/>
                <a:ea typeface="Arial" panose="020B0604020202020204"/>
              </a:endParaRPr>
            </a:p>
            <a:p>
              <a:r>
                <a:rPr sz="2200">
                  <a:solidFill>
                    <a:schemeClr val="tx1"/>
                  </a:solidFill>
                  <a:latin typeface="Times"/>
                  <a:ea typeface="Times"/>
                </a:rPr>
                <a:t>Mg2+ in cytosol binds to ATP and ADP: true substrate is MgATP2-</a:t>
              </a:r>
              <a:endParaRPr sz="2200">
                <a:solidFill>
                  <a:schemeClr val="tx1"/>
                </a:solidFill>
                <a:latin typeface="Times"/>
                <a:ea typeface="Times"/>
              </a:endParaRPr>
            </a:p>
          </p:txBody>
        </p:sp>
        <p:grpSp>
          <p:nvGrpSpPr>
            <p:cNvPr id="10" name="Grouper 9"/>
            <p:cNvGrpSpPr/>
            <p:nvPr/>
          </p:nvGrpSpPr>
          <p:grpSpPr>
            <a:xfrm>
              <a:off x="5664" y="5031"/>
              <a:ext cx="7162" cy="1598"/>
              <a:chOff x="4828" y="5543"/>
              <a:chExt cx="7162" cy="1598"/>
            </a:xfrm>
          </p:grpSpPr>
          <p:sp>
            <p:nvSpPr>
              <p:cNvPr id="4" name="Zone de texte 3"/>
              <p:cNvSpPr txBox="1"/>
              <p:nvPr/>
            </p:nvSpPr>
            <p:spPr>
              <a:xfrm>
                <a:off x="8594" y="5543"/>
                <a:ext cx="3114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b="1">
                    <a:latin typeface="Times"/>
                    <a:ea typeface="Times"/>
                    <a:sym typeface="+mn-ea"/>
                  </a:rPr>
                  <a:t>[MgADP ][P ]</a:t>
                </a:r>
                <a:endParaRPr b="1">
                  <a:latin typeface="Times"/>
                  <a:ea typeface="Times"/>
                  <a:sym typeface="+mn-ea"/>
                </a:endParaRPr>
              </a:p>
            </p:txBody>
          </p:sp>
          <p:grpSp>
            <p:nvGrpSpPr>
              <p:cNvPr id="9" name="Grouper 8"/>
              <p:cNvGrpSpPr/>
              <p:nvPr/>
            </p:nvGrpSpPr>
            <p:grpSpPr>
              <a:xfrm>
                <a:off x="4828" y="5932"/>
                <a:ext cx="7162" cy="1209"/>
                <a:chOff x="4828" y="5932"/>
                <a:chExt cx="7162" cy="1209"/>
              </a:xfrm>
            </p:grpSpPr>
            <p:sp>
              <p:nvSpPr>
                <p:cNvPr id="5" name="Zone de texte 4"/>
                <p:cNvSpPr txBox="1"/>
                <p:nvPr/>
              </p:nvSpPr>
              <p:spPr>
                <a:xfrm>
                  <a:off x="4828" y="5932"/>
                  <a:ext cx="3913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b="1">
                      <a:latin typeface="Symbol" panose="05050102010706020507"/>
                      <a:ea typeface="Symbol" panose="05050102010706020507"/>
                      <a:sym typeface="+mn-ea"/>
                    </a:rPr>
                    <a:t>D</a:t>
                  </a:r>
                  <a:r>
                    <a:rPr b="1">
                      <a:latin typeface="Times New Roman" panose="02020603050405020304"/>
                      <a:ea typeface="Times New Roman" panose="02020603050405020304"/>
                      <a:sym typeface="+mn-ea"/>
                    </a:rPr>
                    <a:t>G </a:t>
                  </a:r>
                  <a:r>
                    <a:rPr lang="fr-FR" b="1">
                      <a:latin typeface="Times New Roman" panose="02020603050405020304"/>
                      <a:ea typeface="Times New Roman" panose="02020603050405020304"/>
                      <a:sym typeface="+mn-ea"/>
                    </a:rPr>
                    <a:t>=</a:t>
                  </a:r>
                  <a:r>
                    <a:rPr b="1">
                      <a:latin typeface="Symbol" panose="05050102010706020507"/>
                      <a:ea typeface="Symbol" panose="05050102010706020507"/>
                      <a:sym typeface="+mn-ea"/>
                    </a:rPr>
                    <a:t> D</a:t>
                  </a:r>
                  <a:r>
                    <a:rPr b="1">
                      <a:latin typeface="Times New Roman" panose="02020603050405020304"/>
                      <a:ea typeface="Times New Roman" panose="02020603050405020304"/>
                      <a:sym typeface="+mn-ea"/>
                    </a:rPr>
                    <a:t>GRT</a:t>
                  </a:r>
                  <a:r>
                    <a:rPr b="1" i="1">
                      <a:latin typeface="Times"/>
                      <a:ea typeface="Times"/>
                      <a:sym typeface="+mn-ea"/>
                    </a:rPr>
                    <a:t> ln 2</a:t>
                  </a:r>
                  <a:r>
                    <a:rPr b="1" i="1">
                      <a:latin typeface="Times New Roman" panose="02020603050405020304"/>
                      <a:ea typeface="Times New Roman" panose="02020603050405020304"/>
                      <a:sym typeface="+mn-ea"/>
                    </a:rPr>
                    <a:t> </a:t>
                  </a:r>
                  <a:r>
                    <a:rPr b="1">
                      <a:solidFill>
                        <a:srgbClr val="00FF00"/>
                      </a:solidFill>
                      <a:latin typeface="Times"/>
                      <a:ea typeface="Times"/>
                      <a:sym typeface="+mn-ea"/>
                    </a:rPr>
                    <a:t> </a:t>
                  </a:r>
                  <a:endParaRPr b="1">
                    <a:solidFill>
                      <a:srgbClr val="00FF00"/>
                    </a:solidFill>
                    <a:latin typeface="Times"/>
                    <a:ea typeface="Times"/>
                  </a:endParaRPr>
                </a:p>
              </p:txBody>
            </p:sp>
            <p:sp>
              <p:nvSpPr>
                <p:cNvPr id="6" name="Zone de texte 5"/>
                <p:cNvSpPr txBox="1"/>
                <p:nvPr/>
              </p:nvSpPr>
              <p:spPr>
                <a:xfrm>
                  <a:off x="8672" y="6416"/>
                  <a:ext cx="3318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b="1">
                      <a:latin typeface="Times"/>
                      <a:ea typeface="Times"/>
                      <a:sym typeface="+mn-ea"/>
                    </a:rPr>
                    <a:t>[MgATP</a:t>
                  </a:r>
                  <a:r>
                    <a:rPr lang="fr-FR" b="1" baseline="30000">
                      <a:latin typeface="Times"/>
                      <a:ea typeface="Times"/>
                      <a:sym typeface="+mn-ea"/>
                    </a:rPr>
                    <a:t>-2</a:t>
                  </a:r>
                  <a:r>
                    <a:rPr b="1">
                      <a:latin typeface="Times"/>
                      <a:ea typeface="Times"/>
                      <a:sym typeface="+mn-ea"/>
                    </a:rPr>
                    <a:t>]</a:t>
                  </a:r>
                  <a:r>
                    <a:rPr lang="fr-FR" b="1">
                      <a:latin typeface="Times"/>
                      <a:ea typeface="Times"/>
                      <a:sym typeface="+mn-ea"/>
                    </a:rPr>
                    <a:t> </a:t>
                  </a:r>
                  <a:endParaRPr lang="fr-FR" b="1">
                    <a:latin typeface="Times"/>
                    <a:ea typeface="Times"/>
                  </a:endParaRPr>
                </a:p>
              </p:txBody>
            </p:sp>
            <p:cxnSp>
              <p:nvCxnSpPr>
                <p:cNvPr id="8" name="Connecteur droit 7"/>
                <p:cNvCxnSpPr/>
                <p:nvPr/>
              </p:nvCxnSpPr>
              <p:spPr>
                <a:xfrm flipV="1">
                  <a:off x="8779" y="6327"/>
                  <a:ext cx="2562" cy="4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Zone de texte 1"/>
          <p:cNvSpPr txBox="1"/>
          <p:nvPr/>
        </p:nvSpPr>
        <p:spPr>
          <a:xfrm>
            <a:off x="126365" y="92075"/>
            <a:ext cx="9070340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fr-FR" sz="3200" b="1">
                <a:solidFill>
                  <a:srgbClr val="00FF00"/>
                </a:solidFill>
              </a:rPr>
              <a:t>2. </a:t>
            </a:r>
            <a:r>
              <a:rPr sz="3200" b="1">
                <a:solidFill>
                  <a:srgbClr val="00FF00"/>
                </a:solidFill>
              </a:rPr>
              <a:t>Other high-energy phospho-derivatives</a:t>
            </a:r>
            <a:endParaRPr sz="3200" b="1">
              <a:solidFill>
                <a:srgbClr val="00FF00"/>
              </a:solidFill>
            </a:endParaRPr>
          </a:p>
        </p:txBody>
      </p:sp>
      <p:sp>
        <p:nvSpPr>
          <p:cNvPr id="3" name="Zone de texte 2"/>
          <p:cNvSpPr txBox="1"/>
          <p:nvPr/>
        </p:nvSpPr>
        <p:spPr>
          <a:xfrm>
            <a:off x="372745" y="701675"/>
            <a:ext cx="8384540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b="1"/>
              <a:t>The table shows the ΔG°' (Gibbs free energy change) and potential for transfer values for various phospho-derivatives.</a:t>
            </a:r>
            <a:endParaRPr b="1"/>
          </a:p>
        </p:txBody>
      </p:sp>
      <p:graphicFrame>
        <p:nvGraphicFramePr>
          <p:cNvPr id="4" name="Objet 3"/>
          <p:cNvGraphicFramePr/>
          <p:nvPr/>
        </p:nvGraphicFramePr>
        <p:xfrm>
          <a:off x="0" y="1884680"/>
          <a:ext cx="9144635" cy="310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7877175" imgH="1857375" progId="Paint.Picture">
                  <p:embed/>
                </p:oleObj>
              </mc:Choice>
              <mc:Fallback>
                <p:oleObj name="" r:id="rId1" imgW="7877175" imgH="1857375" progId="Paint.Picture">
                  <p:embed/>
                  <p:pic>
                    <p:nvPicPr>
                      <p:cNvPr id="0" name="Imag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1884680"/>
                        <a:ext cx="9144635" cy="3105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 de texte 5"/>
          <p:cNvSpPr txBox="1"/>
          <p:nvPr/>
        </p:nvSpPr>
        <p:spPr>
          <a:xfrm>
            <a:off x="377825" y="5584825"/>
            <a:ext cx="8547100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b="1"/>
              <a:t>Example of Coenzyme A: Composed of high free energy involved in the transfer of the acyl group.</a:t>
            </a:r>
            <a:endParaRPr b="1"/>
          </a:p>
          <a:p>
            <a:r>
              <a:rPr b="1"/>
              <a:t>CH3-CO~S-CoA -----&gt; Acetyl CoA (ΔG°' = -9 kcal/mol)</a:t>
            </a:r>
            <a:endParaRPr b="1"/>
          </a:p>
        </p:txBody>
      </p:sp>
      <p:sp>
        <p:nvSpPr>
          <p:cNvPr id="7" name="Zone de texte 6"/>
          <p:cNvSpPr txBox="1"/>
          <p:nvPr/>
        </p:nvSpPr>
        <p:spPr>
          <a:xfrm>
            <a:off x="140335" y="5076508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r>
              <a:rPr lang="fr-FR" sz="3200" b="1">
                <a:solidFill>
                  <a:srgbClr val="00FF00"/>
                </a:solidFill>
              </a:rPr>
              <a:t>3. </a:t>
            </a:r>
            <a:r>
              <a:rPr sz="3200" b="1">
                <a:solidFill>
                  <a:srgbClr val="00FF00"/>
                </a:solidFill>
              </a:rPr>
              <a:t>Thioester linkages</a:t>
            </a:r>
            <a:endParaRPr sz="3200" b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Zone de texte 1"/>
          <p:cNvSpPr txBox="1"/>
          <p:nvPr/>
        </p:nvSpPr>
        <p:spPr>
          <a:xfrm>
            <a:off x="161290" y="734060"/>
            <a:ext cx="878713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b="1"/>
              <a:t>Chemical energy can be conserved in the form of high-energy electrons contained in energetic molecules.</a:t>
            </a:r>
            <a:endParaRPr b="1"/>
          </a:p>
        </p:txBody>
      </p:sp>
      <p:sp>
        <p:nvSpPr>
          <p:cNvPr id="3" name="Zone de texte 2"/>
          <p:cNvSpPr txBox="1"/>
          <p:nvPr/>
        </p:nvSpPr>
        <p:spPr>
          <a:xfrm>
            <a:off x="0" y="125730"/>
            <a:ext cx="8702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sz="2800" b="1">
                <a:solidFill>
                  <a:srgbClr val="00FF00"/>
                </a:solidFill>
                <a:sym typeface="+mn-ea"/>
              </a:rPr>
              <a:t>Variation of free energy and redox potential</a:t>
            </a:r>
            <a:endParaRPr sz="2800" b="1">
              <a:solidFill>
                <a:srgbClr val="00FF00"/>
              </a:solidFill>
              <a:sym typeface="+mn-ea"/>
            </a:endParaRPr>
          </a:p>
        </p:txBody>
      </p:sp>
      <p:sp>
        <p:nvSpPr>
          <p:cNvPr id="5" name="Zone de texte 4"/>
          <p:cNvSpPr txBox="1"/>
          <p:nvPr/>
        </p:nvSpPr>
        <p:spPr>
          <a:xfrm>
            <a:off x="161290" y="2012315"/>
            <a:ext cx="4963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fr-FR" b="1">
                <a:solidFill>
                  <a:srgbClr val="00FF00"/>
                </a:solidFill>
              </a:rPr>
              <a:t>1. </a:t>
            </a:r>
            <a:r>
              <a:rPr b="1">
                <a:solidFill>
                  <a:srgbClr val="00FF00"/>
                </a:solidFill>
              </a:rPr>
              <a:t>Oxidation-reduction reactions</a:t>
            </a:r>
            <a:endParaRPr b="1">
              <a:solidFill>
                <a:srgbClr val="00FF00"/>
              </a:solidFill>
            </a:endParaRPr>
          </a:p>
        </p:txBody>
      </p:sp>
      <p:sp>
        <p:nvSpPr>
          <p:cNvPr id="6" name="Zone de texte 5"/>
          <p:cNvSpPr txBox="1"/>
          <p:nvPr/>
        </p:nvSpPr>
        <p:spPr>
          <a:xfrm>
            <a:off x="235585" y="2410460"/>
            <a:ext cx="8865870" cy="39693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b="1"/>
              <a:t>Electron transfer from an electron donor to an electron acceptor</a:t>
            </a:r>
            <a:endParaRPr b="1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2000">
                <a:solidFill>
                  <a:srgbClr val="00FF00"/>
                </a:solidFill>
              </a:rPr>
              <a:t>Oxidation:</a:t>
            </a:r>
            <a:r>
              <a:rPr lang="en-US" altLang="fr-FR" sz="2000"/>
              <a:t> loss of electron(s) or hydrogen(s).</a:t>
            </a:r>
            <a:endParaRPr lang="en-US" altLang="fr-FR" sz="200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2000">
                <a:solidFill>
                  <a:srgbClr val="00FF00"/>
                </a:solidFill>
              </a:rPr>
              <a:t>Reduction:</a:t>
            </a:r>
            <a:r>
              <a:rPr lang="en-US" altLang="fr-FR" sz="2000"/>
              <a:t> gain of electron(s) or hydrogen(s).</a:t>
            </a:r>
            <a:endParaRPr lang="en-US" altLang="fr-FR" sz="200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2000">
                <a:solidFill>
                  <a:srgbClr val="00FF00"/>
                </a:solidFill>
              </a:rPr>
              <a:t>An oxidant (ox)</a:t>
            </a:r>
            <a:r>
              <a:rPr lang="en-US" altLang="fr-FR" sz="2000"/>
              <a:t> is the electron acceptor.</a:t>
            </a:r>
            <a:endParaRPr lang="en-US" altLang="fr-FR" sz="200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2000">
                <a:solidFill>
                  <a:srgbClr val="00FF00"/>
                </a:solidFill>
              </a:rPr>
              <a:t>A reductant (red)</a:t>
            </a:r>
            <a:r>
              <a:rPr lang="en-US" altLang="fr-FR" sz="2000"/>
              <a:t> is the electron donor.</a:t>
            </a:r>
            <a:endParaRPr lang="en-US" altLang="fr-FR" sz="200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sz="2000">
                <a:solidFill>
                  <a:srgbClr val="00FF00"/>
                </a:solidFill>
              </a:rPr>
              <a:t>Redox couple:</a:t>
            </a:r>
            <a:r>
              <a:rPr lang="en-US" altLang="fr-FR" sz="2000"/>
              <a:t> the oxidant </a:t>
            </a:r>
            <a:r>
              <a:rPr lang="en-US" altLang="fr-FR" sz="2000">
                <a:solidFill>
                  <a:srgbClr val="00FF00"/>
                </a:solidFill>
              </a:rPr>
              <a:t>(red/ox)</a:t>
            </a:r>
            <a:r>
              <a:rPr lang="en-US" altLang="fr-FR" sz="2000"/>
              <a:t> represents a reductant and its oxidant counterpart.</a:t>
            </a:r>
            <a:endParaRPr lang="en-US" altLang="fr-FR" sz="2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Zone de texte 1"/>
          <p:cNvSpPr txBox="1"/>
          <p:nvPr/>
        </p:nvSpPr>
        <p:spPr>
          <a:xfrm>
            <a:off x="174625" y="90170"/>
            <a:ext cx="86715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fr-FR" b="1">
                <a:sym typeface="+mn-ea"/>
              </a:rPr>
              <a:t>An oxidation is always coupled to a reduction with two redox couples.</a:t>
            </a:r>
            <a:endParaRPr lang="en-US" altLang="fr-FR" b="1">
              <a:sym typeface="+mn-ea"/>
            </a:endParaRPr>
          </a:p>
        </p:txBody>
      </p:sp>
      <p:sp>
        <p:nvSpPr>
          <p:cNvPr id="9" name="Zone de texte 8"/>
          <p:cNvSpPr txBox="1"/>
          <p:nvPr/>
        </p:nvSpPr>
        <p:spPr>
          <a:xfrm>
            <a:off x="1517650" y="1017905"/>
            <a:ext cx="6611620" cy="14763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sz="2000" b="1"/>
              <a:t>Red1 → Ox1 + n e- (1st half-reaction: oxidation)</a:t>
            </a:r>
            <a:endParaRPr sz="2000" b="1"/>
          </a:p>
          <a:p>
            <a:pPr>
              <a:lnSpc>
                <a:spcPct val="150000"/>
              </a:lnSpc>
            </a:pPr>
            <a:r>
              <a:rPr lang="en-US" altLang="fr-FR" sz="2000" b="1"/>
              <a:t>Ox2 + n e- </a:t>
            </a:r>
            <a:r>
              <a:rPr lang="en-US" altLang="en-US" sz="2000" b="1"/>
              <a:t>→</a:t>
            </a:r>
            <a:r>
              <a:rPr lang="en-US" altLang="fr-FR" sz="2000" b="1"/>
              <a:t> Red2</a:t>
            </a:r>
            <a:r>
              <a:rPr lang="fr-FR" altLang="en-US" sz="2000" b="1"/>
              <a:t> </a:t>
            </a:r>
            <a:r>
              <a:rPr lang="en-US" altLang="fr-FR" sz="2000" b="1"/>
              <a:t>(2nd half-reaction: reduction)</a:t>
            </a:r>
            <a:endParaRPr lang="en-US" altLang="fr-FR" sz="2000" b="1"/>
          </a:p>
          <a:p>
            <a:pPr>
              <a:lnSpc>
                <a:spcPct val="150000"/>
              </a:lnSpc>
            </a:pPr>
            <a:r>
              <a:rPr lang="en-US" altLang="fr-FR" sz="2000" b="1"/>
              <a:t>Red1 + Ox2 </a:t>
            </a:r>
            <a:r>
              <a:rPr lang="en-US" altLang="en-US" sz="2000" b="1"/>
              <a:t>→</a:t>
            </a:r>
            <a:r>
              <a:rPr lang="en-US" altLang="fr-FR" sz="2000" b="1"/>
              <a:t> Ox1 + Red2</a:t>
            </a:r>
            <a:r>
              <a:rPr lang="fr-FR" altLang="en-US" sz="2000" b="1"/>
              <a:t> .........(3)</a:t>
            </a:r>
            <a:endParaRPr lang="fr-FR" altLang="en-US" sz="2000" b="1"/>
          </a:p>
        </p:txBody>
      </p:sp>
      <p:sp>
        <p:nvSpPr>
          <p:cNvPr id="7" name="Zone de texte 6"/>
          <p:cNvSpPr txBox="1"/>
          <p:nvPr/>
        </p:nvSpPr>
        <p:spPr>
          <a:xfrm>
            <a:off x="195580" y="2818765"/>
            <a:ext cx="8672195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b="1"/>
              <a:t>The electrons are spontaneously transferred from the strongest reductant (red1) to the strongest oxidant (ox2), where the strongest reductant will be oxidized and the strongest oxidant will be reduced.</a:t>
            </a:r>
            <a:endParaRPr b="1"/>
          </a:p>
        </p:txBody>
      </p:sp>
      <p:sp>
        <p:nvSpPr>
          <p:cNvPr id="8" name="Zone de texte 7"/>
          <p:cNvSpPr txBox="1"/>
          <p:nvPr/>
        </p:nvSpPr>
        <p:spPr>
          <a:xfrm>
            <a:off x="174625" y="4663440"/>
            <a:ext cx="8693150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b="1"/>
              <a:t>This reductive force is evaluated by the standard redox potential of the couple Eo' compared to that of the hydrogen considered as reference potential -0.42V at pH=7</a:t>
            </a:r>
            <a:endParaRPr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Zone de texte 1"/>
          <p:cNvSpPr txBox="1"/>
          <p:nvPr/>
        </p:nvSpPr>
        <p:spPr>
          <a:xfrm>
            <a:off x="394335" y="69850"/>
            <a:ext cx="8514715" cy="156845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b="1"/>
              <a:t>When the E°' of a couple is lower than that of hydrogen, the couple is a reducing agent.</a:t>
            </a:r>
            <a:endParaRPr b="1"/>
          </a:p>
          <a:p>
            <a:r>
              <a:rPr b="1"/>
              <a:t>-When the E°' of a couple is higher than that of hydrogen, the couple is an oxidizing agent.</a:t>
            </a:r>
            <a:endParaRPr b="1"/>
          </a:p>
        </p:txBody>
      </p:sp>
      <p:sp>
        <p:nvSpPr>
          <p:cNvPr id="3" name="Zone de texte 2"/>
          <p:cNvSpPr txBox="1"/>
          <p:nvPr/>
        </p:nvSpPr>
        <p:spPr>
          <a:xfrm>
            <a:off x="327660" y="1788160"/>
            <a:ext cx="879094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2800" b="1">
                <a:solidFill>
                  <a:srgbClr val="00FF00"/>
                </a:solidFill>
              </a:rPr>
              <a:t>Table: Some redox couples and their E°' values</a:t>
            </a:r>
            <a:endParaRPr sz="2800" b="1">
              <a:solidFill>
                <a:srgbClr val="00FF00"/>
              </a:solidFill>
            </a:endParaRPr>
          </a:p>
        </p:txBody>
      </p:sp>
      <p:graphicFrame>
        <p:nvGraphicFramePr>
          <p:cNvPr id="4" name="Objet 3"/>
          <p:cNvGraphicFramePr/>
          <p:nvPr/>
        </p:nvGraphicFramePr>
        <p:xfrm>
          <a:off x="-635" y="2310765"/>
          <a:ext cx="9119870" cy="454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5715000" imgH="5095875" progId="Paint.Picture">
                  <p:embed/>
                </p:oleObj>
              </mc:Choice>
              <mc:Fallback>
                <p:oleObj name="" r:id="rId1" imgW="5715000" imgH="5095875" progId="Paint.Picture">
                  <p:embed/>
                  <p:pic>
                    <p:nvPicPr>
                      <p:cNvPr id="0" name="Imag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635" y="2310765"/>
                        <a:ext cx="9119870" cy="454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432435" y="135255"/>
            <a:ext cx="8249285" cy="618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▪  </a:t>
            </a:r>
            <a:r>
              <a:rPr kumimoji="0" lang="en-US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Osmotic:</a:t>
            </a:r>
            <a:r>
              <a:rPr kumimoji="0" lang="en-US" alt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the energy that enables the transfer of molecules through a concentration gradient in various cellular compartments.</a:t>
            </a:r>
            <a:endParaRPr kumimoji="0" lang="en-US" alt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▪</a:t>
            </a:r>
            <a:r>
              <a:rPr kumimoji="0" lang="en-US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Electrical:</a:t>
            </a:r>
            <a:r>
              <a:rPr kumimoji="0" lang="en-US" alt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the energy that allows the transfer of molecules through an ionic gradient managed by membrane potentials.</a:t>
            </a:r>
            <a:endParaRPr kumimoji="0" lang="en-US" alt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In humans, it is the chemical energy of ingested substances (carbohydrates, lipids, amino acids, purine and pyrimidine bases) that will be used to be </a:t>
            </a:r>
            <a:r>
              <a:rPr kumimoji="0" lang="en-US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converted</a:t>
            </a:r>
            <a:r>
              <a:rPr kumimoji="0" lang="en-US" alt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into other </a:t>
            </a:r>
            <a:r>
              <a:rPr kumimoji="0" lang="en-US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forms of energy.</a:t>
            </a:r>
            <a:endParaRPr kumimoji="0" lang="en-US" altLang="fr-FR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319088" y="685800"/>
            <a:ext cx="8647113" cy="25447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fr-FR" sz="2800" kern="1200" noProof="0" dirty="0" smtClean="0">
                <a:ln>
                  <a:noFill/>
                </a:ln>
                <a:solidFill>
                  <a:srgbClr val="00FF00"/>
                </a:solidFill>
                <a:uLnTx/>
                <a:uFillTx/>
                <a:latin typeface="+mj-lt"/>
                <a:ea typeface="+mj-ea"/>
                <a:sym typeface="+mn-ea"/>
              </a:rPr>
              <a:t>Bioenergetics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?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</a:t>
            </a:r>
            <a:r>
              <a:rPr lang="en-US" altLang="fr-FR"/>
              <a:t>Is the science that studies all these energy reactions at the cellular level of living organisms.</a:t>
            </a:r>
            <a:endParaRPr lang="en-US" alt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49860" y="388620"/>
            <a:ext cx="3676650" cy="53530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V.1. Definitions</a:t>
            </a:r>
            <a:b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</a:b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06420"/>
            <a:ext cx="9144000" cy="3740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Grouper 4"/>
          <p:cNvGrpSpPr/>
          <p:nvPr/>
        </p:nvGrpSpPr>
        <p:grpSpPr>
          <a:xfrm>
            <a:off x="1324610" y="476885"/>
            <a:ext cx="6645910" cy="4781550"/>
            <a:chOff x="2086" y="751"/>
            <a:chExt cx="10466" cy="7530"/>
          </a:xfrm>
        </p:grpSpPr>
        <p:sp>
          <p:nvSpPr>
            <p:cNvPr id="2" name="Zone de texte 1"/>
            <p:cNvSpPr txBox="1"/>
            <p:nvPr/>
          </p:nvSpPr>
          <p:spPr>
            <a:xfrm>
              <a:off x="2086" y="5423"/>
              <a:ext cx="10466" cy="285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just"/>
              <a:r>
                <a:rPr sz="2800" b="1"/>
                <a:t>To survive, organisms must extract energy from environmental matter and convert it into other forms of energy necessary for their existence.</a:t>
              </a:r>
              <a:endParaRPr sz="2800" b="1"/>
            </a:p>
          </p:txBody>
        </p:sp>
        <p:sp>
          <p:nvSpPr>
            <p:cNvPr id="3" name="Zone de texte 2"/>
            <p:cNvSpPr txBox="1"/>
            <p:nvPr/>
          </p:nvSpPr>
          <p:spPr>
            <a:xfrm>
              <a:off x="2346" y="751"/>
              <a:ext cx="9187" cy="188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fr-FR" sz="3600" b="1">
                  <a:solidFill>
                    <a:srgbClr val="00FF00"/>
                  </a:solidFill>
                </a:rPr>
                <a:t>The </a:t>
              </a:r>
              <a:r>
                <a:rPr sz="3600" b="1">
                  <a:solidFill>
                    <a:srgbClr val="00FF00"/>
                  </a:solidFill>
                </a:rPr>
                <a:t>fundamental principle of bioenergetics</a:t>
              </a:r>
              <a:endParaRPr sz="3600" b="1">
                <a:solidFill>
                  <a:srgbClr val="00FF00"/>
                </a:solidFill>
              </a:endParaRPr>
            </a:p>
          </p:txBody>
        </p:sp>
        <p:sp>
          <p:nvSpPr>
            <p:cNvPr id="4" name="Flèche vers le bas 3"/>
            <p:cNvSpPr/>
            <p:nvPr/>
          </p:nvSpPr>
          <p:spPr>
            <a:xfrm>
              <a:off x="6280" y="2878"/>
              <a:ext cx="719" cy="2341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fr-FR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3"/>
          <p:cNvSpPr/>
          <p:nvPr/>
        </p:nvSpPr>
        <p:spPr>
          <a:xfrm>
            <a:off x="513080" y="919480"/>
            <a:ext cx="809244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fr-FR" dirty="0">
                <a:latin typeface="Arial" panose="020B0604020202020204" pitchFamily="34" charset="0"/>
              </a:rPr>
              <a:t>Energy production follows the laws of thermodynamics, which comprise two principles.</a:t>
            </a:r>
            <a:endParaRPr lang="en-US" altLang="fr-FR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fr-FR" b="1" dirty="0">
                <a:latin typeface="Arial" panose="020B0604020202020204" pitchFamily="34" charset="0"/>
              </a:rPr>
              <a:t>The concept of system:</a:t>
            </a:r>
            <a:endParaRPr lang="en-US" altLang="fr-FR" b="1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fr-FR" b="1" dirty="0">
                <a:latin typeface="Arial" panose="020B0604020202020204" pitchFamily="34" charset="0"/>
              </a:rPr>
              <a:t>A system:</a:t>
            </a:r>
            <a:r>
              <a:rPr lang="en-US" altLang="fr-FR" dirty="0">
                <a:latin typeface="Arial" panose="020B0604020202020204" pitchFamily="34" charset="0"/>
              </a:rPr>
              <a:t> The part of the universe being studied, which is the set of matter that will undergo physical or chemical changes; everything surrounding the system is its environment;</a:t>
            </a:r>
            <a:endParaRPr lang="en-US" altLang="fr-FR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fr-FR" b="1" dirty="0">
                <a:latin typeface="Arial" panose="020B0604020202020204" pitchFamily="34" charset="0"/>
              </a:rPr>
              <a:t>Examples of systems:</a:t>
            </a:r>
            <a:r>
              <a:rPr lang="en-US" altLang="fr-FR" dirty="0">
                <a:latin typeface="Arial" panose="020B0604020202020204" pitchFamily="34" charset="0"/>
              </a:rPr>
              <a:t> an organism, a cell, two compounds involved in a chemical reaction;</a:t>
            </a:r>
            <a:endParaRPr lang="en-US" altLang="fr-FR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648" y="194628"/>
            <a:ext cx="743426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II.  </a:t>
            </a:r>
            <a:r>
              <a:rPr kumimoji="0" lang="en-US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BIOENERGETICS AND THERMODYNAMICS</a:t>
            </a:r>
            <a:endParaRPr kumimoji="0" lang="en-US" altLang="fr-FR" sz="24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1"/>
          <p:cNvSpPr/>
          <p:nvPr/>
        </p:nvSpPr>
        <p:spPr>
          <a:xfrm>
            <a:off x="271780" y="426720"/>
            <a:ext cx="823722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/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A closed system </a:t>
            </a:r>
            <a:r>
              <a:rPr b="1" dirty="0">
                <a:latin typeface="Arial" panose="020B0604020202020204" pitchFamily="34" charset="0"/>
              </a:rPr>
              <a:t>refers to a system that does not lose or gain materials from other systems, but energy can be exchanged with the surrounding.</a:t>
            </a:r>
            <a:endParaRPr b="1" dirty="0">
              <a:latin typeface="Arial" panose="020B0604020202020204" pitchFamily="34" charset="0"/>
            </a:endParaRPr>
          </a:p>
          <a:p>
            <a:pPr algn="just"/>
            <a:endParaRPr b="1" dirty="0">
              <a:latin typeface="Arial" panose="020B0604020202020204" pitchFamily="34" charset="0"/>
            </a:endParaRPr>
          </a:p>
          <a:p>
            <a:pPr algn="just"/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An open system</a:t>
            </a:r>
            <a:r>
              <a:rPr dirty="0">
                <a:latin typeface="Arial" panose="020B0604020202020204" pitchFamily="34" charset="0"/>
              </a:rPr>
              <a:t> is classified as a system that exchanges both its material and energy to other systems.For instance, a coffee mug with a sealed lid can be regarded as a closed system because energy exchange with the immediate surroundings only occurs on the surface of the mug and the lid.</a:t>
            </a:r>
            <a:endParaRPr dirty="0">
              <a:latin typeface="Arial" panose="020B0604020202020204" pitchFamily="34" charset="0"/>
            </a:endParaRPr>
          </a:p>
          <a:p>
            <a:pPr algn="just"/>
            <a:endParaRPr dirty="0">
              <a:latin typeface="Arial" panose="020B0604020202020204" pitchFamily="34" charset="0"/>
            </a:endParaRPr>
          </a:p>
          <a:p>
            <a:pPr algn="just"/>
            <a:r>
              <a:rPr b="1" dirty="0">
                <a:latin typeface="Arial" panose="020B0604020202020204" pitchFamily="34" charset="0"/>
              </a:rPr>
              <a:t>An</a:t>
            </a: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 isolated system</a:t>
            </a:r>
            <a:r>
              <a:rPr b="1" dirty="0">
                <a:latin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</a:rPr>
              <a:t>is a system that does not exchange any material or energy with its surroundings or another system. The universe is thought to be the only true isolated system.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Zone de texte 1"/>
          <p:cNvSpPr txBox="1"/>
          <p:nvPr/>
        </p:nvSpPr>
        <p:spPr>
          <a:xfrm>
            <a:off x="190500" y="117475"/>
            <a:ext cx="587692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algn="l">
              <a:buClrTx/>
              <a:buSzTx/>
              <a:buFontTx/>
              <a:defRPr/>
            </a:pPr>
            <a:r>
              <a:rPr lang="fr-FR" sz="2800" b="1" i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Types of Bioenergetic Reactions</a:t>
            </a:r>
            <a:endParaRPr lang="fr-FR" sz="2800" b="1" i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</p:txBody>
      </p:sp>
      <p:sp>
        <p:nvSpPr>
          <p:cNvPr id="3" name="Zone de texte 2"/>
          <p:cNvSpPr txBox="1"/>
          <p:nvPr/>
        </p:nvSpPr>
        <p:spPr>
          <a:xfrm>
            <a:off x="399415" y="1604010"/>
            <a:ext cx="8183245" cy="3784600"/>
          </a:xfrm>
          <a:prstGeom prst="rect">
            <a:avLst/>
          </a:prstGeom>
        </p:spPr>
        <p:txBody>
          <a:bodyPr wrap="square">
            <a:spAutoFit/>
          </a:bodyPr>
          <a:p>
            <a:pPr marL="0" algn="just">
              <a:buClrTx/>
              <a:buSzTx/>
              <a:buFontTx/>
              <a:defRPr/>
            </a:pPr>
            <a:r>
              <a:rPr lang="fr-FR" i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  Exergonic reactions refer to chemical reactions that release </a:t>
            </a:r>
            <a:r>
              <a:rPr lang="fr-FR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free energy </a:t>
            </a:r>
            <a:r>
              <a:rPr lang="fr-FR" i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when they are complete. Hence, exergonic reactions can occur spontaneously in a closed system subjected to stable temperature and pressure.</a:t>
            </a:r>
            <a:endParaRPr lang="fr-FR" i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  <a:p>
            <a:pPr marL="0" algn="just">
              <a:buClrTx/>
              <a:buSzTx/>
              <a:buFontTx/>
              <a:defRPr/>
            </a:pPr>
            <a:r>
              <a:rPr lang="fr-FR" i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 </a:t>
            </a:r>
            <a:endParaRPr lang="fr-FR" i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  <a:p>
            <a:pPr marL="0" algn="just">
              <a:buClrTx/>
              <a:buSzTx/>
              <a:buFontTx/>
              <a:defRPr/>
            </a:pPr>
            <a:r>
              <a:rPr lang="fr-FR" i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  From a metabolic point of view, exergonic reactions are in the </a:t>
            </a:r>
            <a:r>
              <a:rPr lang="fr-FR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catabolic</a:t>
            </a:r>
            <a:r>
              <a:rPr lang="fr-FR" i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 branch, where macromolecules are dissimilated to smaller units. For example, starch and glycogen are broken down into glucose, their basic monomeric units.   </a:t>
            </a:r>
            <a:endParaRPr lang="fr-FR" i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</p:txBody>
      </p:sp>
      <p:sp>
        <p:nvSpPr>
          <p:cNvPr id="6" name="Zone de texte 5"/>
          <p:cNvSpPr txBox="1"/>
          <p:nvPr/>
        </p:nvSpPr>
        <p:spPr>
          <a:xfrm>
            <a:off x="386715" y="936625"/>
            <a:ext cx="4674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algn="just">
              <a:buClrTx/>
              <a:buSzTx/>
              <a:buFontTx/>
              <a:defRPr/>
            </a:pPr>
            <a:r>
              <a:rPr lang="fr-FR" sz="2800" b="1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  <a:sym typeface="+mn-ea"/>
              </a:rPr>
              <a:t>1. Exergonic Reactions</a:t>
            </a:r>
            <a:endParaRPr lang="fr-FR" sz="2800" b="1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Zone de texte 4"/>
          <p:cNvSpPr txBox="1"/>
          <p:nvPr/>
        </p:nvSpPr>
        <p:spPr>
          <a:xfrm>
            <a:off x="293370" y="710565"/>
            <a:ext cx="8389620" cy="5631180"/>
          </a:xfrm>
          <a:prstGeom prst="rect">
            <a:avLst/>
          </a:prstGeom>
        </p:spPr>
        <p:txBody>
          <a:bodyPr wrap="square">
            <a:spAutoFit/>
          </a:bodyPr>
          <a:p>
            <a:pPr marL="0" algn="just">
              <a:lnSpc>
                <a:spcPct val="100000"/>
              </a:lnSpc>
              <a:buClrTx/>
              <a:buSzTx/>
              <a:buFontTx/>
              <a:defRPr/>
            </a:pPr>
            <a:r>
              <a:rPr lang="fr-FR" sz="2400" b="0" i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In contrast to exergonic reactions, endergonic reactions are processes that consume energy. This sort of reaction will not occur in a thermostable closed system under constant pressure unless a sufficient amount of energy is given to the system. </a:t>
            </a:r>
            <a:endParaRPr lang="fr-FR" sz="2400" b="0" i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  <a:p>
            <a:pPr marL="0" algn="just">
              <a:lnSpc>
                <a:spcPct val="100000"/>
              </a:lnSpc>
              <a:buClrTx/>
              <a:buSzTx/>
              <a:buFontTx/>
              <a:defRPr/>
            </a:pPr>
            <a:endParaRPr lang="fr-FR" sz="2400" b="0" i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  <a:p>
            <a:pPr marL="0" algn="just">
              <a:lnSpc>
                <a:spcPct val="100000"/>
              </a:lnSpc>
              <a:buClrTx/>
              <a:buSzTx/>
              <a:buFontTx/>
              <a:defRPr/>
            </a:pPr>
            <a:r>
              <a:rPr lang="fr-FR" sz="2400" b="0" i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From a metabolic point of view, endergonic reactions are </a:t>
            </a:r>
            <a:r>
              <a:rPr lang="fr-FR" sz="2400" b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anabolic</a:t>
            </a:r>
            <a:r>
              <a:rPr lang="fr-FR" sz="2400" b="0" i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. In anabolism, the energy released from catabolic reactions supplies the required energy for the synthesis of biomolecules. </a:t>
            </a:r>
            <a:endParaRPr lang="fr-FR" sz="2400" b="0" i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  <a:p>
            <a:pPr marL="0" algn="just">
              <a:lnSpc>
                <a:spcPct val="100000"/>
              </a:lnSpc>
              <a:buClrTx/>
              <a:buSzTx/>
              <a:buFontTx/>
              <a:defRPr/>
            </a:pPr>
            <a:endParaRPr lang="fr-FR" sz="2400" b="0" i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  <a:p>
            <a:pPr marL="0" algn="just">
              <a:lnSpc>
                <a:spcPct val="100000"/>
              </a:lnSpc>
              <a:buClrTx/>
              <a:buSzTx/>
              <a:buFontTx/>
              <a:defRPr/>
            </a:pPr>
            <a:r>
              <a:rPr lang="fr-FR" sz="2400" b="0" i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Macromolecules such as </a:t>
            </a:r>
            <a:r>
              <a:rPr lang="fr-FR" sz="2400" b="0" u="sng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  <a:hlinkClick r:id="rId1"/>
              </a:rPr>
              <a:t>proteins</a:t>
            </a:r>
            <a:r>
              <a:rPr lang="fr-FR" sz="2400" b="0" u="sng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, </a:t>
            </a:r>
            <a:r>
              <a:rPr lang="fr-FR" sz="2400" b="0" u="sng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  <a:hlinkClick r:id="rId2"/>
              </a:rPr>
              <a:t>carbohydrates</a:t>
            </a:r>
            <a:r>
              <a:rPr lang="fr-FR" sz="2400" b="0" u="sng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, </a:t>
            </a:r>
            <a:r>
              <a:rPr lang="fr-FR" sz="2400" b="0" u="sng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  <a:hlinkClick r:id="rId3"/>
              </a:rPr>
              <a:t>nucleic acids</a:t>
            </a:r>
            <a:r>
              <a:rPr lang="fr-FR" sz="2400" b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, </a:t>
            </a:r>
            <a:r>
              <a:rPr lang="fr-FR" sz="2400" b="0" i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and </a:t>
            </a:r>
            <a:r>
              <a:rPr lang="fr-FR" sz="2400" b="0" i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  <a:hlinkClick r:id="rId4"/>
              </a:rPr>
              <a:t>lipids</a:t>
            </a:r>
            <a:r>
              <a:rPr lang="fr-FR" sz="2400" b="0" i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 are polymer chains that </a:t>
            </a:r>
            <a:r>
              <a:rPr lang="fr-FR" sz="2400" b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store energy</a:t>
            </a:r>
            <a:r>
              <a:rPr lang="fr-FR" sz="2400" b="0" i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 in living cells. They are eventually used as reactants in catabolic reactions to supply the cells with energy. </a:t>
            </a:r>
            <a:endParaRPr lang="fr-FR" sz="2400" b="0" i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</p:txBody>
      </p:sp>
      <p:sp>
        <p:nvSpPr>
          <p:cNvPr id="2" name="Zone de texte 1"/>
          <p:cNvSpPr txBox="1"/>
          <p:nvPr/>
        </p:nvSpPr>
        <p:spPr>
          <a:xfrm>
            <a:off x="283210" y="41910"/>
            <a:ext cx="457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algn="just">
              <a:lnSpc>
                <a:spcPct val="100000"/>
              </a:lnSpc>
              <a:buClrTx/>
              <a:buSzTx/>
              <a:buFontTx/>
              <a:defRPr/>
            </a:pPr>
            <a:r>
              <a:rPr lang="fr-FR" sz="2800" b="1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  <a:sym typeface="+mn-ea"/>
              </a:rPr>
              <a:t>2. Endergonic Reactions</a:t>
            </a:r>
            <a:endParaRPr lang="fr-FR" sz="2800" b="1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yon">
  <a:themeElements>
    <a:clrScheme name="Rayon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Rayon">
      <a:majorFont>
        <a:latin typeface="Franklin Gothic Demi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Rayon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ayon">
  <a:themeElements>
    <a:clrScheme name="Rayon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Rayon">
      <a:majorFont>
        <a:latin typeface="Franklin Gothic Demi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Rayon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ayon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9920</Words>
  <Application>WPS Presentation</Application>
  <PresentationFormat/>
  <Paragraphs>208</Paragraphs>
  <Slides>29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9" baseType="lpstr">
      <vt:lpstr>Arial</vt:lpstr>
      <vt:lpstr>SimSun</vt:lpstr>
      <vt:lpstr>Wingdings</vt:lpstr>
      <vt:lpstr>MS PGothic</vt:lpstr>
      <vt:lpstr>Franklin Gothic Demi</vt:lpstr>
      <vt:lpstr>Wingdings</vt:lpstr>
      <vt:lpstr>Microsoft YaHei</vt:lpstr>
      <vt:lpstr>Arial Unicode MS</vt:lpstr>
      <vt:lpstr>Comic Sans MS</vt:lpstr>
      <vt:lpstr>Arial</vt:lpstr>
      <vt:lpstr>Calibri</vt:lpstr>
      <vt:lpstr>Symbol</vt:lpstr>
      <vt:lpstr>Times</vt:lpstr>
      <vt:lpstr>Times New Roman</vt:lpstr>
      <vt:lpstr>Times New Roman</vt:lpstr>
      <vt:lpstr>Rayon</vt:lpstr>
      <vt:lpstr>1_Rayon</vt:lpstr>
      <vt:lpstr>Paint.Picture</vt:lpstr>
      <vt:lpstr>Paint.Picture</vt:lpstr>
      <vt:lpstr>Paint.Picture</vt:lpstr>
      <vt:lpstr>  6. Concepts of Bioenergetic    </vt:lpstr>
      <vt:lpstr>PowerPoint 演示文稿</vt:lpstr>
      <vt:lpstr>PowerPoint 演示文稿</vt:lpstr>
      <vt:lpstr>V.1. Definitions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Glucides</dc:title>
  <dc:creator>Niama Diop Sall</dc:creator>
  <cp:lastModifiedBy>Samir Zeroual</cp:lastModifiedBy>
  <cp:revision>188</cp:revision>
  <dcterms:created xsi:type="dcterms:W3CDTF">2011-01-20T13:58:00Z</dcterms:created>
  <dcterms:modified xsi:type="dcterms:W3CDTF">2025-01-27T07:30:08Z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D37F6197EDE44B1DAAF0C02A8CD1EDAC_12</vt:lpwstr>
  </property>
  <property fmtid="{D5CDD505-2E9C-101B-9397-08002B2CF9AE}" pid="3" name="KSOProductBuildVer">
    <vt:lpwstr>1036-12.2.0.19805</vt:lpwstr>
  </property>
</Properties>
</file>