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93" r:id="rId14"/>
    <p:sldId id="290" r:id="rId15"/>
    <p:sldId id="291" r:id="rId16"/>
    <p:sldId id="283" r:id="rId17"/>
    <p:sldId id="284" r:id="rId18"/>
    <p:sldId id="28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72" autoAdjust="0"/>
  </p:normalViewPr>
  <p:slideViewPr>
    <p:cSldViewPr>
      <p:cViewPr>
        <p:scale>
          <a:sx n="70" d="100"/>
          <a:sy n="70" d="100"/>
        </p:scale>
        <p:origin x="-138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077072"/>
            <a:ext cx="74676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ar-DZ" dirty="0" smtClean="0"/>
              <a:t>مفاهيم أساسية حول الامداد وسلسة الامداد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DZ" b="1" dirty="0" smtClean="0">
                <a:solidFill>
                  <a:srgbClr val="FFFF00"/>
                </a:solidFill>
              </a:rPr>
              <a:t>طاهري فاطمة الزهراء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12160" y="3212976"/>
            <a:ext cx="30243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0000"/>
                </a:solidFill>
              </a:rPr>
              <a:t>محاضرات مقدمة لللسنة الثالثة ادارة أعمال</a:t>
            </a:r>
            <a:endParaRPr lang="ar-D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2957"/>
            <a:ext cx="7632848" cy="51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ISTIC POLYCOP APA FINALE.pdf - Adobe Acrobat Reader (32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5576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67662"/>
            <a:ext cx="9144000" cy="73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4" name="Rectangle 3"/>
          <p:cNvSpPr/>
          <p:nvPr/>
        </p:nvSpPr>
        <p:spPr>
          <a:xfrm>
            <a:off x="8532440" y="1556792"/>
            <a:ext cx="61156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5" name="Rectangle 4"/>
          <p:cNvSpPr/>
          <p:nvPr/>
        </p:nvSpPr>
        <p:spPr>
          <a:xfrm>
            <a:off x="0" y="6093296"/>
            <a:ext cx="883822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57214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706" y="2761764"/>
            <a:ext cx="6341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/>
              <a:t>احيانا يشار الى سلاسل الامداد على أنها سلاسل القيمة</a:t>
            </a:r>
          </a:p>
        </p:txBody>
      </p:sp>
    </p:spTree>
    <p:extLst>
      <p:ext uri="{BB962C8B-B14F-4D97-AF65-F5344CB8AC3E}">
        <p14:creationId xmlns:p14="http://schemas.microsoft.com/office/powerpoint/2010/main" val="14737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7668344" y="3429000"/>
            <a:ext cx="576064" cy="26642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Up </a:t>
            </a:r>
            <a:r>
              <a:rPr lang="fr-FR" b="1" dirty="0" err="1" smtClean="0">
                <a:solidFill>
                  <a:srgbClr val="FF0000"/>
                </a:solidFill>
              </a:rPr>
              <a:t>stream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827584" y="980728"/>
            <a:ext cx="504056" cy="187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100" b="1" dirty="0" smtClean="0"/>
              <a:t>Down </a:t>
            </a:r>
            <a:r>
              <a:rPr lang="fr-FR" sz="1100" b="1" dirty="0" err="1" smtClean="0"/>
              <a:t>stream</a:t>
            </a:r>
            <a:endParaRPr lang="ar-DZ" sz="1100" b="1" dirty="0"/>
          </a:p>
        </p:txBody>
      </p:sp>
    </p:spTree>
    <p:extLst>
      <p:ext uri="{BB962C8B-B14F-4D97-AF65-F5344CB8AC3E}">
        <p14:creationId xmlns:p14="http://schemas.microsoft.com/office/powerpoint/2010/main" val="40757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7281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3200" b="1" dirty="0"/>
              <a:t>احيانا يشار الى سلاسل الامداد على أنها سلاسل القيمة، حيث أن </a:t>
            </a:r>
            <a:r>
              <a:rPr lang="ar-DZ" sz="3200" b="1" dirty="0" smtClean="0"/>
              <a:t>القيمة تضاف للمنتجات </a:t>
            </a:r>
            <a:r>
              <a:rPr lang="ar-DZ" sz="3200" b="1" dirty="0"/>
              <a:t>والخدمات أثناء تقديمها في أو عبر السلسلة . وسلاسل القيمة أو الامداد </a:t>
            </a:r>
            <a:r>
              <a:rPr lang="ar-DZ" sz="3200" b="1" dirty="0" smtClean="0"/>
              <a:t>هي تجميع </a:t>
            </a:r>
            <a:r>
              <a:rPr lang="ar-DZ" sz="3200" b="1" dirty="0"/>
              <a:t>لمنظمات </a:t>
            </a:r>
            <a:r>
              <a:rPr lang="ar-DZ" sz="3200" b="1" dirty="0" smtClean="0"/>
              <a:t>أعمال منفصلة، </a:t>
            </a:r>
            <a:r>
              <a:rPr lang="ar-DZ" sz="3200" b="1" dirty="0"/>
              <a:t>كما أنها تتكون من عنصرين لكل مؤسسة هما : عنصر التوريد وعنصر الطلب، حيث يبدأ </a:t>
            </a:r>
            <a:r>
              <a:rPr lang="ar-DZ" sz="3200" b="1" dirty="0" smtClean="0"/>
              <a:t> عنصر التوريد </a:t>
            </a:r>
            <a:r>
              <a:rPr lang="ar-DZ" sz="3200" b="1" dirty="0"/>
              <a:t>مع بداية السلسلة وينتهى مع العمليات الداخلية بالمؤسسة، اما عنصر الطلب في السلسلة يبدأ من </a:t>
            </a:r>
            <a:r>
              <a:rPr lang="ar-DZ" sz="3200" b="1" dirty="0" smtClean="0"/>
              <a:t>النقطة التي </a:t>
            </a:r>
            <a:r>
              <a:rPr lang="ar-DZ" sz="3200" b="1" dirty="0"/>
              <a:t>يتم فيها تسليم مخرجات المؤسسة للعميل الحالي وتنتهى مع العميل النهائي </a:t>
            </a:r>
            <a:r>
              <a:rPr lang="ar-DZ" sz="3200" b="1" dirty="0" smtClean="0"/>
              <a:t>في السلسلة.</a:t>
            </a:r>
            <a:endParaRPr lang="ar-DZ" sz="3200" b="1" dirty="0"/>
          </a:p>
        </p:txBody>
      </p:sp>
    </p:spTree>
    <p:extLst>
      <p:ext uri="{BB962C8B-B14F-4D97-AF65-F5344CB8AC3E}">
        <p14:creationId xmlns:p14="http://schemas.microsoft.com/office/powerpoint/2010/main" val="261870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980728"/>
            <a:ext cx="395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>
                <a:solidFill>
                  <a:srgbClr val="FF0000"/>
                </a:solidFill>
              </a:rPr>
              <a:t>عمليات إدارة الخدمات اللوجستية</a:t>
            </a:r>
          </a:p>
        </p:txBody>
      </p:sp>
      <p:cxnSp>
        <p:nvCxnSpPr>
          <p:cNvPr id="4" name="Connecteur droit avec flèche 3"/>
          <p:cNvCxnSpPr>
            <a:stCxn id="2" idx="2"/>
          </p:cNvCxnSpPr>
          <p:nvPr/>
        </p:nvCxnSpPr>
        <p:spPr>
          <a:xfrm>
            <a:off x="4534844" y="1503948"/>
            <a:ext cx="2701452" cy="1204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2" idx="2"/>
          </p:cNvCxnSpPr>
          <p:nvPr/>
        </p:nvCxnSpPr>
        <p:spPr>
          <a:xfrm flipH="1">
            <a:off x="1907704" y="1503948"/>
            <a:ext cx="2627140" cy="1204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2200" y="2996952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/>
              <a:t>العمليات الداخلية</a:t>
            </a:r>
            <a:endParaRPr lang="ar-DZ" sz="2800" dirty="0"/>
          </a:p>
        </p:txBody>
      </p:sp>
      <p:sp>
        <p:nvSpPr>
          <p:cNvPr id="10" name="Rectangle 9"/>
          <p:cNvSpPr/>
          <p:nvPr/>
        </p:nvSpPr>
        <p:spPr>
          <a:xfrm>
            <a:off x="755576" y="2996952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/>
              <a:t>العمليات الخارجية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18961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ISTIC POLYCOP APA FINALE.pdf - Adobe Acrobat Reader (32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3416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4" name="Rectangle 3"/>
          <p:cNvSpPr/>
          <p:nvPr/>
        </p:nvSpPr>
        <p:spPr>
          <a:xfrm>
            <a:off x="1907704" y="5985284"/>
            <a:ext cx="6264696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5" name="Rectangle 4"/>
          <p:cNvSpPr/>
          <p:nvPr/>
        </p:nvSpPr>
        <p:spPr>
          <a:xfrm>
            <a:off x="8388424" y="1268760"/>
            <a:ext cx="755576" cy="471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113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VERSELOGISTICSe-book.pdf - Adobe Acrobat Reader (32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5131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68560" y="0"/>
            <a:ext cx="10513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5" name="Rectangle 4"/>
          <p:cNvSpPr/>
          <p:nvPr/>
        </p:nvSpPr>
        <p:spPr>
          <a:xfrm>
            <a:off x="8748464" y="620688"/>
            <a:ext cx="1296144" cy="623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07318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ISTIC POLYCOP APA FINALE.pdf - Adobe Acrobat Reader (32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4704"/>
            <a:ext cx="903649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</a:rPr>
              <a:t>مجالات الامداد وسلسلة الامداد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4408" y="2204864"/>
            <a:ext cx="7920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7491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908720"/>
            <a:ext cx="62646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dirty="0" smtClean="0">
                <a:solidFill>
                  <a:srgbClr val="FF0000"/>
                </a:solidFill>
              </a:rPr>
              <a:t>أنواع (مستويات) سلاسل الامداد</a:t>
            </a:r>
            <a:endParaRPr lang="ar-DZ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1916832"/>
            <a:ext cx="6265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dirty="0"/>
              <a:t>وهناك ثلاث مستويات لسلسلة الامداد</a:t>
            </a:r>
          </a:p>
        </p:txBody>
      </p:sp>
    </p:spTree>
    <p:extLst>
      <p:ext uri="{BB962C8B-B14F-4D97-AF65-F5344CB8AC3E}">
        <p14:creationId xmlns:p14="http://schemas.microsoft.com/office/powerpoint/2010/main" val="219194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🔵 مثال : الحليب 🔵&#10;&#10;في حالة شرائك الحليب من صاحب المزرعة مباشرة تعتبر هذه سلسلة إمداد مباشرة.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D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3379"/>
            <a:ext cx="7704856" cy="38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7988" y="12687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DZ" sz="2000" b="1" dirty="0"/>
              <a:t>في حالة شرائك الحليب من صاحب المزرعة مباشرة تعتبر هذه سلسلة إمداد مباشرة</a:t>
            </a:r>
          </a:p>
        </p:txBody>
      </p:sp>
    </p:spTree>
    <p:extLst>
      <p:ext uri="{BB962C8B-B14F-4D97-AF65-F5344CB8AC3E}">
        <p14:creationId xmlns:p14="http://schemas.microsoft.com/office/powerpoint/2010/main" val="67070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5" y="764704"/>
            <a:ext cx="4545299" cy="25525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2959"/>
            <a:ext cx="4378821" cy="282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7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12968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8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70FFD5-B1B6-41A3-BD7B-00D5975DE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1428</TotalTime>
  <Words>148</Words>
  <Application>Microsoft Office PowerPoint</Application>
  <PresentationFormat>Affichage à l'écran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TeamworkPresentation2</vt:lpstr>
      <vt:lpstr>مفاهيم أساسية حول الامداد وسلسة الامداد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مفاهيم أساسية حول الامداد وسلسة الامداد</dc:title>
  <dc:creator>TAHRI</dc:creator>
  <cp:lastModifiedBy>TAHRI</cp:lastModifiedBy>
  <cp:revision>53</cp:revision>
  <dcterms:created xsi:type="dcterms:W3CDTF">2025-02-04T05:42:28Z</dcterms:created>
  <dcterms:modified xsi:type="dcterms:W3CDTF">2025-02-16T09:23:17Z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