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79" r:id="rId3"/>
    <p:sldId id="280" r:id="rId4"/>
    <p:sldId id="281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F688FE"/>
    <a:srgbClr val="D290F6"/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00" autoAdjust="0"/>
    <p:restoredTop sz="94708" autoAdjust="0"/>
  </p:normalViewPr>
  <p:slideViewPr>
    <p:cSldViewPr>
      <p:cViewPr varScale="1">
        <p:scale>
          <a:sx n="66" d="100"/>
          <a:sy n="66" d="100"/>
        </p:scale>
        <p:origin x="-14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9464080-0B90-4E29-9286-EA77E32FD92E}" type="datetimeFigureOut">
              <a:rPr lang="fr-FR" smtClean="0"/>
              <a:t>10/11/2024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4080-0B90-4E29-9286-EA77E32FD92E}" type="datetimeFigureOut">
              <a:rPr lang="fr-FR" smtClean="0"/>
              <a:t>10/11/2024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4080-0B90-4E29-9286-EA77E32FD92E}" type="datetimeFigureOut">
              <a:rPr lang="fr-FR" smtClean="0"/>
              <a:t>10/11/2024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9464080-0B90-4E29-9286-EA77E32FD92E}" type="datetimeFigureOut">
              <a:rPr lang="fr-FR" smtClean="0"/>
              <a:t>10/11/2024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9464080-0B90-4E29-9286-EA77E32FD92E}" type="datetimeFigureOut">
              <a:rPr lang="fr-FR" smtClean="0"/>
              <a:t>10/11/2024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4080-0B90-4E29-9286-EA77E32FD92E}" type="datetimeFigureOut">
              <a:rPr lang="fr-FR" smtClean="0"/>
              <a:t>10/11/2024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4080-0B90-4E29-9286-EA77E32FD92E}" type="datetimeFigureOut">
              <a:rPr lang="fr-FR" smtClean="0"/>
              <a:t>10/11/2024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9464080-0B90-4E29-9286-EA77E32FD92E}" type="datetimeFigureOut">
              <a:rPr lang="fr-FR" smtClean="0"/>
              <a:t>10/11/2024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4080-0B90-4E29-9286-EA77E32FD92E}" type="datetimeFigureOut">
              <a:rPr lang="fr-FR" smtClean="0"/>
              <a:t>10/11/2024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9464080-0B90-4E29-9286-EA77E32FD92E}" type="datetimeFigureOut">
              <a:rPr lang="fr-FR" smtClean="0"/>
              <a:t>10/11/2024</a:t>
            </a:fld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9464080-0B90-4E29-9286-EA77E32FD92E}" type="datetimeFigureOut">
              <a:rPr lang="fr-FR" smtClean="0"/>
              <a:t>10/11/2024</a:t>
            </a:fld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9464080-0B90-4E29-9286-EA77E32FD92E}" type="datetimeFigureOut">
              <a:rPr lang="fr-FR" smtClean="0"/>
              <a:t>10/11/2024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059832" y="1412776"/>
            <a:ext cx="4320480" cy="792088"/>
          </a:xfrm>
        </p:spPr>
        <p:txBody>
          <a:bodyPr>
            <a:noAutofit/>
          </a:bodyPr>
          <a:lstStyle/>
          <a:p>
            <a:pPr algn="ctr" rtl="1"/>
            <a:r>
              <a:rPr lang="ar-DZ" sz="4000" dirty="0" smtClean="0">
                <a:solidFill>
                  <a:srgbClr val="0070C0"/>
                </a:solidFill>
                <a:latin typeface="Simplified Arabic" pitchFamily="18" charset="-78"/>
                <a:cs typeface="Simplified Arabic" pitchFamily="18" charset="-78"/>
              </a:rPr>
              <a:t>المحاضرة </a:t>
            </a:r>
            <a:r>
              <a:rPr lang="ar-DZ" sz="4000" dirty="0" smtClean="0">
                <a:solidFill>
                  <a:srgbClr val="0070C0"/>
                </a:solidFill>
                <a:latin typeface="Simplified Arabic" pitchFamily="18" charset="-78"/>
                <a:cs typeface="Simplified Arabic" pitchFamily="18" charset="-78"/>
              </a:rPr>
              <a:t>الخامسة</a:t>
            </a:r>
            <a:endParaRPr lang="fr-FR" sz="4000" dirty="0">
              <a:solidFill>
                <a:srgbClr val="0070C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19672" y="2708920"/>
            <a:ext cx="7108304" cy="720080"/>
          </a:xfrm>
        </p:spPr>
        <p:txBody>
          <a:bodyPr>
            <a:normAutofit fontScale="92500"/>
          </a:bodyPr>
          <a:lstStyle/>
          <a:p>
            <a:pPr algn="r" rtl="1"/>
            <a:r>
              <a:rPr lang="ar-DZ" sz="3200" dirty="0"/>
              <a:t>2- التكوين المهني في الجزائر خلال الفترة 1971-1980</a:t>
            </a:r>
            <a:endParaRPr lang="fr-FR" sz="3200" dirty="0"/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144438" y="197024"/>
            <a:ext cx="8964488" cy="792088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1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4000" dirty="0" smtClean="0">
                <a:solidFill>
                  <a:srgbClr val="7030A0"/>
                </a:solidFill>
                <a:latin typeface="Simplified Arabic" pitchFamily="18" charset="-78"/>
                <a:cs typeface="Simplified Arabic" pitchFamily="18" charset="-78"/>
              </a:rPr>
              <a:t>المحور الثاني: سياسات التكوين المهني في الجزائر</a:t>
            </a:r>
            <a:endParaRPr lang="fr-FR" sz="4000" dirty="0">
              <a:solidFill>
                <a:srgbClr val="7030A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7" name="Sous-titre 2"/>
          <p:cNvSpPr txBox="1">
            <a:spLocks/>
          </p:cNvSpPr>
          <p:nvPr/>
        </p:nvSpPr>
        <p:spPr>
          <a:xfrm>
            <a:off x="1403648" y="4581128"/>
            <a:ext cx="7255482" cy="720080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DZ" sz="3200" dirty="0" smtClean="0"/>
              <a:t>4- التكوين </a:t>
            </a:r>
            <a:r>
              <a:rPr lang="ar-DZ" sz="3200" dirty="0"/>
              <a:t>المهني في الجزائر خلال الفترة </a:t>
            </a:r>
            <a:r>
              <a:rPr lang="ar-DZ" sz="3200" dirty="0" smtClean="0"/>
              <a:t>1991-2000</a:t>
            </a:r>
            <a:endParaRPr lang="fr-FR" sz="3200" dirty="0"/>
          </a:p>
        </p:txBody>
      </p:sp>
      <p:sp>
        <p:nvSpPr>
          <p:cNvPr id="8" name="Sous-titre 2"/>
          <p:cNvSpPr txBox="1">
            <a:spLocks/>
          </p:cNvSpPr>
          <p:nvPr/>
        </p:nvSpPr>
        <p:spPr>
          <a:xfrm>
            <a:off x="1420974" y="3573016"/>
            <a:ext cx="7255482" cy="720080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DZ" sz="3200" dirty="0" smtClean="0"/>
              <a:t>3- التكوين </a:t>
            </a:r>
            <a:r>
              <a:rPr lang="ar-DZ" sz="3200" dirty="0"/>
              <a:t>المهني في الجزائر خلال الفترة </a:t>
            </a:r>
            <a:r>
              <a:rPr lang="ar-DZ" sz="3200" dirty="0" smtClean="0"/>
              <a:t>1971-1990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3285623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755576" y="692696"/>
            <a:ext cx="74168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3600" b="1" dirty="0" smtClean="0">
                <a:solidFill>
                  <a:srgbClr val="0070C0"/>
                </a:solidFill>
                <a:latin typeface="Simplified Arabic" pitchFamily="18" charset="-78"/>
                <a:cs typeface="Simplified Arabic" pitchFamily="18" charset="-78"/>
              </a:rPr>
              <a:t>مراحل </a:t>
            </a:r>
            <a:r>
              <a:rPr lang="ar-DZ" sz="3600" b="1" dirty="0" smtClean="0">
                <a:solidFill>
                  <a:srgbClr val="0070C0"/>
                </a:solidFill>
                <a:latin typeface="Simplified Arabic" pitchFamily="18" charset="-78"/>
                <a:cs typeface="Simplified Arabic" pitchFamily="18" charset="-78"/>
              </a:rPr>
              <a:t>تطور سياسة التكوين </a:t>
            </a:r>
            <a:r>
              <a:rPr lang="ar-DZ" sz="3600" b="1" dirty="0" smtClean="0">
                <a:solidFill>
                  <a:srgbClr val="0070C0"/>
                </a:solidFill>
                <a:latin typeface="Simplified Arabic" pitchFamily="18" charset="-78"/>
                <a:cs typeface="Simplified Arabic" pitchFamily="18" charset="-78"/>
              </a:rPr>
              <a:t>المهني في الجزائر</a:t>
            </a:r>
            <a:endParaRPr lang="fr-FR" sz="3600" b="1" dirty="0">
              <a:solidFill>
                <a:srgbClr val="0070C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395536" y="2132856"/>
            <a:ext cx="7920880" cy="584775"/>
          </a:xfrm>
          <a:prstGeom prst="rect">
            <a:avLst/>
          </a:prstGeom>
          <a:solidFill>
            <a:srgbClr val="F688FE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3200" b="1" dirty="0" smtClean="0"/>
              <a:t>2- التكوين </a:t>
            </a:r>
            <a:r>
              <a:rPr lang="ar-DZ" sz="3200" b="1" dirty="0" smtClean="0"/>
              <a:t>المهني في الجزائر خلال الفترة 1971-1980</a:t>
            </a:r>
            <a:endParaRPr lang="fr-FR" sz="3200" b="1" dirty="0"/>
          </a:p>
        </p:txBody>
      </p:sp>
      <p:sp>
        <p:nvSpPr>
          <p:cNvPr id="8" name="ZoneTexte 7"/>
          <p:cNvSpPr txBox="1"/>
          <p:nvPr/>
        </p:nvSpPr>
        <p:spPr>
          <a:xfrm>
            <a:off x="5191340" y="3780276"/>
            <a:ext cx="3384376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DZ" sz="2400" dirty="0" smtClean="0"/>
              <a:t>وضعية التكوين خلال هذه الفترة</a:t>
            </a:r>
            <a:endParaRPr lang="fr-FR" sz="2400" dirty="0"/>
          </a:p>
        </p:txBody>
      </p:sp>
      <p:sp>
        <p:nvSpPr>
          <p:cNvPr id="9" name="ZoneTexte 8"/>
          <p:cNvSpPr txBox="1"/>
          <p:nvPr/>
        </p:nvSpPr>
        <p:spPr>
          <a:xfrm>
            <a:off x="395536" y="3789040"/>
            <a:ext cx="3384376" cy="492443"/>
          </a:xfrm>
          <a:prstGeom prst="rect">
            <a:avLst/>
          </a:prstGeom>
          <a:solidFill>
            <a:srgbClr val="66FF99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2600" dirty="0" smtClean="0"/>
              <a:t>أهداف التكوين خلال هذه الفترة</a:t>
            </a:r>
            <a:endParaRPr lang="fr-FR" sz="2600" dirty="0"/>
          </a:p>
        </p:txBody>
      </p:sp>
      <p:sp>
        <p:nvSpPr>
          <p:cNvPr id="10" name="ZoneTexte 9"/>
          <p:cNvSpPr txBox="1"/>
          <p:nvPr/>
        </p:nvSpPr>
        <p:spPr>
          <a:xfrm>
            <a:off x="395536" y="4946684"/>
            <a:ext cx="3384376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DZ" sz="2400" dirty="0" smtClean="0"/>
              <a:t>التطور الكمي للمتخرجين من التكوين خلال هذه الفترة</a:t>
            </a:r>
            <a:endParaRPr lang="fr-FR" sz="2400" dirty="0"/>
          </a:p>
        </p:txBody>
      </p:sp>
      <p:sp>
        <p:nvSpPr>
          <p:cNvPr id="12" name="ZoneTexte 11"/>
          <p:cNvSpPr txBox="1"/>
          <p:nvPr/>
        </p:nvSpPr>
        <p:spPr>
          <a:xfrm>
            <a:off x="5191340" y="5085184"/>
            <a:ext cx="3384376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DZ" sz="2400" dirty="0" smtClean="0"/>
              <a:t>التطور التنظيمي للتكوين خلال هذه الفترة</a:t>
            </a:r>
            <a:endParaRPr lang="fr-FR" sz="2400" dirty="0"/>
          </a:p>
        </p:txBody>
      </p:sp>
      <p:sp>
        <p:nvSpPr>
          <p:cNvPr id="16" name="Flèche à angle droit 15"/>
          <p:cNvSpPr/>
          <p:nvPr/>
        </p:nvSpPr>
        <p:spPr>
          <a:xfrm rot="5400000">
            <a:off x="3649693" y="3740123"/>
            <a:ext cx="2715980" cy="712809"/>
          </a:xfrm>
          <a:prstGeom prst="bentUp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Flèche à angle droit 16"/>
          <p:cNvSpPr/>
          <p:nvPr/>
        </p:nvSpPr>
        <p:spPr>
          <a:xfrm rot="5400000" flipV="1">
            <a:off x="2579264" y="3821820"/>
            <a:ext cx="2715981" cy="549416"/>
          </a:xfrm>
          <a:prstGeom prst="bentUpArrow">
            <a:avLst>
              <a:gd name="adj1" fmla="val 29234"/>
              <a:gd name="adj2" fmla="val 25000"/>
              <a:gd name="adj3" fmla="val 25000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Flèche vers le bas 17"/>
          <p:cNvSpPr/>
          <p:nvPr/>
        </p:nvSpPr>
        <p:spPr>
          <a:xfrm>
            <a:off x="6084168" y="2717631"/>
            <a:ext cx="288032" cy="1062645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Flèche vers le bas 18"/>
          <p:cNvSpPr/>
          <p:nvPr/>
        </p:nvSpPr>
        <p:spPr>
          <a:xfrm>
            <a:off x="2555776" y="2717631"/>
            <a:ext cx="288032" cy="1062645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2546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9" grpId="0" animBg="1"/>
      <p:bldP spid="10" grpId="0" animBg="1"/>
      <p:bldP spid="12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755576" y="692696"/>
            <a:ext cx="6624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3600" dirty="0" smtClean="0">
                <a:solidFill>
                  <a:srgbClr val="0070C0"/>
                </a:solidFill>
                <a:latin typeface="Simplified Arabic" pitchFamily="18" charset="-78"/>
                <a:cs typeface="Simplified Arabic" pitchFamily="18" charset="-78"/>
              </a:rPr>
              <a:t>مراحل تطور التكوين المهني في الجزائر</a:t>
            </a:r>
            <a:endParaRPr lang="fr-FR" sz="3600" dirty="0">
              <a:solidFill>
                <a:srgbClr val="0070C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899592" y="2132856"/>
            <a:ext cx="7056784" cy="584775"/>
          </a:xfrm>
          <a:prstGeom prst="rect">
            <a:avLst/>
          </a:prstGeom>
          <a:solidFill>
            <a:srgbClr val="F688FE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3200" dirty="0" smtClean="0"/>
              <a:t>التكوين المهني في الجزائر خلال الفترة 1981-1990</a:t>
            </a:r>
            <a:endParaRPr lang="fr-FR" sz="3200" dirty="0"/>
          </a:p>
        </p:txBody>
      </p:sp>
      <p:sp>
        <p:nvSpPr>
          <p:cNvPr id="8" name="ZoneTexte 7"/>
          <p:cNvSpPr txBox="1"/>
          <p:nvPr/>
        </p:nvSpPr>
        <p:spPr>
          <a:xfrm>
            <a:off x="5191340" y="3780276"/>
            <a:ext cx="3384376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DZ" sz="2400" dirty="0" smtClean="0"/>
              <a:t>وضعية التكوين خلال هذه الفترة</a:t>
            </a:r>
            <a:endParaRPr lang="fr-FR" sz="2400" dirty="0"/>
          </a:p>
        </p:txBody>
      </p:sp>
      <p:sp>
        <p:nvSpPr>
          <p:cNvPr id="9" name="ZoneTexte 8"/>
          <p:cNvSpPr txBox="1"/>
          <p:nvPr/>
        </p:nvSpPr>
        <p:spPr>
          <a:xfrm>
            <a:off x="395536" y="3789040"/>
            <a:ext cx="3384376" cy="492443"/>
          </a:xfrm>
          <a:prstGeom prst="rect">
            <a:avLst/>
          </a:prstGeom>
          <a:solidFill>
            <a:srgbClr val="66FF99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2600" dirty="0" smtClean="0"/>
              <a:t>أهداف التكوين خلال هذه الفترة</a:t>
            </a:r>
            <a:endParaRPr lang="fr-FR" sz="2600" dirty="0"/>
          </a:p>
        </p:txBody>
      </p:sp>
      <p:sp>
        <p:nvSpPr>
          <p:cNvPr id="10" name="ZoneTexte 9"/>
          <p:cNvSpPr txBox="1"/>
          <p:nvPr/>
        </p:nvSpPr>
        <p:spPr>
          <a:xfrm>
            <a:off x="395536" y="4946684"/>
            <a:ext cx="3384376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DZ" sz="2400" dirty="0" smtClean="0"/>
              <a:t>التطور الكمي للمتخرجين من التكوين خلال هذه الفترة</a:t>
            </a:r>
            <a:endParaRPr lang="fr-FR" sz="2400" dirty="0"/>
          </a:p>
        </p:txBody>
      </p:sp>
      <p:sp>
        <p:nvSpPr>
          <p:cNvPr id="12" name="ZoneTexte 11"/>
          <p:cNvSpPr txBox="1"/>
          <p:nvPr/>
        </p:nvSpPr>
        <p:spPr>
          <a:xfrm>
            <a:off x="5191340" y="5085184"/>
            <a:ext cx="3384376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DZ" sz="2400" dirty="0" smtClean="0"/>
              <a:t>التطور التنظيمي للتكوين خلال هذه الفترة</a:t>
            </a:r>
            <a:endParaRPr lang="fr-FR" sz="2400" dirty="0"/>
          </a:p>
        </p:txBody>
      </p:sp>
      <p:sp>
        <p:nvSpPr>
          <p:cNvPr id="16" name="Flèche à angle droit 15"/>
          <p:cNvSpPr/>
          <p:nvPr/>
        </p:nvSpPr>
        <p:spPr>
          <a:xfrm rot="5400000">
            <a:off x="3649693" y="3740123"/>
            <a:ext cx="2715980" cy="712809"/>
          </a:xfrm>
          <a:prstGeom prst="bentUp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Flèche à angle droit 16"/>
          <p:cNvSpPr/>
          <p:nvPr/>
        </p:nvSpPr>
        <p:spPr>
          <a:xfrm rot="5400000" flipV="1">
            <a:off x="2579264" y="3821820"/>
            <a:ext cx="2715981" cy="549416"/>
          </a:xfrm>
          <a:prstGeom prst="bentUpArrow">
            <a:avLst>
              <a:gd name="adj1" fmla="val 29234"/>
              <a:gd name="adj2" fmla="val 25000"/>
              <a:gd name="adj3" fmla="val 25000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Flèche vers le bas 17"/>
          <p:cNvSpPr/>
          <p:nvPr/>
        </p:nvSpPr>
        <p:spPr>
          <a:xfrm>
            <a:off x="6084168" y="2717631"/>
            <a:ext cx="288032" cy="1062645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Flèche vers le bas 18"/>
          <p:cNvSpPr/>
          <p:nvPr/>
        </p:nvSpPr>
        <p:spPr>
          <a:xfrm>
            <a:off x="2555776" y="2717631"/>
            <a:ext cx="288032" cy="1062645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2546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9" grpId="0" animBg="1"/>
      <p:bldP spid="10" grpId="0" animBg="1"/>
      <p:bldP spid="12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755576" y="692696"/>
            <a:ext cx="6624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3600" dirty="0" smtClean="0">
                <a:solidFill>
                  <a:srgbClr val="0070C0"/>
                </a:solidFill>
                <a:latin typeface="Simplified Arabic" pitchFamily="18" charset="-78"/>
                <a:cs typeface="Simplified Arabic" pitchFamily="18" charset="-78"/>
              </a:rPr>
              <a:t>مراحل تطور التكوين المهني في الجزائر</a:t>
            </a:r>
            <a:endParaRPr lang="fr-FR" sz="3600" dirty="0">
              <a:solidFill>
                <a:srgbClr val="0070C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899592" y="2132856"/>
            <a:ext cx="7056784" cy="584775"/>
          </a:xfrm>
          <a:prstGeom prst="rect">
            <a:avLst/>
          </a:prstGeom>
          <a:solidFill>
            <a:srgbClr val="F688FE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3200" dirty="0" smtClean="0"/>
              <a:t>التكوين المهني في الجزائر خلال الفترة 1991-2000</a:t>
            </a:r>
            <a:endParaRPr lang="fr-FR" sz="3200" dirty="0"/>
          </a:p>
        </p:txBody>
      </p:sp>
      <p:sp>
        <p:nvSpPr>
          <p:cNvPr id="8" name="ZoneTexte 7"/>
          <p:cNvSpPr txBox="1"/>
          <p:nvPr/>
        </p:nvSpPr>
        <p:spPr>
          <a:xfrm>
            <a:off x="5191340" y="3780276"/>
            <a:ext cx="3384376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DZ" sz="2400" dirty="0" smtClean="0"/>
              <a:t>وضعية التكوين خلال هذه الفترة</a:t>
            </a:r>
            <a:endParaRPr lang="fr-FR" sz="2400" dirty="0"/>
          </a:p>
        </p:txBody>
      </p:sp>
      <p:sp>
        <p:nvSpPr>
          <p:cNvPr id="9" name="ZoneTexte 8"/>
          <p:cNvSpPr txBox="1"/>
          <p:nvPr/>
        </p:nvSpPr>
        <p:spPr>
          <a:xfrm>
            <a:off x="395536" y="3789040"/>
            <a:ext cx="3384376" cy="492443"/>
          </a:xfrm>
          <a:prstGeom prst="rect">
            <a:avLst/>
          </a:prstGeom>
          <a:solidFill>
            <a:srgbClr val="66FF99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2600" dirty="0" smtClean="0"/>
              <a:t>أهداف التكوين خلال هذه الفترة</a:t>
            </a:r>
            <a:endParaRPr lang="fr-FR" sz="2600" dirty="0"/>
          </a:p>
        </p:txBody>
      </p:sp>
      <p:sp>
        <p:nvSpPr>
          <p:cNvPr id="10" name="ZoneTexte 9"/>
          <p:cNvSpPr txBox="1"/>
          <p:nvPr/>
        </p:nvSpPr>
        <p:spPr>
          <a:xfrm>
            <a:off x="395536" y="4946684"/>
            <a:ext cx="3384376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DZ" sz="2400" dirty="0" smtClean="0"/>
              <a:t>التطور الكمي للمتخرجين من التكوين خلال هذه الفترة</a:t>
            </a:r>
            <a:endParaRPr lang="fr-FR" sz="2400" dirty="0"/>
          </a:p>
        </p:txBody>
      </p:sp>
      <p:sp>
        <p:nvSpPr>
          <p:cNvPr id="12" name="ZoneTexte 11"/>
          <p:cNvSpPr txBox="1"/>
          <p:nvPr/>
        </p:nvSpPr>
        <p:spPr>
          <a:xfrm>
            <a:off x="5191340" y="5085184"/>
            <a:ext cx="3384376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DZ" sz="2400" dirty="0" smtClean="0"/>
              <a:t>التطور التنظيمي للتكوين خلال هذه الفترة</a:t>
            </a:r>
            <a:endParaRPr lang="fr-FR" sz="2400" dirty="0"/>
          </a:p>
        </p:txBody>
      </p:sp>
      <p:sp>
        <p:nvSpPr>
          <p:cNvPr id="16" name="Flèche à angle droit 15"/>
          <p:cNvSpPr/>
          <p:nvPr/>
        </p:nvSpPr>
        <p:spPr>
          <a:xfrm rot="5400000">
            <a:off x="3649693" y="3740123"/>
            <a:ext cx="2715980" cy="712809"/>
          </a:xfrm>
          <a:prstGeom prst="bentUp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Flèche à angle droit 16"/>
          <p:cNvSpPr/>
          <p:nvPr/>
        </p:nvSpPr>
        <p:spPr>
          <a:xfrm rot="5400000" flipV="1">
            <a:off x="2579264" y="3821820"/>
            <a:ext cx="2715981" cy="549416"/>
          </a:xfrm>
          <a:prstGeom prst="bentUpArrow">
            <a:avLst>
              <a:gd name="adj1" fmla="val 29234"/>
              <a:gd name="adj2" fmla="val 25000"/>
              <a:gd name="adj3" fmla="val 25000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Flèche vers le bas 17"/>
          <p:cNvSpPr/>
          <p:nvPr/>
        </p:nvSpPr>
        <p:spPr>
          <a:xfrm>
            <a:off x="6084168" y="2717631"/>
            <a:ext cx="288032" cy="1062645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Flèche vers le bas 18"/>
          <p:cNvSpPr/>
          <p:nvPr/>
        </p:nvSpPr>
        <p:spPr>
          <a:xfrm>
            <a:off x="2555776" y="2717631"/>
            <a:ext cx="288032" cy="1062645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2546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9" grpId="0" animBg="1"/>
      <p:bldP spid="10" grpId="0" animBg="1"/>
      <p:bldP spid="12" grpId="0" animBg="1"/>
      <p:bldP spid="16" grpId="0" animBg="1"/>
      <p:bldP spid="17" grpId="0" animBg="1"/>
      <p:bldP spid="18" grpId="0" animBg="1"/>
      <p:bldP spid="1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3200</TotalTime>
  <Words>147</Words>
  <Application>Microsoft Office PowerPoint</Application>
  <PresentationFormat>Affichage à l'écran (4:3)</PresentationFormat>
  <Paragraphs>23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Oriel</vt:lpstr>
      <vt:lpstr>المحاضرة الخامسة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مقياس: سوق العمل في الجزائر</dc:title>
  <dc:creator>VAIO</dc:creator>
  <cp:lastModifiedBy>VAIO</cp:lastModifiedBy>
  <cp:revision>38</cp:revision>
  <dcterms:created xsi:type="dcterms:W3CDTF">2024-01-03T10:13:51Z</dcterms:created>
  <dcterms:modified xsi:type="dcterms:W3CDTF">2024-11-10T19:09:32Z</dcterms:modified>
</cp:coreProperties>
</file>