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6" r:id="rId2"/>
    <p:sldId id="279" r:id="rId3"/>
    <p:sldId id="280" r:id="rId4"/>
    <p:sldId id="281" r:id="rId5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FF"/>
    <a:srgbClr val="F688FE"/>
    <a:srgbClr val="D290F6"/>
    <a:srgbClr val="66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700" autoAdjust="0"/>
    <p:restoredTop sz="94708" autoAdjust="0"/>
  </p:normalViewPr>
  <p:slideViewPr>
    <p:cSldViewPr>
      <p:cViewPr varScale="1">
        <p:scale>
          <a:sx n="66" d="100"/>
          <a:sy n="66" d="100"/>
        </p:scale>
        <p:origin x="-1416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18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re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9" name="Sous-titre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fr-FR" smtClean="0"/>
              <a:t>Modifiez le style des sous-titres du masque</a:t>
            </a:r>
            <a:endParaRPr kumimoji="0" lang="en-US"/>
          </a:p>
        </p:txBody>
      </p:sp>
      <p:sp>
        <p:nvSpPr>
          <p:cNvPr id="28" name="Espace réservé de la date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79464080-0B90-4E29-9286-EA77E32FD92E}" type="datetimeFigureOut">
              <a:rPr lang="fr-FR" smtClean="0"/>
              <a:t>10/11/2024</a:t>
            </a:fld>
            <a:endParaRPr lang="fr-FR"/>
          </a:p>
        </p:txBody>
      </p:sp>
      <p:sp>
        <p:nvSpPr>
          <p:cNvPr id="17" name="Espace réservé du pied de page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fr-FR"/>
          </a:p>
        </p:txBody>
      </p:sp>
      <p:sp>
        <p:nvSpPr>
          <p:cNvPr id="10" name="Rectangle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Rectangle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Connecteur droit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Connecteur droit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Connecteur droit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Connecteur droit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Connecteur droit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Connecteur droit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Rectangle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Ellipse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Ellipse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Ellipse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Ellipse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Ellipse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Espace réservé du numéro de diapositive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617F4ACE-BD97-4721-BD85-106D1C0A8800}" type="slidenum">
              <a:rPr lang="fr-FR" smtClean="0"/>
              <a:t>‹N°›</a:t>
            </a:fld>
            <a:endParaRPr lang="fr-F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64080-0B90-4E29-9286-EA77E32FD92E}" type="datetimeFigureOut">
              <a:rPr lang="fr-FR" smtClean="0"/>
              <a:t>10/11/2024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7F4ACE-BD97-4721-BD85-106D1C0A8800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64080-0B90-4E29-9286-EA77E32FD92E}" type="datetimeFigureOut">
              <a:rPr lang="fr-FR" smtClean="0"/>
              <a:t>10/11/2024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7F4ACE-BD97-4721-BD85-106D1C0A8800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8" name="Espace réservé du contenu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79464080-0B90-4E29-9286-EA77E32FD92E}" type="datetimeFigureOut">
              <a:rPr lang="fr-FR" smtClean="0"/>
              <a:t>10/11/2024</a:t>
            </a:fld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617F4ACE-BD97-4721-BD85-106D1C0A8800}" type="slidenum">
              <a:rPr lang="fr-FR" smtClean="0"/>
              <a:t>‹N°›</a:t>
            </a:fld>
            <a:endParaRPr lang="fr-FR"/>
          </a:p>
        </p:txBody>
      </p:sp>
      <p:sp>
        <p:nvSpPr>
          <p:cNvPr id="10" name="Espace réservé du pied de page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Titre de sec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79464080-0B90-4E29-9286-EA77E32FD92E}" type="datetimeFigureOut">
              <a:rPr lang="fr-FR" smtClean="0"/>
              <a:t>10/11/2024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fr-FR"/>
          </a:p>
        </p:txBody>
      </p:sp>
      <p:sp>
        <p:nvSpPr>
          <p:cNvPr id="9" name="Rectangle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Connecteur droit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Connecteur droit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Connecteur droit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Connecteur droit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Connecteur droit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Rectangle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Ellipse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Ellipse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Ellipse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Ellipse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Ellipse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Connecteur droit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617F4ACE-BD97-4721-BD85-106D1C0A8800}" type="slidenum">
              <a:rPr lang="fr-FR" smtClean="0"/>
              <a:t>‹N°›</a:t>
            </a:fld>
            <a:endParaRPr lang="fr-F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64080-0B90-4E29-9286-EA77E32FD92E}" type="datetimeFigureOut">
              <a:rPr lang="fr-FR" smtClean="0"/>
              <a:t>10/11/2024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7F4ACE-BD97-4721-BD85-106D1C0A8800}" type="slidenum">
              <a:rPr lang="fr-FR" smtClean="0"/>
              <a:t>‹N°›</a:t>
            </a:fld>
            <a:endParaRPr lang="fr-FR"/>
          </a:p>
        </p:txBody>
      </p:sp>
      <p:sp>
        <p:nvSpPr>
          <p:cNvPr id="9" name="Espace réservé du contenu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11" name="Espace réservé du contenu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64080-0B90-4E29-9286-EA77E32FD92E}" type="datetimeFigureOut">
              <a:rPr lang="fr-FR" smtClean="0"/>
              <a:t>10/11/2024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7F4ACE-BD97-4721-BD85-106D1C0A8800}" type="slidenum">
              <a:rPr lang="fr-FR" smtClean="0"/>
              <a:t>‹N°›</a:t>
            </a:fld>
            <a:endParaRPr lang="fr-FR"/>
          </a:p>
        </p:txBody>
      </p:sp>
      <p:sp>
        <p:nvSpPr>
          <p:cNvPr id="11" name="Espace réservé du contenu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13" name="Espace réservé du contenu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12" name="Espace réservé du texte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</p:txBody>
      </p:sp>
      <p:sp>
        <p:nvSpPr>
          <p:cNvPr id="14" name="Espace réservé du texte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6" name="Espace réservé de la date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79464080-0B90-4E29-9286-EA77E32FD92E}" type="datetimeFigureOut">
              <a:rPr lang="fr-FR" smtClean="0"/>
              <a:t>10/11/2024</a:t>
            </a:fld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617F4ACE-BD97-4721-BD85-106D1C0A8800}" type="slidenum">
              <a:rPr lang="fr-FR" smtClean="0"/>
              <a:t>‹N°›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64080-0B90-4E29-9286-EA77E32FD92E}" type="datetimeFigureOut">
              <a:rPr lang="fr-FR" smtClean="0"/>
              <a:t>10/11/2024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7F4ACE-BD97-4721-BD85-106D1C0A8800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 avec légen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necteur droit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</p:txBody>
      </p:sp>
      <p:sp>
        <p:nvSpPr>
          <p:cNvPr id="8" name="Connecteur droit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Connecteur droit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Connecteur droit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Connecteur droit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Ellipse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Espace réservé du contenu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21" name="Espace réservé de la date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79464080-0B90-4E29-9286-EA77E32FD92E}" type="datetimeFigureOut">
              <a:rPr lang="fr-FR" smtClean="0"/>
              <a:t>10/11/2024</a:t>
            </a:fld>
            <a:endParaRPr lang="fr-FR"/>
          </a:p>
        </p:txBody>
      </p:sp>
      <p:sp>
        <p:nvSpPr>
          <p:cNvPr id="22" name="Espace réservé du numéro de diapositive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617F4ACE-BD97-4721-BD85-106D1C0A8800}" type="slidenum">
              <a:rPr lang="fr-FR" smtClean="0"/>
              <a:t>‹N°›</a:t>
            </a:fld>
            <a:endParaRPr lang="fr-FR"/>
          </a:p>
        </p:txBody>
      </p:sp>
      <p:sp>
        <p:nvSpPr>
          <p:cNvPr id="23" name="Espace réservé du pied de page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fr-F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necteur droit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Ellipse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fr-FR" smtClean="0"/>
              <a:t>Cliquez sur l'icône pour ajouter une image</a:t>
            </a:r>
            <a:endParaRPr kumimoji="0" lang="en-US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</p:txBody>
      </p:sp>
      <p:sp>
        <p:nvSpPr>
          <p:cNvPr id="10" name="Connecteur droit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Connecteur droit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Connecteur droit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Connecteur droit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Espace réservé de la date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79464080-0B90-4E29-9286-EA77E32FD92E}" type="datetimeFigureOut">
              <a:rPr lang="fr-FR" smtClean="0"/>
              <a:t>10/11/2024</a:t>
            </a:fld>
            <a:endParaRPr lang="fr-FR"/>
          </a:p>
        </p:txBody>
      </p:sp>
      <p:sp>
        <p:nvSpPr>
          <p:cNvPr id="18" name="Espace réservé du numéro de diapositive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617F4ACE-BD97-4721-BD85-106D1C0A8800}" type="slidenum">
              <a:rPr lang="fr-FR" smtClean="0"/>
              <a:t>‹N°›</a:t>
            </a:fld>
            <a:endParaRPr lang="fr-FR"/>
          </a:p>
        </p:txBody>
      </p:sp>
      <p:sp>
        <p:nvSpPr>
          <p:cNvPr id="21" name="Espace réservé du pied de page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Connecteur droit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Espace réservé du titre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13" name="Espace réservé du texte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fr-FR" smtClean="0"/>
              <a:t>Modifiez les styles du texte du masque</a:t>
            </a:r>
          </a:p>
          <a:p>
            <a:pPr lvl="1" eaLnBrk="1" latinLnBrk="0" hangingPunct="1"/>
            <a:r>
              <a:rPr kumimoji="0" lang="fr-FR" smtClean="0"/>
              <a:t>Deuxième niveau</a:t>
            </a:r>
          </a:p>
          <a:p>
            <a:pPr lvl="2" eaLnBrk="1" latinLnBrk="0" hangingPunct="1"/>
            <a:r>
              <a:rPr kumimoji="0" lang="fr-FR" smtClean="0"/>
              <a:t>Troisième niveau</a:t>
            </a:r>
          </a:p>
          <a:p>
            <a:pPr lvl="3" eaLnBrk="1" latinLnBrk="0" hangingPunct="1"/>
            <a:r>
              <a:rPr kumimoji="0" lang="fr-FR" smtClean="0"/>
              <a:t>Quatrième niveau</a:t>
            </a:r>
          </a:p>
          <a:p>
            <a:pPr lvl="4" eaLnBrk="1" latinLnBrk="0" hangingPunct="1"/>
            <a:r>
              <a:rPr kumimoji="0" lang="fr-FR" smtClean="0"/>
              <a:t>Cinquième niveau</a:t>
            </a:r>
            <a:endParaRPr kumimoji="0" lang="en-US"/>
          </a:p>
        </p:txBody>
      </p:sp>
      <p:sp>
        <p:nvSpPr>
          <p:cNvPr id="14" name="Espace réservé de la date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79464080-0B90-4E29-9286-EA77E32FD92E}" type="datetimeFigureOut">
              <a:rPr lang="fr-FR" smtClean="0"/>
              <a:t>10/11/2024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fr-FR"/>
          </a:p>
        </p:txBody>
      </p:sp>
      <p:sp>
        <p:nvSpPr>
          <p:cNvPr id="7" name="Connecteur droit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Connecteur droit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Connecteur droit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Ellipse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Espace réservé du numéro de diapositive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617F4ACE-BD97-4721-BD85-106D1C0A8800}" type="slidenum">
              <a:rPr lang="fr-FR" smtClean="0"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3059832" y="1412776"/>
            <a:ext cx="4320480" cy="792088"/>
          </a:xfrm>
        </p:spPr>
        <p:txBody>
          <a:bodyPr>
            <a:noAutofit/>
          </a:bodyPr>
          <a:lstStyle/>
          <a:p>
            <a:pPr algn="ctr" rtl="1"/>
            <a:r>
              <a:rPr lang="ar-DZ" sz="4000" dirty="0" smtClean="0">
                <a:solidFill>
                  <a:srgbClr val="0070C0"/>
                </a:solidFill>
                <a:latin typeface="Simplified Arabic" pitchFamily="18" charset="-78"/>
                <a:cs typeface="Simplified Arabic" pitchFamily="18" charset="-78"/>
              </a:rPr>
              <a:t>المحاضرة </a:t>
            </a:r>
            <a:r>
              <a:rPr lang="ar-DZ" sz="4000" dirty="0" smtClean="0">
                <a:solidFill>
                  <a:srgbClr val="0070C0"/>
                </a:solidFill>
                <a:latin typeface="Simplified Arabic" pitchFamily="18" charset="-78"/>
                <a:cs typeface="Simplified Arabic" pitchFamily="18" charset="-78"/>
              </a:rPr>
              <a:t>الخامسة</a:t>
            </a:r>
            <a:endParaRPr lang="fr-FR" sz="4000" dirty="0">
              <a:solidFill>
                <a:srgbClr val="0070C0"/>
              </a:solidFill>
              <a:latin typeface="Simplified Arabic" pitchFamily="18" charset="-78"/>
              <a:cs typeface="Simplified Arabic" pitchFamily="18" charset="-78"/>
            </a:endParaRP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619672" y="2708920"/>
            <a:ext cx="7108304" cy="720080"/>
          </a:xfrm>
        </p:spPr>
        <p:txBody>
          <a:bodyPr>
            <a:normAutofit fontScale="92500"/>
          </a:bodyPr>
          <a:lstStyle/>
          <a:p>
            <a:pPr algn="r" rtl="1"/>
            <a:r>
              <a:rPr lang="ar-DZ" sz="3200" dirty="0"/>
              <a:t>2- التكوين المهني في الجزائر خلال الفترة 1971-1980</a:t>
            </a:r>
            <a:endParaRPr lang="fr-FR" sz="3200" dirty="0"/>
          </a:p>
        </p:txBody>
      </p:sp>
      <p:sp>
        <p:nvSpPr>
          <p:cNvPr id="6" name="Titre 1"/>
          <p:cNvSpPr txBox="1">
            <a:spLocks/>
          </p:cNvSpPr>
          <p:nvPr/>
        </p:nvSpPr>
        <p:spPr>
          <a:xfrm>
            <a:off x="144438" y="197024"/>
            <a:ext cx="8964488" cy="792088"/>
          </a:xfrm>
          <a:prstGeom prst="rect">
            <a:avLst/>
          </a:prstGeom>
        </p:spPr>
        <p:txBody>
          <a:bodyPr vert="horz" anchor="b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3000" b="1" kern="1200" cap="small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rtl="1"/>
            <a:r>
              <a:rPr lang="ar-DZ" sz="4000" dirty="0" smtClean="0">
                <a:solidFill>
                  <a:srgbClr val="7030A0"/>
                </a:solidFill>
                <a:latin typeface="Simplified Arabic" pitchFamily="18" charset="-78"/>
                <a:cs typeface="Simplified Arabic" pitchFamily="18" charset="-78"/>
              </a:rPr>
              <a:t>المحور الثاني: سياسات التكوين المهني في الجزائر</a:t>
            </a:r>
            <a:endParaRPr lang="fr-FR" sz="4000" dirty="0">
              <a:solidFill>
                <a:srgbClr val="7030A0"/>
              </a:solidFill>
              <a:latin typeface="Simplified Arabic" pitchFamily="18" charset="-78"/>
              <a:cs typeface="Simplified Arabic" pitchFamily="18" charset="-78"/>
            </a:endParaRPr>
          </a:p>
        </p:txBody>
      </p:sp>
      <p:sp>
        <p:nvSpPr>
          <p:cNvPr id="7" name="Sous-titre 2"/>
          <p:cNvSpPr txBox="1">
            <a:spLocks/>
          </p:cNvSpPr>
          <p:nvPr/>
        </p:nvSpPr>
        <p:spPr>
          <a:xfrm>
            <a:off x="1403648" y="4581128"/>
            <a:ext cx="7255482" cy="720080"/>
          </a:xfrm>
          <a:prstGeom prst="rect">
            <a:avLst/>
          </a:prstGeom>
        </p:spPr>
        <p:txBody>
          <a:bodyPr vert="horz">
            <a:normAutofit fontScale="92500"/>
          </a:bodyPr>
          <a:lstStyle>
            <a:lvl1pPr marL="0" indent="0" algn="l" rtl="0" eaLnBrk="1" latinLnBrk="0" hangingPunct="1">
              <a:spcBef>
                <a:spcPts val="600"/>
              </a:spcBef>
              <a:buClr>
                <a:schemeClr val="accent1"/>
              </a:buClr>
              <a:buSzPct val="70000"/>
              <a:buFont typeface="Wingdings"/>
              <a:buNone/>
              <a:defRPr kumimoji="0" sz="1800" b="1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1" latinLnBrk="0" hangingPunct="1">
              <a:spcBef>
                <a:spcPct val="20000"/>
              </a:spcBef>
              <a:buClr>
                <a:schemeClr val="accent1"/>
              </a:buClr>
              <a:buSzPct val="80000"/>
              <a:buFont typeface="Wingdings 2"/>
              <a:buNone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SzPct val="60000"/>
              <a:buFont typeface="Wingdings"/>
              <a:buNone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1" latinLnBrk="0" hangingPunct="1">
              <a:spcBef>
                <a:spcPct val="20000"/>
              </a:spcBef>
              <a:buClr>
                <a:schemeClr val="accent1">
                  <a:tint val="60000"/>
                </a:schemeClr>
              </a:buClr>
              <a:buSzPct val="60000"/>
              <a:buFont typeface="Wingdings"/>
              <a:buNone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1" latinLnBrk="0" hangingPunct="1">
              <a:spcBef>
                <a:spcPct val="20000"/>
              </a:spcBef>
              <a:buClr>
                <a:schemeClr val="accent2">
                  <a:tint val="60000"/>
                </a:schemeClr>
              </a:buClr>
              <a:buSzPct val="68000"/>
              <a:buFont typeface="Wingdings 2"/>
              <a:buNone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rtl="0" eaLnBrk="1" latinLnBrk="0" hangingPunct="1">
              <a:spcBef>
                <a:spcPct val="20000"/>
              </a:spcBef>
              <a:buClr>
                <a:schemeClr val="accent1"/>
              </a:buClr>
              <a:buNone/>
              <a:defRPr kumimoji="0"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743200" indent="0" algn="ctr" rtl="0" eaLnBrk="1" latinLnBrk="0" hangingPunct="1">
              <a:spcBef>
                <a:spcPct val="20000"/>
              </a:spcBef>
              <a:buClr>
                <a:schemeClr val="accent1">
                  <a:tint val="60000"/>
                </a:schemeClr>
              </a:buClr>
              <a:buSzPct val="60000"/>
              <a:buFont typeface="Wingdings"/>
              <a:buNone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3200400" indent="0" algn="ctr" rtl="0" eaLnBrk="1" latinLnBrk="0" hangingPunct="1">
              <a:spcBef>
                <a:spcPct val="20000"/>
              </a:spcBef>
              <a:buClr>
                <a:schemeClr val="accent2"/>
              </a:buClr>
              <a:buNone/>
              <a:defRPr kumimoji="0" sz="1400" kern="1200" cap="small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3657600" indent="0" algn="ctr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None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rtl="1"/>
            <a:r>
              <a:rPr lang="ar-DZ" sz="3200" dirty="0" smtClean="0"/>
              <a:t>4- التكوين </a:t>
            </a:r>
            <a:r>
              <a:rPr lang="ar-DZ" sz="3200" dirty="0"/>
              <a:t>المهني في الجزائر خلال الفترة </a:t>
            </a:r>
            <a:r>
              <a:rPr lang="ar-DZ" sz="3200" dirty="0" smtClean="0"/>
              <a:t>1991-2000</a:t>
            </a:r>
            <a:endParaRPr lang="fr-FR" sz="3200" dirty="0"/>
          </a:p>
        </p:txBody>
      </p:sp>
      <p:sp>
        <p:nvSpPr>
          <p:cNvPr id="8" name="Sous-titre 2"/>
          <p:cNvSpPr txBox="1">
            <a:spLocks/>
          </p:cNvSpPr>
          <p:nvPr/>
        </p:nvSpPr>
        <p:spPr>
          <a:xfrm>
            <a:off x="1420974" y="3573016"/>
            <a:ext cx="7255482" cy="720080"/>
          </a:xfrm>
          <a:prstGeom prst="rect">
            <a:avLst/>
          </a:prstGeom>
        </p:spPr>
        <p:txBody>
          <a:bodyPr vert="horz">
            <a:normAutofit fontScale="92500"/>
          </a:bodyPr>
          <a:lstStyle>
            <a:lvl1pPr marL="0" indent="0" algn="l" rtl="0" eaLnBrk="1" latinLnBrk="0" hangingPunct="1">
              <a:spcBef>
                <a:spcPts val="600"/>
              </a:spcBef>
              <a:buClr>
                <a:schemeClr val="accent1"/>
              </a:buClr>
              <a:buSzPct val="70000"/>
              <a:buFont typeface="Wingdings"/>
              <a:buNone/>
              <a:defRPr kumimoji="0" sz="1800" b="1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1" latinLnBrk="0" hangingPunct="1">
              <a:spcBef>
                <a:spcPct val="20000"/>
              </a:spcBef>
              <a:buClr>
                <a:schemeClr val="accent1"/>
              </a:buClr>
              <a:buSzPct val="80000"/>
              <a:buFont typeface="Wingdings 2"/>
              <a:buNone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SzPct val="60000"/>
              <a:buFont typeface="Wingdings"/>
              <a:buNone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1" latinLnBrk="0" hangingPunct="1">
              <a:spcBef>
                <a:spcPct val="20000"/>
              </a:spcBef>
              <a:buClr>
                <a:schemeClr val="accent1">
                  <a:tint val="60000"/>
                </a:schemeClr>
              </a:buClr>
              <a:buSzPct val="60000"/>
              <a:buFont typeface="Wingdings"/>
              <a:buNone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1" latinLnBrk="0" hangingPunct="1">
              <a:spcBef>
                <a:spcPct val="20000"/>
              </a:spcBef>
              <a:buClr>
                <a:schemeClr val="accent2">
                  <a:tint val="60000"/>
                </a:schemeClr>
              </a:buClr>
              <a:buSzPct val="68000"/>
              <a:buFont typeface="Wingdings 2"/>
              <a:buNone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rtl="0" eaLnBrk="1" latinLnBrk="0" hangingPunct="1">
              <a:spcBef>
                <a:spcPct val="20000"/>
              </a:spcBef>
              <a:buClr>
                <a:schemeClr val="accent1"/>
              </a:buClr>
              <a:buNone/>
              <a:defRPr kumimoji="0"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743200" indent="0" algn="ctr" rtl="0" eaLnBrk="1" latinLnBrk="0" hangingPunct="1">
              <a:spcBef>
                <a:spcPct val="20000"/>
              </a:spcBef>
              <a:buClr>
                <a:schemeClr val="accent1">
                  <a:tint val="60000"/>
                </a:schemeClr>
              </a:buClr>
              <a:buSzPct val="60000"/>
              <a:buFont typeface="Wingdings"/>
              <a:buNone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3200400" indent="0" algn="ctr" rtl="0" eaLnBrk="1" latinLnBrk="0" hangingPunct="1">
              <a:spcBef>
                <a:spcPct val="20000"/>
              </a:spcBef>
              <a:buClr>
                <a:schemeClr val="accent2"/>
              </a:buClr>
              <a:buNone/>
              <a:defRPr kumimoji="0" sz="1400" kern="1200" cap="small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3657600" indent="0" algn="ctr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None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rtl="1"/>
            <a:r>
              <a:rPr lang="ar-DZ" sz="3200" dirty="0" smtClean="0"/>
              <a:t>3- التكوين </a:t>
            </a:r>
            <a:r>
              <a:rPr lang="ar-DZ" sz="3200" dirty="0"/>
              <a:t>المهني في الجزائر خلال الفترة </a:t>
            </a:r>
            <a:r>
              <a:rPr lang="ar-DZ" sz="3200" dirty="0" smtClean="0"/>
              <a:t>1971-1990</a:t>
            </a:r>
            <a:endParaRPr lang="fr-FR" sz="3200" dirty="0"/>
          </a:p>
        </p:txBody>
      </p:sp>
    </p:spTree>
    <p:extLst>
      <p:ext uri="{BB962C8B-B14F-4D97-AF65-F5344CB8AC3E}">
        <p14:creationId xmlns:p14="http://schemas.microsoft.com/office/powerpoint/2010/main" val="32856231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6" grpId="0"/>
      <p:bldP spid="7" grpId="0"/>
      <p:bldP spid="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/>
          <p:cNvSpPr txBox="1"/>
          <p:nvPr/>
        </p:nvSpPr>
        <p:spPr>
          <a:xfrm>
            <a:off x="755576" y="692696"/>
            <a:ext cx="74168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DZ" sz="3600" b="1" dirty="0" smtClean="0">
                <a:solidFill>
                  <a:srgbClr val="0070C0"/>
                </a:solidFill>
                <a:latin typeface="Simplified Arabic" pitchFamily="18" charset="-78"/>
                <a:cs typeface="Simplified Arabic" pitchFamily="18" charset="-78"/>
              </a:rPr>
              <a:t>مراحل </a:t>
            </a:r>
            <a:r>
              <a:rPr lang="ar-DZ" sz="3600" b="1" dirty="0" smtClean="0">
                <a:solidFill>
                  <a:srgbClr val="0070C0"/>
                </a:solidFill>
                <a:latin typeface="Simplified Arabic" pitchFamily="18" charset="-78"/>
                <a:cs typeface="Simplified Arabic" pitchFamily="18" charset="-78"/>
              </a:rPr>
              <a:t>تطور سياسة التكوين </a:t>
            </a:r>
            <a:r>
              <a:rPr lang="ar-DZ" sz="3600" b="1" dirty="0" smtClean="0">
                <a:solidFill>
                  <a:srgbClr val="0070C0"/>
                </a:solidFill>
                <a:latin typeface="Simplified Arabic" pitchFamily="18" charset="-78"/>
                <a:cs typeface="Simplified Arabic" pitchFamily="18" charset="-78"/>
              </a:rPr>
              <a:t>المهني في الجزائر</a:t>
            </a:r>
            <a:endParaRPr lang="fr-FR" sz="3600" b="1" dirty="0">
              <a:solidFill>
                <a:srgbClr val="0070C0"/>
              </a:solidFill>
              <a:latin typeface="Simplified Arabic" pitchFamily="18" charset="-78"/>
              <a:cs typeface="Simplified Arabic" pitchFamily="18" charset="-78"/>
            </a:endParaRPr>
          </a:p>
        </p:txBody>
      </p:sp>
      <p:sp>
        <p:nvSpPr>
          <p:cNvPr id="7" name="ZoneTexte 6"/>
          <p:cNvSpPr txBox="1"/>
          <p:nvPr/>
        </p:nvSpPr>
        <p:spPr>
          <a:xfrm>
            <a:off x="395536" y="2132856"/>
            <a:ext cx="7920880" cy="584775"/>
          </a:xfrm>
          <a:prstGeom prst="rect">
            <a:avLst/>
          </a:prstGeom>
          <a:solidFill>
            <a:srgbClr val="F688FE"/>
          </a:solidFill>
        </p:spPr>
        <p:txBody>
          <a:bodyPr wrap="square" rtlCol="0">
            <a:spAutoFit/>
          </a:bodyPr>
          <a:lstStyle/>
          <a:p>
            <a:pPr algn="r" rtl="1"/>
            <a:r>
              <a:rPr lang="ar-DZ" sz="3200" b="1" dirty="0" smtClean="0"/>
              <a:t>2- التكوين </a:t>
            </a:r>
            <a:r>
              <a:rPr lang="ar-DZ" sz="3200" b="1" dirty="0" smtClean="0"/>
              <a:t>المهني في الجزائر خلال الفترة 1971-1980</a:t>
            </a:r>
            <a:endParaRPr lang="fr-FR" sz="3200" b="1" dirty="0"/>
          </a:p>
        </p:txBody>
      </p:sp>
      <p:sp>
        <p:nvSpPr>
          <p:cNvPr id="8" name="ZoneTexte 7"/>
          <p:cNvSpPr txBox="1"/>
          <p:nvPr/>
        </p:nvSpPr>
        <p:spPr>
          <a:xfrm>
            <a:off x="5191340" y="3780276"/>
            <a:ext cx="3384376" cy="461665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r" rtl="1"/>
            <a:r>
              <a:rPr lang="ar-DZ" sz="2400" dirty="0" smtClean="0"/>
              <a:t>وضعية التكوين خلال هذه الفترة</a:t>
            </a:r>
            <a:endParaRPr lang="fr-FR" sz="2400" dirty="0"/>
          </a:p>
        </p:txBody>
      </p:sp>
      <p:sp>
        <p:nvSpPr>
          <p:cNvPr id="9" name="ZoneTexte 8"/>
          <p:cNvSpPr txBox="1"/>
          <p:nvPr/>
        </p:nvSpPr>
        <p:spPr>
          <a:xfrm>
            <a:off x="395536" y="3789040"/>
            <a:ext cx="3384376" cy="492443"/>
          </a:xfrm>
          <a:prstGeom prst="rect">
            <a:avLst/>
          </a:prstGeom>
          <a:solidFill>
            <a:srgbClr val="66FF99"/>
          </a:solidFill>
        </p:spPr>
        <p:txBody>
          <a:bodyPr wrap="square" rtlCol="0">
            <a:spAutoFit/>
          </a:bodyPr>
          <a:lstStyle/>
          <a:p>
            <a:pPr algn="r" rtl="1"/>
            <a:r>
              <a:rPr lang="ar-DZ" sz="2600" dirty="0" smtClean="0"/>
              <a:t>أهداف التكوين خلال هذه الفترة</a:t>
            </a:r>
            <a:endParaRPr lang="fr-FR" sz="2600" dirty="0"/>
          </a:p>
        </p:txBody>
      </p:sp>
      <p:sp>
        <p:nvSpPr>
          <p:cNvPr id="10" name="ZoneTexte 9"/>
          <p:cNvSpPr txBox="1"/>
          <p:nvPr/>
        </p:nvSpPr>
        <p:spPr>
          <a:xfrm>
            <a:off x="395536" y="4946684"/>
            <a:ext cx="3384376" cy="830997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r" rtl="1"/>
            <a:r>
              <a:rPr lang="ar-DZ" sz="2400" dirty="0" smtClean="0"/>
              <a:t>التطور الكمي للمتخرجين من التكوين خلال هذه الفترة</a:t>
            </a:r>
            <a:endParaRPr lang="fr-FR" sz="2400" dirty="0"/>
          </a:p>
        </p:txBody>
      </p:sp>
      <p:sp>
        <p:nvSpPr>
          <p:cNvPr id="12" name="ZoneTexte 11"/>
          <p:cNvSpPr txBox="1"/>
          <p:nvPr/>
        </p:nvSpPr>
        <p:spPr>
          <a:xfrm>
            <a:off x="5191340" y="5085184"/>
            <a:ext cx="3384376" cy="830997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r" rtl="1"/>
            <a:r>
              <a:rPr lang="ar-DZ" sz="2400" dirty="0" smtClean="0"/>
              <a:t>التطور التنظيمي للتكوين خلال هذه الفترة</a:t>
            </a:r>
            <a:endParaRPr lang="fr-FR" sz="2400" dirty="0"/>
          </a:p>
        </p:txBody>
      </p:sp>
      <p:sp>
        <p:nvSpPr>
          <p:cNvPr id="16" name="Flèche à angle droit 15"/>
          <p:cNvSpPr/>
          <p:nvPr/>
        </p:nvSpPr>
        <p:spPr>
          <a:xfrm rot="5400000">
            <a:off x="3649693" y="3740123"/>
            <a:ext cx="2715980" cy="712809"/>
          </a:xfrm>
          <a:prstGeom prst="bentUpArrow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Flèche à angle droit 16"/>
          <p:cNvSpPr/>
          <p:nvPr/>
        </p:nvSpPr>
        <p:spPr>
          <a:xfrm rot="5400000" flipV="1">
            <a:off x="2579264" y="3821820"/>
            <a:ext cx="2715981" cy="549416"/>
          </a:xfrm>
          <a:prstGeom prst="bentUpArrow">
            <a:avLst>
              <a:gd name="adj1" fmla="val 29234"/>
              <a:gd name="adj2" fmla="val 25000"/>
              <a:gd name="adj3" fmla="val 25000"/>
            </a:avLst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Flèche vers le bas 17"/>
          <p:cNvSpPr/>
          <p:nvPr/>
        </p:nvSpPr>
        <p:spPr>
          <a:xfrm>
            <a:off x="6084168" y="2717631"/>
            <a:ext cx="288032" cy="1062645"/>
          </a:xfrm>
          <a:prstGeom prst="downArrow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Flèche vers le bas 18"/>
          <p:cNvSpPr/>
          <p:nvPr/>
        </p:nvSpPr>
        <p:spPr>
          <a:xfrm>
            <a:off x="2555776" y="2717631"/>
            <a:ext cx="288032" cy="1062645"/>
          </a:xfrm>
          <a:prstGeom prst="downArrow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725466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 animBg="1"/>
      <p:bldP spid="8" grpId="0" animBg="1"/>
      <p:bldP spid="9" grpId="0" animBg="1"/>
      <p:bldP spid="10" grpId="0" animBg="1"/>
      <p:bldP spid="12" grpId="0" animBg="1"/>
      <p:bldP spid="16" grpId="0" animBg="1"/>
      <p:bldP spid="17" grpId="0" animBg="1"/>
      <p:bldP spid="18" grpId="0" animBg="1"/>
      <p:bldP spid="19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/>
          <p:cNvSpPr txBox="1"/>
          <p:nvPr/>
        </p:nvSpPr>
        <p:spPr>
          <a:xfrm>
            <a:off x="755576" y="692696"/>
            <a:ext cx="66247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DZ" sz="3600" dirty="0" smtClean="0">
                <a:solidFill>
                  <a:srgbClr val="0070C0"/>
                </a:solidFill>
                <a:latin typeface="Simplified Arabic" pitchFamily="18" charset="-78"/>
                <a:cs typeface="Simplified Arabic" pitchFamily="18" charset="-78"/>
              </a:rPr>
              <a:t>مراحل تطور التكوين المهني في الجزائر</a:t>
            </a:r>
            <a:endParaRPr lang="fr-FR" sz="3600" dirty="0">
              <a:solidFill>
                <a:srgbClr val="0070C0"/>
              </a:solidFill>
              <a:latin typeface="Simplified Arabic" pitchFamily="18" charset="-78"/>
              <a:cs typeface="Simplified Arabic" pitchFamily="18" charset="-78"/>
            </a:endParaRPr>
          </a:p>
        </p:txBody>
      </p:sp>
      <p:sp>
        <p:nvSpPr>
          <p:cNvPr id="7" name="ZoneTexte 6"/>
          <p:cNvSpPr txBox="1"/>
          <p:nvPr/>
        </p:nvSpPr>
        <p:spPr>
          <a:xfrm>
            <a:off x="899592" y="2132856"/>
            <a:ext cx="7056784" cy="584775"/>
          </a:xfrm>
          <a:prstGeom prst="rect">
            <a:avLst/>
          </a:prstGeom>
          <a:solidFill>
            <a:srgbClr val="F688FE"/>
          </a:solidFill>
        </p:spPr>
        <p:txBody>
          <a:bodyPr wrap="square" rtlCol="0">
            <a:spAutoFit/>
          </a:bodyPr>
          <a:lstStyle/>
          <a:p>
            <a:pPr algn="r" rtl="1"/>
            <a:r>
              <a:rPr lang="ar-DZ" sz="3200" dirty="0" smtClean="0"/>
              <a:t>التكوين المهني في الجزائر خلال الفترة 1981-1990</a:t>
            </a:r>
            <a:endParaRPr lang="fr-FR" sz="3200" dirty="0"/>
          </a:p>
        </p:txBody>
      </p:sp>
      <p:sp>
        <p:nvSpPr>
          <p:cNvPr id="8" name="ZoneTexte 7"/>
          <p:cNvSpPr txBox="1"/>
          <p:nvPr/>
        </p:nvSpPr>
        <p:spPr>
          <a:xfrm>
            <a:off x="5191340" y="3780276"/>
            <a:ext cx="3384376" cy="461665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r" rtl="1"/>
            <a:r>
              <a:rPr lang="ar-DZ" sz="2400" dirty="0" smtClean="0"/>
              <a:t>وضعية التكوين خلال هذه الفترة</a:t>
            </a:r>
            <a:endParaRPr lang="fr-FR" sz="2400" dirty="0"/>
          </a:p>
        </p:txBody>
      </p:sp>
      <p:sp>
        <p:nvSpPr>
          <p:cNvPr id="9" name="ZoneTexte 8"/>
          <p:cNvSpPr txBox="1"/>
          <p:nvPr/>
        </p:nvSpPr>
        <p:spPr>
          <a:xfrm>
            <a:off x="395536" y="3789040"/>
            <a:ext cx="3384376" cy="492443"/>
          </a:xfrm>
          <a:prstGeom prst="rect">
            <a:avLst/>
          </a:prstGeom>
          <a:solidFill>
            <a:srgbClr val="66FF99"/>
          </a:solidFill>
        </p:spPr>
        <p:txBody>
          <a:bodyPr wrap="square" rtlCol="0">
            <a:spAutoFit/>
          </a:bodyPr>
          <a:lstStyle/>
          <a:p>
            <a:pPr algn="r" rtl="1"/>
            <a:r>
              <a:rPr lang="ar-DZ" sz="2600" dirty="0" smtClean="0"/>
              <a:t>أهداف التكوين خلال هذه الفترة</a:t>
            </a:r>
            <a:endParaRPr lang="fr-FR" sz="2600" dirty="0"/>
          </a:p>
        </p:txBody>
      </p:sp>
      <p:sp>
        <p:nvSpPr>
          <p:cNvPr id="10" name="ZoneTexte 9"/>
          <p:cNvSpPr txBox="1"/>
          <p:nvPr/>
        </p:nvSpPr>
        <p:spPr>
          <a:xfrm>
            <a:off x="395536" y="4946684"/>
            <a:ext cx="3384376" cy="830997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r" rtl="1"/>
            <a:r>
              <a:rPr lang="ar-DZ" sz="2400" dirty="0" smtClean="0"/>
              <a:t>التطور الكمي للمتخرجين من التكوين خلال هذه الفترة</a:t>
            </a:r>
            <a:endParaRPr lang="fr-FR" sz="2400" dirty="0"/>
          </a:p>
        </p:txBody>
      </p:sp>
      <p:sp>
        <p:nvSpPr>
          <p:cNvPr id="12" name="ZoneTexte 11"/>
          <p:cNvSpPr txBox="1"/>
          <p:nvPr/>
        </p:nvSpPr>
        <p:spPr>
          <a:xfrm>
            <a:off x="5191340" y="5085184"/>
            <a:ext cx="3384376" cy="830997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r" rtl="1"/>
            <a:r>
              <a:rPr lang="ar-DZ" sz="2400" dirty="0" smtClean="0"/>
              <a:t>التطور التنظيمي للتكوين خلال هذه الفترة</a:t>
            </a:r>
            <a:endParaRPr lang="fr-FR" sz="2400" dirty="0"/>
          </a:p>
        </p:txBody>
      </p:sp>
      <p:sp>
        <p:nvSpPr>
          <p:cNvPr id="16" name="Flèche à angle droit 15"/>
          <p:cNvSpPr/>
          <p:nvPr/>
        </p:nvSpPr>
        <p:spPr>
          <a:xfrm rot="5400000">
            <a:off x="3649693" y="3740123"/>
            <a:ext cx="2715980" cy="712809"/>
          </a:xfrm>
          <a:prstGeom prst="bentUpArrow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Flèche à angle droit 16"/>
          <p:cNvSpPr/>
          <p:nvPr/>
        </p:nvSpPr>
        <p:spPr>
          <a:xfrm rot="5400000" flipV="1">
            <a:off x="2579264" y="3821820"/>
            <a:ext cx="2715981" cy="549416"/>
          </a:xfrm>
          <a:prstGeom prst="bentUpArrow">
            <a:avLst>
              <a:gd name="adj1" fmla="val 29234"/>
              <a:gd name="adj2" fmla="val 25000"/>
              <a:gd name="adj3" fmla="val 25000"/>
            </a:avLst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Flèche vers le bas 17"/>
          <p:cNvSpPr/>
          <p:nvPr/>
        </p:nvSpPr>
        <p:spPr>
          <a:xfrm>
            <a:off x="6084168" y="2717631"/>
            <a:ext cx="288032" cy="1062645"/>
          </a:xfrm>
          <a:prstGeom prst="downArrow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Flèche vers le bas 18"/>
          <p:cNvSpPr/>
          <p:nvPr/>
        </p:nvSpPr>
        <p:spPr>
          <a:xfrm>
            <a:off x="2555776" y="2717631"/>
            <a:ext cx="288032" cy="1062645"/>
          </a:xfrm>
          <a:prstGeom prst="downArrow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725466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 animBg="1"/>
      <p:bldP spid="8" grpId="0" animBg="1"/>
      <p:bldP spid="9" grpId="0" animBg="1"/>
      <p:bldP spid="10" grpId="0" animBg="1"/>
      <p:bldP spid="12" grpId="0" animBg="1"/>
      <p:bldP spid="16" grpId="0" animBg="1"/>
      <p:bldP spid="17" grpId="0" animBg="1"/>
      <p:bldP spid="18" grpId="0" animBg="1"/>
      <p:bldP spid="19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/>
          <p:cNvSpPr txBox="1"/>
          <p:nvPr/>
        </p:nvSpPr>
        <p:spPr>
          <a:xfrm>
            <a:off x="755576" y="692696"/>
            <a:ext cx="66247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DZ" sz="3600" dirty="0" smtClean="0">
                <a:solidFill>
                  <a:srgbClr val="0070C0"/>
                </a:solidFill>
                <a:latin typeface="Simplified Arabic" pitchFamily="18" charset="-78"/>
                <a:cs typeface="Simplified Arabic" pitchFamily="18" charset="-78"/>
              </a:rPr>
              <a:t>مراحل تطور التكوين المهني في الجزائر</a:t>
            </a:r>
            <a:endParaRPr lang="fr-FR" sz="3600" dirty="0">
              <a:solidFill>
                <a:srgbClr val="0070C0"/>
              </a:solidFill>
              <a:latin typeface="Simplified Arabic" pitchFamily="18" charset="-78"/>
              <a:cs typeface="Simplified Arabic" pitchFamily="18" charset="-78"/>
            </a:endParaRPr>
          </a:p>
        </p:txBody>
      </p:sp>
      <p:sp>
        <p:nvSpPr>
          <p:cNvPr id="7" name="ZoneTexte 6"/>
          <p:cNvSpPr txBox="1"/>
          <p:nvPr/>
        </p:nvSpPr>
        <p:spPr>
          <a:xfrm>
            <a:off x="899592" y="2132856"/>
            <a:ext cx="7056784" cy="584775"/>
          </a:xfrm>
          <a:prstGeom prst="rect">
            <a:avLst/>
          </a:prstGeom>
          <a:solidFill>
            <a:srgbClr val="F688FE"/>
          </a:solidFill>
        </p:spPr>
        <p:txBody>
          <a:bodyPr wrap="square" rtlCol="0">
            <a:spAutoFit/>
          </a:bodyPr>
          <a:lstStyle/>
          <a:p>
            <a:pPr algn="r" rtl="1"/>
            <a:r>
              <a:rPr lang="ar-DZ" sz="3200" dirty="0" smtClean="0"/>
              <a:t>التكوين المهني في الجزائر خلال الفترة 1991-2000</a:t>
            </a:r>
            <a:endParaRPr lang="fr-FR" sz="3200" dirty="0"/>
          </a:p>
        </p:txBody>
      </p:sp>
      <p:sp>
        <p:nvSpPr>
          <p:cNvPr id="8" name="ZoneTexte 7"/>
          <p:cNvSpPr txBox="1"/>
          <p:nvPr/>
        </p:nvSpPr>
        <p:spPr>
          <a:xfrm>
            <a:off x="5191340" y="3780276"/>
            <a:ext cx="3384376" cy="461665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r" rtl="1"/>
            <a:r>
              <a:rPr lang="ar-DZ" sz="2400" dirty="0" smtClean="0"/>
              <a:t>وضعية التكوين خلال هذه الفترة</a:t>
            </a:r>
            <a:endParaRPr lang="fr-FR" sz="2400" dirty="0"/>
          </a:p>
        </p:txBody>
      </p:sp>
      <p:sp>
        <p:nvSpPr>
          <p:cNvPr id="9" name="ZoneTexte 8"/>
          <p:cNvSpPr txBox="1"/>
          <p:nvPr/>
        </p:nvSpPr>
        <p:spPr>
          <a:xfrm>
            <a:off x="395536" y="3789040"/>
            <a:ext cx="3384376" cy="492443"/>
          </a:xfrm>
          <a:prstGeom prst="rect">
            <a:avLst/>
          </a:prstGeom>
          <a:solidFill>
            <a:srgbClr val="66FF99"/>
          </a:solidFill>
        </p:spPr>
        <p:txBody>
          <a:bodyPr wrap="square" rtlCol="0">
            <a:spAutoFit/>
          </a:bodyPr>
          <a:lstStyle/>
          <a:p>
            <a:pPr algn="r" rtl="1"/>
            <a:r>
              <a:rPr lang="ar-DZ" sz="2600" dirty="0" smtClean="0"/>
              <a:t>أهداف التكوين خلال هذه الفترة</a:t>
            </a:r>
            <a:endParaRPr lang="fr-FR" sz="2600" dirty="0"/>
          </a:p>
        </p:txBody>
      </p:sp>
      <p:sp>
        <p:nvSpPr>
          <p:cNvPr id="10" name="ZoneTexte 9"/>
          <p:cNvSpPr txBox="1"/>
          <p:nvPr/>
        </p:nvSpPr>
        <p:spPr>
          <a:xfrm>
            <a:off x="395536" y="4946684"/>
            <a:ext cx="3384376" cy="830997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r" rtl="1"/>
            <a:r>
              <a:rPr lang="ar-DZ" sz="2400" dirty="0" smtClean="0"/>
              <a:t>التطور الكمي للمتخرجين من التكوين خلال هذه الفترة</a:t>
            </a:r>
            <a:endParaRPr lang="fr-FR" sz="2400" dirty="0"/>
          </a:p>
        </p:txBody>
      </p:sp>
      <p:sp>
        <p:nvSpPr>
          <p:cNvPr id="12" name="ZoneTexte 11"/>
          <p:cNvSpPr txBox="1"/>
          <p:nvPr/>
        </p:nvSpPr>
        <p:spPr>
          <a:xfrm>
            <a:off x="5191340" y="5085184"/>
            <a:ext cx="3384376" cy="830997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r" rtl="1"/>
            <a:r>
              <a:rPr lang="ar-DZ" sz="2400" dirty="0" smtClean="0"/>
              <a:t>التطور التنظيمي للتكوين خلال هذه الفترة</a:t>
            </a:r>
            <a:endParaRPr lang="fr-FR" sz="2400" dirty="0"/>
          </a:p>
        </p:txBody>
      </p:sp>
      <p:sp>
        <p:nvSpPr>
          <p:cNvPr id="16" name="Flèche à angle droit 15"/>
          <p:cNvSpPr/>
          <p:nvPr/>
        </p:nvSpPr>
        <p:spPr>
          <a:xfrm rot="5400000">
            <a:off x="3649693" y="3740123"/>
            <a:ext cx="2715980" cy="712809"/>
          </a:xfrm>
          <a:prstGeom prst="bentUpArrow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Flèche à angle droit 16"/>
          <p:cNvSpPr/>
          <p:nvPr/>
        </p:nvSpPr>
        <p:spPr>
          <a:xfrm rot="5400000" flipV="1">
            <a:off x="2579264" y="3821820"/>
            <a:ext cx="2715981" cy="549416"/>
          </a:xfrm>
          <a:prstGeom prst="bentUpArrow">
            <a:avLst>
              <a:gd name="adj1" fmla="val 29234"/>
              <a:gd name="adj2" fmla="val 25000"/>
              <a:gd name="adj3" fmla="val 25000"/>
            </a:avLst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Flèche vers le bas 17"/>
          <p:cNvSpPr/>
          <p:nvPr/>
        </p:nvSpPr>
        <p:spPr>
          <a:xfrm>
            <a:off x="6084168" y="2717631"/>
            <a:ext cx="288032" cy="1062645"/>
          </a:xfrm>
          <a:prstGeom prst="downArrow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Flèche vers le bas 18"/>
          <p:cNvSpPr/>
          <p:nvPr/>
        </p:nvSpPr>
        <p:spPr>
          <a:xfrm>
            <a:off x="2555776" y="2717631"/>
            <a:ext cx="288032" cy="1062645"/>
          </a:xfrm>
          <a:prstGeom prst="downArrow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725466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 animBg="1"/>
      <p:bldP spid="8" grpId="0" animBg="1"/>
      <p:bldP spid="9" grpId="0" animBg="1"/>
      <p:bldP spid="10" grpId="0" animBg="1"/>
      <p:bldP spid="12" grpId="0" animBg="1"/>
      <p:bldP spid="16" grpId="0" animBg="1"/>
      <p:bldP spid="17" grpId="0" animBg="1"/>
      <p:bldP spid="18" grpId="0" animBg="1"/>
      <p:bldP spid="19" grpId="0" animBg="1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el">
  <a:themeElements>
    <a:clrScheme name="Oriel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Oriel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iel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3200</TotalTime>
  <Words>147</Words>
  <Application>Microsoft Office PowerPoint</Application>
  <PresentationFormat>Affichage à l'écran (4:3)</PresentationFormat>
  <Paragraphs>23</Paragraphs>
  <Slides>4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4</vt:i4>
      </vt:variant>
    </vt:vector>
  </HeadingPairs>
  <TitlesOfParts>
    <vt:vector size="5" baseType="lpstr">
      <vt:lpstr>Oriel</vt:lpstr>
      <vt:lpstr>المحاضرة الخامسة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مقياس: سوق العمل في الجزائر</dc:title>
  <dc:creator>VAIO</dc:creator>
  <cp:lastModifiedBy>VAIO</cp:lastModifiedBy>
  <cp:revision>38</cp:revision>
  <dcterms:created xsi:type="dcterms:W3CDTF">2024-01-03T10:13:51Z</dcterms:created>
  <dcterms:modified xsi:type="dcterms:W3CDTF">2024-11-10T19:09:32Z</dcterms:modified>
</cp:coreProperties>
</file>