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10/12/2025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10/12/2025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10/12/2025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10/12/2025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00B050"/>
                </a:solidFill>
                <a:latin typeface="Arabic Typesetting" panose="03020402040406030203" pitchFamily="66" charset="-78"/>
                <a:cs typeface="Arabic Typesetting" panose="03020402040406030203" pitchFamily="66" charset="-78"/>
              </a:rPr>
              <a:t>ب - الفضالة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تجدر الإشارة إلى المشرع الجزائري قد كرس حقوق الشخص الفضولي القائمة  في ذمة  رب العمل ، حيث ألزم المشرع هذا الأخير بتعويض الفضولي عن التعهدات التي عقدها و التزم بها لحساب رب العمل ، و كذا تعويضه عن الضرر الذي لحقه بسبب قيامه  بالعمل ، و هذا بحسب ما نصت عليه المادة 157 من القانون المدني الجزائري . </a:t>
            </a:r>
          </a:p>
        </p:txBody>
      </p:sp>
    </p:spTree>
    <p:extLst>
      <p:ext uri="{BB962C8B-B14F-4D97-AF65-F5344CB8AC3E}">
        <p14:creationId xmlns:p14="http://schemas.microsoft.com/office/powerpoint/2010/main" val="3010646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أفعال نافعة  ( شبه العقود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ج - الدفع غير المستحق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الدفع غير المستحق هو قيام شخص بالوفاء بدين غير مستحق عليه لأي سبب كان ، فيترتب على هذا الوفاء نشوء حق لفائدة الشخص الموفي  في ذمة المدفوع له  بأن يرد هذا الأخير  للموفي ما أخذه دون وجه حق إذ أن احتفاظه به يعد إثراء بلا  سبب على حساب غيره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قد نظم المشرع الجزائري هذه الصورة من مصادر الحق ضمن أحكام المادة 143 و ما بعدها من القانون المدني ، حيث نصت المادة 143 على أنه " كل من تسلم على سبيل الوفاء ما ليس مستحقا له وجب رده ....." </a:t>
            </a:r>
            <a:r>
              <a:rPr lang="ar-DZ" sz="48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249212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ثانيا: أفعال ضارة ( العمل غير المشروع المستحق للتعويض ) </a:t>
            </a:r>
          </a:p>
          <a:p>
            <a:pPr algn="just" rtl="1"/>
            <a:r>
              <a:rPr lang="ar-DZ" sz="16000" b="1" dirty="0">
                <a:solidFill>
                  <a:srgbClr val="00B050"/>
                </a:solidFill>
                <a:latin typeface="Arabic Typesetting" panose="03020402040406030203" pitchFamily="66" charset="-78"/>
                <a:cs typeface="Arabic Typesetting" panose="03020402040406030203" pitchFamily="66" charset="-78"/>
              </a:rPr>
              <a:t>أ - المسؤولية عن الأعمال الشخصية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تعتبر المسؤولية القائمة على الفعل الشخصي أو الخطأ  واجب الاثبات بمثابة النظام العام في المسؤولية ، بحيث تخضع له أي مسؤولية تقصيرية ، باستثناء الحالات الخاصة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هذا و تجدر الإشارة إلى أن المشرع الجزائري قد رتب للشخص المتضرر الحق في التعويض في مواجهة الشخص الذي تسبب في توقيع ضرر بسبب أعمال الشخصية المنطوية على خطأ ، حيث كرس ذلك من خلال أحكام المادة 124 من القانون المدني و التي نصت على  أنه " كل فعل أيا كان يرتكبه الشخص بخطئه ، و يسبب ضررا للغير يلزم من كان سبب في حدوثه بالتعويض "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و بتحليل نص المادة 124 أعلاه يتضح أن المسؤولية عن الأعمال الشخصية الموجبة للحق في التعويض ترتكز في قيامها على ثلاث عناصر أساسية :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79153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ث</a:t>
            </a:r>
            <a:r>
              <a:rPr lang="ar-DZ" sz="17600" b="1" dirty="0">
                <a:solidFill>
                  <a:srgbClr val="C00000"/>
                </a:solidFill>
                <a:latin typeface="Arabic Typesetting" panose="03020402040406030203" pitchFamily="66" charset="-78"/>
                <a:cs typeface="Arabic Typesetting" panose="03020402040406030203" pitchFamily="66" charset="-78"/>
              </a:rPr>
              <a:t>انيا: أفعال ضارة ( العمل غير المشروع المستحق للتعويض ) </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أ - المسؤولية عن الأعمال الشخصية :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1 - عنصر الخطأ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يقصد بالخطأ الموجب للمسؤولية عن الأعمال الشخصية الاخلال بالتزام قانوني ، سواء كان هذا الالتزام القانوني يقضي بالقيام بالعمل أو الامتناع عن عمل ، و سواء كان الاخلال بهذا الالتزام عمدي أو غير عمدي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و يرتكز الخطأ الموجب للمسؤولية في قيامه على وجود عنصرين ، العنصر الأول مادي و هو التعدي و الذي يقاس بمعيار سلوك الرجل العادي في ذات الظروف و الأحوال ،أما العنصر الثاني فهو معنوي  و يستند على فكرة التميز  و الذي هو مناط المسؤولية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872003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ث</a:t>
            </a:r>
            <a:r>
              <a:rPr lang="ar-DZ" sz="17600" b="1" dirty="0">
                <a:solidFill>
                  <a:srgbClr val="C00000"/>
                </a:solidFill>
                <a:latin typeface="Arabic Typesetting" panose="03020402040406030203" pitchFamily="66" charset="-78"/>
                <a:cs typeface="Arabic Typesetting" panose="03020402040406030203" pitchFamily="66" charset="-78"/>
              </a:rPr>
              <a:t>انيا: أفعال ضارة ( العمل غير المشروع المستحق للتعويض ) </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أ - المسؤولية عن الأعمال الشخصية :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عنصر الضرر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الضرر هو العنصر الثاني من عناصر المسؤولية عن الأعمال الشخصية ، حيث يعتبر ذلك الأذى الذي يصيب الشخص إما  في ذمته المالية أو  في مشاعره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و على هذا الأساس فإن الضرر الموجب للمسؤولية ينقسم إلى صورتين، الأولى هي الضرر المادي و هو الذي يمس حقا ماليا ، فيلحق خسارة بالمعتدى عليه أو يفوت عليه كسبا و منفعة ،و الثانية هي الضرر المعنوي و هو الذي يمس بمصلحة غير مالية ،و في الغالب يستتبع ضررا ماديا ، حيث يسبب آلاما معنوية تلحق بمشاعر الشخص المعتدى عليه و كذا تمس بشرفه و كرامته في المجتمع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358066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endParaRPr lang="ar-DZ" sz="19200" b="1" dirty="0">
              <a:solidFill>
                <a:srgbClr val="C00000"/>
              </a:solidFill>
              <a:latin typeface="Arabic Typesetting" panose="03020402040406030203" pitchFamily="66" charset="-78"/>
              <a:cs typeface="Arabic Typesetting" panose="03020402040406030203" pitchFamily="66" charset="-78"/>
            </a:endParaRPr>
          </a:p>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أفعال ضارة ( العمل غير المشروع المستحق للتعويض )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أ - المسؤولية عن الأعمال الشخصية : </a:t>
            </a:r>
          </a:p>
          <a:p>
            <a:pPr algn="just" rtl="1"/>
            <a:r>
              <a:rPr lang="ar-DZ" sz="19200" b="1" dirty="0">
                <a:solidFill>
                  <a:srgbClr val="FF0000"/>
                </a:solidFill>
                <a:latin typeface="Arabic Typesetting" panose="03020402040406030203" pitchFamily="66" charset="-78"/>
                <a:cs typeface="Arabic Typesetting" panose="03020402040406030203" pitchFamily="66" charset="-78"/>
              </a:rPr>
              <a:t>3 – عنصر العلاقة السببية :</a:t>
            </a:r>
          </a:p>
          <a:p>
            <a:pPr algn="just" rtl="1"/>
            <a:r>
              <a:rPr lang="ar-DZ" sz="19200" b="1" dirty="0">
                <a:solidFill>
                  <a:srgbClr val="FF0000"/>
                </a:solidFill>
                <a:latin typeface="Arabic Typesetting" panose="03020402040406030203" pitchFamily="66" charset="-78"/>
                <a:cs typeface="Arabic Typesetting" panose="03020402040406030203" pitchFamily="66" charset="-78"/>
              </a:rPr>
              <a:t> </a:t>
            </a:r>
            <a:r>
              <a:rPr lang="ar-DZ" sz="19200" b="1" dirty="0">
                <a:solidFill>
                  <a:schemeClr val="tx1"/>
                </a:solidFill>
                <a:latin typeface="Arabic Typesetting" panose="03020402040406030203" pitchFamily="66" charset="-78"/>
                <a:cs typeface="Arabic Typesetting" panose="03020402040406030203" pitchFamily="66" charset="-78"/>
              </a:rPr>
              <a:t>فضلا عن وجوب إثبات الشخص المتضرر لكل من عنصري الخطأ و الضرر وفقا لما سبق بيانه ، يتعين عليه أيضا إثبات وجود الرابطة السببية  التي تجمع بينهما ، حتى ينشأ له الحق في التعويض في إطار فكرة المسؤولية عن الأعمال الشخصية ، حيث  أنه بانتفاء  إثبات وجود هذه الرابطة ينتفي معه حق الشخص المتضرر في التعويض حتى لو أثبت أنه هناك ضرر لحقه بالفعل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666523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endParaRPr lang="ar-DZ" sz="19200" b="1" dirty="0">
              <a:solidFill>
                <a:srgbClr val="C00000"/>
              </a:solidFill>
              <a:latin typeface="Arabic Typesetting" panose="03020402040406030203" pitchFamily="66" charset="-78"/>
              <a:cs typeface="Arabic Typesetting" panose="03020402040406030203" pitchFamily="66" charset="-78"/>
            </a:endParaRPr>
          </a:p>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أفعال ضارة ( العمل غير المشروع المستحق للتعويض )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ب -  المسؤولية عن فعل الغير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تقوم المسؤولية عن فعل الغير في حالة حدوث ضرر ناجم عن خطأ  إما من شخص خاضع للرقابة كالقاصر الخاضع لرقابة الولي أو الوصي أو لمسؤولي دور الحضانة ، أو كان الضرر ناجما عن خطأ شخص تابع كالعامل أو الموظف الموجود في وضعية تبعية لرب العمل أو الهيئة المستخدمة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حيث يكون الشخص المكلف بالرقابة و الاشراف، أو الشخص المتبوع مسؤولا و ملتزما بالحق المدني الذي يقع على عاتقه في مواجهة الشخص المتضرر من أفعال الأشخاص الخاضعين لرقابته  أو الأشخاص التابعين له </a:t>
            </a:r>
            <a:r>
              <a:rPr lang="ar-DZ" sz="160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95830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أفعال ضارة ( العمل غير المشروع المستحق للتعويض )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ج - المسؤولية عن الأشياء :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تنشأ المسؤولية عن الأشياء بشكل مستقل عن المسؤولية الشخصية  للشخص القائمة على أساس الخطأ ، حيث تثبت  مسؤوليته  عن الأشياء بمجرد إحداث أحد الأشياء التي هي في حراسته ضرر  للغير  ، و بالتالي يترتب للشخص المتضرر حق في ذمة الشخص حارس الأشياء يتعلق بقيام هذا الأخير بجبر ذلك الضرر الناشئ بفعل تلك الأشياء  ، و ذلك من دون الحاجة إلى إثبات أن الشخص الحارس قد قصر في حراسة الشيء مسبب الضرر ، و قد أكد المشرع هذا المعنى من خلال أحكام   المادة  138 من القانون المدني الجزائري .</a:t>
            </a:r>
            <a:endParaRPr lang="ar-DZ" sz="16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92523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a:t>
            </a:r>
            <a:r>
              <a:rPr lang="ar-DZ" sz="7300" b="1" dirty="0">
                <a:solidFill>
                  <a:srgbClr val="0070C0"/>
                </a:solidFill>
                <a:latin typeface="Arabic Typesetting" panose="03020402040406030203" pitchFamily="66" charset="-78"/>
                <a:ea typeface="+mn-ea"/>
                <a:cs typeface="Arabic Typesetting" panose="03020402040406030203" pitchFamily="66" charset="-78"/>
              </a:rPr>
              <a:t>الرابع</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 مصادر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الواقعة القانونية</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a:t>
            </a:r>
            <a:r>
              <a:rPr lang="ar-DZ" sz="5400" b="1" dirty="0">
                <a:solidFill>
                  <a:srgbClr val="FF0000"/>
                </a:solidFill>
                <a:ea typeface="SimSun" panose="02010600030101010101" pitchFamily="2" charset="-122"/>
                <a:cs typeface="Sakkal Majalla" panose="02000000000000000000" pitchFamily="2" charset="-78"/>
              </a:rPr>
              <a:t>التصرف القانوني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fontScale="90000"/>
          </a:bodyPr>
          <a:lstStyle/>
          <a:p>
            <a:pPr algn="r" rtl="1"/>
            <a:r>
              <a:rPr lang="ar-DZ" sz="5300" b="1" dirty="0">
                <a:solidFill>
                  <a:srgbClr val="FF0000"/>
                </a:solidFill>
                <a:latin typeface="Arabic Typesetting" panose="03020402040406030203" pitchFamily="66" charset="-78"/>
                <a:cs typeface="Arabic Typesetting" panose="03020402040406030203" pitchFamily="66" charset="-78"/>
              </a:rPr>
              <a:t>المطلب الأول : الواقعة القانونية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000" b="1" dirty="0">
                <a:solidFill>
                  <a:srgbClr val="0070C0"/>
                </a:solidFill>
                <a:latin typeface="Arabic Typesetting" panose="03020402040406030203" pitchFamily="66" charset="-78"/>
                <a:cs typeface="Arabic Typesetting" panose="03020402040406030203" pitchFamily="66" charset="-78"/>
              </a:rPr>
              <a:t> </a:t>
            </a:r>
            <a:r>
              <a:rPr lang="ar-DZ" sz="5300" b="1" dirty="0">
                <a:solidFill>
                  <a:srgbClr val="0070C0"/>
                </a:solidFill>
                <a:latin typeface="Arabic Typesetting" panose="03020402040406030203" pitchFamily="66" charset="-78"/>
                <a:cs typeface="Arabic Typesetting" panose="03020402040406030203" pitchFamily="66" charset="-78"/>
              </a:rPr>
              <a:t>تعرف الواقعة القانونية بأنها كل حدث أو عمل مادي يرتب عليه القانون  أثرا  معينا ، سواء كان هذا الأثر إنشاء حق أو تعديله أو  نقله أو إلغاؤه                 .                           </a:t>
            </a:r>
            <a:br>
              <a:rPr lang="ar-DZ" sz="5300" b="1" dirty="0">
                <a:solidFill>
                  <a:srgbClr val="0070C0"/>
                </a:solidFill>
                <a:latin typeface="Arabic Typesetting" panose="03020402040406030203" pitchFamily="66" charset="-78"/>
                <a:cs typeface="Arabic Typesetting" panose="03020402040406030203" pitchFamily="66" charset="-78"/>
              </a:rPr>
            </a:br>
            <a:r>
              <a:rPr lang="ar-DZ" sz="5300" b="1" dirty="0">
                <a:solidFill>
                  <a:srgbClr val="0070C0"/>
                </a:solidFill>
                <a:latin typeface="Arabic Typesetting" panose="03020402040406030203" pitchFamily="66" charset="-78"/>
                <a:cs typeface="Arabic Typesetting" panose="03020402040406030203" pitchFamily="66" charset="-78"/>
              </a:rPr>
              <a:t>هذا و تتخذ الواقعة القانونية عدة صور فقد تكون في شكل واقعة طبيعية من دون تدخل من الإنسان ، كما قد تكون بفعل الإنسان و لكن من غير قصد و إرادة منه ، و تحدث الواقعة القانونية أيضا  بفعل الإنسان و بقصد و إرادة منه              </a:t>
            </a:r>
            <a:r>
              <a:rPr lang="ar-DZ" sz="4900" b="1" dirty="0">
                <a:solidFill>
                  <a:srgbClr val="0070C0"/>
                </a:solidFill>
                <a:latin typeface="Arabic Typesetting" panose="03020402040406030203" pitchFamily="66" charset="-78"/>
                <a:cs typeface="Arabic Typesetting" panose="03020402040406030203" pitchFamily="66" charset="-78"/>
              </a:rPr>
              <a:t>.</a:t>
            </a:r>
            <a:br>
              <a:rPr lang="ar-DZ" sz="4900" b="1" dirty="0">
                <a:solidFill>
                  <a:srgbClr val="0070C0"/>
                </a:solidFill>
                <a:latin typeface="Arabic Typesetting" panose="03020402040406030203" pitchFamily="66" charset="-78"/>
                <a:cs typeface="Arabic Typesetting" panose="03020402040406030203" pitchFamily="66" charset="-78"/>
              </a:rPr>
            </a:b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الطبيعة و سنن الحياة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الكوارث الطبيعية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ثانيا: واقعة الميلاد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واقعة الموت </a:t>
            </a:r>
          </a:p>
        </p:txBody>
      </p:sp>
    </p:spTree>
    <p:extLst>
      <p:ext uri="{BB962C8B-B14F-4D97-AF65-F5344CB8AC3E}">
        <p14:creationId xmlns:p14="http://schemas.microsoft.com/office/powerpoint/2010/main" val="3569938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الطبيعة و سنن الحياة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الكوارث الطبيعية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تتمثل الكوارث الطبيعية في الزلازل  و الحرائق، و  كذا تقلبات الأحوال الجوية على نحو الفيضانات و الأعاصير ، حيث يترتب عليها نشوء حقوق أو تعديلها أو انقضاؤها  و مثال على تأثير هذه الوقائع على تعديل الحقوق نجد حق تمديد المواعيد القضائية ، أما بخصوص تأثيرها على الانقضاء  فتنصرف إلى انقضاء حق الملكية المنصب مثلا على المساكن المدمرة بفعل تلك الكوارث الطبيعية . </a:t>
            </a:r>
            <a:endParaRPr lang="ar-DZ" sz="4400" b="1"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638275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الطبيعة و سنن الحياة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واقعة الميلاد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تعتبر واقعة الميلاد  أيضا من الوقع القانونية المنسجمة مع سنن الحياة ، و التي ترتب للمولود الجديد جملة من الحقوق على نحو حقه في الحياة و حقه في الاسم و حقه و كل الحقوق اللصيقة بالشخصية . </a:t>
            </a:r>
          </a:p>
        </p:txBody>
      </p:sp>
    </p:spTree>
    <p:extLst>
      <p:ext uri="{BB962C8B-B14F-4D97-AF65-F5344CB8AC3E}">
        <p14:creationId xmlns:p14="http://schemas.microsoft.com/office/powerpoint/2010/main" val="2301640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أفعال نافعة  ( شبه العقود )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أفعال ضارة ( العمل غير المشروع المستحق للتعويض ) </a:t>
            </a:r>
          </a:p>
        </p:txBody>
      </p:sp>
    </p:spTree>
    <p:extLst>
      <p:ext uri="{BB962C8B-B14F-4D97-AF65-F5344CB8AC3E}">
        <p14:creationId xmlns:p14="http://schemas.microsoft.com/office/powerpoint/2010/main" val="39451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أفعال نافعة  ( شبه العقود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أ) الإثراء بلا  سبب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يقتضي  معنى الإثراء بلا سبب أن يستفيد شخص عن حسن نية من عمل الغير  أو من منفعة ، دون أن يكون هناك سبب قانوني مشروع يقر له هذه المنفعة ، حيث يتحمل عبء هذه المنفعة شخص آخر مما يعرضه للافتقار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في هذا الإطار رتب المشرع الجزائري أحقية التعويض للشخص الذي تعرض للافتقار بسبب تحمله لعبء المنفعة التي ليس لها ما يبررها  في مواجهة الشخص الذي استفاد من ذلك الإثراء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كتطبيق لهذه الواقعة القانونية نجد مثال ذلك استفادة شخص من الإقامة في مسكن الغير دونما وجود عقد ، أو الاستفادة من تلقي تكوين دون مقابل . </a:t>
            </a:r>
          </a:p>
        </p:txBody>
      </p:sp>
    </p:spTree>
    <p:extLst>
      <p:ext uri="{BB962C8B-B14F-4D97-AF65-F5344CB8AC3E}">
        <p14:creationId xmlns:p14="http://schemas.microsoft.com/office/powerpoint/2010/main" val="827951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وقائع قانونية بفعل الانسان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أفعال نافعة  ( شبه العقود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ب - الفضالة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بداية نشير  إلى أن المشرع الجزائري قد نظم أحكام الفضالة في المواد من 150 إلى غاية  159 من القانون المدني ، حيث عرف المشرع الفضالة في إطار أحكام المادة 150 من القانون المدني  و التي جاء فيها أن " الفضالة هي أن يتولى شخص عن قصد القيام بالشأن لحساب شخص آخر دون أن يكون ملزما بذلك "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من خلال نص المادة 150 أعلاه نشير  إلى أنه  و على الرغم من عدم تحديد المشرع بشكل صريح لطبيعة الشأن أو العمل الذي تنشأ معه الفضالة باعتبارها مصدرا  من مصادر الحق ، إلا أن شراح القانون يذهبون في تفسير هذه المادة إلى التأكيد بأنه يشترط أن يكون ذلك الشأن ذو طبيعة مستعجلة ، فضلا على أن لا يكون الشخص الفضولي ملزما من حيث الأصل بأداء ذلك الشأن أو العمل . </a:t>
            </a:r>
          </a:p>
        </p:txBody>
      </p:sp>
    </p:spTree>
    <p:extLst>
      <p:ext uri="{BB962C8B-B14F-4D97-AF65-F5344CB8AC3E}">
        <p14:creationId xmlns:p14="http://schemas.microsoft.com/office/powerpoint/2010/main" val="3262886452"/>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588</TotalTime>
  <Words>1483</Words>
  <Application>Microsoft Office PowerPoint</Application>
  <PresentationFormat>شاشة عريضة</PresentationFormat>
  <Paragraphs>84</Paragraphs>
  <Slides>17</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17</vt:i4>
      </vt:variant>
    </vt:vector>
  </HeadingPairs>
  <TitlesOfParts>
    <vt:vector size="22"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الرابع : مصادر الحق   المطلب الأول : الواقعة القانونية المطلب الثاني : التصرف القانوني    </vt:lpstr>
      <vt:lpstr>المطلب الأول : الواقعة القانونية                         :  تعرف الواقعة القانونية بأنها كل حدث أو عمل مادي يرتب عليه القانون  أثرا  معينا ، سواء كان هذا الأثر إنشاء حق أو تعديله أو  نقله أو إلغاؤه                 .                            هذا و تتخذ الواقعة القانونية عدة صور فقد تكون في شكل واقعة طبيعية من دون تدخل من الإنسان ، كما قد تكون بفعل الإنسان و لكن من غير قصد و إرادة منه ، و تحدث الواقعة القانونية أيضا  بفعل الإنسان و بقصد و إرادة منه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233</cp:revision>
  <dcterms:created xsi:type="dcterms:W3CDTF">2025-09-29T18:29:53Z</dcterms:created>
  <dcterms:modified xsi:type="dcterms:W3CDTF">2025-12-10T20:18:05Z</dcterms:modified>
</cp:coreProperties>
</file>