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9" r:id="rId2"/>
    <p:sldId id="282" r:id="rId3"/>
    <p:sldId id="283" r:id="rId4"/>
    <p:sldId id="284" r:id="rId5"/>
    <p:sldId id="28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688FE"/>
    <a:srgbClr val="D290F6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10/11/2024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59832" y="1196752"/>
            <a:ext cx="4320480" cy="792088"/>
          </a:xfrm>
        </p:spPr>
        <p:txBody>
          <a:bodyPr>
            <a:noAutofit/>
          </a:bodyPr>
          <a:lstStyle/>
          <a:p>
            <a:pPr algn="ctr" rtl="1"/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المحاضرة </a:t>
            </a:r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السادسة</a:t>
            </a:r>
            <a:endParaRPr lang="fr-FR" sz="40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4438" y="2348880"/>
            <a:ext cx="8583538" cy="720080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solidFill>
                  <a:srgbClr val="FF0000"/>
                </a:solidFill>
              </a:rPr>
              <a:t>5- </a:t>
            </a:r>
            <a:r>
              <a:rPr lang="ar-DZ" sz="3200" dirty="0">
                <a:solidFill>
                  <a:srgbClr val="FF0000"/>
                </a:solidFill>
              </a:rPr>
              <a:t>التكوين المهني في الجزائر خلال الفترة </a:t>
            </a:r>
            <a:r>
              <a:rPr lang="ar-DZ" sz="3200" dirty="0" smtClean="0">
                <a:solidFill>
                  <a:srgbClr val="FF0000"/>
                </a:solidFill>
              </a:rPr>
              <a:t>2001 الى يومنا هذا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44438" y="197024"/>
            <a:ext cx="8964488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المحور الثاني: سياسات التكوين المهني في الجزائر</a:t>
            </a:r>
            <a:endParaRPr lang="fr-FR" sz="40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2555776" y="4797152"/>
            <a:ext cx="6103354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DZ" sz="3200" dirty="0" smtClean="0"/>
              <a:t>مدونة الشعب ومستويات التأهيل</a:t>
            </a:r>
            <a:endParaRPr lang="fr-FR" sz="3200" dirty="0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420974" y="3212976"/>
            <a:ext cx="7255482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DZ" sz="3200" dirty="0" smtClean="0">
                <a:solidFill>
                  <a:srgbClr val="00B050"/>
                </a:solidFill>
              </a:rPr>
              <a:t>انماط التكوين المهني</a:t>
            </a:r>
            <a:endParaRPr lang="fr-FR" sz="3200" dirty="0">
              <a:solidFill>
                <a:srgbClr val="00B050"/>
              </a:solidFill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6084168" y="4005064"/>
            <a:ext cx="2502954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DZ" sz="3200" dirty="0" smtClean="0">
                <a:solidFill>
                  <a:schemeClr val="accent4">
                    <a:lumMod val="75000"/>
                  </a:schemeClr>
                </a:solidFill>
              </a:rPr>
              <a:t>أنظمة التكوين</a:t>
            </a:r>
            <a:endParaRPr lang="fr-FR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49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9269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مراحل تطور التكوين المهني في الجزائر</a:t>
            </a:r>
            <a:endParaRPr lang="fr-FR" sz="3600" b="1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2124145"/>
            <a:ext cx="8496944" cy="584775"/>
          </a:xfrm>
          <a:prstGeom prst="rect">
            <a:avLst/>
          </a:prstGeom>
          <a:solidFill>
            <a:srgbClr val="F688FE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/>
              <a:t>5- التكوين </a:t>
            </a:r>
            <a:r>
              <a:rPr lang="ar-DZ" sz="3200" b="1" dirty="0" smtClean="0"/>
              <a:t>المهني في الجزائر خلال الفترة 2001 الى يومنا هذا</a:t>
            </a:r>
            <a:endParaRPr lang="fr-FR" sz="3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191340" y="3780276"/>
            <a:ext cx="3384376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وضعية التكوين خلال هذه الفترة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95536" y="3789040"/>
            <a:ext cx="3384376" cy="492443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600" dirty="0" smtClean="0"/>
              <a:t>أهداف التكوين خلال هذه الفترة</a:t>
            </a:r>
            <a:endParaRPr lang="fr-FR" sz="2600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4946684"/>
            <a:ext cx="338437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الكمي للمتخرجين من التكوين خلال هذه الفترة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191340" y="5085184"/>
            <a:ext cx="338437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 smtClean="0"/>
              <a:t>التطور التنظيمي للتكوين خلال هذه الفترة</a:t>
            </a:r>
            <a:endParaRPr lang="fr-FR" sz="2400" dirty="0"/>
          </a:p>
        </p:txBody>
      </p:sp>
      <p:sp>
        <p:nvSpPr>
          <p:cNvPr id="16" name="Flèche à angle droit 15"/>
          <p:cNvSpPr/>
          <p:nvPr/>
        </p:nvSpPr>
        <p:spPr>
          <a:xfrm rot="5400000">
            <a:off x="3649693" y="3710506"/>
            <a:ext cx="2715980" cy="712809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à angle droit 16"/>
          <p:cNvSpPr/>
          <p:nvPr/>
        </p:nvSpPr>
        <p:spPr>
          <a:xfrm rot="5400000" flipV="1">
            <a:off x="2579264" y="3792203"/>
            <a:ext cx="2715981" cy="549416"/>
          </a:xfrm>
          <a:prstGeom prst="bentUpArrow">
            <a:avLst>
              <a:gd name="adj1" fmla="val 29234"/>
              <a:gd name="adj2" fmla="val 25000"/>
              <a:gd name="adj3" fmla="val 25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e bas 17"/>
          <p:cNvSpPr/>
          <p:nvPr/>
        </p:nvSpPr>
        <p:spPr>
          <a:xfrm>
            <a:off x="6084168" y="2717631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vers le bas 18"/>
          <p:cNvSpPr/>
          <p:nvPr/>
        </p:nvSpPr>
        <p:spPr>
          <a:xfrm>
            <a:off x="2555776" y="2726395"/>
            <a:ext cx="288032" cy="106264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4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404664"/>
            <a:ext cx="4936976" cy="720080"/>
          </a:xfrm>
        </p:spPr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</a:rPr>
              <a:t>انماط التكوين المهني</a:t>
            </a:r>
            <a:endParaRPr lang="fr-FR" sz="3600" b="1" dirty="0">
              <a:solidFill>
                <a:srgbClr val="FF0000"/>
              </a:solidFill>
            </a:endParaRPr>
          </a:p>
        </p:txBody>
      </p:sp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6583101" y="1556792"/>
            <a:ext cx="216024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التكوين الاقامي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39952" y="2492896"/>
            <a:ext cx="410445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التكوين عن طريق التمهين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699792" y="3429000"/>
            <a:ext cx="2717333" cy="584775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التكوين عن بعد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301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404664"/>
            <a:ext cx="4936976" cy="706090"/>
          </a:xfrm>
        </p:spPr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</a:rPr>
              <a:t>انظمة التكوين</a:t>
            </a:r>
            <a:endParaRPr lang="fr-FR" sz="3600" b="1" dirty="0">
              <a:solidFill>
                <a:srgbClr val="FF0000"/>
              </a:solidFill>
            </a:endParaRPr>
          </a:p>
        </p:txBody>
      </p:sp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3635896" y="1196752"/>
            <a:ext cx="372129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تكوين المرأة الماكثة بالبيت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659782" y="1916832"/>
            <a:ext cx="350450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التكوين في الوسط الريفي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635896" y="4365104"/>
            <a:ext cx="2340237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نظام محو الامية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635896" y="5157192"/>
            <a:ext cx="4867195" cy="584775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تكوين الشباب من 16 الى 20 سنة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635896" y="2708920"/>
            <a:ext cx="3577274" cy="584775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التكوين عن طريق المعابر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635896" y="3564305"/>
            <a:ext cx="2436154" cy="58477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atin typeface="Simplified Arabic" pitchFamily="18" charset="-78"/>
                <a:cs typeface="Simplified Arabic" pitchFamily="18" charset="-78"/>
              </a:rPr>
              <a:t>التكوين التحضري</a:t>
            </a:r>
            <a:endParaRPr lang="fr-FR" sz="32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301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4032448" cy="706090"/>
          </a:xfrm>
        </p:spPr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</a:rPr>
              <a:t>مستويات التأهيل</a:t>
            </a:r>
            <a:endParaRPr lang="fr-F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03518695"/>
              </p:ext>
            </p:extLst>
          </p:nvPr>
        </p:nvGraphicFramePr>
        <p:xfrm>
          <a:off x="0" y="1196754"/>
          <a:ext cx="8748464" cy="4777461"/>
        </p:xfrm>
        <a:graphic>
          <a:graphicData uri="http://schemas.openxmlformats.org/drawingml/2006/table">
            <a:tbl>
              <a:tblPr rtl="1" firstRow="1" firstCol="1" bandRow="1"/>
              <a:tblGrid>
                <a:gridCol w="1641707"/>
                <a:gridCol w="2752253"/>
                <a:gridCol w="2215258"/>
                <a:gridCol w="2139246"/>
              </a:tblGrid>
              <a:tr h="796515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مستوى </a:t>
                      </a:r>
                      <a:r>
                        <a:rPr lang="ar-DZ" sz="2400" b="1" dirty="0" err="1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التاهيل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مستوى القبول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مدة التكوين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الشهادة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966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م1: عامل متخصص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مستوى دراسي محدود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12 شهرا</a:t>
                      </a:r>
                      <a:endParaRPr lang="fr-FR" sz="2400" b="1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شهادة التكوين المهني المتخصص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515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م2: عامل مؤهل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السنة الرابعة متوسط/ 3 اساسي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12 شهرا إلى 18 شهرا</a:t>
                      </a:r>
                      <a:endParaRPr lang="fr-FR" sz="2400" b="1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شهادة الكفاءة المهنية</a:t>
                      </a:r>
                      <a:endParaRPr lang="fr-FR" sz="2400" b="1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166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م3: عامل عال </a:t>
                      </a:r>
                      <a:r>
                        <a:rPr lang="ar-DZ" sz="2400" b="1" dirty="0" err="1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التاهيل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السنة اولى ثانوي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18 شهرا إلى 24 شهرا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شهادة التحكم المهني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58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م4: تقني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السنة الثانية ثانوي</a:t>
                      </a:r>
                      <a:endParaRPr lang="fr-FR" sz="2400" b="1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24 شهرا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شهادة تقني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515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م5: تقني سامي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السنة الثالثة ثانوي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30 شهرا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DZ" sz="2400" b="1" dirty="0">
                          <a:effectLst/>
                          <a:latin typeface="Simplified Arabic" pitchFamily="18" charset="-78"/>
                          <a:ea typeface="Calibri"/>
                          <a:cs typeface="Simplified Arabic" pitchFamily="18" charset="-78"/>
                        </a:rPr>
                        <a:t>شهادة تقني سامي</a:t>
                      </a:r>
                      <a:endParaRPr lang="fr-FR" sz="2400" b="1" dirty="0">
                        <a:effectLst/>
                        <a:latin typeface="Simplified Arabic" pitchFamily="18" charset="-78"/>
                        <a:ea typeface="Calibri"/>
                        <a:cs typeface="Simplified Arabic" pitchFamily="18" charset="-78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56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3115</TotalTime>
  <Words>187</Words>
  <Application>Microsoft Office PowerPoint</Application>
  <PresentationFormat>Affichage à l'écran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Oriel</vt:lpstr>
      <vt:lpstr>المحاضرة السادسة</vt:lpstr>
      <vt:lpstr>Présentation PowerPoint</vt:lpstr>
      <vt:lpstr>انماط التكوين المهني</vt:lpstr>
      <vt:lpstr>انظمة التكوين</vt:lpstr>
      <vt:lpstr>مستويات التأهيل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37</cp:revision>
  <dcterms:created xsi:type="dcterms:W3CDTF">2024-01-03T10:13:51Z</dcterms:created>
  <dcterms:modified xsi:type="dcterms:W3CDTF">2024-11-10T19:27:02Z</dcterms:modified>
</cp:coreProperties>
</file>