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5" r:id="rId3"/>
    <p:sldId id="276" r:id="rId4"/>
    <p:sldId id="277" r:id="rId5"/>
    <p:sldId id="278"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688FE"/>
    <a:srgbClr val="D290F6"/>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4708" autoAdjust="0"/>
  </p:normalViewPr>
  <p:slideViewPr>
    <p:cSldViewPr>
      <p:cViewPr varScale="1">
        <p:scale>
          <a:sx n="66" d="100"/>
          <a:sy n="66" d="100"/>
        </p:scale>
        <p:origin x="-1416" y="-96"/>
      </p:cViewPr>
      <p:guideLst>
        <p:guide orient="horz" pos="2160"/>
        <p:guide pos="2880"/>
      </p:guideLst>
    </p:cSldViewPr>
  </p:slideViewPr>
  <p:outlineViewPr>
    <p:cViewPr>
      <p:scale>
        <a:sx n="33" d="100"/>
        <a:sy n="33" d="100"/>
      </p:scale>
      <p:origin x="1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9464080-0B90-4E29-9286-EA77E32FD92E}" type="datetimeFigureOut">
              <a:rPr lang="fr-FR" smtClean="0"/>
              <a:t>10/11/2024</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17F4ACE-BD97-4721-BD85-106D1C0A8800}"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9464080-0B90-4E29-9286-EA77E32FD92E}" type="datetimeFigureOut">
              <a:rPr lang="fr-FR" smtClean="0"/>
              <a:t>10/11/2024</a:t>
            </a:fld>
            <a:endParaRPr lang="fr-FR"/>
          </a:p>
        </p:txBody>
      </p:sp>
      <p:sp>
        <p:nvSpPr>
          <p:cNvPr id="9" name="Espace réservé du numéro de diapositive 8"/>
          <p:cNvSpPr>
            <a:spLocks noGrp="1"/>
          </p:cNvSpPr>
          <p:nvPr>
            <p:ph type="sldNum" sz="quarter" idx="15"/>
          </p:nvPr>
        </p:nvSpPr>
        <p:spPr/>
        <p:txBody>
          <a:bodyPr rtlCol="0"/>
          <a:lstStyle/>
          <a:p>
            <a:fld id="{617F4ACE-BD97-4721-BD85-106D1C0A8800}"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9464080-0B90-4E29-9286-EA77E32FD92E}" type="datetimeFigureOut">
              <a:rPr lang="fr-FR" smtClean="0"/>
              <a:t>10/11/2024</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17F4ACE-BD97-4721-BD85-106D1C0A8800}"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79464080-0B90-4E29-9286-EA77E32FD92E}" type="datetimeFigureOut">
              <a:rPr lang="fr-FR" smtClean="0"/>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F4ACE-BD97-4721-BD85-106D1C0A8800}"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79464080-0B90-4E29-9286-EA77E32FD92E}" type="datetimeFigureOut">
              <a:rPr lang="fr-FR" smtClean="0"/>
              <a:t>10/11/2024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7F4ACE-BD97-4721-BD85-106D1C0A8800}"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79464080-0B90-4E29-9286-EA77E32FD92E}" type="datetimeFigureOut">
              <a:rPr lang="fr-FR" smtClean="0"/>
              <a:t>10/11/2024</a:t>
            </a:fld>
            <a:endParaRPr lang="fr-FR"/>
          </a:p>
        </p:txBody>
      </p:sp>
      <p:sp>
        <p:nvSpPr>
          <p:cNvPr id="7" name="Espace réservé du numéro de diapositive 6"/>
          <p:cNvSpPr>
            <a:spLocks noGrp="1"/>
          </p:cNvSpPr>
          <p:nvPr>
            <p:ph type="sldNum" sz="quarter" idx="11"/>
          </p:nvPr>
        </p:nvSpPr>
        <p:spPr/>
        <p:txBody>
          <a:bodyPr rtlCol="0"/>
          <a:lstStyle/>
          <a:p>
            <a:fld id="{617F4ACE-BD97-4721-BD85-106D1C0A8800}"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464080-0B90-4E29-9286-EA77E32FD92E}" type="datetimeFigureOut">
              <a:rPr lang="fr-FR" smtClean="0"/>
              <a:t>10/11/2024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9464080-0B90-4E29-9286-EA77E32FD92E}" type="datetimeFigureOut">
              <a:rPr lang="fr-FR" smtClean="0"/>
              <a:t>10/11/2024</a:t>
            </a:fld>
            <a:endParaRPr lang="fr-FR"/>
          </a:p>
        </p:txBody>
      </p:sp>
      <p:sp>
        <p:nvSpPr>
          <p:cNvPr id="22" name="Espace réservé du numéro de diapositive 21"/>
          <p:cNvSpPr>
            <a:spLocks noGrp="1"/>
          </p:cNvSpPr>
          <p:nvPr>
            <p:ph type="sldNum" sz="quarter" idx="15"/>
          </p:nvPr>
        </p:nvSpPr>
        <p:spPr/>
        <p:txBody>
          <a:bodyPr rtlCol="0"/>
          <a:lstStyle/>
          <a:p>
            <a:fld id="{617F4ACE-BD97-4721-BD85-106D1C0A8800}"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9464080-0B90-4E29-9286-EA77E32FD92E}" type="datetimeFigureOut">
              <a:rPr lang="fr-FR" smtClean="0"/>
              <a:t>10/11/2024</a:t>
            </a:fld>
            <a:endParaRPr lang="fr-FR"/>
          </a:p>
        </p:txBody>
      </p:sp>
      <p:sp>
        <p:nvSpPr>
          <p:cNvPr id="18" name="Espace réservé du numéro de diapositive 17"/>
          <p:cNvSpPr>
            <a:spLocks noGrp="1"/>
          </p:cNvSpPr>
          <p:nvPr>
            <p:ph type="sldNum" sz="quarter" idx="11"/>
          </p:nvPr>
        </p:nvSpPr>
        <p:spPr/>
        <p:txBody>
          <a:bodyPr rtlCol="0"/>
          <a:lstStyle/>
          <a:p>
            <a:fld id="{617F4ACE-BD97-4721-BD85-106D1C0A8800}"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9464080-0B90-4E29-9286-EA77E32FD92E}" type="datetimeFigureOut">
              <a:rPr lang="fr-FR" smtClean="0"/>
              <a:t>10/11/2024</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7F4ACE-BD97-4721-BD85-106D1C0A880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59832" y="1844824"/>
            <a:ext cx="4320480" cy="792088"/>
          </a:xfrm>
        </p:spPr>
        <p:txBody>
          <a:bodyPr>
            <a:noAutofit/>
          </a:bodyPr>
          <a:lstStyle/>
          <a:p>
            <a:pPr algn="ctr" rtl="1"/>
            <a:r>
              <a:rPr lang="ar-DZ" sz="4000" dirty="0" smtClean="0">
                <a:solidFill>
                  <a:srgbClr val="0070C0"/>
                </a:solidFill>
                <a:latin typeface="Simplified Arabic" pitchFamily="18" charset="-78"/>
                <a:cs typeface="Simplified Arabic" pitchFamily="18" charset="-78"/>
              </a:rPr>
              <a:t>المحاضرة الرابعة</a:t>
            </a:r>
            <a:endParaRPr lang="fr-FR" sz="4000" dirty="0">
              <a:solidFill>
                <a:srgbClr val="0070C0"/>
              </a:solidFill>
              <a:latin typeface="Simplified Arabic" pitchFamily="18" charset="-78"/>
              <a:cs typeface="Simplified Arabic" pitchFamily="18" charset="-78"/>
            </a:endParaRPr>
          </a:p>
        </p:txBody>
      </p:sp>
      <p:sp>
        <p:nvSpPr>
          <p:cNvPr id="3" name="Sous-titre 2"/>
          <p:cNvSpPr>
            <a:spLocks noGrp="1"/>
          </p:cNvSpPr>
          <p:nvPr>
            <p:ph type="subTitle" idx="1"/>
          </p:nvPr>
        </p:nvSpPr>
        <p:spPr>
          <a:xfrm>
            <a:off x="4788024" y="3284984"/>
            <a:ext cx="3939952" cy="720080"/>
          </a:xfrm>
        </p:spPr>
        <p:txBody>
          <a:bodyPr>
            <a:normAutofit/>
          </a:bodyPr>
          <a:lstStyle/>
          <a:p>
            <a:pPr algn="ctr" rtl="1"/>
            <a:r>
              <a:rPr lang="ar-DZ" sz="3200" dirty="0" smtClean="0">
                <a:solidFill>
                  <a:srgbClr val="FF0000"/>
                </a:solidFill>
                <a:latin typeface="Simplified Arabic" pitchFamily="18" charset="-78"/>
                <a:cs typeface="Simplified Arabic" pitchFamily="18" charset="-78"/>
              </a:rPr>
              <a:t>أولا- مدخل مفاهيمي</a:t>
            </a:r>
            <a:endParaRPr lang="fr-FR" sz="3200" dirty="0">
              <a:solidFill>
                <a:srgbClr val="FF0000"/>
              </a:solidFill>
              <a:latin typeface="Simplified Arabic" pitchFamily="18" charset="-78"/>
              <a:cs typeface="Simplified Arabic" pitchFamily="18" charset="-78"/>
            </a:endParaRPr>
          </a:p>
        </p:txBody>
      </p:sp>
      <p:sp>
        <p:nvSpPr>
          <p:cNvPr id="6" name="Titre 1"/>
          <p:cNvSpPr txBox="1">
            <a:spLocks/>
          </p:cNvSpPr>
          <p:nvPr/>
        </p:nvSpPr>
        <p:spPr>
          <a:xfrm>
            <a:off x="144438" y="197024"/>
            <a:ext cx="8964488" cy="792088"/>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rtl="1"/>
            <a:r>
              <a:rPr lang="ar-DZ" sz="4000" dirty="0" smtClean="0">
                <a:solidFill>
                  <a:srgbClr val="7030A0"/>
                </a:solidFill>
                <a:latin typeface="Simplified Arabic" pitchFamily="18" charset="-78"/>
                <a:cs typeface="Simplified Arabic" pitchFamily="18" charset="-78"/>
              </a:rPr>
              <a:t>المحور الثاني: سياسات التكوين المهني في الجزائر</a:t>
            </a:r>
            <a:endParaRPr lang="fr-FR" sz="4000" dirty="0">
              <a:solidFill>
                <a:srgbClr val="7030A0"/>
              </a:solidFill>
              <a:latin typeface="Simplified Arabic" pitchFamily="18" charset="-78"/>
              <a:cs typeface="Simplified Arabic" pitchFamily="18" charset="-78"/>
            </a:endParaRPr>
          </a:p>
        </p:txBody>
      </p:sp>
      <p:sp>
        <p:nvSpPr>
          <p:cNvPr id="7" name="Sous-titre 2"/>
          <p:cNvSpPr txBox="1">
            <a:spLocks/>
          </p:cNvSpPr>
          <p:nvPr/>
        </p:nvSpPr>
        <p:spPr>
          <a:xfrm>
            <a:off x="2267744" y="4365104"/>
            <a:ext cx="6391386" cy="720080"/>
          </a:xfrm>
          <a:prstGeom prst="rect">
            <a:avLst/>
          </a:prstGeom>
        </p:spPr>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algn="ctr" rtl="1"/>
            <a:r>
              <a:rPr lang="ar-DZ" sz="3200" dirty="0" smtClean="0">
                <a:solidFill>
                  <a:srgbClr val="00B050"/>
                </a:solidFill>
                <a:latin typeface="Simplified Arabic" pitchFamily="18" charset="-78"/>
                <a:cs typeface="Simplified Arabic" pitchFamily="18" charset="-78"/>
              </a:rPr>
              <a:t>ثانيا- </a:t>
            </a:r>
            <a:r>
              <a:rPr lang="ar-DZ" sz="3200" dirty="0" smtClean="0">
                <a:solidFill>
                  <a:srgbClr val="00B050"/>
                </a:solidFill>
                <a:latin typeface="Simplified Arabic" pitchFamily="18" charset="-78"/>
                <a:cs typeface="Simplified Arabic" pitchFamily="18" charset="-78"/>
              </a:rPr>
              <a:t>سياسات </a:t>
            </a:r>
            <a:r>
              <a:rPr lang="ar-DZ" sz="3200" dirty="0" smtClean="0">
                <a:solidFill>
                  <a:srgbClr val="00B050"/>
                </a:solidFill>
                <a:latin typeface="Simplified Arabic" pitchFamily="18" charset="-78"/>
                <a:cs typeface="Simplified Arabic" pitchFamily="18" charset="-78"/>
              </a:rPr>
              <a:t>التكوين المهني في الجزائر</a:t>
            </a:r>
            <a:endParaRPr lang="fr-FR" sz="320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8562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5436096" y="1196752"/>
            <a:ext cx="3168352"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b="1" dirty="0" smtClean="0">
                <a:solidFill>
                  <a:srgbClr val="00B050"/>
                </a:solidFill>
                <a:latin typeface="Simplified Arabic" pitchFamily="18" charset="-78"/>
                <a:cs typeface="Simplified Arabic" pitchFamily="18" charset="-78"/>
              </a:rPr>
              <a:t>1- تعريف </a:t>
            </a:r>
            <a:r>
              <a:rPr lang="ar-DZ" sz="3200" b="1" dirty="0" smtClean="0">
                <a:solidFill>
                  <a:srgbClr val="00B050"/>
                </a:solidFill>
                <a:latin typeface="Simplified Arabic" pitchFamily="18" charset="-78"/>
                <a:cs typeface="Simplified Arabic" pitchFamily="18" charset="-78"/>
              </a:rPr>
              <a:t>التكوين</a:t>
            </a:r>
            <a:endParaRPr lang="fr-FR" sz="3200" b="1" dirty="0">
              <a:solidFill>
                <a:srgbClr val="00B050"/>
              </a:solidFill>
              <a:latin typeface="Simplified Arabic" pitchFamily="18" charset="-78"/>
              <a:cs typeface="Simplified Arabic" pitchFamily="18" charset="-78"/>
            </a:endParaRPr>
          </a:p>
        </p:txBody>
      </p:sp>
      <p:sp>
        <p:nvSpPr>
          <p:cNvPr id="6" name="Titre 1"/>
          <p:cNvSpPr txBox="1">
            <a:spLocks/>
          </p:cNvSpPr>
          <p:nvPr/>
        </p:nvSpPr>
        <p:spPr>
          <a:xfrm>
            <a:off x="3050611" y="476672"/>
            <a:ext cx="3580370"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600" b="1" dirty="0" smtClean="0">
                <a:solidFill>
                  <a:srgbClr val="FF0000"/>
                </a:solidFill>
                <a:latin typeface="Simplified Arabic" pitchFamily="18" charset="-78"/>
                <a:cs typeface="Simplified Arabic" pitchFamily="18" charset="-78"/>
              </a:rPr>
              <a:t>أولا: </a:t>
            </a:r>
            <a:r>
              <a:rPr lang="ar-DZ" sz="3600" b="1" dirty="0" smtClean="0">
                <a:solidFill>
                  <a:srgbClr val="FF0000"/>
                </a:solidFill>
                <a:latin typeface="Simplified Arabic" pitchFamily="18" charset="-78"/>
                <a:cs typeface="Simplified Arabic" pitchFamily="18" charset="-78"/>
              </a:rPr>
              <a:t>مدخل مفاهيمي</a:t>
            </a:r>
            <a:endParaRPr lang="fr-FR" sz="3600" b="1" dirty="0">
              <a:solidFill>
                <a:srgbClr val="FF0000"/>
              </a:solidFill>
              <a:latin typeface="Simplified Arabic" pitchFamily="18" charset="-78"/>
              <a:cs typeface="Simplified Arabic" pitchFamily="18" charset="-78"/>
            </a:endParaRPr>
          </a:p>
        </p:txBody>
      </p:sp>
      <p:sp>
        <p:nvSpPr>
          <p:cNvPr id="9" name="Titre 1"/>
          <p:cNvSpPr txBox="1">
            <a:spLocks/>
          </p:cNvSpPr>
          <p:nvPr/>
        </p:nvSpPr>
        <p:spPr>
          <a:xfrm>
            <a:off x="755576" y="1844824"/>
            <a:ext cx="7299469" cy="1224136"/>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a:t>عملية تعلم سلسلة من السلوك المبرمج أو مجموعة متتابعة من التصرفات المحددة مسبقا</a:t>
            </a:r>
            <a:endParaRPr lang="fr-FR" sz="2800" dirty="0">
              <a:latin typeface="Simplified Arabic" pitchFamily="18" charset="-78"/>
              <a:cs typeface="Simplified Arabic" pitchFamily="18" charset="-78"/>
            </a:endParaRPr>
          </a:p>
        </p:txBody>
      </p:sp>
      <p:sp>
        <p:nvSpPr>
          <p:cNvPr id="7" name="Titre 1"/>
          <p:cNvSpPr txBox="1">
            <a:spLocks/>
          </p:cNvSpPr>
          <p:nvPr/>
        </p:nvSpPr>
        <p:spPr>
          <a:xfrm>
            <a:off x="4644007" y="3068960"/>
            <a:ext cx="4032449"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b="1" dirty="0" smtClean="0">
                <a:solidFill>
                  <a:srgbClr val="00B050"/>
                </a:solidFill>
                <a:latin typeface="Simplified Arabic" pitchFamily="18" charset="-78"/>
                <a:cs typeface="Simplified Arabic" pitchFamily="18" charset="-78"/>
              </a:rPr>
              <a:t>2- تعريف </a:t>
            </a:r>
            <a:r>
              <a:rPr lang="ar-DZ" sz="3200" b="1" dirty="0" smtClean="0">
                <a:solidFill>
                  <a:srgbClr val="00B050"/>
                </a:solidFill>
                <a:latin typeface="Simplified Arabic" pitchFamily="18" charset="-78"/>
                <a:cs typeface="Simplified Arabic" pitchFamily="18" charset="-78"/>
              </a:rPr>
              <a:t>التكوين المهني</a:t>
            </a:r>
            <a:endParaRPr lang="fr-FR" sz="3200" b="1" dirty="0">
              <a:solidFill>
                <a:srgbClr val="00B050"/>
              </a:solidFill>
              <a:latin typeface="Simplified Arabic" pitchFamily="18" charset="-78"/>
              <a:cs typeface="Simplified Arabic" pitchFamily="18" charset="-78"/>
            </a:endParaRPr>
          </a:p>
        </p:txBody>
      </p:sp>
      <p:sp>
        <p:nvSpPr>
          <p:cNvPr id="8" name="Titre 1"/>
          <p:cNvSpPr txBox="1">
            <a:spLocks/>
          </p:cNvSpPr>
          <p:nvPr/>
        </p:nvSpPr>
        <p:spPr>
          <a:xfrm>
            <a:off x="363124" y="3861047"/>
            <a:ext cx="7898205" cy="2504707"/>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a:t>مجموعة من النشاطات تهدف إلى ضمان الحصول على المعرفة والمهارات والاتجاهات الضرورية لأداء مهمة أو مجموعة من الوظائف مع القدرة والفعالية في نوع أو مجال من النشاطات الاقتصادية المعينة</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73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414940" y="260648"/>
            <a:ext cx="4032449"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b="1" dirty="0" smtClean="0">
                <a:solidFill>
                  <a:srgbClr val="00B050"/>
                </a:solidFill>
                <a:latin typeface="Simplified Arabic" pitchFamily="18" charset="-78"/>
                <a:cs typeface="Simplified Arabic" pitchFamily="18" charset="-78"/>
              </a:rPr>
              <a:t>3- تعريف سياسة</a:t>
            </a:r>
            <a:endParaRPr lang="fr-FR" sz="3200" b="1" dirty="0">
              <a:solidFill>
                <a:srgbClr val="00B050"/>
              </a:solidFill>
              <a:latin typeface="Simplified Arabic" pitchFamily="18" charset="-78"/>
              <a:cs typeface="Simplified Arabic" pitchFamily="18" charset="-78"/>
            </a:endParaRPr>
          </a:p>
        </p:txBody>
      </p:sp>
      <p:sp>
        <p:nvSpPr>
          <p:cNvPr id="9" name="Titre 1"/>
          <p:cNvSpPr txBox="1">
            <a:spLocks/>
          </p:cNvSpPr>
          <p:nvPr/>
        </p:nvSpPr>
        <p:spPr>
          <a:xfrm>
            <a:off x="755576" y="908720"/>
            <a:ext cx="7299469" cy="612068"/>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a:t>مجموعة من الإجراءات الإدارية والتدابير التنظيمية </a:t>
            </a:r>
            <a:endParaRPr lang="fr-FR" sz="2800" dirty="0">
              <a:latin typeface="Simplified Arabic" pitchFamily="18" charset="-78"/>
              <a:cs typeface="Simplified Arabic" pitchFamily="18" charset="-78"/>
            </a:endParaRPr>
          </a:p>
        </p:txBody>
      </p:sp>
      <p:sp>
        <p:nvSpPr>
          <p:cNvPr id="7" name="Titre 1"/>
          <p:cNvSpPr txBox="1">
            <a:spLocks/>
          </p:cNvSpPr>
          <p:nvPr/>
        </p:nvSpPr>
        <p:spPr>
          <a:xfrm>
            <a:off x="2051720" y="1700808"/>
            <a:ext cx="6624737"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b="1" dirty="0" smtClean="0">
                <a:solidFill>
                  <a:srgbClr val="00B050"/>
                </a:solidFill>
                <a:latin typeface="Simplified Arabic" pitchFamily="18" charset="-78"/>
                <a:cs typeface="Simplified Arabic" pitchFamily="18" charset="-78"/>
              </a:rPr>
              <a:t>4- تعريف </a:t>
            </a:r>
            <a:r>
              <a:rPr lang="ar-DZ" sz="3200" b="1" dirty="0" smtClean="0">
                <a:solidFill>
                  <a:srgbClr val="00B050"/>
                </a:solidFill>
                <a:latin typeface="Simplified Arabic" pitchFamily="18" charset="-78"/>
                <a:cs typeface="Simplified Arabic" pitchFamily="18" charset="-78"/>
              </a:rPr>
              <a:t>سياسة التكوين المهني في الجزائر</a:t>
            </a:r>
            <a:endParaRPr lang="fr-FR" sz="3200" b="1" dirty="0">
              <a:solidFill>
                <a:srgbClr val="00B050"/>
              </a:solidFill>
              <a:latin typeface="Simplified Arabic" pitchFamily="18" charset="-78"/>
              <a:cs typeface="Simplified Arabic" pitchFamily="18" charset="-78"/>
            </a:endParaRPr>
          </a:p>
        </p:txBody>
      </p:sp>
      <p:sp>
        <p:nvSpPr>
          <p:cNvPr id="8" name="Titre 1"/>
          <p:cNvSpPr txBox="1">
            <a:spLocks/>
          </p:cNvSpPr>
          <p:nvPr/>
        </p:nvSpPr>
        <p:spPr>
          <a:xfrm>
            <a:off x="465837" y="2348880"/>
            <a:ext cx="7898205" cy="3960440"/>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a:t>جميع الخطط والاستراتيجيات والآليات التي تضعها الهيئات الوصية في الدولة من أجل تحقيق أهداف التكوين المهني، ويمكن القول أنها - سياسة التكوين المهني في الجزائر - ما هي إلا انعكاس للسياسة العامة للدولة، وبالتالي فهي انعكاس لإيديولوجية النظام السائد، لذلك يمكن أن نميز بين أكثر من سياسة للتكوين المهني في الجزائر قد انتهجت خلال الفترة من 1962 إلى يومنا هذا</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1577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18654"/>
            <a:ext cx="7467600" cy="634082"/>
          </a:xfrm>
        </p:spPr>
        <p:txBody>
          <a:bodyPr>
            <a:noAutofit/>
          </a:bodyPr>
          <a:lstStyle/>
          <a:p>
            <a:pPr algn="r" rtl="1"/>
            <a:r>
              <a:rPr lang="ar-DZ" sz="3600" b="1" dirty="0" smtClean="0">
                <a:solidFill>
                  <a:srgbClr val="0070C0"/>
                </a:solidFill>
              </a:rPr>
              <a:t>ثانيا- سياسة </a:t>
            </a:r>
            <a:r>
              <a:rPr lang="ar-DZ" sz="3600" b="1" dirty="0" smtClean="0">
                <a:solidFill>
                  <a:srgbClr val="0070C0"/>
                </a:solidFill>
              </a:rPr>
              <a:t>التكوين المهني في الجزائر</a:t>
            </a:r>
            <a:endParaRPr lang="fr-FR" sz="3600" b="1" dirty="0">
              <a:solidFill>
                <a:srgbClr val="0070C0"/>
              </a:solidFill>
            </a:endParaRPr>
          </a:p>
        </p:txBody>
      </p:sp>
      <p:sp>
        <p:nvSpPr>
          <p:cNvPr id="4" name="ZoneTexte 3"/>
          <p:cNvSpPr txBox="1"/>
          <p:nvPr/>
        </p:nvSpPr>
        <p:spPr>
          <a:xfrm>
            <a:off x="899592" y="1340768"/>
            <a:ext cx="7272808" cy="3970318"/>
          </a:xfrm>
          <a:prstGeom prst="rect">
            <a:avLst/>
          </a:prstGeom>
          <a:noFill/>
        </p:spPr>
        <p:txBody>
          <a:bodyPr wrap="square" rtlCol="0">
            <a:spAutoFit/>
          </a:bodyPr>
          <a:lstStyle/>
          <a:p>
            <a:pPr algn="r" rtl="1">
              <a:lnSpc>
                <a:spcPct val="150000"/>
              </a:lnSpc>
            </a:pPr>
            <a:r>
              <a:rPr lang="ar-DZ" sz="2800" dirty="0">
                <a:latin typeface="Simplified Arabic" pitchFamily="18" charset="-78"/>
                <a:cs typeface="Simplified Arabic" pitchFamily="18" charset="-78"/>
              </a:rPr>
              <a:t>لقد مر قطاع التكوين المهني في الجزائر منذ نشأته إلى يومنا هذا بمراحل وتحولات متعددة، ارتبطت بالمراحل التاريخية والتحولات التي مرت بها الجزائر عموما وقطاعها الاقتصادي والسياسي والتربوي خصوصا، وقد تميزت كل فترة بجملة من الخصائص، وتبلورت عن هذه المراحل مكتسبات معنوية ومادية وبيداغوجية، تحسب للقطاع أحيانا وتحسب عليه أحيانا أخرى</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02512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755576" y="692696"/>
            <a:ext cx="7200800" cy="646331"/>
          </a:xfrm>
          <a:prstGeom prst="rect">
            <a:avLst/>
          </a:prstGeom>
          <a:noFill/>
        </p:spPr>
        <p:txBody>
          <a:bodyPr wrap="square" rtlCol="0">
            <a:spAutoFit/>
          </a:bodyPr>
          <a:lstStyle/>
          <a:p>
            <a:pPr algn="r" rtl="1"/>
            <a:r>
              <a:rPr lang="ar-DZ" sz="3600" b="1" dirty="0" smtClean="0">
                <a:solidFill>
                  <a:srgbClr val="0070C0"/>
                </a:solidFill>
                <a:latin typeface="Simplified Arabic" pitchFamily="18" charset="-78"/>
                <a:cs typeface="Simplified Arabic" pitchFamily="18" charset="-78"/>
              </a:rPr>
              <a:t>مراحل تطور </a:t>
            </a:r>
            <a:r>
              <a:rPr lang="ar-DZ" sz="3600" b="1" dirty="0" smtClean="0">
                <a:solidFill>
                  <a:srgbClr val="0070C0"/>
                </a:solidFill>
                <a:latin typeface="Simplified Arabic" pitchFamily="18" charset="-78"/>
                <a:cs typeface="Simplified Arabic" pitchFamily="18" charset="-78"/>
              </a:rPr>
              <a:t>سياسة التكوين </a:t>
            </a:r>
            <a:r>
              <a:rPr lang="ar-DZ" sz="3600" b="1" dirty="0" smtClean="0">
                <a:solidFill>
                  <a:srgbClr val="0070C0"/>
                </a:solidFill>
                <a:latin typeface="Simplified Arabic" pitchFamily="18" charset="-78"/>
                <a:cs typeface="Simplified Arabic" pitchFamily="18" charset="-78"/>
              </a:rPr>
              <a:t>المهني في الجزائر</a:t>
            </a:r>
            <a:endParaRPr lang="fr-FR" sz="3600" b="1" dirty="0">
              <a:solidFill>
                <a:srgbClr val="0070C0"/>
              </a:solidFill>
              <a:latin typeface="Simplified Arabic" pitchFamily="18" charset="-78"/>
              <a:cs typeface="Simplified Arabic" pitchFamily="18" charset="-78"/>
            </a:endParaRPr>
          </a:p>
        </p:txBody>
      </p:sp>
      <p:sp>
        <p:nvSpPr>
          <p:cNvPr id="7" name="ZoneTexte 6"/>
          <p:cNvSpPr txBox="1"/>
          <p:nvPr/>
        </p:nvSpPr>
        <p:spPr>
          <a:xfrm>
            <a:off x="395536" y="2132856"/>
            <a:ext cx="7848872" cy="584775"/>
          </a:xfrm>
          <a:prstGeom prst="rect">
            <a:avLst/>
          </a:prstGeom>
          <a:solidFill>
            <a:srgbClr val="F688FE"/>
          </a:solidFill>
        </p:spPr>
        <p:txBody>
          <a:bodyPr wrap="square" rtlCol="0">
            <a:spAutoFit/>
          </a:bodyPr>
          <a:lstStyle/>
          <a:p>
            <a:pPr algn="r" rtl="1"/>
            <a:r>
              <a:rPr lang="ar-DZ" sz="3200" dirty="0" smtClean="0"/>
              <a:t>1- التكوين </a:t>
            </a:r>
            <a:r>
              <a:rPr lang="ar-DZ" sz="3200" dirty="0" smtClean="0"/>
              <a:t>المهني في الجزائر خلال الفترة 1962-1970</a:t>
            </a:r>
            <a:endParaRPr lang="fr-FR" sz="3200" dirty="0"/>
          </a:p>
        </p:txBody>
      </p:sp>
      <p:sp>
        <p:nvSpPr>
          <p:cNvPr id="8" name="ZoneTexte 7"/>
          <p:cNvSpPr txBox="1"/>
          <p:nvPr/>
        </p:nvSpPr>
        <p:spPr>
          <a:xfrm>
            <a:off x="5191340" y="3780276"/>
            <a:ext cx="3384376"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r" rtl="1"/>
            <a:r>
              <a:rPr lang="ar-DZ" sz="2400" dirty="0" smtClean="0"/>
              <a:t>وضعية التكوين خلال هذه الفترة</a:t>
            </a:r>
            <a:endParaRPr lang="fr-FR" sz="2400" dirty="0"/>
          </a:p>
        </p:txBody>
      </p:sp>
      <p:sp>
        <p:nvSpPr>
          <p:cNvPr id="9" name="ZoneTexte 8"/>
          <p:cNvSpPr txBox="1"/>
          <p:nvPr/>
        </p:nvSpPr>
        <p:spPr>
          <a:xfrm>
            <a:off x="395536" y="3789040"/>
            <a:ext cx="3384376" cy="492443"/>
          </a:xfrm>
          <a:prstGeom prst="rect">
            <a:avLst/>
          </a:prstGeom>
          <a:solidFill>
            <a:srgbClr val="66FF99"/>
          </a:solidFill>
        </p:spPr>
        <p:txBody>
          <a:bodyPr wrap="square" rtlCol="0">
            <a:spAutoFit/>
          </a:bodyPr>
          <a:lstStyle/>
          <a:p>
            <a:pPr algn="r" rtl="1"/>
            <a:r>
              <a:rPr lang="ar-DZ" sz="2600" dirty="0" smtClean="0"/>
              <a:t>أهداف التكوين خلال هذه الفترة</a:t>
            </a:r>
            <a:endParaRPr lang="fr-FR" sz="2600" dirty="0"/>
          </a:p>
        </p:txBody>
      </p:sp>
      <p:sp>
        <p:nvSpPr>
          <p:cNvPr id="10" name="ZoneTexte 9"/>
          <p:cNvSpPr txBox="1"/>
          <p:nvPr/>
        </p:nvSpPr>
        <p:spPr>
          <a:xfrm>
            <a:off x="395536" y="4946684"/>
            <a:ext cx="3384376"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r" rtl="1"/>
            <a:r>
              <a:rPr lang="ar-DZ" sz="2400" dirty="0" smtClean="0"/>
              <a:t>التطور الكمي للمتخرجين من التكوين خلال هذه الفترة</a:t>
            </a:r>
            <a:endParaRPr lang="fr-FR" sz="2400" dirty="0"/>
          </a:p>
        </p:txBody>
      </p:sp>
      <p:sp>
        <p:nvSpPr>
          <p:cNvPr id="12" name="ZoneTexte 11"/>
          <p:cNvSpPr txBox="1"/>
          <p:nvPr/>
        </p:nvSpPr>
        <p:spPr>
          <a:xfrm>
            <a:off x="5191340" y="5085184"/>
            <a:ext cx="3384376"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r" rtl="1"/>
            <a:r>
              <a:rPr lang="ar-DZ" sz="2400" dirty="0" smtClean="0"/>
              <a:t>التطور التنظيمي للتكوين خلال هذه الفترة</a:t>
            </a:r>
            <a:endParaRPr lang="fr-FR" sz="2400" dirty="0"/>
          </a:p>
        </p:txBody>
      </p:sp>
      <p:sp>
        <p:nvSpPr>
          <p:cNvPr id="16" name="Flèche à angle droit 15"/>
          <p:cNvSpPr/>
          <p:nvPr/>
        </p:nvSpPr>
        <p:spPr>
          <a:xfrm rot="5400000">
            <a:off x="3649693" y="3740123"/>
            <a:ext cx="2715980" cy="712809"/>
          </a:xfrm>
          <a:prstGeom prst="bentUp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p>
        </p:txBody>
      </p:sp>
      <p:sp>
        <p:nvSpPr>
          <p:cNvPr id="17" name="Flèche à angle droit 16"/>
          <p:cNvSpPr/>
          <p:nvPr/>
        </p:nvSpPr>
        <p:spPr>
          <a:xfrm rot="5400000" flipV="1">
            <a:off x="2579264" y="3821820"/>
            <a:ext cx="2715981" cy="549416"/>
          </a:xfrm>
          <a:prstGeom prst="bentUpArrow">
            <a:avLst>
              <a:gd name="adj1" fmla="val 29234"/>
              <a:gd name="adj2" fmla="val 25000"/>
              <a:gd name="adj3" fmla="val 25000"/>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p>
        </p:txBody>
      </p:sp>
      <p:sp>
        <p:nvSpPr>
          <p:cNvPr id="18" name="Flèche vers le bas 17"/>
          <p:cNvSpPr/>
          <p:nvPr/>
        </p:nvSpPr>
        <p:spPr>
          <a:xfrm>
            <a:off x="6084168" y="2717631"/>
            <a:ext cx="288032" cy="1062645"/>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p>
        </p:txBody>
      </p:sp>
      <p:sp>
        <p:nvSpPr>
          <p:cNvPr id="19" name="Flèche vers le bas 18"/>
          <p:cNvSpPr/>
          <p:nvPr/>
        </p:nvSpPr>
        <p:spPr>
          <a:xfrm>
            <a:off x="2555776" y="2717631"/>
            <a:ext cx="288032" cy="1062645"/>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973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2" grpId="0" animBg="1"/>
      <p:bldP spid="16" grpId="0" animBg="1"/>
      <p:bldP spid="17" grpId="0" animBg="1"/>
      <p:bldP spid="18" grpId="0" animBg="1"/>
      <p:bldP spid="1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3104</TotalTime>
  <Words>251</Words>
  <Application>Microsoft Office PowerPoint</Application>
  <PresentationFormat>Affichage à l'écran (4:3)</PresentationFormat>
  <Paragraphs>21</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Oriel</vt:lpstr>
      <vt:lpstr>المحاضرة الرابعة</vt:lpstr>
      <vt:lpstr>Présentation PowerPoint</vt:lpstr>
      <vt:lpstr>Présentation PowerPoint</vt:lpstr>
      <vt:lpstr>ثانيا- سياسة التكوين المهني في الجزائر</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سوق العمل في الجزائر</dc:title>
  <dc:creator>VAIO</dc:creator>
  <cp:lastModifiedBy>VAIO</cp:lastModifiedBy>
  <cp:revision>37</cp:revision>
  <dcterms:created xsi:type="dcterms:W3CDTF">2024-01-03T10:13:51Z</dcterms:created>
  <dcterms:modified xsi:type="dcterms:W3CDTF">2024-11-10T17:28:05Z</dcterms:modified>
</cp:coreProperties>
</file>